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16"/>
  </p:notesMasterIdLst>
  <p:sldIdLst>
    <p:sldId id="256" r:id="rId2"/>
    <p:sldId id="268" r:id="rId3"/>
    <p:sldId id="257" r:id="rId4"/>
    <p:sldId id="259" r:id="rId5"/>
    <p:sldId id="260" r:id="rId6"/>
    <p:sldId id="262" r:id="rId7"/>
    <p:sldId id="261" r:id="rId8"/>
    <p:sldId id="264" r:id="rId9"/>
    <p:sldId id="270" r:id="rId10"/>
    <p:sldId id="267" r:id="rId11"/>
    <p:sldId id="269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B7693F-B2DC-DC5F-1BF8-03E0E8CB5101}" name="מנשה ג" initials="מג" userId="a84e29c1818ba3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92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7254.000\Desktop\&#1500;&#1497;&#1502;&#1493;&#1491;&#1497;&#1501;\&#1492;&#1504;&#1491;&#1505;&#1488;&#1497;%20&#1505;&#1502;&#1505;&#1496;&#1512;%20-%20&#1491;\&#1488;&#1511;&#1505;&#1500;%20&#1500;&#1502;&#1514;&#1511;&#1491;&#1502;&#1497;&#1501;-%20&#1512;&#1497;&#1499;&#1496;&#1512;%20&#1497;&#1512;&#1493;&#1503;\&#1508;&#1512;&#1493;&#1497;&#1511;&#1496;&#1493;&#1503;\&#1495;&#1514;&#1504;&#1497;%20&#1508;&#1512;&#1505;%20&#1504;&#1493;&#1489;&#1500;%201901-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7254.000\Desktop\&#1500;&#1497;&#1502;&#1493;&#1491;&#1497;&#1501;\&#1492;&#1504;&#1491;&#1505;&#1488;&#1497;%20&#1505;&#1502;&#1505;&#1496;&#1512;%20-%20&#1491;\&#1488;&#1511;&#1505;&#1500;%20&#1500;&#1502;&#1514;&#1511;&#1491;&#1502;&#1497;&#1501;-%20&#1512;&#1497;&#1499;&#1496;&#1512;%20&#1497;&#1512;&#1493;&#1503;\&#1508;&#1512;&#1493;&#1497;&#1511;&#1496;&#1493;&#1503;\&#1504;&#1497;&#1514;&#1493;&#1495;%20&#1488;&#1493;&#1499;&#1500;&#1493;&#1505;&#1497;&#1514;%20US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7254.000\Desktop\&#1500;&#1497;&#1502;&#1493;&#1491;&#1497;&#1501;\&#1492;&#1504;&#1491;&#1505;&#1488;&#1497;%20&#1505;&#1502;&#1505;&#1496;&#1512;%20-%20&#1491;\&#1488;&#1511;&#1505;&#1500;%20&#1500;&#1502;&#1514;&#1511;&#1491;&#1502;&#1497;&#1501;-%20&#1512;&#1497;&#1499;&#1496;&#1512;%20&#1497;&#1512;&#1493;&#1503;\&#1508;&#1512;&#1493;&#1497;&#1511;&#1496;&#1493;&#1503;\&#1495;&#1514;&#1504;&#1497;%20&#1508;&#1512;&#1505;%20&#1504;&#1493;&#1489;&#1500;%201901-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[חתני פרס נובל 1901-2021.xlsx]גיליון2!PivotTable1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he-IL" sz="1800" b="1" i="0" u="none" strike="noStrike" kern="1200" baseline="0" dirty="0">
                <a:solidFill>
                  <a:schemeClr val="tx1"/>
                </a:solidFill>
              </a:rPr>
              <a:t>מדינות אשר זכו במירב פרסי נובל</a:t>
            </a:r>
            <a:r>
              <a:rPr lang="he-IL" sz="2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TOP10</a:t>
            </a:r>
            <a:endParaRPr lang="he-IL" sz="1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6795256812902024"/>
          <c:y val="1.6621430833496306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"/>
        <c:spPr>
          <a:solidFill>
            <a:schemeClr val="tx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tx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2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3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4"/>
        <c:spPr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5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6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7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8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9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tx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2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3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4"/>
        <c:spPr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5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6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7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8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9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>
        <c:manualLayout>
          <c:layoutTarget val="inner"/>
          <c:xMode val="edge"/>
          <c:yMode val="edge"/>
          <c:x val="7.5892203338805614E-2"/>
          <c:y val="0.12055026994663209"/>
          <c:w val="0.90785731260731628"/>
          <c:h val="0.65340622985633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גיליון2!$B$1</c:f>
              <c:strCache>
                <c:ptCount val="1"/>
                <c:pt idx="0">
                  <c:v>סה"כ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676A-46D0-A41F-3C5D43796520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676A-46D0-A41F-3C5D43796520}"/>
              </c:ext>
            </c:extLst>
          </c:dPt>
          <c:dPt>
            <c:idx val="3"/>
            <c:invertIfNegative val="0"/>
            <c:bubble3D val="0"/>
            <c:spPr>
              <a:solidFill>
                <a:srgbClr val="0597AB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676A-46D0-A41F-3C5D4379652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676A-46D0-A41F-3C5D43796520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676A-46D0-A41F-3C5D43796520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676A-46D0-A41F-3C5D4379652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D-676A-46D0-A41F-3C5D43796520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F-676A-46D0-A41F-3C5D43796520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1-676A-46D0-A41F-3C5D437965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גיליון2!$A$2:$A$12</c:f>
              <c:strCache>
                <c:ptCount val="10"/>
                <c:pt idx="0">
                  <c:v>CA</c:v>
                </c:pt>
                <c:pt idx="1">
                  <c:v>DE</c:v>
                </c:pt>
                <c:pt idx="2">
                  <c:v>FR</c:v>
                </c:pt>
                <c:pt idx="3">
                  <c:v>GB</c:v>
                </c:pt>
                <c:pt idx="4">
                  <c:v>JP</c:v>
                </c:pt>
                <c:pt idx="5">
                  <c:v>others</c:v>
                </c:pt>
                <c:pt idx="6">
                  <c:v>PL</c:v>
                </c:pt>
                <c:pt idx="7">
                  <c:v>RU</c:v>
                </c:pt>
                <c:pt idx="8">
                  <c:v>SE</c:v>
                </c:pt>
                <c:pt idx="9">
                  <c:v>US</c:v>
                </c:pt>
              </c:strCache>
            </c:strRef>
          </c:cat>
          <c:val>
            <c:numRef>
              <c:f>גיליון2!$B$2:$B$12</c:f>
              <c:numCache>
                <c:formatCode>General</c:formatCode>
                <c:ptCount val="10"/>
                <c:pt idx="0">
                  <c:v>21</c:v>
                </c:pt>
                <c:pt idx="1">
                  <c:v>84</c:v>
                </c:pt>
                <c:pt idx="2">
                  <c:v>57</c:v>
                </c:pt>
                <c:pt idx="3">
                  <c:v>106</c:v>
                </c:pt>
                <c:pt idx="4">
                  <c:v>28</c:v>
                </c:pt>
                <c:pt idx="5">
                  <c:v>29</c:v>
                </c:pt>
                <c:pt idx="6">
                  <c:v>29</c:v>
                </c:pt>
                <c:pt idx="7">
                  <c:v>27</c:v>
                </c:pt>
                <c:pt idx="8">
                  <c:v>29</c:v>
                </c:pt>
                <c:pt idx="9">
                  <c:v>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76A-46D0-A41F-3C5D437965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69642335"/>
        <c:axId val="353418271"/>
      </c:barChart>
      <c:catAx>
        <c:axId val="1769642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sng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050" u="sng" dirty="0">
                    <a:solidFill>
                      <a:schemeClr val="tx1"/>
                    </a:solidFill>
                  </a:rPr>
                  <a:t>מדינה</a:t>
                </a:r>
              </a:p>
            </c:rich>
          </c:tx>
          <c:layout>
            <c:manualLayout>
              <c:xMode val="edge"/>
              <c:yMode val="edge"/>
              <c:x val="0.5077988321785678"/>
              <c:y val="0.833703659568747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sng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3418271"/>
        <c:crosses val="autoZero"/>
        <c:auto val="1"/>
        <c:lblAlgn val="ctr"/>
        <c:lblOffset val="100"/>
        <c:noMultiLvlLbl val="0"/>
      </c:catAx>
      <c:valAx>
        <c:axId val="35341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sng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050" u="sng" dirty="0">
                    <a:solidFill>
                      <a:schemeClr val="tx1"/>
                    </a:solidFill>
                  </a:rPr>
                  <a:t>כמות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sng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76964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8100000" algn="tr" rotWithShape="0">
        <a:prstClr val="black">
          <a:alpha val="40000"/>
        </a:prstClr>
      </a:outerShdw>
    </a:effectLst>
  </c:spPr>
  <c:txPr>
    <a:bodyPr/>
    <a:lstStyle/>
    <a:p>
      <a:pPr>
        <a:defRPr b="1" u="none"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>
        <c:manualLayout>
          <c:layoutTarget val="inner"/>
          <c:xMode val="edge"/>
          <c:yMode val="edge"/>
          <c:x val="7.7000476688615566E-2"/>
          <c:y val="0.12782520654631291"/>
          <c:w val="0.8195710177067812"/>
          <c:h val="0.72696509907573637"/>
        </c:manualLayout>
      </c:layout>
      <c:scatterChart>
        <c:scatterStyle val="lineMarker"/>
        <c:varyColors val="0"/>
        <c:ser>
          <c:idx val="0"/>
          <c:order val="0"/>
          <c:tx>
            <c:strRef>
              <c:f>'ניתוח אוכלוסית USA'!$C$30</c:f>
              <c:strCache>
                <c:ptCount val="1"/>
                <c:pt idx="0">
                  <c:v>מ"ס זוכים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'ניתוח אוכלוסית USA'!$B$31:$B$43</c:f>
              <c:numCache>
                <c:formatCode>General</c:formatCode>
                <c:ptCount val="13"/>
                <c:pt idx="0">
                  <c:v>331002651</c:v>
                </c:pt>
                <c:pt idx="1">
                  <c:v>320878310</c:v>
                </c:pt>
                <c:pt idx="2">
                  <c:v>309011475</c:v>
                </c:pt>
                <c:pt idx="3">
                  <c:v>281710909</c:v>
                </c:pt>
                <c:pt idx="4">
                  <c:v>265163745</c:v>
                </c:pt>
                <c:pt idx="5">
                  <c:v>252120309</c:v>
                </c:pt>
                <c:pt idx="6">
                  <c:v>240499825</c:v>
                </c:pt>
                <c:pt idx="7">
                  <c:v>229476354</c:v>
                </c:pt>
                <c:pt idx="8">
                  <c:v>219081251</c:v>
                </c:pt>
                <c:pt idx="9">
                  <c:v>209513341</c:v>
                </c:pt>
                <c:pt idx="10">
                  <c:v>199733676</c:v>
                </c:pt>
                <c:pt idx="11">
                  <c:v>186720571</c:v>
                </c:pt>
                <c:pt idx="12">
                  <c:v>171685336</c:v>
                </c:pt>
              </c:numCache>
            </c:numRef>
          </c:xVal>
          <c:yVal>
            <c:numRef>
              <c:f>'ניתוח אוכלוסית USA'!$C$31:$C$43</c:f>
              <c:numCache>
                <c:formatCode>General</c:formatCode>
                <c:ptCount val="13"/>
                <c:pt idx="0">
                  <c:v>17</c:v>
                </c:pt>
                <c:pt idx="1">
                  <c:v>22</c:v>
                </c:pt>
                <c:pt idx="2">
                  <c:v>23</c:v>
                </c:pt>
                <c:pt idx="3">
                  <c:v>21</c:v>
                </c:pt>
                <c:pt idx="4">
                  <c:v>21</c:v>
                </c:pt>
                <c:pt idx="5">
                  <c:v>17</c:v>
                </c:pt>
                <c:pt idx="6">
                  <c:v>14</c:v>
                </c:pt>
                <c:pt idx="7">
                  <c:v>20</c:v>
                </c:pt>
                <c:pt idx="8">
                  <c:v>13</c:v>
                </c:pt>
                <c:pt idx="9">
                  <c:v>12</c:v>
                </c:pt>
                <c:pt idx="10">
                  <c:v>9</c:v>
                </c:pt>
                <c:pt idx="11">
                  <c:v>9</c:v>
                </c:pt>
                <c:pt idx="12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DA-45B6-949A-CC01B4A61B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93168"/>
        <c:axId val="187491728"/>
      </c:scatterChart>
      <c:valAx>
        <c:axId val="187493168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b="1">
                    <a:solidFill>
                      <a:srgbClr val="C00000"/>
                    </a:solidFill>
                  </a:rPr>
                  <a:t>כמות אוכלוסיה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87491728"/>
        <c:crosses val="autoZero"/>
        <c:crossBetween val="midCat"/>
      </c:valAx>
      <c:valAx>
        <c:axId val="18749172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b="1">
                    <a:solidFill>
                      <a:srgbClr val="C00000"/>
                    </a:solidFill>
                  </a:rPr>
                  <a:t>מספר זוכים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87493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[חתני פרס נובל 1901-2021.xlsx]גיליון1!PivotTable1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b="1" i="0" u="none" dirty="0">
                <a:solidFill>
                  <a:srgbClr val="0070C0"/>
                </a:solidFill>
              </a:rPr>
              <a:t>היחס הזוכים בין המינים </a:t>
            </a:r>
          </a:p>
        </c:rich>
      </c:tx>
      <c:layout>
        <c:manualLayout>
          <c:xMode val="edge"/>
          <c:yMode val="edge"/>
          <c:x val="0.28866261216589201"/>
          <c:y val="3.4337667445747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081982961538002"/>
          <c:y val="0.10432337168228611"/>
          <c:w val="0.65213363124753565"/>
          <c:h val="0.82566006338544862"/>
        </c:manualLayout>
      </c:layout>
      <c:pieChart>
        <c:varyColors val="1"/>
        <c:ser>
          <c:idx val="0"/>
          <c:order val="0"/>
          <c:tx>
            <c:strRef>
              <c:f>גיליון1!$B$2</c:f>
              <c:strCache>
                <c:ptCount val="1"/>
                <c:pt idx="0">
                  <c:v>סה"כ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0-4DB9-8D39-4538038BC519}"/>
              </c:ext>
            </c:extLst>
          </c:dPt>
          <c:dPt>
            <c:idx val="1"/>
            <c:bubble3D val="0"/>
            <c:explosion val="1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0-4DB9-8D39-4538038BC5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גיליון1!$A$3:$A$5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גיליון1!$B$3:$B$5</c:f>
              <c:numCache>
                <c:formatCode>General</c:formatCode>
                <c:ptCount val="2"/>
                <c:pt idx="0">
                  <c:v>59</c:v>
                </c:pt>
                <c:pt idx="1">
                  <c:v>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DB9-8D39-4538038BC5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47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e-IL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מ"ס</a:t>
            </a:r>
            <a:r>
              <a:rPr lang="he-I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נשים זוכות</a:t>
            </a:r>
          </a:p>
        </c:rich>
      </c:tx>
      <c:layout>
        <c:manualLayout>
          <c:xMode val="edge"/>
          <c:yMode val="edge"/>
          <c:x val="0.3834096675415573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גיליון4!$U$3</c:f>
              <c:strCache>
                <c:ptCount val="1"/>
                <c:pt idx="0">
                  <c:v>מ"ס נשים זכות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numRef>
              <c:f>גיליון4!$T$4:$T$44</c:f>
              <c:numCache>
                <c:formatCode>General</c:formatCode>
                <c:ptCount val="41"/>
                <c:pt idx="0">
                  <c:v>1903</c:v>
                </c:pt>
                <c:pt idx="1">
                  <c:v>1905</c:v>
                </c:pt>
                <c:pt idx="2">
                  <c:v>1909</c:v>
                </c:pt>
                <c:pt idx="3">
                  <c:v>1911</c:v>
                </c:pt>
                <c:pt idx="4">
                  <c:v>1926</c:v>
                </c:pt>
                <c:pt idx="5">
                  <c:v>1928</c:v>
                </c:pt>
                <c:pt idx="6">
                  <c:v>1931</c:v>
                </c:pt>
                <c:pt idx="7">
                  <c:v>1935</c:v>
                </c:pt>
                <c:pt idx="8">
                  <c:v>1938</c:v>
                </c:pt>
                <c:pt idx="9">
                  <c:v>1945</c:v>
                </c:pt>
                <c:pt idx="10">
                  <c:v>1946</c:v>
                </c:pt>
                <c:pt idx="11">
                  <c:v>1947</c:v>
                </c:pt>
                <c:pt idx="12">
                  <c:v>1963</c:v>
                </c:pt>
                <c:pt idx="13">
                  <c:v>1964</c:v>
                </c:pt>
                <c:pt idx="14">
                  <c:v>1966</c:v>
                </c:pt>
                <c:pt idx="15">
                  <c:v>1976</c:v>
                </c:pt>
                <c:pt idx="16">
                  <c:v>1977</c:v>
                </c:pt>
                <c:pt idx="17">
                  <c:v>1979</c:v>
                </c:pt>
                <c:pt idx="18">
                  <c:v>1982</c:v>
                </c:pt>
                <c:pt idx="19">
                  <c:v>1983</c:v>
                </c:pt>
                <c:pt idx="20">
                  <c:v>1986</c:v>
                </c:pt>
                <c:pt idx="21">
                  <c:v>1988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2003</c:v>
                </c:pt>
                <c:pt idx="29">
                  <c:v>2004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2011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  <c:pt idx="37">
                  <c:v>2018</c:v>
                </c:pt>
                <c:pt idx="38">
                  <c:v>2019</c:v>
                </c:pt>
                <c:pt idx="39">
                  <c:v>2020</c:v>
                </c:pt>
                <c:pt idx="40">
                  <c:v>2021</c:v>
                </c:pt>
              </c:numCache>
            </c:numRef>
          </c:cat>
          <c:val>
            <c:numRef>
              <c:f>גיליון4!$U$4:$U$44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5</c:v>
                </c:pt>
                <c:pt idx="33">
                  <c:v>3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4</c:v>
                </c:pt>
                <c:pt idx="38">
                  <c:v>1</c:v>
                </c:pt>
                <c:pt idx="39">
                  <c:v>4</c:v>
                </c:pt>
                <c:pt idx="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01-4D4B-82E9-AC5CC336C0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5211232"/>
        <c:axId val="1345212192"/>
      </c:lineChart>
      <c:catAx>
        <c:axId val="134521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b="1" dirty="0"/>
                  <a:t>שנים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7030A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45212192"/>
        <c:crosses val="autoZero"/>
        <c:auto val="1"/>
        <c:lblAlgn val="ctr"/>
        <c:lblOffset val="100"/>
        <c:noMultiLvlLbl val="0"/>
      </c:catAx>
      <c:valAx>
        <c:axId val="13452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b="1"/>
                  <a:t>מ"ס זכיות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45211232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[חתני פרס נובל 1901-2021.xlsx]גיליון3!PivotTable2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he-IL" sz="2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מס' הזוכים  מקום המדינה </a:t>
            </a:r>
          </a:p>
        </c:rich>
      </c:tx>
      <c:layout>
        <c:manualLayout>
          <c:xMode val="edge"/>
          <c:yMode val="edge"/>
          <c:x val="0.14666750941678208"/>
          <c:y val="1.7675193845348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rgbClr val="FFD347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rgbClr val="FFD347"/>
          </a:solidFill>
          <a:ln>
            <a:noFill/>
          </a:ln>
          <a:effectLst/>
          <a:sp3d/>
        </c:spPr>
        <c:dLbl>
          <c:idx val="0"/>
          <c:layout>
            <c:manualLayout>
              <c:x val="-3.7680931187949331E-2"/>
              <c:y val="-3.6144578313253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rgbClr val="FFD347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rgbClr val="FFD347"/>
          </a:solidFill>
          <a:ln>
            <a:noFill/>
          </a:ln>
          <a:effectLst/>
          <a:sp3d/>
        </c:spPr>
        <c:dLbl>
          <c:idx val="0"/>
          <c:layout>
            <c:manualLayout>
              <c:x val="-3.7680931187949331E-2"/>
              <c:y val="-3.6144578313253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rgbClr val="FFD347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rgbClr val="FFD347"/>
          </a:solidFill>
          <a:ln>
            <a:noFill/>
          </a:ln>
          <a:effectLst/>
          <a:sp3d/>
        </c:spPr>
        <c:dLbl>
          <c:idx val="0"/>
          <c:layout>
            <c:manualLayout>
              <c:x val="-3.7680931187949331E-2"/>
              <c:y val="-3.61445783132530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34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2046105401426275"/>
          <c:y val="0.21705589384928542"/>
          <c:w val="0.62950202022410184"/>
          <c:h val="0.7320230306487395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גיליון3!$B$1</c:f>
              <c:strCache>
                <c:ptCount val="1"/>
                <c:pt idx="0">
                  <c:v>סה"כ</c:v>
                </c:pt>
              </c:strCache>
            </c:strRef>
          </c:tx>
          <c:spPr>
            <a:solidFill>
              <a:srgbClr val="FFD347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D347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D8E2-4632-96B4-6F78524D5B3E}"/>
              </c:ext>
            </c:extLst>
          </c:dPt>
          <c:dLbls>
            <c:dLbl>
              <c:idx val="0"/>
              <c:layout>
                <c:manualLayout>
                  <c:x val="-3.768043485905944E-2"/>
                  <c:y val="-2.39486992843495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E2-4632-96B4-6F78524D5B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גיליון3!$A$2:$A$3</c:f>
              <c:strCache>
                <c:ptCount val="1"/>
                <c:pt idx="0">
                  <c:v>Israel</c:v>
                </c:pt>
              </c:strCache>
            </c:strRef>
          </c:cat>
          <c:val>
            <c:numRef>
              <c:f>גיליון3!$B$2:$B$3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E2-4632-96B4-6F78524D5B3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shape val="box"/>
        <c:axId val="55124943"/>
        <c:axId val="55116303"/>
        <c:axId val="1545784976"/>
      </c:bar3DChart>
      <c:catAx>
        <c:axId val="55124943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5116303"/>
        <c:crosses val="autoZero"/>
        <c:auto val="1"/>
        <c:lblAlgn val="ctr"/>
        <c:lblOffset val="100"/>
        <c:noMultiLvlLbl val="0"/>
      </c:catAx>
      <c:valAx>
        <c:axId val="55116303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5124943"/>
        <c:crosses val="autoZero"/>
        <c:crossBetween val="between"/>
      </c:valAx>
      <c:serAx>
        <c:axId val="15457849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5116303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he-IL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9A072FC-480F-4267-960F-D7981B94EC3F}" type="datetimeFigureOut">
              <a:rPr lang="he-IL" smtClean="0"/>
              <a:t>ט'/סיון/תשפ"ג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9C2B7BF-8D21-4E20-AD1E-A20B56E076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4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2B7BF-8D21-4E20-AD1E-A20B56E076E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93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4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6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69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23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632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3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6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6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0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8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3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1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9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andhuh/population-data-usa" TargetMode="External"/><Relationship Id="rId2" Type="http://schemas.openxmlformats.org/officeDocument/2006/relationships/hyperlink" Target="https://www.kaggle.com/datasets/michaelcai2021/nobel-prize-laureates-2021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>
            <a:extLst>
              <a:ext uri="{FF2B5EF4-FFF2-40B4-BE49-F238E27FC236}">
                <a16:creationId xmlns:a16="http://schemas.microsoft.com/office/drawing/2014/main" id="{DAE0F2B8-499A-C57A-CEFE-A85D359C7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3394" y="229960"/>
            <a:ext cx="722121" cy="350141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he-IL" sz="2000" dirty="0">
                <a:solidFill>
                  <a:schemeClr val="tx1"/>
                </a:solidFill>
              </a:rPr>
              <a:t>בס"ד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FF9D8B1-1005-B84F-0918-A3F181AF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935" y="4713367"/>
            <a:ext cx="2202428" cy="20758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25000" lnSpcReduction="20000"/>
          </a:bodyPr>
          <a:lstStyle/>
          <a:p>
            <a:endParaRPr lang="he-IL" dirty="0"/>
          </a:p>
          <a:p>
            <a:endParaRPr lang="he-IL" dirty="0"/>
          </a:p>
          <a:p>
            <a:r>
              <a:rPr lang="he-IL" sz="5600" b="1" dirty="0">
                <a:solidFill>
                  <a:schemeClr val="tx1"/>
                </a:solidFill>
              </a:rPr>
              <a:t>מנשה </a:t>
            </a:r>
            <a:r>
              <a:rPr lang="he-IL" sz="5600" b="1" dirty="0" err="1">
                <a:solidFill>
                  <a:schemeClr val="tx1"/>
                </a:solidFill>
              </a:rPr>
              <a:t>גרסולקר</a:t>
            </a:r>
            <a:r>
              <a:rPr lang="he-IL" sz="5600" b="1" dirty="0">
                <a:solidFill>
                  <a:schemeClr val="tx1"/>
                </a:solidFill>
              </a:rPr>
              <a:t>   </a:t>
            </a:r>
          </a:p>
          <a:p>
            <a:r>
              <a:rPr lang="he-IL" sz="5600" b="1" dirty="0">
                <a:solidFill>
                  <a:schemeClr val="tx1"/>
                </a:solidFill>
              </a:rPr>
              <a:t>אירה </a:t>
            </a:r>
            <a:r>
              <a:rPr lang="he-IL" sz="5600" b="1" dirty="0" err="1">
                <a:solidFill>
                  <a:schemeClr val="tx1"/>
                </a:solidFill>
              </a:rPr>
              <a:t>קלבנסקי</a:t>
            </a:r>
            <a:r>
              <a:rPr lang="he-IL" sz="5600" b="1" dirty="0">
                <a:solidFill>
                  <a:schemeClr val="tx1"/>
                </a:solidFill>
              </a:rPr>
              <a:t> </a:t>
            </a:r>
          </a:p>
          <a:p>
            <a:r>
              <a:rPr lang="he-IL" sz="5600" b="1" dirty="0">
                <a:solidFill>
                  <a:schemeClr val="tx1"/>
                </a:solidFill>
              </a:rPr>
              <a:t>הנדסאי תעשיה וניהול</a:t>
            </a:r>
            <a:endParaRPr lang="en-US" sz="5600" b="1" dirty="0">
              <a:solidFill>
                <a:schemeClr val="tx1"/>
              </a:solidFill>
            </a:endParaRPr>
          </a:p>
          <a:p>
            <a:r>
              <a:rPr lang="he-IL" sz="5600" b="1" dirty="0">
                <a:solidFill>
                  <a:schemeClr val="tx1"/>
                </a:solidFill>
              </a:rPr>
              <a:t>מס' פרויקט 14</a:t>
            </a:r>
          </a:p>
          <a:p>
            <a:r>
              <a:rPr lang="he-IL" sz="5600" b="1" dirty="0">
                <a:solidFill>
                  <a:schemeClr val="tx1"/>
                </a:solidFill>
              </a:rPr>
              <a:t>מס' פרויקט 25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B07E39D-6A5C-EF37-F1B3-2084AA65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15" y="3271847"/>
            <a:ext cx="3060440" cy="3020692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27326E0D-E5A2-2340-D881-6D4192F77E61}"/>
              </a:ext>
            </a:extLst>
          </p:cNvPr>
          <p:cNvSpPr txBox="1">
            <a:spLocks/>
          </p:cNvSpPr>
          <p:nvPr/>
        </p:nvSpPr>
        <p:spPr>
          <a:xfrm>
            <a:off x="718847" y="816076"/>
            <a:ext cx="8596668" cy="21804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sz="4800" b="1" dirty="0" err="1">
                <a:ln/>
                <a:solidFill>
                  <a:schemeClr val="accent3"/>
                </a:solidFill>
              </a:rPr>
              <a:t>פרויקטון</a:t>
            </a:r>
            <a:r>
              <a:rPr lang="he-IL" sz="4800" b="1" dirty="0">
                <a:ln/>
                <a:solidFill>
                  <a:schemeClr val="accent3"/>
                </a:solidFill>
              </a:rPr>
              <a:t> </a:t>
            </a:r>
          </a:p>
          <a:p>
            <a:endParaRPr lang="he-IL" sz="4800" b="1" dirty="0">
              <a:ln/>
              <a:solidFill>
                <a:schemeClr val="accent3"/>
              </a:solidFill>
            </a:endParaRPr>
          </a:p>
          <a:p>
            <a:r>
              <a:rPr lang="he-IL" sz="4800" b="1" dirty="0">
                <a:ln/>
                <a:solidFill>
                  <a:schemeClr val="accent3"/>
                </a:solidFill>
              </a:rPr>
              <a:t>פרס נובל לשנים 1901 עד 2021</a:t>
            </a:r>
          </a:p>
        </p:txBody>
      </p:sp>
    </p:spTree>
    <p:extLst>
      <p:ext uri="{BB962C8B-B14F-4D97-AF65-F5344CB8AC3E}">
        <p14:creationId xmlns:p14="http://schemas.microsoft.com/office/powerpoint/2010/main" val="376835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55AD45-5002-DCA1-2C8D-077AA084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94" y="4975123"/>
            <a:ext cx="8596668" cy="149778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בגרף זה מציג כמות זוכי פרס נבל בישראל,  ואת שמותיהם, מקום המדינה 1948</a:t>
            </a:r>
            <a:br>
              <a:rPr lang="he-IL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עד לשנת 2021.</a:t>
            </a:r>
          </a:p>
        </p:txBody>
      </p:sp>
      <p:graphicFrame>
        <p:nvGraphicFramePr>
          <p:cNvPr id="3" name="מציין מיקום תוכן 10">
            <a:extLst>
              <a:ext uri="{FF2B5EF4-FFF2-40B4-BE49-F238E27FC236}">
                <a16:creationId xmlns:a16="http://schemas.microsoft.com/office/drawing/2014/main" id="{B907D6A0-8787-15D3-1A0D-CE46A7A1B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190249"/>
              </p:ext>
            </p:extLst>
          </p:nvPr>
        </p:nvGraphicFramePr>
        <p:xfrm>
          <a:off x="9792928" y="224880"/>
          <a:ext cx="2104222" cy="6248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מציין מיקום תוכן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2360E284-DA16-6E98-B878-22C281DE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2" y="224880"/>
            <a:ext cx="9006962" cy="475024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A07898E-5C58-EB83-BAC2-70CF3D97860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957712">
            <a:off x="838232" y="5756587"/>
            <a:ext cx="890095" cy="64740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0186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BDDFD0-E86D-4C3A-92B5-7EFD1D2E43A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he-IL" sz="3600" b="1">
                <a:ln/>
                <a:solidFill>
                  <a:schemeClr val="accent4"/>
                </a:solidFill>
              </a:rPr>
              <a:t>נוסחא חדשה - </a:t>
            </a:r>
            <a:r>
              <a:rPr lang="en-US" sz="3600" b="1">
                <a:ln/>
                <a:solidFill>
                  <a:schemeClr val="accent4"/>
                </a:solidFill>
              </a:rPr>
              <a:t>COUNTBLANK</a:t>
            </a:r>
            <a:br>
              <a:rPr lang="he-IL" sz="3600" b="1">
                <a:ln/>
                <a:solidFill>
                  <a:schemeClr val="accent4"/>
                </a:solidFill>
              </a:rPr>
            </a:b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82862C4-B253-D81F-9DEB-7BD80465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868" y="4306519"/>
            <a:ext cx="4601496" cy="1567583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2C523B3-64D8-3FEE-CAF4-19530302199A}"/>
              </a:ext>
            </a:extLst>
          </p:cNvPr>
          <p:cNvSpPr txBox="1"/>
          <p:nvPr/>
        </p:nvSpPr>
        <p:spPr>
          <a:xfrm>
            <a:off x="1434728" y="1674674"/>
            <a:ext cx="849663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defTabSz="914400" rtl="1"/>
            <a:r>
              <a:rPr lang="he-IL" b="1" i="1" u="sng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מטרת הנוסחה-</a:t>
            </a:r>
            <a:r>
              <a:rPr lang="he-IL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למנות תאים ריקים מתוך טבלה</a:t>
            </a:r>
          </a:p>
          <a:p>
            <a:pPr algn="r" defTabSz="914400" rtl="1"/>
            <a:endParaRPr lang="he-IL" b="1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algn="r" defTabSz="914400" rtl="1"/>
            <a:r>
              <a:rPr lang="he-IL" b="1" i="1" u="sng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"מכסה המנוע"-</a:t>
            </a:r>
            <a:r>
              <a:rPr lang="he-IL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בתבנית הנוסחה נדרש להזין טווח של העמודה, שבה נרצה למנות תאים ריקים.</a:t>
            </a:r>
          </a:p>
          <a:p>
            <a:pPr algn="r" defTabSz="914400" rtl="1"/>
            <a:endParaRPr lang="he-IL" b="1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algn="r" defTabSz="914400" rtl="1"/>
            <a:r>
              <a:rPr lang="he-IL" b="1" i="1" u="sng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שילוב בפרויקטון-  </a:t>
            </a:r>
            <a:r>
              <a:rPr lang="he-IL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ניתוח יחס של משתתפי קבלת פרס נובל ישראלים ביחס לשאר העולם</a:t>
            </a:r>
            <a:r>
              <a:rPr lang="he-IL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.</a:t>
            </a:r>
            <a:r>
              <a:rPr lang="he-IL" i="1" u="sng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endParaRPr lang="he-IL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7DFF2C6-298C-6668-62EC-5C2916C9C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6" t="48413" r="50893" b="27214"/>
          <a:stretch/>
        </p:blipFill>
        <p:spPr>
          <a:xfrm>
            <a:off x="864147" y="4306519"/>
            <a:ext cx="4106934" cy="17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2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DEA36FE0-859D-305F-4F95-3F16046A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669" y="407211"/>
            <a:ext cx="5308608" cy="920144"/>
          </a:xfrm>
        </p:spPr>
        <p:txBody>
          <a:bodyPr>
            <a:normAutofit fontScale="90000"/>
          </a:bodyPr>
          <a:lstStyle/>
          <a:p>
            <a:pPr algn="r"/>
            <a:r>
              <a:rPr lang="he-IL" sz="4000" b="1" dirty="0" err="1">
                <a:ln/>
                <a:solidFill>
                  <a:schemeClr val="accent4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נוסחא</a:t>
            </a:r>
            <a:r>
              <a:rPr lang="he-IL" sz="4000" b="1" dirty="0">
                <a:ln/>
                <a:solidFill>
                  <a:schemeClr val="accent4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חדשה - </a:t>
            </a:r>
            <a:r>
              <a:rPr lang="en-US" sz="3600" b="1" dirty="0">
                <a:ln/>
                <a:solidFill>
                  <a:schemeClr val="accent4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TTEST</a:t>
            </a:r>
            <a:br>
              <a:rPr lang="he-IL" sz="3600" b="1" dirty="0">
                <a:ln/>
                <a:solidFill>
                  <a:schemeClr val="accent4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he-IL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22C7C254-87E1-4459-1ED9-3B7C264CF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75" y="3056059"/>
            <a:ext cx="4695871" cy="27728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12A312F-C102-209D-DD2C-DAF70F9A3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8354" y="3056059"/>
            <a:ext cx="4415776" cy="2253360"/>
          </a:xfrm>
        </p:spPr>
        <p:txBody>
          <a:bodyPr>
            <a:normAutofit fontScale="92500" lnSpcReduction="20000"/>
          </a:bodyPr>
          <a:lstStyle/>
          <a:p>
            <a:r>
              <a:rPr lang="he-IL" sz="1600" b="1" dirty="0"/>
              <a:t>אם התוצאה שמתקבלת  מתחת ל – 0.05 זו תוצאה  מובהקת ואמינה שמראה מינימום מקריות בתוצאה.  התוצאה שהתקבלה במדגם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8.51704E-14</a:t>
            </a:r>
            <a:r>
              <a:rPr lang="he-IL" sz="1600" b="1" dirty="0">
                <a:solidFill>
                  <a:srgbClr val="FF0000"/>
                </a:solidFill>
              </a:rPr>
              <a:t> – רמת מובהקות גובה.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he-IL" sz="1600" b="1" dirty="0"/>
          </a:p>
          <a:p>
            <a:r>
              <a:rPr lang="he-IL" sz="1600" b="1" dirty="0"/>
              <a:t>*רמת מובהקות- מובהקות זה ערך סטטיסטי, שבודק האם התוצאה זה משהו מקרי או לא, </a:t>
            </a:r>
            <a:br>
              <a:rPr lang="en-US" sz="1600" b="1" dirty="0"/>
            </a:br>
            <a:r>
              <a:rPr lang="he-IL" sz="1600" b="1" dirty="0"/>
              <a:t>ככל שרמת המובהקות נמוכה זה אומר שהתוצאה שהתקבלה לא מקרית וניתן להסתמך עליה.</a:t>
            </a:r>
          </a:p>
          <a:p>
            <a:endParaRPr lang="he-IL" sz="1400" b="1" dirty="0"/>
          </a:p>
          <a:p>
            <a:endParaRPr lang="he-IL" sz="1400" b="1" dirty="0"/>
          </a:p>
          <a:p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ABE2EC0-298C-A8C4-93BE-3C7E5EEE1C33}"/>
              </a:ext>
            </a:extLst>
          </p:cNvPr>
          <p:cNvSpPr txBox="1"/>
          <p:nvPr/>
        </p:nvSpPr>
        <p:spPr>
          <a:xfrm>
            <a:off x="1207494" y="1357536"/>
            <a:ext cx="849663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defTabSz="914400" rtl="1"/>
            <a:r>
              <a:rPr lang="he-IL" b="1" i="1" u="sng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מטרת הנוסחה-</a:t>
            </a:r>
            <a:r>
              <a:rPr lang="he-IL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בדיקה של רמת מובהקות של נתונים.</a:t>
            </a:r>
          </a:p>
          <a:p>
            <a:pPr algn="r" defTabSz="914400" rtl="1"/>
            <a:endParaRPr lang="he-IL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algn="r" defTabSz="914400" rtl="1"/>
            <a:r>
              <a:rPr lang="he-IL" b="1" i="1" u="sng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"מכסה המנוע"-</a:t>
            </a:r>
            <a:r>
              <a:rPr lang="he-IL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בתבנית הנוסחה נדרש להזין טווח של משתנה תלוי ובלתי תלוי. </a:t>
            </a:r>
          </a:p>
          <a:p>
            <a:pPr algn="r" defTabSz="914400" rtl="1"/>
            <a:endParaRPr lang="he-IL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algn="r" defTabSz="914400" rtl="1"/>
            <a:r>
              <a:rPr lang="he-IL" b="1" i="1" u="sng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שילוב </a:t>
            </a:r>
            <a:r>
              <a:rPr lang="he-IL" b="1" i="1" u="sng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בפרויקטון</a:t>
            </a:r>
            <a:r>
              <a:rPr lang="he-IL" b="1" i="1" u="sng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  </a:t>
            </a:r>
            <a:r>
              <a:rPr lang="he-IL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שיטת חיזוי סובייקטיבית.</a:t>
            </a:r>
          </a:p>
        </p:txBody>
      </p:sp>
    </p:spTree>
    <p:extLst>
      <p:ext uri="{BB962C8B-B14F-4D97-AF65-F5344CB8AC3E}">
        <p14:creationId xmlns:p14="http://schemas.microsoft.com/office/powerpoint/2010/main" val="176759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AC8C359F-14A1-AC7E-B5D9-783CAC18AEDB}"/>
              </a:ext>
            </a:extLst>
          </p:cNvPr>
          <p:cNvSpPr txBox="1">
            <a:spLocks/>
          </p:cNvSpPr>
          <p:nvPr/>
        </p:nvSpPr>
        <p:spPr>
          <a:xfrm>
            <a:off x="3976461" y="420601"/>
            <a:ext cx="2428848" cy="193149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6000" b="1" dirty="0">
                <a:ln/>
                <a:solidFill>
                  <a:schemeClr val="accent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סיכום</a:t>
            </a:r>
            <a:br>
              <a:rPr lang="he-IL" sz="8000" b="1" dirty="0">
                <a:ln/>
                <a:solidFill>
                  <a:schemeClr val="accent3"/>
                </a:solidFill>
              </a:rPr>
            </a:br>
            <a:endParaRPr lang="he-IL" sz="8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מציין מיקום טקסט 3">
            <a:extLst>
              <a:ext uri="{FF2B5EF4-FFF2-40B4-BE49-F238E27FC236}">
                <a16:creationId xmlns:a16="http://schemas.microsoft.com/office/drawing/2014/main" id="{0C2BB4D9-2836-3A86-B2AD-07187A717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1354" y="1120876"/>
            <a:ext cx="8882744" cy="4546394"/>
          </a:xfrm>
        </p:spPr>
        <p:txBody>
          <a:bodyPr>
            <a:normAutofit fontScale="92500" lnSpcReduction="10000"/>
          </a:bodyPr>
          <a:lstStyle/>
          <a:p>
            <a:endParaRPr lang="he-IL" sz="2400" dirty="0"/>
          </a:p>
          <a:p>
            <a:r>
              <a:rPr lang="he-IL" sz="2400" dirty="0"/>
              <a:t>מטרת </a:t>
            </a:r>
            <a:r>
              <a:rPr lang="he-IL" sz="2400" dirty="0" err="1"/>
              <a:t>הפרויקטון</a:t>
            </a:r>
            <a:r>
              <a:rPr lang="he-IL" sz="2400" dirty="0"/>
              <a:t> הייתה להבין מהו פרס נובל,  להבין האם לאור העצמה הנשית של התקופה האחרונה גרמה לשינוי במגמת הזכייה של נשים ביחס לגברים מאז ועד היום, הדגמה של מדינה מובילה בזכיות.</a:t>
            </a:r>
          </a:p>
          <a:p>
            <a:endParaRPr lang="he-IL" sz="2400" dirty="0"/>
          </a:p>
          <a:p>
            <a:r>
              <a:rPr lang="he-IL" sz="2400" u="sng" dirty="0"/>
              <a:t>מניתוח הנתונים ניתן להסיק כמה מסקנות והעלאת רעיונות: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94%</a:t>
            </a:r>
            <a:r>
              <a:rPr lang="he-IL" sz="2400" dirty="0"/>
              <a:t>  אחוז מכלל הזוכים הם גברים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he-IL" sz="2400" u="sng" dirty="0"/>
              <a:t>הצעה לאופטימיזציה-</a:t>
            </a:r>
            <a:r>
              <a:rPr lang="he-IL" sz="2400" dirty="0"/>
              <a:t>  להביא לשינוי בזיקת המעמד הנשי בכל התחומים</a:t>
            </a:r>
            <a:br>
              <a:rPr lang="en-US" sz="2400" dirty="0"/>
            </a:br>
            <a:r>
              <a:rPr lang="he-IL" sz="2400" dirty="0"/>
              <a:t>( להכניס נשים למשרות ומשימות שפעם היו "מוגדרות" בעיקר רק לגברים כגון, תעשייה, מחקר, מדע...). </a:t>
            </a:r>
            <a:br>
              <a:rPr lang="en-US" sz="2400" dirty="0"/>
            </a:br>
            <a:endParaRPr lang="he-IL" sz="2400" dirty="0"/>
          </a:p>
          <a:p>
            <a:pPr marL="342900" indent="-342900">
              <a:buFont typeface="+mj-lt"/>
              <a:buAutoNum type="arabicPeriod"/>
            </a:pPr>
            <a:r>
              <a:rPr lang="he-IL" sz="2400" dirty="0"/>
              <a:t>יחס חזק בין כמות האוכלוסייה לבין זוכי פרס נובל. </a:t>
            </a:r>
          </a:p>
          <a:p>
            <a:pPr marL="342900" indent="-342900">
              <a:buFont typeface="+mj-lt"/>
              <a:buAutoNum type="arabicPeriod"/>
            </a:pPr>
            <a:endParaRPr lang="he-IL" sz="1800" dirty="0"/>
          </a:p>
          <a:p>
            <a:endParaRPr lang="he-IL" sz="1800" dirty="0">
              <a:solidFill>
                <a:schemeClr val="tx1"/>
              </a:solidFill>
            </a:endParaRPr>
          </a:p>
        </p:txBody>
      </p:sp>
      <p:pic>
        <p:nvPicPr>
          <p:cNvPr id="6" name="Picture 6" descr="נורה על רקע צהוב עם קרני אור וחוט משורטטים">
            <a:extLst>
              <a:ext uri="{FF2B5EF4-FFF2-40B4-BE49-F238E27FC236}">
                <a16:creationId xmlns:a16="http://schemas.microsoft.com/office/drawing/2014/main" id="{AC6CF967-2ED8-9709-D257-EAACF944F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8912888" y="0"/>
            <a:ext cx="3279111" cy="685800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372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635FCE-19B7-3659-3A7F-8B5EC78D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077" y="875071"/>
            <a:ext cx="8723397" cy="5486399"/>
          </a:xfrm>
        </p:spPr>
        <p:txBody>
          <a:bodyPr>
            <a:normAutofit/>
          </a:bodyPr>
          <a:lstStyle/>
          <a:p>
            <a:pPr algn="r"/>
            <a:r>
              <a:rPr lang="he-IL" sz="1600" b="1" dirty="0"/>
              <a:t>מקור הנתונים:  </a:t>
            </a:r>
            <a:r>
              <a:rPr lang="he-IL" sz="1600" b="1" u="sng" dirty="0"/>
              <a:t>על פרס הנובל</a:t>
            </a:r>
            <a:r>
              <a:rPr lang="he-IL" sz="1600" b="1" dirty="0"/>
              <a:t> </a:t>
            </a:r>
            <a:r>
              <a:rPr lang="he-IL" sz="1600" b="1" dirty="0">
                <a:effectLst/>
                <a:latin typeface="Tahoma" panose="020B0604030504040204" pitchFamily="34" charset="0"/>
              </a:rPr>
              <a:t>מתוך מאגר נתונים</a:t>
            </a:r>
            <a:r>
              <a:rPr lang="he-IL" sz="1600" b="1" dirty="0">
                <a:latin typeface="Tahoma" panose="020B0604030504040204" pitchFamily="34" charset="0"/>
              </a:rPr>
              <a:t> </a:t>
            </a:r>
            <a:r>
              <a:rPr lang="en-US" sz="1600" b="1" dirty="0">
                <a:latin typeface="Tahoma" panose="020B0604030504040204" pitchFamily="34" charset="0"/>
              </a:rPr>
              <a:t>     </a:t>
            </a:r>
            <a:r>
              <a:rPr lang="en-US" sz="1600" b="1" dirty="0">
                <a:effectLst/>
                <a:latin typeface="Tahoma" panose="020B0604030504040204" pitchFamily="34" charset="0"/>
              </a:rPr>
              <a:t> Kaggle</a:t>
            </a:r>
            <a:endParaRPr lang="he-IL" sz="1600" b="1" dirty="0">
              <a:effectLst/>
              <a:latin typeface="Tahoma" panose="020B060403050404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https://www.kaggle.com/datasets/michaelcai2021/nobel-prize-laureates-2021</a:t>
            </a:r>
            <a:endParaRPr lang="en-US" sz="14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מאגר נתוני האוכלוסייה ב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 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https://www.kaggle.com/datasets/anandhuh/population-data-usa</a:t>
            </a:r>
            <a:endParaRPr lang="en-US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1600" dirty="0">
                <a:effectLst/>
                <a:latin typeface="Tahoma" panose="020B0604030504040204" pitchFamily="34" charset="0"/>
              </a:rPr>
              <a:t>גו</a:t>
            </a:r>
            <a:r>
              <a:rPr lang="he-IL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גל</a:t>
            </a:r>
            <a:r>
              <a:rPr lang="he-IL" sz="1600" dirty="0">
                <a:effectLst/>
                <a:latin typeface="Tahoma" panose="020B0604030504040204" pitchFamily="34" charset="0"/>
              </a:rPr>
              <a:t> ויקיפדיה.</a:t>
            </a:r>
            <a:br>
              <a:rPr lang="en-US" sz="1600" dirty="0">
                <a:effectLst/>
                <a:latin typeface="Tahoma" panose="020B0604030504040204" pitchFamily="34" charset="0"/>
              </a:rPr>
            </a:br>
            <a:r>
              <a:rPr lang="en-US" sz="1200" u="sng" dirty="0">
                <a:effectLst/>
                <a:latin typeface="Tahoma" panose="020B0604030504040204" pitchFamily="34" charset="0"/>
              </a:rPr>
              <a:t>https://he.wikipedia.org/wiki/%D7%A4%D7%A8%D7%A1_%D7%A0%D7%95%D7%91%D7%9C</a:t>
            </a:r>
            <a:endParaRPr lang="he-IL" sz="1200" u="sng" dirty="0">
              <a:effectLst/>
              <a:latin typeface="Tahoma" panose="020B060403050404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מאמר המדבר על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T-TEST</a:t>
            </a:r>
            <a:r>
              <a:rPr lang="he-IL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 test as a parametric statistic</a:t>
            </a:r>
            <a:r>
              <a:rPr lang="he-IL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):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Kim, Tae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Kyun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"T test as a parametric statistic." Korean journal of anesthesiology 68.6 (2015): 540-546.</a:t>
            </a:r>
            <a:b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‏</a:t>
            </a:r>
            <a:endParaRPr lang="he-IL" sz="1400" dirty="0"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1500" b="1" u="sng" dirty="0">
                <a:solidFill>
                  <a:schemeClr val="tx1"/>
                </a:solidFill>
              </a:rPr>
              <a:t>גרפים: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sz="1600" dirty="0">
                <a:solidFill>
                  <a:schemeClr val="tx1"/>
                </a:solidFill>
                <a:latin typeface="Tahoma" panose="020B0604030504040204" pitchFamily="34" charset="0"/>
              </a:rPr>
              <a:t>גרף עמודות</a:t>
            </a:r>
            <a:endParaRPr lang="he-IL" sz="14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he-IL" sz="1600" dirty="0">
                <a:solidFill>
                  <a:schemeClr val="tx1"/>
                </a:solidFill>
              </a:rPr>
              <a:t>גרף עוגה</a:t>
            </a:r>
            <a:endParaRPr lang="en-US" sz="16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he-IL" sz="1600" dirty="0">
                <a:solidFill>
                  <a:schemeClr val="tx1"/>
                </a:solidFill>
              </a:rPr>
              <a:t>גרף קו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sz="1600" dirty="0">
                <a:solidFill>
                  <a:schemeClr val="tx1"/>
                </a:solidFill>
              </a:rPr>
              <a:t>גרף פיזור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sz="1600" dirty="0">
                <a:solidFill>
                  <a:schemeClr val="tx1"/>
                </a:solidFill>
              </a:rPr>
              <a:t>גרף קורלציה</a:t>
            </a:r>
            <a:br>
              <a:rPr lang="en-US" dirty="0">
                <a:latin typeface="Tahoma" panose="020B0604030504040204" pitchFamily="34" charset="0"/>
              </a:rPr>
            </a:br>
            <a:endParaRPr lang="he-IL" dirty="0">
              <a:latin typeface="Tahoma" panose="020B0604030504040204" pitchFamily="34" charset="0"/>
            </a:endParaRPr>
          </a:p>
          <a:p>
            <a:pPr marL="342900" indent="-342900" algn="r">
              <a:buFont typeface="+mj-lt"/>
              <a:buAutoNum type="arabicPeriod"/>
            </a:pPr>
            <a:endParaRPr lang="he-IL" sz="1800" dirty="0">
              <a:effectLst/>
              <a:latin typeface="Arial" panose="020B0604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endParaRPr lang="he-IL" dirty="0"/>
          </a:p>
        </p:txBody>
      </p:sp>
      <p:sp>
        <p:nvSpPr>
          <p:cNvPr id="5" name="מציין מיקום טקסט 3">
            <a:extLst>
              <a:ext uri="{FF2B5EF4-FFF2-40B4-BE49-F238E27FC236}">
                <a16:creationId xmlns:a16="http://schemas.microsoft.com/office/drawing/2014/main" id="{AFBD21D2-9D6F-5B3C-648D-812EE4331FCD}"/>
              </a:ext>
            </a:extLst>
          </p:cNvPr>
          <p:cNvSpPr txBox="1">
            <a:spLocks/>
          </p:cNvSpPr>
          <p:nvPr/>
        </p:nvSpPr>
        <p:spPr>
          <a:xfrm>
            <a:off x="4423424" y="3558822"/>
            <a:ext cx="2116118" cy="2819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b="1" u="sng">
                <a:solidFill>
                  <a:schemeClr val="tx1"/>
                </a:solidFill>
              </a:rPr>
              <a:t>נוסחאות:</a:t>
            </a:r>
          </a:p>
          <a:p>
            <a:pPr marL="342900" indent="-342900" algn="r">
              <a:buFont typeface="+mj-lt"/>
              <a:buAutoNum type="arabicPeriod"/>
            </a:pPr>
            <a:r>
              <a:rPr lang="en-US" sz="1700">
                <a:ln/>
                <a:solidFill>
                  <a:schemeClr val="tx1"/>
                </a:solidFill>
              </a:rPr>
              <a:t>COUNTBLANK</a:t>
            </a:r>
            <a:endParaRPr lang="he-IL" sz="1900">
              <a:ln/>
              <a:solidFill>
                <a:schemeClr val="tx1"/>
              </a:solidFill>
            </a:endParaRPr>
          </a:p>
          <a:p>
            <a:pPr marL="342900" indent="-342900" algn="r">
              <a:buFont typeface="+mj-lt"/>
              <a:buAutoNum type="arabicPeriod"/>
            </a:pPr>
            <a:r>
              <a:rPr lang="en-US" sz="1700">
                <a:ln/>
                <a:solidFill>
                  <a:schemeClr val="tx1"/>
                </a:solidFill>
              </a:rPr>
              <a:t>TTEST</a:t>
            </a:r>
            <a:endParaRPr lang="he-IL" sz="1700">
              <a:ln/>
              <a:solidFill>
                <a:schemeClr val="tx1"/>
              </a:solidFill>
            </a:endParaRPr>
          </a:p>
          <a:p>
            <a:pPr marL="342900" indent="-342900" algn="r">
              <a:buFont typeface="+mj-lt"/>
              <a:buAutoNum type="arabicPeriod"/>
            </a:pPr>
            <a:r>
              <a:rPr lang="en-US" sz="1700">
                <a:solidFill>
                  <a:schemeClr val="tx1"/>
                </a:solidFill>
              </a:rPr>
              <a:t>CUONT</a:t>
            </a:r>
          </a:p>
          <a:p>
            <a:pPr marL="342900" indent="-342900" algn="r">
              <a:buFont typeface="+mj-lt"/>
              <a:buAutoNum type="arabicPeriod"/>
            </a:pPr>
            <a:r>
              <a:rPr lang="he-IL" sz="1900">
                <a:solidFill>
                  <a:schemeClr val="tx1"/>
                </a:solidFill>
              </a:rPr>
              <a:t>אחוזים</a:t>
            </a:r>
            <a:endParaRPr lang="he-IL" sz="1700">
              <a:solidFill>
                <a:schemeClr val="tx1"/>
              </a:solidFill>
            </a:endParaRPr>
          </a:p>
          <a:p>
            <a:pPr marL="342900" indent="-342900" algn="r">
              <a:buFont typeface="+mj-lt"/>
              <a:buAutoNum type="arabicPeriod"/>
            </a:pPr>
            <a:r>
              <a:rPr lang="he-IL" sz="1900">
                <a:solidFill>
                  <a:schemeClr val="tx1"/>
                </a:solidFill>
              </a:rPr>
              <a:t>קורלציה</a:t>
            </a:r>
          </a:p>
          <a:p>
            <a:pPr marL="342900" indent="-342900" algn="r">
              <a:buFont typeface="+mj-lt"/>
              <a:buAutoNum type="arabicPeriod"/>
            </a:pPr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</a:rPr>
              <a:t>INTERCEPT</a:t>
            </a:r>
            <a:endParaRPr lang="he-IL" sz="16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marL="342900" indent="-342900" algn="r">
              <a:buFont typeface="+mj-lt"/>
              <a:buAutoNum type="arabicPeriod"/>
            </a:pPr>
            <a:r>
              <a:rPr lang="en-US" sz="17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SLOPE</a:t>
            </a:r>
          </a:p>
          <a:p>
            <a:pPr marL="342900" indent="-342900" algn="r">
              <a:buFont typeface="+mj-lt"/>
              <a:buAutoNum type="arabicPeriod"/>
            </a:pPr>
            <a:r>
              <a:rPr lang="en-US" sz="17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CORREL</a:t>
            </a:r>
          </a:p>
          <a:p>
            <a:pPr marL="342900" indent="-342900" algn="r">
              <a:buFont typeface="+mj-lt"/>
              <a:buAutoNum type="arabicPeriod"/>
            </a:pPr>
            <a:endParaRPr lang="en-US" sz="16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r">
              <a:buFont typeface="+mj-lt"/>
              <a:buAutoNum type="arabicPeriod"/>
            </a:pPr>
            <a:endParaRPr lang="en-US" sz="1600">
              <a:solidFill>
                <a:schemeClr val="tx1"/>
              </a:solidFill>
            </a:endParaRPr>
          </a:p>
          <a:p>
            <a:pPr marL="342900" indent="-342900" algn="r">
              <a:buFont typeface="+mj-lt"/>
              <a:buAutoNum type="arabicPeriod"/>
            </a:pPr>
            <a:endParaRPr lang="he-IL">
              <a:solidFill>
                <a:schemeClr val="tx1"/>
              </a:solidFill>
            </a:endParaRPr>
          </a:p>
          <a:p>
            <a:pPr marL="342900" indent="-342900" algn="r">
              <a:buFont typeface="+mj-lt"/>
              <a:buAutoNum type="arabicPeriod"/>
            </a:pPr>
            <a:endParaRPr lang="he-IL">
              <a:solidFill>
                <a:schemeClr val="tx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he-IL" sz="1400" b="1">
              <a:solidFill>
                <a:schemeClr val="tx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" name="מציין מיקום טקסט 3">
            <a:extLst>
              <a:ext uri="{FF2B5EF4-FFF2-40B4-BE49-F238E27FC236}">
                <a16:creationId xmlns:a16="http://schemas.microsoft.com/office/drawing/2014/main" id="{3EEAA4A3-B8C4-0A6D-C121-51932E2B15A5}"/>
              </a:ext>
            </a:extLst>
          </p:cNvPr>
          <p:cNvSpPr txBox="1">
            <a:spLocks/>
          </p:cNvSpPr>
          <p:nvPr/>
        </p:nvSpPr>
        <p:spPr>
          <a:xfrm>
            <a:off x="1868128" y="3539385"/>
            <a:ext cx="2116118" cy="156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1500" b="1" u="sng" dirty="0">
                <a:solidFill>
                  <a:schemeClr val="tx1"/>
                </a:solidFill>
              </a:rPr>
              <a:t>ניתוח נתונים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n/>
                <a:solidFill>
                  <a:schemeClr val="tx1"/>
                </a:solidFill>
              </a:rPr>
              <a:t>Pivot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n/>
                <a:solidFill>
                  <a:schemeClr val="tx1"/>
                </a:solidFill>
              </a:rPr>
              <a:t>Excel</a:t>
            </a:r>
            <a:endParaRPr lang="he-IL" sz="1400" dirty="0">
              <a:ln/>
              <a:solidFill>
                <a:schemeClr val="tx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72ACD6A-69AF-43EE-23AC-B738218F59E0}"/>
              </a:ext>
            </a:extLst>
          </p:cNvPr>
          <p:cNvSpPr txBox="1">
            <a:spLocks/>
          </p:cNvSpPr>
          <p:nvPr/>
        </p:nvSpPr>
        <p:spPr>
          <a:xfrm>
            <a:off x="6539542" y="108154"/>
            <a:ext cx="2734036" cy="60191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4000" b="1" dirty="0">
                <a:ln/>
                <a:solidFill>
                  <a:schemeClr val="accent3"/>
                </a:solidFill>
              </a:rPr>
              <a:t>ביבליוגרפיה</a:t>
            </a:r>
            <a:br>
              <a:rPr lang="he-IL" sz="8000" b="1" dirty="0">
                <a:ln/>
                <a:solidFill>
                  <a:schemeClr val="accent3"/>
                </a:solidFill>
              </a:rPr>
            </a:br>
            <a:endParaRPr lang="he-IL" sz="8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8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סימני שאלה רבים על רקע שחור">
            <a:extLst>
              <a:ext uri="{FF2B5EF4-FFF2-40B4-BE49-F238E27FC236}">
                <a16:creationId xmlns:a16="http://schemas.microsoft.com/office/drawing/2014/main" id="{80F743BF-B417-0531-EB18-774748DF5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9043" r="6703" b="-2"/>
          <a:stretch/>
        </p:blipFill>
        <p:spPr>
          <a:xfrm>
            <a:off x="0" y="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9B0627-B6A1-E960-53F3-BDACB480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1930401"/>
            <a:ext cx="6487955" cy="41557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1: נושא</a:t>
            </a: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2: תוכן עניינים</a:t>
            </a: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3: מטרת הפרויקט</a:t>
            </a: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4: רקע</a:t>
            </a: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5: ניתוח – 10 מדינות מובילות </a:t>
            </a: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6: קורלציה בין כמות האוכלוסייה ביחס לזוכים ב ארה"ב </a:t>
            </a: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7: יחס זכיות בין נשים לגברים</a:t>
            </a: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8: חיזוי זכיות לשנת 2022/2023 בשיטה רגרסיה ליניארית </a:t>
            </a: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9 : חיזוי בשיטה הסובייקטיבית בסגנון קלסיפיקציה</a:t>
            </a: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10: זוכים בישראל</a:t>
            </a: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11: נוסחה חדשה - </a:t>
            </a:r>
            <a:r>
              <a:rPr lang="en-US" sz="1700" dirty="0">
                <a:solidFill>
                  <a:schemeClr val="tx1"/>
                </a:solidFill>
              </a:rPr>
              <a:t>COUNTBLANK</a:t>
            </a:r>
            <a:endParaRPr lang="he-IL" sz="1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12: נוסחה חדשה </a:t>
            </a:r>
            <a:r>
              <a:rPr lang="en-US" sz="1700" dirty="0">
                <a:solidFill>
                  <a:schemeClr val="tx1"/>
                </a:solidFill>
              </a:rPr>
              <a:t>TTEST</a:t>
            </a:r>
            <a:endParaRPr lang="he-IL" sz="1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13: סיכום</a:t>
            </a:r>
          </a:p>
          <a:p>
            <a:pPr>
              <a:lnSpc>
                <a:spcPct val="90000"/>
              </a:lnSpc>
            </a:pPr>
            <a:r>
              <a:rPr lang="he-IL" sz="1700" dirty="0">
                <a:solidFill>
                  <a:schemeClr val="tx1"/>
                </a:solidFill>
              </a:rPr>
              <a:t>שקף 14: ביבליוגרפיה. </a:t>
            </a:r>
          </a:p>
          <a:p>
            <a:pPr>
              <a:lnSpc>
                <a:spcPct val="90000"/>
              </a:lnSpc>
            </a:pPr>
            <a:endParaRPr lang="he-IL" sz="1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32F4AB29-C82E-6152-5045-B9571756DAEE}"/>
              </a:ext>
            </a:extLst>
          </p:cNvPr>
          <p:cNvSpPr txBox="1">
            <a:spLocks/>
          </p:cNvSpPr>
          <p:nvPr/>
        </p:nvSpPr>
        <p:spPr>
          <a:xfrm>
            <a:off x="2734036" y="481780"/>
            <a:ext cx="2734036" cy="7100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4000" b="1" dirty="0">
                <a:ln/>
                <a:solidFill>
                  <a:schemeClr val="accent3"/>
                </a:solidFill>
              </a:rPr>
              <a:t>תוכן עניינים</a:t>
            </a:r>
            <a:br>
              <a:rPr lang="he-IL" sz="8000" b="1" dirty="0">
                <a:ln/>
                <a:solidFill>
                  <a:schemeClr val="accent3"/>
                </a:solidFill>
              </a:rPr>
            </a:br>
            <a:endParaRPr lang="he-IL" sz="8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1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29FAEE-46F3-AD47-1B2F-7C135F49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237" y="775361"/>
            <a:ext cx="3737268" cy="747252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0"/>
            <a:r>
              <a:rPr lang="he-IL" sz="5300" b="1" dirty="0">
                <a:ln/>
                <a:solidFill>
                  <a:schemeClr val="accent3"/>
                </a:solidFill>
              </a:rPr>
              <a:t>זוכי פרס נובל</a:t>
            </a:r>
            <a:br>
              <a:rPr lang="he-IL" b="1" dirty="0">
                <a:ln/>
              </a:rPr>
            </a:br>
            <a:endParaRPr lang="he-IL" b="1" dirty="0">
              <a:ln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0398C6-8E57-3858-D2C3-95679A89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1" y="3569110"/>
            <a:ext cx="4975122" cy="1586837"/>
          </a:xfrm>
        </p:spPr>
        <p:txBody>
          <a:bodyPr>
            <a:normAutofit fontScale="92500"/>
          </a:bodyPr>
          <a:lstStyle/>
          <a:p>
            <a:r>
              <a:rPr lang="he-IL" sz="2400" b="1" dirty="0"/>
              <a:t>מטרת פרויקט הצגה, וניתוח נתונים על זוכי פרס נובל שהיו עד כה.</a:t>
            </a:r>
            <a:br>
              <a:rPr lang="en-US" sz="2400" b="1" dirty="0"/>
            </a:br>
            <a:br>
              <a:rPr lang="en-US" sz="2400" b="1" dirty="0"/>
            </a:br>
            <a:r>
              <a:rPr lang="he-IL" sz="2400" b="1" dirty="0"/>
              <a:t>כמו כן רקע כללי בנושא לשם הכרות. </a:t>
            </a:r>
          </a:p>
          <a:p>
            <a:pPr marL="0" indent="0">
              <a:buNone/>
            </a:pPr>
            <a:endParaRPr lang="he-IL" b="1" dirty="0"/>
          </a:p>
        </p:txBody>
      </p:sp>
      <p:pic>
        <p:nvPicPr>
          <p:cNvPr id="5" name="Picture 4" descr="מדליית זהב">
            <a:extLst>
              <a:ext uri="{FF2B5EF4-FFF2-40B4-BE49-F238E27FC236}">
                <a16:creationId xmlns:a16="http://schemas.microsoft.com/office/drawing/2014/main" id="{9988E0DC-EBDC-FE5A-F135-D3E67EE11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5" r="40275" b="-2"/>
          <a:stretch/>
        </p:blipFill>
        <p:spPr>
          <a:xfrm>
            <a:off x="19" y="-1"/>
            <a:ext cx="5299567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A678F91-D93E-BB56-7421-69A7E490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48" y="3569110"/>
            <a:ext cx="1892844" cy="19172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619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עודה">
            <a:extLst>
              <a:ext uri="{FF2B5EF4-FFF2-40B4-BE49-F238E27FC236}">
                <a16:creationId xmlns:a16="http://schemas.microsoft.com/office/drawing/2014/main" id="{6C6BE308-4B51-245F-06E5-909F4ED7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8" r="18426"/>
          <a:stretch/>
        </p:blipFill>
        <p:spPr>
          <a:xfrm>
            <a:off x="212548" y="-1"/>
            <a:ext cx="4671437" cy="4236855"/>
          </a:xfrm>
          <a:custGeom>
            <a:avLst/>
            <a:gdLst/>
            <a:ahLst/>
            <a:cxnLst/>
            <a:rect l="l" t="t" r="r" b="b"/>
            <a:pathLst>
              <a:path w="4671437" h="4236855">
                <a:moveTo>
                  <a:pt x="630049" y="0"/>
                </a:moveTo>
                <a:lnTo>
                  <a:pt x="4671437" y="0"/>
                </a:lnTo>
                <a:lnTo>
                  <a:pt x="4671437" y="1"/>
                </a:lnTo>
                <a:lnTo>
                  <a:pt x="3814017" y="1"/>
                </a:lnTo>
                <a:lnTo>
                  <a:pt x="3181159" y="4236855"/>
                </a:lnTo>
                <a:lnTo>
                  <a:pt x="0" y="4236855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0F88801-71E6-8C34-8317-874DDC0F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702" y="618585"/>
            <a:ext cx="5299408" cy="825910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000" b="1" dirty="0">
                <a:ln/>
                <a:solidFill>
                  <a:schemeClr val="accent3"/>
                </a:solidFill>
              </a:rPr>
              <a:t>רקע כללי על פרס נובל</a:t>
            </a:r>
          </a:p>
        </p:txBody>
      </p:sp>
      <p:sp>
        <p:nvSpPr>
          <p:cNvPr id="4" name="כותרת 2">
            <a:extLst>
              <a:ext uri="{FF2B5EF4-FFF2-40B4-BE49-F238E27FC236}">
                <a16:creationId xmlns:a16="http://schemas.microsoft.com/office/drawing/2014/main" id="{59EEC44C-BA67-1D05-11D2-DECF00B0F5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89714" y="2251588"/>
            <a:ext cx="6093382" cy="32053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defTabSz="457200" rtl="1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פרס נובל הוא פרס המוענק בכל שנה לאנשים או לארגונים, עבור מחקר יוצא דופן, המצאה ראשונית של ציוד או טכנולוגיה, או תרומה יוצאת דופן לחברה.</a:t>
            </a:r>
          </a:p>
          <a:p>
            <a:pPr marL="0" marR="0" lvl="0" indent="0" algn="ctr" defTabSz="457200" rtl="1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kumimoji="0" lang="en-US" sz="200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he-IL" sz="200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הפרסים מוענקים החל מ-1901 מריביות קרן הפרס שהוקמה בהוראת צוואתו של אלפרד נובל, תעשיין שוודי וממציא הדינמיט.</a:t>
            </a:r>
          </a:p>
          <a:p>
            <a:pPr marL="0" marR="0" lvl="0" indent="0" algn="ctr" defTabSz="457200" rtl="1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he-IL" sz="200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1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פרס זה נכון לתקופה הוא בגובה 9 מיליון קרונות שוודיות שהן</a:t>
            </a:r>
            <a:br>
              <a:rPr kumimoji="0" lang="en-US" sz="200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he-IL" sz="200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כ-3.2 מיליון ₪ הכוללת תעודה ומדליה. </a:t>
            </a:r>
            <a:br>
              <a:rPr kumimoji="0" lang="he-IL" sz="200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he-IL" sz="200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הפרסים מחולקים ב-10 בדצמבר, יום פטירתו של אלפרד נובל.</a:t>
            </a:r>
            <a:endParaRPr kumimoji="0" lang="en-US" sz="200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2F4455D-D6CC-001D-033F-D403D9BA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9" r="3" b="12679"/>
          <a:stretch/>
        </p:blipFill>
        <p:spPr bwMode="auto">
          <a:xfrm>
            <a:off x="20" y="4235547"/>
            <a:ext cx="3393882" cy="2622453"/>
          </a:xfrm>
          <a:custGeom>
            <a:avLst/>
            <a:gdLst/>
            <a:ahLst/>
            <a:cxnLst/>
            <a:rect l="l" t="t" r="r" b="b"/>
            <a:pathLst>
              <a:path w="3393902" h="2622453">
                <a:moveTo>
                  <a:pt x="212741" y="0"/>
                </a:moveTo>
                <a:lnTo>
                  <a:pt x="3393902" y="0"/>
                </a:lnTo>
                <a:lnTo>
                  <a:pt x="3002186" y="2622453"/>
                </a:lnTo>
                <a:lnTo>
                  <a:pt x="0" y="2622453"/>
                </a:lnTo>
                <a:lnTo>
                  <a:pt x="0" y="143060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86470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54D92368-51C0-AEAB-1B1A-2A7DC68B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1" y="4675775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e-IL" sz="2800" b="1" dirty="0">
                <a:solidFill>
                  <a:schemeClr val="tx1"/>
                </a:solidFill>
              </a:rPr>
              <a:t>תרשים זה מציג את 10 המדינות המובילות בזכיית פרס נובל.</a:t>
            </a:r>
            <a:br>
              <a:rPr lang="he-IL" sz="2800" dirty="0">
                <a:solidFill>
                  <a:schemeClr val="tx1"/>
                </a:solidFill>
              </a:rPr>
            </a:br>
            <a:br>
              <a:rPr lang="he-IL" sz="2800" dirty="0">
                <a:solidFill>
                  <a:schemeClr val="tx1"/>
                </a:solidFill>
              </a:rPr>
            </a:br>
            <a:r>
              <a:rPr lang="he-IL" sz="2800" b="1" dirty="0">
                <a:solidFill>
                  <a:schemeClr val="tx1"/>
                </a:solidFill>
              </a:rPr>
              <a:t>ניתן לראות שהמדינה המובילה הינה </a:t>
            </a:r>
            <a:r>
              <a:rPr lang="en-US" sz="3100" b="1" dirty="0">
                <a:solidFill>
                  <a:srgbClr val="00B050"/>
                </a:solidFill>
              </a:rPr>
              <a:t>USA</a:t>
            </a:r>
            <a:r>
              <a:rPr lang="he-IL" sz="2800" dirty="0">
                <a:solidFill>
                  <a:srgbClr val="FF0000"/>
                </a:solidFill>
              </a:rPr>
              <a:t>.</a:t>
            </a:r>
            <a:endParaRPr lang="en-US" sz="2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E90720E1-C537-5CC4-4F6E-8187D5BE4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917325"/>
              </p:ext>
            </p:extLst>
          </p:nvPr>
        </p:nvGraphicFramePr>
        <p:xfrm>
          <a:off x="757084" y="727588"/>
          <a:ext cx="8691715" cy="3559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931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67600CF-609C-BC8B-ABD7-40CB7491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550606"/>
            <a:ext cx="10197494" cy="115845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he-IL" sz="2300" b="1" dirty="0">
                <a:solidFill>
                  <a:schemeClr val="accent4"/>
                </a:solidFill>
              </a:rPr>
              <a:t>גרף זה מציג את הקורלציה של הקשר בין כמות האוכלוסייה לכמות הזכיות של המדינה המדורגת במקום הראשון </a:t>
            </a:r>
            <a:r>
              <a:rPr lang="en-US" sz="2300" b="1" dirty="0">
                <a:solidFill>
                  <a:schemeClr val="accent4"/>
                </a:solidFill>
              </a:rPr>
              <a:t>USA </a:t>
            </a:r>
            <a:r>
              <a:rPr lang="he-IL" sz="2300" b="1" dirty="0">
                <a:solidFill>
                  <a:schemeClr val="accent4"/>
                </a:solidFill>
              </a:rPr>
              <a:t> </a:t>
            </a:r>
            <a:br>
              <a:rPr lang="he-IL" sz="2300" b="1" dirty="0">
                <a:solidFill>
                  <a:schemeClr val="accent4"/>
                </a:solidFill>
              </a:rPr>
            </a:br>
            <a:r>
              <a:rPr lang="en-US" sz="2300" b="1" u="sng" dirty="0">
                <a:solidFill>
                  <a:schemeClr val="accent4"/>
                </a:solidFill>
              </a:rPr>
              <a:t>CORRL=0.8</a:t>
            </a:r>
            <a:endParaRPr lang="he-IL" sz="2300" b="1" u="sng" dirty="0">
              <a:solidFill>
                <a:schemeClr val="accent4"/>
              </a:solidFill>
            </a:endParaRPr>
          </a:p>
        </p:txBody>
      </p:sp>
      <p:sp>
        <p:nvSpPr>
          <p:cNvPr id="31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F4D4FCDB-6E8B-C6F1-01C6-5AA6DAFE1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997821"/>
              </p:ext>
            </p:extLst>
          </p:nvPr>
        </p:nvGraphicFramePr>
        <p:xfrm>
          <a:off x="5043948" y="1709056"/>
          <a:ext cx="5722375" cy="4406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תמונה 9">
            <a:extLst>
              <a:ext uri="{FF2B5EF4-FFF2-40B4-BE49-F238E27FC236}">
                <a16:creationId xmlns:a16="http://schemas.microsoft.com/office/drawing/2014/main" id="{32A195EA-7F6B-AB8D-9B55-9610A673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3" y="2182762"/>
            <a:ext cx="3670344" cy="37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1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>
            <a:extLst>
              <a:ext uri="{FF2B5EF4-FFF2-40B4-BE49-F238E27FC236}">
                <a16:creationId xmlns:a16="http://schemas.microsoft.com/office/drawing/2014/main" id="{AB46BA7C-57C2-0178-A55A-284D28B5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373626"/>
            <a:ext cx="8596668" cy="1414891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3100" b="1" dirty="0">
                <a:solidFill>
                  <a:schemeClr val="accent4"/>
                </a:solidFill>
              </a:rPr>
              <a:t>הצגת היחס בין נשים לגברים בעולם, ואת </a:t>
            </a:r>
            <a:r>
              <a:rPr lang="he-IL" sz="3100" b="1" dirty="0" err="1">
                <a:solidFill>
                  <a:schemeClr val="accent4"/>
                </a:solidFill>
              </a:rPr>
              <a:t>המגמת</a:t>
            </a:r>
            <a:r>
              <a:rPr lang="he-IL" sz="3100" b="1" dirty="0">
                <a:solidFill>
                  <a:schemeClr val="accent4"/>
                </a:solidFill>
              </a:rPr>
              <a:t> זכיות הנשים משנת 1903 עד 2021    </a:t>
            </a:r>
            <a:br>
              <a:rPr lang="en-US" sz="3100" b="1" dirty="0">
                <a:solidFill>
                  <a:schemeClr val="accent4"/>
                </a:solidFill>
              </a:rPr>
            </a:br>
            <a:r>
              <a:rPr lang="he-IL" sz="3100" b="1" dirty="0">
                <a:solidFill>
                  <a:schemeClr val="accent4"/>
                </a:solidFill>
              </a:rPr>
              <a:t>  </a:t>
            </a:r>
            <a:r>
              <a:rPr lang="he-IL" sz="3100" b="1" u="sng" dirty="0">
                <a:solidFill>
                  <a:schemeClr val="accent4"/>
                </a:solidFill>
              </a:rPr>
              <a:t>ניתן לראות כי ישנה מגמת עלייה בכמות הנשים הזוכות</a:t>
            </a:r>
            <a:br>
              <a:rPr lang="he-IL" b="1" dirty="0">
                <a:ln/>
                <a:solidFill>
                  <a:schemeClr val="accent4"/>
                </a:solidFill>
              </a:rPr>
            </a:br>
            <a:endParaRPr lang="he-IL" b="1" dirty="0">
              <a:ln/>
              <a:solidFill>
                <a:schemeClr val="accent4"/>
              </a:solidFill>
            </a:endParaRP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6BE43366-7444-FC70-E5A9-CA2F2A142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e-IL" sz="2000" b="1" dirty="0">
                <a:solidFill>
                  <a:srgbClr val="7030A0"/>
                </a:solidFill>
              </a:rPr>
              <a:t>תרשים עוגה המתייחס לנתח בין גברים לנשים</a:t>
            </a:r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597BB885-7E95-EDF6-073E-4CE7D8D08D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082573"/>
              </p:ext>
            </p:extLst>
          </p:nvPr>
        </p:nvGraphicFramePr>
        <p:xfrm>
          <a:off x="676275" y="2736850"/>
          <a:ext cx="4184650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ציין מיקום טקסט 11">
            <a:extLst>
              <a:ext uri="{FF2B5EF4-FFF2-40B4-BE49-F238E27FC236}">
                <a16:creationId xmlns:a16="http://schemas.microsoft.com/office/drawing/2014/main" id="{BF7CCE61-FD8A-6F1C-1567-BEEEFECB0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2" y="2160983"/>
            <a:ext cx="4407487" cy="576262"/>
          </a:xfrm>
        </p:spPr>
        <p:txBody>
          <a:bodyPr/>
          <a:lstStyle/>
          <a:p>
            <a:pPr algn="ctr"/>
            <a:r>
              <a:rPr lang="he-IL" sz="2000" b="1" dirty="0">
                <a:solidFill>
                  <a:srgbClr val="7030A0"/>
                </a:solidFill>
              </a:rPr>
              <a:t>גרף זה מציג את הזכיות של הנשים בין השניים 1903 עד 2021</a:t>
            </a:r>
          </a:p>
        </p:txBody>
      </p:sp>
      <p:graphicFrame>
        <p:nvGraphicFramePr>
          <p:cNvPr id="2" name="מציין מיקום תוכן 1">
            <a:extLst>
              <a:ext uri="{FF2B5EF4-FFF2-40B4-BE49-F238E27FC236}">
                <a16:creationId xmlns:a16="http://schemas.microsoft.com/office/drawing/2014/main" id="{B6352B4D-EA91-72BA-71AE-F55D49C08A4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25459158"/>
              </p:ext>
            </p:extLst>
          </p:nvPr>
        </p:nvGraphicFramePr>
        <p:xfrm>
          <a:off x="4711349" y="2736850"/>
          <a:ext cx="4784520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007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B88645C5-6DD1-1B70-CC5F-DF61A81F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21" y="4436221"/>
            <a:ext cx="4907554" cy="1742768"/>
          </a:xfrm>
        </p:spPr>
        <p:txBody>
          <a:bodyPr>
            <a:normAutofit fontScale="90000"/>
          </a:bodyPr>
          <a:lstStyle/>
          <a:p>
            <a:pPr algn="r"/>
            <a:r>
              <a:rPr lang="he-IL" sz="2400" b="1" dirty="0">
                <a:solidFill>
                  <a:schemeClr val="tx1"/>
                </a:solidFill>
              </a:rPr>
              <a:t>בשקף זה בדקנו חיזוי בשיטה רגרסיה ליניארית, התוצאה של ה </a:t>
            </a:r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he-IL" sz="2400" b="1" dirty="0">
                <a:solidFill>
                  <a:schemeClr val="tx1"/>
                </a:solidFill>
              </a:rPr>
              <a:t> הראתה כי אין להשתמש בשיטה זו לצורך חיזוי, שיטה לא אמינה. בעקבות כך בחרנו להשתמש בשיטת סובייקטיבית, בסגנון קלסיפיקציה.</a:t>
            </a:r>
          </a:p>
        </p:txBody>
      </p:sp>
      <p:graphicFrame>
        <p:nvGraphicFramePr>
          <p:cNvPr id="18" name="מציין מיקום תוכן 17">
            <a:extLst>
              <a:ext uri="{FF2B5EF4-FFF2-40B4-BE49-F238E27FC236}">
                <a16:creationId xmlns:a16="http://schemas.microsoft.com/office/drawing/2014/main" id="{440E9405-8E81-A4DF-9B44-9E3A783A5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718291"/>
              </p:ext>
            </p:extLst>
          </p:nvPr>
        </p:nvGraphicFramePr>
        <p:xfrm>
          <a:off x="6292645" y="409230"/>
          <a:ext cx="3146323" cy="6039540"/>
        </p:xfrm>
        <a:graphic>
          <a:graphicData uri="http://schemas.openxmlformats.org/drawingml/2006/table">
            <a:tbl>
              <a:tblPr rtl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14549">
                  <a:extLst>
                    <a:ext uri="{9D8B030D-6E8A-4147-A177-3AD203B41FA5}">
                      <a16:colId xmlns:a16="http://schemas.microsoft.com/office/drawing/2014/main" val="186598942"/>
                    </a:ext>
                  </a:extLst>
                </a:gridCol>
                <a:gridCol w="946023">
                  <a:extLst>
                    <a:ext uri="{9D8B030D-6E8A-4147-A177-3AD203B41FA5}">
                      <a16:colId xmlns:a16="http://schemas.microsoft.com/office/drawing/2014/main" val="2652649475"/>
                    </a:ext>
                  </a:extLst>
                </a:gridCol>
                <a:gridCol w="946023">
                  <a:extLst>
                    <a:ext uri="{9D8B030D-6E8A-4147-A177-3AD203B41FA5}">
                      <a16:colId xmlns:a16="http://schemas.microsoft.com/office/drawing/2014/main" val="2328421719"/>
                    </a:ext>
                  </a:extLst>
                </a:gridCol>
                <a:gridCol w="839728">
                  <a:extLst>
                    <a:ext uri="{9D8B030D-6E8A-4147-A177-3AD203B41FA5}">
                      <a16:colId xmlns:a16="http://schemas.microsoft.com/office/drawing/2014/main" val="3123107676"/>
                    </a:ext>
                  </a:extLst>
                </a:gridCol>
              </a:tblGrid>
              <a:tr h="134212">
                <a:tc gridSpan="4">
                  <a:txBody>
                    <a:bodyPr/>
                    <a:lstStyle/>
                    <a:p>
                      <a:pPr algn="ctr" rtl="1" fontAlgn="ctr"/>
                      <a:r>
                        <a:rPr lang="he-I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חיזוי לשנים הבאות</a:t>
                      </a:r>
                    </a:p>
                  </a:txBody>
                  <a:tcPr marL="5330" marR="5330" marT="5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02599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שנה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מ"ס נשים זכות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תחזית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מ"ס תקופות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20543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27607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1905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239692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1909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036799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90156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1926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222988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1928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168396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90403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1935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484785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1938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836633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1945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248000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1946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68129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1947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46743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979694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1964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556765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1966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23393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1976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185692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1977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95021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1979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350644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739978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494189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1986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336137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1988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369053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297639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760939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734922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1995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627385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1996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607535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1997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697285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719644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06759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338379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181087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641065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42902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13628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896323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32195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62224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715203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788236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060964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425570"/>
                  </a:ext>
                </a:extLst>
              </a:tr>
              <a:tr h="13421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5330" marR="5330" marT="53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65437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C664E892-61CD-3D39-2C68-C19D7FCB6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08081"/>
              </p:ext>
            </p:extLst>
          </p:nvPr>
        </p:nvGraphicFramePr>
        <p:xfrm>
          <a:off x="781895" y="1939705"/>
          <a:ext cx="4827580" cy="2033064"/>
        </p:xfrm>
        <a:graphic>
          <a:graphicData uri="http://schemas.openxmlformats.org/drawingml/2006/table">
            <a:tbl>
              <a:tblPr rt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00568">
                  <a:extLst>
                    <a:ext uri="{9D8B030D-6E8A-4147-A177-3AD203B41FA5}">
                      <a16:colId xmlns:a16="http://schemas.microsoft.com/office/drawing/2014/main" val="312135314"/>
                    </a:ext>
                  </a:extLst>
                </a:gridCol>
                <a:gridCol w="520099">
                  <a:extLst>
                    <a:ext uri="{9D8B030D-6E8A-4147-A177-3AD203B41FA5}">
                      <a16:colId xmlns:a16="http://schemas.microsoft.com/office/drawing/2014/main" val="952817279"/>
                    </a:ext>
                  </a:extLst>
                </a:gridCol>
                <a:gridCol w="1306913">
                  <a:extLst>
                    <a:ext uri="{9D8B030D-6E8A-4147-A177-3AD203B41FA5}">
                      <a16:colId xmlns:a16="http://schemas.microsoft.com/office/drawing/2014/main" val="314634515"/>
                    </a:ext>
                  </a:extLst>
                </a:gridCol>
              </a:tblGrid>
              <a:tr h="228100">
                <a:tc gridSpan="3">
                  <a:txBody>
                    <a:bodyPr/>
                    <a:lstStyle/>
                    <a:p>
                      <a:pPr algn="ctr" rtl="1" fontAlgn="b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נק' חיתוך עם ציר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0682"/>
                  </a:ext>
                </a:extLst>
              </a:tr>
              <a:tr h="228100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a=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88863"/>
                  </a:ext>
                </a:extLst>
              </a:tr>
              <a:tr h="228100">
                <a:tc gridSpan="3">
                  <a:txBody>
                    <a:bodyPr/>
                    <a:lstStyle/>
                    <a:p>
                      <a:pPr algn="ctr" rtl="1" fontAlgn="b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שיפוע קו-קצב קיטון או גידול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59055"/>
                  </a:ext>
                </a:extLst>
              </a:tr>
              <a:tr h="228100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b=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452317"/>
                  </a:ext>
                </a:extLst>
              </a:tr>
              <a:tr h="446282">
                <a:tc gridSpan="3">
                  <a:txBody>
                    <a:bodyPr/>
                    <a:lstStyle/>
                    <a:p>
                      <a:pPr algn="ctr" rtl="1" fontAlgn="b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מקדם המתאם- בודק את עוצמת הקשר, ואמינות התחזית.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93681"/>
                  </a:ext>
                </a:extLst>
              </a:tr>
              <a:tr h="228100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0.4876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r=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CORREL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75624"/>
                  </a:ext>
                </a:extLst>
              </a:tr>
              <a:tr h="446282">
                <a:tc gridSpan="3">
                  <a:txBody>
                    <a:bodyPr/>
                    <a:lstStyle/>
                    <a:p>
                      <a:pPr algn="ctr" rtl="1" fontAlgn="b"/>
                      <a:r>
                        <a:rPr lang="he-IL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התקבל קשר חלש מעוד וכן לא ניתן להשתמש בשיטת חיזוי זו.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75587"/>
                  </a:ext>
                </a:extLst>
              </a:tr>
            </a:tbl>
          </a:graphicData>
        </a:graphic>
      </p:graphicFrame>
      <p:sp>
        <p:nvSpPr>
          <p:cNvPr id="2" name="כותרת 4">
            <a:extLst>
              <a:ext uri="{FF2B5EF4-FFF2-40B4-BE49-F238E27FC236}">
                <a16:creationId xmlns:a16="http://schemas.microsoft.com/office/drawing/2014/main" id="{1C6C7986-2DD1-7DF8-DCB6-B75064113334}"/>
              </a:ext>
            </a:extLst>
          </p:cNvPr>
          <p:cNvSpPr txBox="1">
            <a:spLocks/>
          </p:cNvSpPr>
          <p:nvPr/>
        </p:nvSpPr>
        <p:spPr>
          <a:xfrm>
            <a:off x="741908" y="473362"/>
            <a:ext cx="4827580" cy="10028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600" b="1" dirty="0">
                <a:ln/>
                <a:solidFill>
                  <a:schemeClr val="accent4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חיזוי בשיטת רגרסיה ליניארית</a:t>
            </a:r>
          </a:p>
        </p:txBody>
      </p:sp>
    </p:spTree>
    <p:extLst>
      <p:ext uri="{BB962C8B-B14F-4D97-AF65-F5344CB8AC3E}">
        <p14:creationId xmlns:p14="http://schemas.microsoft.com/office/powerpoint/2010/main" val="428406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7B2557-B48D-2D7D-6B54-A9884F64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425" y="407198"/>
            <a:ext cx="5073445" cy="59257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r"/>
            <a:r>
              <a:rPr lang="he-IL" b="1" dirty="0">
                <a:ln/>
                <a:solidFill>
                  <a:schemeClr val="accent4"/>
                </a:solidFill>
              </a:rPr>
              <a:t>חיזוי בשיטה סובייקטיבית</a:t>
            </a: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EDCF0F2F-DC20-993C-3A69-EF01E91899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2571" y="3563925"/>
            <a:ext cx="5553429" cy="24676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E01D1CB-EBA6-4410-D983-1F2C6D331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232" y="1254416"/>
            <a:ext cx="8144131" cy="1388314"/>
          </a:xfrm>
        </p:spPr>
        <p:txBody>
          <a:bodyPr>
            <a:normAutofit/>
          </a:bodyPr>
          <a:lstStyle/>
          <a:p>
            <a:r>
              <a:rPr lang="he-IL" sz="2000" b="1" dirty="0"/>
              <a:t>לאחר שבדקנו את שיטת החיזוי רגרסיה ליניארית,  ופסלנו אותה. הלכנו על השיטה הסובייקטיבית בסגנון קלסיפיקציה, שיטה שבודקת את רמת המובהקות של המשתנה תלוי לבלתי תלוי. את הבדיקה עושים עם פונקציית </a:t>
            </a:r>
            <a:r>
              <a:rPr lang="en-US" sz="2000" b="1" dirty="0"/>
              <a:t>TTEST</a:t>
            </a:r>
            <a:r>
              <a:rPr lang="he-IL" sz="2000" b="1" dirty="0"/>
              <a:t>.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FB11D1B-5028-D090-D48E-93FB9EFB9D6E}"/>
              </a:ext>
            </a:extLst>
          </p:cNvPr>
          <p:cNvSpPr txBox="1"/>
          <p:nvPr/>
        </p:nvSpPr>
        <p:spPr>
          <a:xfrm>
            <a:off x="542571" y="6081470"/>
            <a:ext cx="1032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21.95%</a:t>
            </a:r>
            <a:r>
              <a:rPr lang="he-IL" dirty="0"/>
              <a:t> 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A51FC9D-B5DE-7D45-CDC0-B3034BAD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006" y="407198"/>
            <a:ext cx="1552077" cy="60436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80DB13C-846F-05D0-58CA-64B7322CBDE0}"/>
              </a:ext>
            </a:extLst>
          </p:cNvPr>
          <p:cNvSpPr txBox="1"/>
          <p:nvPr/>
        </p:nvSpPr>
        <p:spPr>
          <a:xfrm>
            <a:off x="6297851" y="3678618"/>
            <a:ext cx="264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b="1" dirty="0"/>
              <a:t>TTEST(</a:t>
            </a:r>
            <a:r>
              <a:rPr lang="he-IL" b="1" dirty="0"/>
              <a:t>תלוי, בלתי תלוי </a:t>
            </a:r>
            <a:r>
              <a:rPr lang="pl-PL" b="1" dirty="0"/>
              <a:t>)</a:t>
            </a:r>
            <a:endParaRPr lang="he-IL" b="1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DB50D5D-676C-7821-D62F-B8B4E63501A1}"/>
              </a:ext>
            </a:extLst>
          </p:cNvPr>
          <p:cNvSpPr txBox="1"/>
          <p:nvPr/>
        </p:nvSpPr>
        <p:spPr>
          <a:xfrm>
            <a:off x="6576017" y="4336069"/>
            <a:ext cx="2084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8.51704E-14</a:t>
            </a:r>
          </a:p>
          <a:p>
            <a:pPr algn="ctr"/>
            <a:r>
              <a:rPr lang="he-IL" b="1" dirty="0">
                <a:solidFill>
                  <a:srgbClr val="FF0000"/>
                </a:solidFill>
              </a:rPr>
              <a:t>נמצא קשר מובהק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he-IL" b="1" dirty="0">
                <a:solidFill>
                  <a:srgbClr val="FF0000"/>
                </a:solidFill>
              </a:rPr>
              <a:t>זנב ימני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D30BC632-92F3-523C-B69E-D94FFFBEF409}"/>
              </a:ext>
            </a:extLst>
          </p:cNvPr>
          <p:cNvSpPr txBox="1"/>
          <p:nvPr/>
        </p:nvSpPr>
        <p:spPr>
          <a:xfrm>
            <a:off x="4062516" y="2976008"/>
            <a:ext cx="4876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b="1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אם הערך נמוך מ- 0.05 מצביע על קשר מובהק.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708542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1766</TotalTime>
  <Words>1080</Words>
  <Application>Microsoft Office PowerPoint</Application>
  <PresentationFormat>מסך רחב</PresentationFormat>
  <Paragraphs>307</Paragraphs>
  <Slides>14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Trebuchet MS</vt:lpstr>
      <vt:lpstr>Wingdings 3</vt:lpstr>
      <vt:lpstr>פיאה</vt:lpstr>
      <vt:lpstr>בס"ד</vt:lpstr>
      <vt:lpstr>מצגת של PowerPoint‏</vt:lpstr>
      <vt:lpstr>זוכי פרס נובל </vt:lpstr>
      <vt:lpstr>רקע כללי על פרס נובל</vt:lpstr>
      <vt:lpstr>תרשים זה מציג את 10 המדינות המובילות בזכיית פרס נובל.  ניתן לראות שהמדינה המובילה הינה USA.</vt:lpstr>
      <vt:lpstr>גרף זה מציג את הקורלציה של הקשר בין כמות האוכלוסייה לכמות הזכיות של המדינה המדורגת במקום הראשון USA   CORRL=0.8</vt:lpstr>
      <vt:lpstr>הצגת היחס בין נשים לגברים בעולם, ואת המגמת זכיות הנשים משנת 1903 עד 2021       ניתן לראות כי ישנה מגמת עלייה בכמות הנשים הזוכות </vt:lpstr>
      <vt:lpstr>בשקף זה בדקנו חיזוי בשיטה רגרסיה ליניארית, התוצאה של ה r הראתה כי אין להשתמש בשיטה זו לצורך חיזוי, שיטה לא אמינה. בעקבות כך בחרנו להשתמש בשיטת סובייקטיבית, בסגנון קלסיפיקציה.</vt:lpstr>
      <vt:lpstr>חיזוי בשיטה סובייקטיבית</vt:lpstr>
      <vt:lpstr>בגרף זה מציג כמות זוכי פרס נבל בישראל,  ואת שמותיהם, מקום המדינה 1948 עד לשנת 2021.</vt:lpstr>
      <vt:lpstr>נוסחא חדשה - COUNTBLANK </vt:lpstr>
      <vt:lpstr>נוסחא חדשה - TTEST 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בס"ד  פרויקטון  פרס נובל לשנים 1901 עד 2021</dc:title>
  <dc:creator>מנשה ג</dc:creator>
  <cp:lastModifiedBy>מנשה ג</cp:lastModifiedBy>
  <cp:revision>39</cp:revision>
  <dcterms:created xsi:type="dcterms:W3CDTF">2023-04-29T18:55:59Z</dcterms:created>
  <dcterms:modified xsi:type="dcterms:W3CDTF">2023-05-29T07:01:38Z</dcterms:modified>
</cp:coreProperties>
</file>