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34" r:id="rId2"/>
    <p:sldId id="340" r:id="rId3"/>
    <p:sldId id="353" r:id="rId4"/>
    <p:sldId id="352" r:id="rId5"/>
    <p:sldId id="335" r:id="rId6"/>
    <p:sldId id="347" r:id="rId7"/>
    <p:sldId id="342" r:id="rId8"/>
    <p:sldId id="344" r:id="rId9"/>
    <p:sldId id="343" r:id="rId10"/>
    <p:sldId id="345" r:id="rId11"/>
    <p:sldId id="346" r:id="rId12"/>
    <p:sldId id="336" r:id="rId13"/>
    <p:sldId id="337" r:id="rId1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E4A04-21C9-49CB-8065-F35E7AEFBFBC}" type="datetimeFigureOut">
              <a:rPr lang="pt-BR" smtClean="0"/>
              <a:t>12/02/2025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6CC81-3FE2-46B3-928E-DB46E27C17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4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457200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803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09676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pt-BR" smtClean="0"/>
              <a:t>12/02/2025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6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3154045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3189"/>
            <a:ext cx="5658484" cy="4210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/>
          <a:lstStyle/>
          <a:p>
            <a:pPr algn="l" defTabSz="457200">
              <a:spcBef>
                <a:spcPts val="0"/>
              </a:spcBef>
              <a:buNone/>
            </a:pPr>
            <a:r>
              <a:rPr lang="pt-BR" dirty="0" err="1">
                <a:latin typeface="Century Gothic"/>
              </a:rPr>
              <a:t>TESTEs</a:t>
            </a:r>
            <a:r>
              <a:rPr lang="pt-BR" dirty="0">
                <a:latin typeface="Century Gothic"/>
              </a:rPr>
              <a:t> de software</a:t>
            </a:r>
            <a:endParaRPr lang="pt-BR" sz="7200" b="0" i="0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5" name="Retângulo 4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/>
          <a:p>
            <a:pPr marL="0" indent="0" algn="l">
              <a:buNone/>
            </a:pPr>
            <a:r>
              <a:rPr lang="pt-BR" b="0" i="0" dirty="0">
                <a:solidFill>
                  <a:schemeClr val="tx1"/>
                </a:solidFill>
              </a:rPr>
              <a:t>Prof. Me. Warner </a:t>
            </a:r>
            <a:r>
              <a:rPr lang="pt-BR" b="0" i="0" dirty="0" err="1">
                <a:solidFill>
                  <a:schemeClr val="tx1"/>
                </a:solidFill>
              </a:rPr>
              <a:t>Brezolin</a:t>
            </a:r>
            <a:endParaRPr lang="pt-BR" b="0" i="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</a:rPr>
              <a:t>wbrezolin@gmail.com</a:t>
            </a:r>
            <a:endParaRPr lang="pt-BR" b="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403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084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Problemas a serem tratados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10358120" cy="31237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highlight>
                  <a:srgbClr val="00FF00"/>
                </a:highlight>
                <a:latin typeface="Carlito"/>
                <a:cs typeface="Carlito"/>
              </a:rPr>
              <a:t>Como controlar a qualidade do software?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especificações podem estar, ou tornar-se, erradas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inadequadas: não correspondem ao que o interessado efetivamente necessita 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incompletas, ou erradas, ou baseadas em teorias incorretas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falta de manutenção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Logo, podemos ter como resultado: 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sistemas corretamente incorretos</a:t>
            </a:r>
          </a:p>
        </p:txBody>
      </p:sp>
    </p:spTree>
    <p:extLst>
      <p:ext uri="{BB962C8B-B14F-4D97-AF65-F5344CB8AC3E}">
        <p14:creationId xmlns:p14="http://schemas.microsoft.com/office/powerpoint/2010/main" val="107026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60806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Porque realizar testes em software?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10358120" cy="479086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Por que testar?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Por que testes não conseguem identificar todos os defeitos?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Por que dá tanto trabalho?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Por que estudar isso? </a:t>
            </a:r>
            <a:r>
              <a:rPr lang="pt-BR" sz="2400" spc="-20" dirty="0">
                <a:highlight>
                  <a:srgbClr val="FFFF00"/>
                </a:highlight>
                <a:latin typeface="Carlito"/>
                <a:cs typeface="Carlito"/>
              </a:rPr>
              <a:t>qualquer criança sabe testar... 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Sabe mesmo?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você acreditaria num sistema de matrícula testado de forma pouco cuidadosa?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você voaria num avião cujo software foi testado por uma criança?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você acreditaria em um sistema de controle da distribuição instantânea de energia elétrica que não fosse capaz de fazê-lo 24 horas por dia para todos os dias da sua instalação em diante?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Testar é desafio intelectual, por que?</a:t>
            </a:r>
          </a:p>
        </p:txBody>
      </p:sp>
    </p:spTree>
    <p:extLst>
      <p:ext uri="{BB962C8B-B14F-4D97-AF65-F5344CB8AC3E}">
        <p14:creationId xmlns:p14="http://schemas.microsoft.com/office/powerpoint/2010/main" val="183997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501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Bibliografia Básica</a:t>
            </a:r>
            <a:endParaRPr spc="-130" dirty="0"/>
          </a:p>
        </p:txBody>
      </p:sp>
      <p:sp>
        <p:nvSpPr>
          <p:cNvPr id="6" name="Retângulo 5"/>
          <p:cNvSpPr/>
          <p:nvPr/>
        </p:nvSpPr>
        <p:spPr>
          <a:xfrm>
            <a:off x="916938" y="1676400"/>
            <a:ext cx="99034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DELAMARO, M. E.; MALDONADO, J. C.; JINO, M. Introdução ao teste de software. Rio de </a:t>
            </a:r>
            <a:r>
              <a:rPr lang="pt-BR" sz="2400" dirty="0" err="1"/>
              <a:t>Janeiro:Elsevier</a:t>
            </a:r>
            <a:r>
              <a:rPr lang="pt-BR" sz="2400" dirty="0"/>
              <a:t>/Campus, 2007.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SOMMERVILLE, I. A.; Engenharia de software. 9ª Ed. São Paulo: Pearson Prentice, 2011.</a:t>
            </a:r>
          </a:p>
        </p:txBody>
      </p:sp>
    </p:spTree>
    <p:extLst>
      <p:ext uri="{BB962C8B-B14F-4D97-AF65-F5344CB8AC3E}">
        <p14:creationId xmlns:p14="http://schemas.microsoft.com/office/powerpoint/2010/main" val="918781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9222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Bibliografia Complementar</a:t>
            </a:r>
            <a:endParaRPr spc="-130" dirty="0"/>
          </a:p>
        </p:txBody>
      </p:sp>
      <p:sp>
        <p:nvSpPr>
          <p:cNvPr id="6" name="Retângulo 5"/>
          <p:cNvSpPr/>
          <p:nvPr/>
        </p:nvSpPr>
        <p:spPr>
          <a:xfrm>
            <a:off x="950718" y="1600200"/>
            <a:ext cx="106654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SOFTEX. Testes de software. Notas de aulas. </a:t>
            </a:r>
            <a:r>
              <a:rPr lang="pt-BR" sz="2400" dirty="0" err="1"/>
              <a:t>UFPe</a:t>
            </a:r>
            <a:r>
              <a:rPr lang="pt-BR" sz="2400" dirty="0"/>
              <a:t>. 2011.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TSUI, F e KARAM, O. Fundamentos de engenharia de software. 2ª Ed. Rio de </a:t>
            </a:r>
            <a:r>
              <a:rPr lang="pt-BR" sz="2400" dirty="0" err="1"/>
              <a:t>Janeiro:LTC</a:t>
            </a:r>
            <a:r>
              <a:rPr lang="pt-BR" sz="2400" dirty="0"/>
              <a:t>. 2013.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BECK, K. Test-driven development by example. EUA</a:t>
            </a:r>
            <a:r>
              <a:rPr lang="pt-BR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WAZLAWICK, R S. Engenharia de software: conceitos e práticas. Rio de </a:t>
            </a:r>
            <a:r>
              <a:rPr lang="pt-BR" sz="2400" dirty="0" err="1"/>
              <a:t>Janeiro:Elsiver</a:t>
            </a:r>
            <a:r>
              <a:rPr lang="pt-BR" sz="2400" dirty="0"/>
              <a:t>/Campus. 2013.</a:t>
            </a:r>
          </a:p>
        </p:txBody>
      </p:sp>
    </p:spTree>
    <p:extLst>
      <p:ext uri="{BB962C8B-B14F-4D97-AF65-F5344CB8AC3E}">
        <p14:creationId xmlns:p14="http://schemas.microsoft.com/office/powerpoint/2010/main" val="356857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501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Ementa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358120" cy="494686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Inspeção de Software</a:t>
            </a:r>
          </a:p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Princípios e Técnicas de Testes de Software: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Teste de unidade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Teste de integração</a:t>
            </a:r>
          </a:p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Tipos de Testes: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Testes caixa branca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Testes caixa preta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Teste de regressão</a:t>
            </a:r>
          </a:p>
        </p:txBody>
      </p:sp>
    </p:spTree>
    <p:extLst>
      <p:ext uri="{BB962C8B-B14F-4D97-AF65-F5344CB8AC3E}">
        <p14:creationId xmlns:p14="http://schemas.microsoft.com/office/powerpoint/2010/main" val="54034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EC8B9-E416-15EC-2A54-480D312B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28C88B-D30D-4B82-C5C7-2B14DA218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501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Ementa</a:t>
            </a:r>
            <a:endParaRPr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803133D-F158-8F95-6E6A-3B3D32F02BE3}"/>
              </a:ext>
            </a:extLst>
          </p:cNvPr>
          <p:cNvSpPr txBox="1"/>
          <p:nvPr/>
        </p:nvSpPr>
        <p:spPr>
          <a:xfrm>
            <a:off x="916939" y="1793189"/>
            <a:ext cx="10358120" cy="4882747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Práticas de Desenvolvimento e Testes: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Desenvolvimento orientado a testes (TDD - Test-</a:t>
            </a:r>
            <a:r>
              <a:rPr lang="pt-BR" sz="2800" spc="-20" dirty="0" err="1">
                <a:latin typeface="Carlito"/>
                <a:cs typeface="Carlito"/>
              </a:rPr>
              <a:t>Driven</a:t>
            </a:r>
            <a:r>
              <a:rPr lang="pt-BR" sz="2800" spc="-20" dirty="0">
                <a:latin typeface="Carlito"/>
                <a:cs typeface="Carlito"/>
              </a:rPr>
              <a:t> </a:t>
            </a:r>
            <a:r>
              <a:rPr lang="pt-BR" sz="2800" spc="-20" dirty="0" err="1">
                <a:latin typeface="Carlito"/>
                <a:cs typeface="Carlito"/>
              </a:rPr>
              <a:t>Development</a:t>
            </a:r>
            <a:r>
              <a:rPr lang="pt-BR" sz="2800" spc="-20" dirty="0">
                <a:latin typeface="Carlito"/>
                <a:cs typeface="Carlito"/>
              </a:rPr>
              <a:t>)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Automação dos testes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Geração de casos de teste</a:t>
            </a:r>
          </a:p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Testes Específicos: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Teste de interfaces humanas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Teste de aplicações para a web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Testes alfa, beta e de aceitação</a:t>
            </a:r>
          </a:p>
        </p:txBody>
      </p:sp>
    </p:spTree>
    <p:extLst>
      <p:ext uri="{BB962C8B-B14F-4D97-AF65-F5344CB8AC3E}">
        <p14:creationId xmlns:p14="http://schemas.microsoft.com/office/powerpoint/2010/main" val="37814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4BA0-6FF8-1546-079B-046DA3AE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C762C4-47D4-464D-424A-AD8725D3C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501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Ementa</a:t>
            </a:r>
            <a:endParaRPr spc="-13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D2791CC-8DF0-9A9A-40B2-B540E6968DC2}"/>
              </a:ext>
            </a:extLst>
          </p:cNvPr>
          <p:cNvSpPr txBox="1"/>
          <p:nvPr/>
        </p:nvSpPr>
        <p:spPr>
          <a:xfrm>
            <a:off x="916939" y="1793189"/>
            <a:ext cx="10358120" cy="2966838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Ferramentas e Planejamento: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Ferramentas de testes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Planos de testes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endParaRPr lang="pt-BR" sz="2800" spc="-20" dirty="0">
              <a:latin typeface="Carlito"/>
              <a:cs typeface="Carlito"/>
            </a:endParaRPr>
          </a:p>
          <a:p>
            <a:pPr marL="469265" marR="5080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Gerenciamento do Processo de Testes:</a:t>
            </a:r>
          </a:p>
          <a:p>
            <a:pPr marL="926465" marR="5080" lvl="1" indent="-457200" algn="just"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800" spc="-20" dirty="0">
                <a:latin typeface="Carlito"/>
                <a:cs typeface="Carlito"/>
              </a:rPr>
              <a:t>Registro e acompanhamento de problemas</a:t>
            </a:r>
          </a:p>
        </p:txBody>
      </p:sp>
    </p:spTree>
    <p:extLst>
      <p:ext uri="{BB962C8B-B14F-4D97-AF65-F5344CB8AC3E}">
        <p14:creationId xmlns:p14="http://schemas.microsoft.com/office/powerpoint/2010/main" val="146130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501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Objetivos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10358120" cy="3764941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Habilitar o aluno a aplicar com eficácia conceitos e métodos de controle da qualidade de software, visando as atividades: verificação, validação e aceitação;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Envolvendo as técnicas: leitura, inspeção, análise estática, especificação formalizada, técnicas formais leves, teste convencional, teste automatizado, medição estática e medição dinâmica.</a:t>
            </a: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endParaRPr lang="pt-BR" sz="2400" spc="-20" dirty="0">
              <a:latin typeface="Carlito"/>
              <a:cs typeface="Carlito"/>
            </a:endParaRP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Habilitar o aluno a organizar e gerenciar o processo de controle e garantia da qualidade de software.</a:t>
            </a:r>
            <a:endParaRPr lang="pt-BR"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43801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25018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Objetivos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10358120" cy="472674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Espera-se que, ao concluir a disciplina, o aluno...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esteja capacitado a usar e adaptar, de forma racional, técnicas eficazes e eficientes de controle da qualidade de software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entenda que assegurar a qualidade do software é uma atividade sistêmica envolvendo, além de técnicas de controle da qualidade, o entendimento das necessidades dos interessados (serviço a prestar), especificação, arquitetura, design e codificação, todos realizados visando qualidade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esteja habilitado a aplicar os principais conceitos de controle da qualidade: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Wingdings" panose="05000000000000000000" pitchFamily="2" charset="2"/>
              <a:buChar char="ü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verificação, validação e aceitação de software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tenha conhecimento de como organizar e gerenciar o processo de controle e garantia da qualidade de software</a:t>
            </a:r>
            <a:endParaRPr lang="pt-BR"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845571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084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Problemas a serem tratados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10358120" cy="472674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highlight>
                  <a:srgbClr val="00FF00"/>
                </a:highlight>
                <a:latin typeface="Carlito"/>
                <a:cs typeface="Carlito"/>
              </a:rPr>
              <a:t>Como assegurar qualidade satisfatória do software?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desenvolver e manter de modo que contenha poucos defeitos, desde o início do desenvolvimento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aproximar-se o mais possível do “processo de desenvolvimento”</a:t>
            </a:r>
          </a:p>
          <a:p>
            <a:pPr marL="469265" marR="5080" lvl="1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highlight>
                  <a:srgbClr val="FFFF00"/>
                </a:highlight>
                <a:latin typeface="Carlito"/>
                <a:cs typeface="Carlito"/>
              </a:rPr>
              <a:t>ideal</a:t>
            </a:r>
            <a:r>
              <a:rPr lang="pt-BR" sz="2400" spc="-20" dirty="0">
                <a:latin typeface="Carlito"/>
                <a:cs typeface="Carlito"/>
              </a:rPr>
              <a:t> </a:t>
            </a:r>
            <a:r>
              <a:rPr lang="pt-BR" sz="1600" spc="-20" dirty="0">
                <a:latin typeface="Wingdings" panose="05000000000000000000" pitchFamily="2" charset="2"/>
                <a:cs typeface="Carlito"/>
              </a:rPr>
              <a:t></a:t>
            </a:r>
            <a:r>
              <a:rPr lang="pt-BR" sz="2400" spc="-20" dirty="0">
                <a:latin typeface="Carlito"/>
                <a:cs typeface="Carlito"/>
              </a:rPr>
              <a:t> zero defeitos, por enquanto uma utopia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definir precisamente o que é esperado</a:t>
            </a:r>
          </a:p>
          <a:p>
            <a:pPr marL="469265" marR="5080" lvl="1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especificar - verificar continuamente - desde a primeira especificação até a</a:t>
            </a:r>
          </a:p>
          <a:p>
            <a:pPr marL="469265" marR="5080" lvl="1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descontinuação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Acompanhar a satisfação de – desejos e expectativas dos interessados (usuários) – requisitos da interface humano computador – requisitos funcionais – requisitos não funcionais – arquitetura e projeto – corretude dos procedimentos (algoritmos)</a:t>
            </a:r>
            <a:endParaRPr lang="pt-BR"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94315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084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Problemas a serem tratados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10358120" cy="491910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highlight>
                  <a:srgbClr val="00FF00"/>
                </a:highlight>
                <a:latin typeface="Carlito"/>
                <a:cs typeface="Carlito"/>
              </a:rPr>
              <a:t>Como controlar a qualidade do software?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saber raciocinar sobre artefatos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ler e criticar construtivamente os diversos artefatos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revisões e inspeções, medição estática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testar de forma sistêmica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formular casos de teste que testem algo relevante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automatizar os testes sempre que possível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utilizar testes como técnicas de apoio ao desenvolvimento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estabelecer uma estratégia de teste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ao especificar, sempre perguntar: como posso testar isso?</a:t>
            </a:r>
          </a:p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 </a:t>
            </a:r>
            <a:endParaRPr lang="pt-BR" sz="20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1094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084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130" dirty="0"/>
              <a:t>Problemas a serem tratados</a:t>
            </a:r>
            <a:endParaRPr spc="-13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447800"/>
            <a:ext cx="10358120" cy="4790863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065" marR="5080" algn="just">
              <a:lnSpc>
                <a:spcPts val="3030"/>
              </a:lnSpc>
              <a:spcBef>
                <a:spcPts val="475"/>
              </a:spcBef>
              <a:tabLst>
                <a:tab pos="241935" algn="l"/>
              </a:tabLst>
            </a:pPr>
            <a:r>
              <a:rPr lang="pt-BR" sz="2400" spc="-20" dirty="0">
                <a:highlight>
                  <a:srgbClr val="00FF00"/>
                </a:highlight>
                <a:latin typeface="Carlito"/>
                <a:cs typeface="Carlito"/>
              </a:rPr>
              <a:t>Como controlar a qualidade do software?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utilizar instrumentos como mecanismos de apoio ao desenvolvimento e de controle continuado da execução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técnicas formais leves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desenvolver visando manutenibilidade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subsistema de apoio à manutenção</a:t>
            </a:r>
            <a:endParaRPr lang="pt-BR" sz="2000" spc="-20" dirty="0">
              <a:latin typeface="Carlito"/>
              <a:cs typeface="Carlito"/>
            </a:endParaRP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Um sistema estará correto se satisfizer plenamente a sua especificação para todas as possíveis formas de uso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mas o controle da qualidade jamais será completo</a:t>
            </a:r>
          </a:p>
          <a:p>
            <a:pPr marL="354965" marR="5080" indent="-342900" algn="just">
              <a:lnSpc>
                <a:spcPts val="3030"/>
              </a:lnSpc>
              <a:spcBef>
                <a:spcPts val="475"/>
              </a:spcBef>
              <a:buFont typeface="Courier New" panose="02070309020205020404" pitchFamily="49" charset="0"/>
              <a:buChar char="o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Precisa-se dispor de especificações completas e corretas</a:t>
            </a:r>
          </a:p>
          <a:p>
            <a:pPr marL="812165" marR="5080" lvl="1" indent="-342900" algn="just">
              <a:lnSpc>
                <a:spcPts val="3030"/>
              </a:lnSpc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pt-BR" sz="2400" spc="-20" dirty="0">
                <a:latin typeface="Carlito"/>
                <a:cs typeface="Carlito"/>
              </a:rPr>
              <a:t>requisitos funcionais, não funcionais, e inversos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46DA926-FAC5-57D4-1BE5-0089EA2927A0}"/>
              </a:ext>
            </a:extLst>
          </p:cNvPr>
          <p:cNvSpPr/>
          <p:nvPr/>
        </p:nvSpPr>
        <p:spPr>
          <a:xfrm>
            <a:off x="9372600" y="457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E5623047B054448A9134B84C816D1B" ma:contentTypeVersion="0" ma:contentTypeDescription="Crie um novo documento." ma:contentTypeScope="" ma:versionID="b856a19b3ebfb6e68d3cf33770b8bb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B0D2DD-91E6-4C61-B509-C92A81D48A94}"/>
</file>

<file path=customXml/itemProps2.xml><?xml version="1.0" encoding="utf-8"?>
<ds:datastoreItem xmlns:ds="http://schemas.openxmlformats.org/officeDocument/2006/customXml" ds:itemID="{DEAEC152-60AE-4CB7-AEC0-DA20348EADB9}"/>
</file>

<file path=customXml/itemProps3.xml><?xml version="1.0" encoding="utf-8"?>
<ds:datastoreItem xmlns:ds="http://schemas.openxmlformats.org/officeDocument/2006/customXml" ds:itemID="{0B5765CE-C439-4F1E-8F64-01474679051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Words>835</Words>
  <Application>Microsoft Office PowerPoint</Application>
  <PresentationFormat>Widescreen</PresentationFormat>
  <Paragraphs>106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Carlito</vt:lpstr>
      <vt:lpstr>Century Gothic</vt:lpstr>
      <vt:lpstr>Courier New</vt:lpstr>
      <vt:lpstr>Trebuchet MS</vt:lpstr>
      <vt:lpstr>Wingdings</vt:lpstr>
      <vt:lpstr>Office Theme</vt:lpstr>
      <vt:lpstr>TESTEs de software</vt:lpstr>
      <vt:lpstr>Ementa</vt:lpstr>
      <vt:lpstr>Ementa</vt:lpstr>
      <vt:lpstr>Ementa</vt:lpstr>
      <vt:lpstr>Objetivos</vt:lpstr>
      <vt:lpstr>Objetivos</vt:lpstr>
      <vt:lpstr>Problemas a serem tratados</vt:lpstr>
      <vt:lpstr>Problemas a serem tratados</vt:lpstr>
      <vt:lpstr>Problemas a serem tratados</vt:lpstr>
      <vt:lpstr>Problemas a serem tratados</vt:lpstr>
      <vt:lpstr>Porque realizar testes em software?</vt:lpstr>
      <vt:lpstr>Bibliografia Básica</vt:lpstr>
      <vt:lpstr>Bibliografia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BUSTAMANTE FERREIRA LEONOR</dc:creator>
  <cp:lastModifiedBy>Warner Brezolin</cp:lastModifiedBy>
  <cp:revision>62</cp:revision>
  <dcterms:created xsi:type="dcterms:W3CDTF">2020-02-06T23:16:28Z</dcterms:created>
  <dcterms:modified xsi:type="dcterms:W3CDTF">2025-02-12T18:40:40Z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2019-03-22T00:00:00Z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2020-02-06T00:00:00Z</vt:filetime>
  </property>
  <property fmtid="{D5CDD505-2E9C-101B-9397-08002B2CF9AE}" pid="5" name="ContentTypeId">
    <vt:lpwstr>0x010100F7E5623047B054448A9134B84C816D1B</vt:lpwstr>
  </property>
</Properties>
</file>