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334" r:id="rId2"/>
    <p:sldId id="259" r:id="rId3"/>
    <p:sldId id="260" r:id="rId4"/>
    <p:sldId id="258" r:id="rId5"/>
    <p:sldId id="265" r:id="rId6"/>
    <p:sldId id="335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87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E4A04-21C9-49CB-8065-F35E7AEFBFBC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6CC81-3FE2-46B3-928E-DB46E27C17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4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80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pt-BR" smtClean="0"/>
              <a:t>17/02/2025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76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315404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93189"/>
            <a:ext cx="5658484" cy="4210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BR" dirty="0" err="1">
                <a:latin typeface="Century Gothic"/>
              </a:rPr>
              <a:t>TESTEs</a:t>
            </a:r>
            <a:r>
              <a:rPr lang="pt-BR" dirty="0">
                <a:latin typeface="Century Gothic"/>
              </a:rPr>
              <a:t> de software</a:t>
            </a:r>
            <a:endParaRPr lang="pt-BR" sz="7200" b="0" i="0" dirty="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5" name="Retângulo 4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/>
          <a:p>
            <a:pPr marL="0" indent="0" algn="l">
              <a:buNone/>
            </a:pPr>
            <a:r>
              <a:rPr lang="pt-BR" b="0" i="0" dirty="0">
                <a:solidFill>
                  <a:schemeClr val="tx1"/>
                </a:solidFill>
              </a:rPr>
              <a:t>Prof. Me. Warner </a:t>
            </a:r>
            <a:r>
              <a:rPr lang="pt-BR" b="0" i="0" dirty="0" err="1">
                <a:solidFill>
                  <a:schemeClr val="tx1"/>
                </a:solidFill>
              </a:rPr>
              <a:t>Brezolin</a:t>
            </a:r>
            <a:endParaRPr lang="pt-BR" b="0" i="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pt-BR" dirty="0">
                <a:solidFill>
                  <a:schemeClr val="tx1"/>
                </a:solidFill>
              </a:rPr>
              <a:t>wbrezolin@gmail.com</a:t>
            </a:r>
            <a:endParaRPr lang="pt-BR" b="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403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858" y="228600"/>
            <a:ext cx="10149342" cy="702709"/>
          </a:xfrm>
          <a:prstGeom prst="rect">
            <a:avLst/>
          </a:prstGeom>
        </p:spPr>
        <p:txBody>
          <a:bodyPr vert="horz" wrap="square" lIns="0" tIns="25353" rIns="0" bIns="0" rtlCol="0">
            <a:spAutoFit/>
          </a:bodyPr>
          <a:lstStyle/>
          <a:p>
            <a:pPr marL="25353">
              <a:spcBef>
                <a:spcPts val="200"/>
              </a:spcBef>
            </a:pPr>
            <a:r>
              <a:rPr dirty="0"/>
              <a:t>Quem,</a:t>
            </a:r>
            <a:r>
              <a:rPr spc="-30" dirty="0"/>
              <a:t> </a:t>
            </a:r>
            <a:r>
              <a:rPr dirty="0"/>
              <a:t>ou</a:t>
            </a:r>
            <a:r>
              <a:rPr spc="-40" dirty="0"/>
              <a:t> </a:t>
            </a:r>
            <a:r>
              <a:rPr dirty="0"/>
              <a:t>o</a:t>
            </a:r>
            <a:r>
              <a:rPr spc="-20" dirty="0"/>
              <a:t> </a:t>
            </a:r>
            <a:r>
              <a:rPr dirty="0"/>
              <a:t>que,</a:t>
            </a:r>
            <a:r>
              <a:rPr spc="-30" dirty="0"/>
              <a:t> </a:t>
            </a:r>
            <a:r>
              <a:rPr dirty="0"/>
              <a:t>é</a:t>
            </a:r>
            <a:r>
              <a:rPr spc="-20" dirty="0"/>
              <a:t> </a:t>
            </a:r>
            <a:r>
              <a:rPr dirty="0"/>
              <a:t>o</a:t>
            </a:r>
            <a:r>
              <a:rPr spc="-40" dirty="0"/>
              <a:t> </a:t>
            </a:r>
            <a:r>
              <a:rPr spc="-20" dirty="0"/>
              <a:t>interessado?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D285A79-7ADC-6595-324F-44171E9BAF73}"/>
              </a:ext>
            </a:extLst>
          </p:cNvPr>
          <p:cNvSpPr txBox="1"/>
          <p:nvPr/>
        </p:nvSpPr>
        <p:spPr>
          <a:xfrm>
            <a:off x="381000" y="1219200"/>
            <a:ext cx="112014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Exemplos de Interessados: Sistemas e Máquinas</a:t>
            </a:r>
          </a:p>
          <a:p>
            <a:endParaRPr lang="pt-BR" b="1" dirty="0"/>
          </a:p>
          <a:p>
            <a:r>
              <a:rPr lang="pt-BR" b="1" dirty="0"/>
              <a:t>Um sistema intensivo em software é uma coletânea de hardware, software e humanos que visa prestar serviços a outros interessados. Exemplos incluem:</a:t>
            </a:r>
            <a:endParaRPr lang="pt-BR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Sistema de comércio eletrônico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Sistema de controle do despacho de carga elétrica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Sistema de controle de carros </a:t>
            </a:r>
            <a:r>
              <a:rPr lang="pt-BR" dirty="0" err="1"/>
              <a:t>flex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Interações do software:</a:t>
            </a:r>
            <a:endParaRPr lang="pt-BR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b="1" dirty="0"/>
              <a:t>Com hardware (ex.: máquina):</a:t>
            </a:r>
            <a:r>
              <a:rPr lang="pt-BR" dirty="0"/>
              <a:t> A interação ocorre através de sensores (dispositivos de entrada) e atuadores (dispositivos de saída).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b="1" dirty="0"/>
              <a:t>Com humanos:</a:t>
            </a:r>
            <a:r>
              <a:rPr lang="pt-BR" dirty="0"/>
              <a:t> A interação não é similar à interação com o hardware?</a:t>
            </a:r>
          </a:p>
          <a:p>
            <a:endParaRPr lang="pt-BR" b="1" dirty="0"/>
          </a:p>
          <a:p>
            <a:r>
              <a:rPr lang="pt-BR" b="1" dirty="0"/>
              <a:t>Outros exemplos de software que interagem com sistemas:</a:t>
            </a:r>
            <a:endParaRPr lang="pt-BR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b="1" dirty="0"/>
              <a:t>Software de terceiros que presta serviço a um software cliente:</a:t>
            </a:r>
            <a:r>
              <a:rPr lang="pt-BR" dirty="0"/>
              <a:t> Pode ser um componente, biblioteca ou Software como Serviço (SaaS).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dirty="0"/>
              <a:t>Interage através de mensagens (chamadas) e respostas (retornos).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5613" y="228600"/>
            <a:ext cx="3154045" cy="697230"/>
          </a:xfrm>
          <a:prstGeom prst="rect">
            <a:avLst/>
          </a:prstGeom>
        </p:spPr>
        <p:txBody>
          <a:bodyPr vert="horz" wrap="square" lIns="0" tIns="25353" rIns="0" bIns="0" rtlCol="0">
            <a:spAutoFit/>
          </a:bodyPr>
          <a:lstStyle/>
          <a:p>
            <a:pPr marL="25353">
              <a:spcBef>
                <a:spcPts val="200"/>
              </a:spcBef>
            </a:pPr>
            <a:r>
              <a:rPr spc="-20" dirty="0"/>
              <a:t>Definições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9842CAA-8F4F-7F22-2EAB-F39E8BCE5540}"/>
              </a:ext>
            </a:extLst>
          </p:cNvPr>
          <p:cNvSpPr txBox="1"/>
          <p:nvPr/>
        </p:nvSpPr>
        <p:spPr>
          <a:xfrm>
            <a:off x="533400" y="1295400"/>
            <a:ext cx="10896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b="1" dirty="0"/>
              <a:t>Artefatos:</a:t>
            </a:r>
            <a:r>
              <a:rPr lang="pt-BR" dirty="0"/>
              <a:t> São resultados tangíveis, com qualidade controlada, gerados pelo desenvolvimento ou pela manutenção.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b="1" dirty="0"/>
              <a:t>Defeito:</a:t>
            </a:r>
            <a:r>
              <a:rPr lang="pt-BR" dirty="0"/>
              <a:t> É uma parte de um artefato que, se utilizada de forma inadequada, pode levar a um erro.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b="1" dirty="0"/>
              <a:t>Erro:</a:t>
            </a:r>
            <a:r>
              <a:rPr lang="pt-BR" dirty="0"/>
              <a:t> É um desvio entre o que é desejado ou intencionado e o que é realmente gerado ou derivado. Um erro é causado por um defeito.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b="1" dirty="0"/>
              <a:t>Falha:</a:t>
            </a:r>
            <a:r>
              <a:rPr lang="pt-BR" dirty="0"/>
              <a:t> É um erro observado. Enquanto não é observado, trata-se apenas de um erro. Após ser observado, passa a ser uma falha. Portanto, um erro é sempre desconhecido até ser detectado.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b="1" dirty="0"/>
              <a:t>Latência do Erro:</a:t>
            </a:r>
            <a:r>
              <a:rPr lang="pt-BR" dirty="0"/>
              <a:t> É o tempo decorrido entre o momento em que o erro é gerado e o momento em que é observado.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b="1" dirty="0"/>
              <a:t>Dano:</a:t>
            </a:r>
            <a:r>
              <a:rPr lang="pt-BR" dirty="0"/>
              <a:t> É a consequência externa conhecida (prejuízo observado) provocada por uma falha.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b="1" dirty="0"/>
              <a:t>Lesão:</a:t>
            </a:r>
            <a:r>
              <a:rPr lang="pt-BR" dirty="0"/>
              <a:t> É a consequência externa desconhecida provocada por um erro ainda não observado.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3154045" cy="697230"/>
          </a:xfrm>
          <a:prstGeom prst="rect">
            <a:avLst/>
          </a:prstGeom>
        </p:spPr>
        <p:txBody>
          <a:bodyPr vert="horz" wrap="square" lIns="0" tIns="25353" rIns="0" bIns="0" rtlCol="0">
            <a:spAutoFit/>
          </a:bodyPr>
          <a:lstStyle/>
          <a:p>
            <a:pPr marL="25353">
              <a:spcBef>
                <a:spcPts val="200"/>
              </a:spcBef>
            </a:pPr>
            <a:r>
              <a:rPr spc="-20" dirty="0"/>
              <a:t>Definições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677FECC-EC4E-7CC8-D2D6-7A3EAE2DBB30}"/>
              </a:ext>
            </a:extLst>
          </p:cNvPr>
          <p:cNvSpPr txBox="1"/>
          <p:nvPr/>
        </p:nvSpPr>
        <p:spPr>
          <a:xfrm>
            <a:off x="609600" y="1447800"/>
            <a:ext cx="107442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Vulnerabilidade:</a:t>
            </a:r>
            <a:r>
              <a:rPr lang="pt-BR" dirty="0"/>
              <a:t> É uma parte de um artefato que, quando utilizada em condições peculiares, pode gerar um erro. </a:t>
            </a:r>
          </a:p>
          <a:p>
            <a:endParaRPr lang="pt-BR" dirty="0"/>
          </a:p>
          <a:p>
            <a:r>
              <a:rPr lang="pt-BR" dirty="0"/>
              <a:t>Exemplos incluem:</a:t>
            </a:r>
          </a:p>
          <a:p>
            <a:pPr lvl="1">
              <a:buFont typeface="+mj-lt"/>
              <a:buAutoNum type="arabicPeriod"/>
            </a:pPr>
            <a:r>
              <a:rPr lang="pt-BR" dirty="0"/>
              <a:t>Proteção mal feita permite acesso a pessoas não autorizadas.</a:t>
            </a:r>
          </a:p>
          <a:p>
            <a:pPr lvl="1">
              <a:buFont typeface="+mj-lt"/>
              <a:buAutoNum type="arabicPeriod"/>
            </a:pPr>
            <a:r>
              <a:rPr lang="pt-BR" dirty="0"/>
              <a:t>Interface do usuário mal organizada induz erros de uso.</a:t>
            </a:r>
          </a:p>
          <a:p>
            <a:pPr lvl="1">
              <a:buFont typeface="+mj-lt"/>
              <a:buAutoNum type="arabicPeriod"/>
            </a:pPr>
            <a:r>
              <a:rPr lang="pt-BR" dirty="0"/>
              <a:t>Dados confidenciais armazenados de forma legível permitem que terceiros não autorizados utilizem dados críticos.</a:t>
            </a:r>
          </a:p>
          <a:p>
            <a:endParaRPr lang="pt-BR" dirty="0"/>
          </a:p>
          <a:p>
            <a:r>
              <a:rPr lang="pt-BR" dirty="0"/>
              <a:t>Na realidade, vulnerabilidades são defeitos.</a:t>
            </a:r>
          </a:p>
          <a:p>
            <a:endParaRPr lang="pt-BR" dirty="0"/>
          </a:p>
          <a:p>
            <a:r>
              <a:rPr lang="pt-BR" dirty="0"/>
              <a:t>É necessário procurar explicitamente por elas através de testes de vulnerabilidade.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5612" y="267965"/>
            <a:ext cx="3154045" cy="697230"/>
          </a:xfrm>
          <a:prstGeom prst="rect">
            <a:avLst/>
          </a:prstGeom>
        </p:spPr>
        <p:txBody>
          <a:bodyPr vert="horz" wrap="square" lIns="0" tIns="25353" rIns="0" bIns="0" rtlCol="0">
            <a:spAutoFit/>
          </a:bodyPr>
          <a:lstStyle/>
          <a:p>
            <a:pPr marL="25353">
              <a:spcBef>
                <a:spcPts val="200"/>
              </a:spcBef>
            </a:pPr>
            <a:r>
              <a:rPr spc="-20" dirty="0"/>
              <a:t>Definições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4B37AD1-9003-5961-0646-A41D1D4A4857}"/>
              </a:ext>
            </a:extLst>
          </p:cNvPr>
          <p:cNvSpPr txBox="1"/>
          <p:nvPr/>
        </p:nvSpPr>
        <p:spPr>
          <a:xfrm>
            <a:off x="457200" y="1295400"/>
            <a:ext cx="10591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Inadequação:</a:t>
            </a:r>
            <a:endParaRPr lang="pt-BR" dirty="0"/>
          </a:p>
          <a:p>
            <a:r>
              <a:rPr lang="pt-BR" dirty="0"/>
              <a:t>Exemplos: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Não atender às reais necessidades dos interessados.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Não satisfazer os requisitos não funcionais e inversos estabelecidos.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Deficiência:</a:t>
            </a:r>
            <a:endParaRPr lang="pt-BR" dirty="0"/>
          </a:p>
          <a:p>
            <a:r>
              <a:rPr lang="pt-BR" dirty="0"/>
              <a:t>Exemplos: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Interface humana ruim que induz os usuários a cometerem erros de uso.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Documentação e auxílios não coerentes com o que foi implementado.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Anomalia:</a:t>
            </a:r>
            <a:endParaRPr lang="pt-BR" dirty="0"/>
          </a:p>
          <a:p>
            <a:r>
              <a:rPr lang="pt-BR" dirty="0"/>
              <a:t>Exemplos: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O artefato está correto do ponto de vista funcional e não funcional, mas é difícil de manter.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Engenharia ruim.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5613" y="228600"/>
            <a:ext cx="3154045" cy="697230"/>
          </a:xfrm>
          <a:prstGeom prst="rect">
            <a:avLst/>
          </a:prstGeom>
        </p:spPr>
        <p:txBody>
          <a:bodyPr vert="horz" wrap="square" lIns="0" tIns="25353" rIns="0" bIns="0" rtlCol="0">
            <a:spAutoFit/>
          </a:bodyPr>
          <a:lstStyle/>
          <a:p>
            <a:pPr marL="25353">
              <a:spcBef>
                <a:spcPts val="200"/>
              </a:spcBef>
            </a:pPr>
            <a:r>
              <a:rPr spc="-20" dirty="0"/>
              <a:t>Definições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535268-FB83-4D47-243F-95282C555DEE}"/>
              </a:ext>
            </a:extLst>
          </p:cNvPr>
          <p:cNvSpPr txBox="1"/>
          <p:nvPr/>
        </p:nvSpPr>
        <p:spPr>
          <a:xfrm>
            <a:off x="533400" y="1371600"/>
            <a:ext cx="109728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MTBF (</a:t>
            </a:r>
            <a:r>
              <a:rPr lang="pt-BR" b="1" dirty="0" err="1"/>
              <a:t>Mean</a:t>
            </a:r>
            <a:r>
              <a:rPr lang="pt-BR" b="1" dirty="0"/>
              <a:t> Time </a:t>
            </a:r>
            <a:r>
              <a:rPr lang="pt-BR" b="1" dirty="0" err="1"/>
              <a:t>Between</a:t>
            </a:r>
            <a:r>
              <a:rPr lang="pt-BR" b="1" dirty="0"/>
              <a:t> </a:t>
            </a:r>
            <a:r>
              <a:rPr lang="pt-BR" b="1" dirty="0" err="1"/>
              <a:t>Failures</a:t>
            </a:r>
            <a:r>
              <a:rPr lang="pt-BR" b="1" dirty="0"/>
              <a:t>):</a:t>
            </a:r>
            <a:endParaRPr lang="pt-BR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Tempo médio entre falhas sucessivas.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err="1"/>
              <a:t>MTTRc</a:t>
            </a:r>
            <a:r>
              <a:rPr lang="pt-BR" b="1" dirty="0"/>
              <a:t> (</a:t>
            </a:r>
            <a:r>
              <a:rPr lang="pt-BR" b="1" dirty="0" err="1"/>
              <a:t>Mean</a:t>
            </a:r>
            <a:r>
              <a:rPr lang="pt-BR" b="1" dirty="0"/>
              <a:t> Time </a:t>
            </a:r>
            <a:r>
              <a:rPr lang="pt-BR" b="1" dirty="0" err="1"/>
              <a:t>to</a:t>
            </a:r>
            <a:r>
              <a:rPr lang="pt-BR" b="1" dirty="0"/>
              <a:t> </a:t>
            </a:r>
            <a:r>
              <a:rPr lang="pt-BR" b="1" dirty="0" err="1"/>
              <a:t>Recover</a:t>
            </a:r>
            <a:r>
              <a:rPr lang="pt-BR" b="1" dirty="0"/>
              <a:t>):</a:t>
            </a:r>
            <a:endParaRPr lang="pt-BR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Tempo médio necessário para repor o sistema em funcionamento correto (recuperar) após uma falha.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err="1"/>
              <a:t>MTTRp</a:t>
            </a:r>
            <a:r>
              <a:rPr lang="pt-BR" b="1" dirty="0"/>
              <a:t> (</a:t>
            </a:r>
            <a:r>
              <a:rPr lang="pt-BR" b="1" dirty="0" err="1"/>
              <a:t>Mean</a:t>
            </a:r>
            <a:r>
              <a:rPr lang="pt-BR" b="1" dirty="0"/>
              <a:t> Time </a:t>
            </a:r>
            <a:r>
              <a:rPr lang="pt-BR" b="1" dirty="0" err="1"/>
              <a:t>to</a:t>
            </a:r>
            <a:r>
              <a:rPr lang="pt-BR" b="1" dirty="0"/>
              <a:t> </a:t>
            </a:r>
            <a:r>
              <a:rPr lang="pt-BR" b="1" dirty="0" err="1"/>
              <a:t>Repair</a:t>
            </a:r>
            <a:r>
              <a:rPr lang="pt-BR" b="1" dirty="0"/>
              <a:t>):</a:t>
            </a:r>
            <a:endParaRPr lang="pt-BR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Tempo médio desde o momento em que uma falha é observada até a versão corrigida do artefato estar disponível.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dirty="0"/>
              <a:t>Alternativa: Até a versão corrigida estar em uso.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err="1"/>
              <a:t>MTTEv</a:t>
            </a:r>
            <a:r>
              <a:rPr lang="pt-BR" b="1" dirty="0"/>
              <a:t> (</a:t>
            </a:r>
            <a:r>
              <a:rPr lang="pt-BR" b="1" dirty="0" err="1"/>
              <a:t>Mean</a:t>
            </a:r>
            <a:r>
              <a:rPr lang="pt-BR" b="1" dirty="0"/>
              <a:t> Time </a:t>
            </a:r>
            <a:r>
              <a:rPr lang="pt-BR" b="1" dirty="0" err="1"/>
              <a:t>to</a:t>
            </a:r>
            <a:r>
              <a:rPr lang="pt-BR" b="1" dirty="0"/>
              <a:t> Evolve):</a:t>
            </a:r>
            <a:endParaRPr lang="pt-BR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Tempo médio necessário para evoluir ou adaptar o software após o registro de uma solicitação de alteração.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702709"/>
          </a:xfrm>
          <a:prstGeom prst="rect">
            <a:avLst/>
          </a:prstGeom>
        </p:spPr>
        <p:txBody>
          <a:bodyPr vert="horz" wrap="square" lIns="0" tIns="25353" rIns="0" bIns="0" rtlCol="0">
            <a:spAutoFit/>
          </a:bodyPr>
          <a:lstStyle/>
          <a:p>
            <a:pPr marL="25353">
              <a:spcBef>
                <a:spcPts val="200"/>
              </a:spcBef>
            </a:pPr>
            <a:r>
              <a:rPr dirty="0"/>
              <a:t>Risco</a:t>
            </a:r>
            <a:r>
              <a:rPr spc="-30" dirty="0"/>
              <a:t> </a:t>
            </a:r>
            <a:r>
              <a:rPr dirty="0"/>
              <a:t>e</a:t>
            </a:r>
            <a:r>
              <a:rPr spc="-40" dirty="0"/>
              <a:t> </a:t>
            </a:r>
            <a:r>
              <a:rPr dirty="0"/>
              <a:t>qualidade</a:t>
            </a:r>
            <a:r>
              <a:rPr spc="-40" dirty="0"/>
              <a:t> </a:t>
            </a:r>
            <a:r>
              <a:rPr spc="-20" dirty="0"/>
              <a:t>satisfatória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3E5A88A-9547-7B5C-CE6D-044DCEA8A48C}"/>
              </a:ext>
            </a:extLst>
          </p:cNvPr>
          <p:cNvSpPr txBox="1"/>
          <p:nvPr/>
        </p:nvSpPr>
        <p:spPr>
          <a:xfrm>
            <a:off x="381000" y="1066800"/>
            <a:ext cx="113538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Desenvolvimento de Sistemas:</a:t>
            </a:r>
            <a:endParaRPr lang="pt-BR" dirty="0"/>
          </a:p>
          <a:p>
            <a:r>
              <a:rPr lang="pt-BR" dirty="0"/>
              <a:t>É virtualmente impossível desenvolver um sistema perfeito.</a:t>
            </a:r>
          </a:p>
          <a:p>
            <a:endParaRPr lang="pt-BR" dirty="0"/>
          </a:p>
          <a:p>
            <a:r>
              <a:rPr lang="pt-BR" b="1" dirty="0"/>
              <a:t>Risco:</a:t>
            </a:r>
            <a:endParaRPr lang="pt-BR" dirty="0"/>
          </a:p>
          <a:p>
            <a:r>
              <a:rPr lang="pt-BR" dirty="0"/>
              <a:t>Um evento que tem uma probabilidade de ocorrer e, quando ocorre, impacta negativamente um interessado.</a:t>
            </a:r>
          </a:p>
          <a:p>
            <a:endParaRPr lang="pt-BR" dirty="0"/>
          </a:p>
          <a:p>
            <a:r>
              <a:rPr lang="pt-BR" b="1" dirty="0"/>
              <a:t>Qualidade Satisfatória:</a:t>
            </a:r>
            <a:endParaRPr lang="pt-BR" dirty="0"/>
          </a:p>
          <a:p>
            <a:r>
              <a:rPr lang="pt-BR" dirty="0"/>
              <a:t>Um artefato possui qualidade satisfatória se satisfaz plenamente os anseios de todos os interessados, oferecendo riscos justificavelmente aceitáveis para cada propriedade.</a:t>
            </a:r>
          </a:p>
          <a:p>
            <a:endParaRPr lang="pt-BR" dirty="0"/>
          </a:p>
          <a:p>
            <a:r>
              <a:rPr lang="pt-BR" dirty="0"/>
              <a:t>A noção de "satisfatório" varia de acordo com: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A finalidade a que se destina o artefato.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A natureza do artefato.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O papel desempenhado pelo interessado.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O nível de treinamento/conhecimento do interessado.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273591"/>
            <a:ext cx="6296430" cy="702709"/>
          </a:xfrm>
          <a:prstGeom prst="rect">
            <a:avLst/>
          </a:prstGeom>
        </p:spPr>
        <p:txBody>
          <a:bodyPr vert="horz" wrap="square" lIns="0" tIns="25353" rIns="0" bIns="0" rtlCol="0">
            <a:spAutoFit/>
          </a:bodyPr>
          <a:lstStyle/>
          <a:p>
            <a:pPr marL="25353">
              <a:spcBef>
                <a:spcPts val="200"/>
              </a:spcBef>
            </a:pPr>
            <a:r>
              <a:rPr dirty="0"/>
              <a:t>Graus</a:t>
            </a:r>
            <a:r>
              <a:rPr spc="-40" dirty="0"/>
              <a:t> </a:t>
            </a:r>
            <a:r>
              <a:rPr dirty="0"/>
              <a:t>de</a:t>
            </a:r>
            <a:r>
              <a:rPr spc="-60" dirty="0"/>
              <a:t> </a:t>
            </a:r>
            <a:r>
              <a:rPr spc="-20" dirty="0"/>
              <a:t>qualidade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F049A05-4C47-60A1-3202-BF59AD648844}"/>
              </a:ext>
            </a:extLst>
          </p:cNvPr>
          <p:cNvSpPr txBox="1"/>
          <p:nvPr/>
        </p:nvSpPr>
        <p:spPr>
          <a:xfrm>
            <a:off x="517791" y="1371600"/>
            <a:ext cx="1115641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Qualidade por Construção:</a:t>
            </a:r>
            <a:endParaRPr lang="pt-BR" dirty="0"/>
          </a:p>
          <a:p>
            <a:r>
              <a:rPr lang="pt-BR" dirty="0"/>
              <a:t>Um artefato possui qualidade por construção se possui qualidade satisfatória, considerando todas as propriedades relevantes, antes do primeiro teste. Este é um ideal ao qual devemos nos aproximar.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Qualidade por Desenvolvimento:</a:t>
            </a:r>
            <a:endParaRPr lang="pt-BR" dirty="0"/>
          </a:p>
          <a:p>
            <a:r>
              <a:rPr lang="pt-BR" dirty="0"/>
              <a:t>Um artefato possui qualidade por desenvolvimento se possui qualidade satisfatória, considerando todas as propriedades relevantes, antes de ser posto em uso. Podem, no entanto, restar defeitos não conhecidos.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Qualidade por Manutenção:</a:t>
            </a:r>
            <a:endParaRPr lang="pt-BR" dirty="0"/>
          </a:p>
          <a:p>
            <a:r>
              <a:rPr lang="pt-BR" dirty="0"/>
              <a:t>Um artefato possui qualidade por manutenção se possui qualidade satisfatória, considerando todas as propriedades relevantes, antes de ser reposto em uso. Defeitos não conhecidos podem ter sido adicionados.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261266"/>
            <a:ext cx="8610600" cy="702709"/>
          </a:xfrm>
          <a:prstGeom prst="rect">
            <a:avLst/>
          </a:prstGeom>
        </p:spPr>
        <p:txBody>
          <a:bodyPr vert="horz" wrap="square" lIns="0" tIns="25353" rIns="0" bIns="0" rtlCol="0">
            <a:spAutoFit/>
          </a:bodyPr>
          <a:lstStyle/>
          <a:p>
            <a:pPr marL="25353">
              <a:spcBef>
                <a:spcPts val="200"/>
              </a:spcBef>
            </a:pPr>
            <a:r>
              <a:rPr dirty="0"/>
              <a:t>Necessidade</a:t>
            </a:r>
            <a:r>
              <a:rPr spc="-30" dirty="0"/>
              <a:t> </a:t>
            </a:r>
            <a:r>
              <a:rPr dirty="0"/>
              <a:t>da</a:t>
            </a:r>
            <a:r>
              <a:rPr spc="-90" dirty="0"/>
              <a:t> </a:t>
            </a:r>
            <a:r>
              <a:rPr spc="-20" dirty="0"/>
              <a:t>especificação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6355B0E-FF30-5335-1FA5-F65D2F0D03AD}"/>
              </a:ext>
            </a:extLst>
          </p:cNvPr>
          <p:cNvSpPr txBox="1"/>
          <p:nvPr/>
        </p:nvSpPr>
        <p:spPr>
          <a:xfrm>
            <a:off x="609600" y="1166842"/>
            <a:ext cx="107442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É impossível atingir garantidamente a qualidade desejada nas seguintes situações:</a:t>
            </a:r>
          </a:p>
          <a:p>
            <a:endParaRPr lang="pt-BR" dirty="0"/>
          </a:p>
          <a:p>
            <a:r>
              <a:rPr lang="pt-BR" b="1" dirty="0"/>
              <a:t>Falta de Definição:</a:t>
            </a:r>
            <a:endParaRPr lang="pt-BR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Se os atributos de qualidade relevantes e seus respectivos graus a atingir não forem definidos antes do desenvolvimento.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Grau a atingir não são observáveis:</a:t>
            </a:r>
            <a:endParaRPr lang="pt-BR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Se os graus a atingir não forem: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dirty="0"/>
              <a:t>Observáveis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dirty="0"/>
              <a:t>Mensuráveis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dirty="0"/>
              <a:t>Avaliáveis estatisticamente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pt-BR" dirty="0"/>
              <a:t>Avaliáveis por um especialista devidamente treinado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Subjetividade:</a:t>
            </a:r>
            <a:endParaRPr lang="pt-BR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Avaliações subjetivas como "acho que está bom" ou similares não são válidas.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09600" y="1143000"/>
            <a:ext cx="964840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2pPr marL="742950" lvl="1" indent="-285750">
              <a:buFont typeface="Courier New" panose="02070309020205020404" pitchFamily="49" charset="0"/>
              <a:buChar char="o"/>
            </a:lvl2pPr>
            <a:lvl3pPr marL="1200150" lvl="2" indent="-285750">
              <a:buFont typeface="Courier New" panose="02070309020205020404" pitchFamily="49" charset="0"/>
              <a:buChar char="o"/>
            </a:lvl3pPr>
          </a:lstStyle>
          <a:p>
            <a:r>
              <a:rPr sz="2400" dirty="0"/>
              <a:t>O desenvolvimento de software é um processo de </a:t>
            </a:r>
            <a:r>
              <a:rPr sz="2400" dirty="0" err="1"/>
              <a:t>aquisição</a:t>
            </a:r>
            <a:r>
              <a:rPr lang="pt-BR" sz="2400" dirty="0"/>
              <a:t> </a:t>
            </a:r>
            <a:r>
              <a:rPr sz="2400" dirty="0"/>
              <a:t>e detalhamento de conhecimento</a:t>
            </a:r>
          </a:p>
          <a:p>
            <a:pPr lvl="1"/>
            <a:r>
              <a:rPr sz="2400" dirty="0"/>
              <a:t>no início o conhecimento é incompleto e abstrato</a:t>
            </a:r>
          </a:p>
          <a:p>
            <a:pPr lvl="2"/>
            <a:r>
              <a:rPr sz="2400" dirty="0"/>
              <a:t>do problema a resolver</a:t>
            </a:r>
          </a:p>
          <a:p>
            <a:pPr lvl="2"/>
            <a:r>
              <a:rPr sz="2400" dirty="0"/>
              <a:t>da solução proposta dada ao problema,</a:t>
            </a:r>
          </a:p>
          <a:p>
            <a:endParaRPr lang="pt-BR" sz="2400" dirty="0"/>
          </a:p>
          <a:p>
            <a:r>
              <a:rPr lang="pt-BR" sz="2400" dirty="0"/>
              <a:t>N</a:t>
            </a:r>
            <a:r>
              <a:rPr sz="2400" dirty="0"/>
              <a:t>o caso de sistemas e componentes: a sua arquitetura</a:t>
            </a:r>
          </a:p>
          <a:p>
            <a:pPr lvl="1"/>
            <a:r>
              <a:rPr sz="2400" dirty="0"/>
              <a:t>à medida que vai sendo desenvolvido o conhecimento </a:t>
            </a:r>
            <a:r>
              <a:rPr sz="2400" dirty="0" err="1"/>
              <a:t>vai</a:t>
            </a:r>
            <a:r>
              <a:rPr sz="2400" dirty="0"/>
              <a:t> </a:t>
            </a:r>
            <a:r>
              <a:rPr sz="2400" dirty="0" err="1"/>
              <a:t>sendo</a:t>
            </a:r>
            <a:r>
              <a:rPr sz="2400" dirty="0"/>
              <a:t> completado</a:t>
            </a:r>
          </a:p>
          <a:p>
            <a:endParaRPr lang="pt-BR" sz="2400" dirty="0"/>
          </a:p>
          <a:p>
            <a:r>
              <a:rPr sz="2400" dirty="0" err="1"/>
              <a:t>Consequentemente</a:t>
            </a:r>
            <a:r>
              <a:rPr sz="2400" dirty="0"/>
              <a:t> muitas solicitações de alteração </a:t>
            </a:r>
            <a:r>
              <a:rPr sz="2400" dirty="0" err="1"/>
              <a:t>ocorrem</a:t>
            </a:r>
            <a:r>
              <a:rPr sz="2400" dirty="0"/>
              <a:t> </a:t>
            </a:r>
            <a:r>
              <a:rPr sz="2400" dirty="0" err="1"/>
              <a:t>durante</a:t>
            </a:r>
            <a:r>
              <a:rPr sz="2400" dirty="0"/>
              <a:t> o desenvolvimento em virtude de novo </a:t>
            </a:r>
            <a:r>
              <a:rPr sz="2400" dirty="0" err="1"/>
              <a:t>conhecimento</a:t>
            </a:r>
            <a:r>
              <a:rPr sz="2400" dirty="0"/>
              <a:t> adquirido</a:t>
            </a:r>
          </a:p>
          <a:p>
            <a:pPr lvl="1"/>
            <a:r>
              <a:rPr sz="2400" dirty="0"/>
              <a:t>conhecimento sobre o serviço e a qualidade desse serviço</a:t>
            </a:r>
          </a:p>
          <a:p>
            <a:pPr lvl="1"/>
            <a:r>
              <a:rPr sz="2400" dirty="0"/>
              <a:t>conhecimento sobre a solução e a qualidade da engenharia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6296430" cy="702709"/>
          </a:xfrm>
          <a:prstGeom prst="rect">
            <a:avLst/>
          </a:prstGeom>
        </p:spPr>
        <p:txBody>
          <a:bodyPr vert="horz" wrap="square" lIns="0" tIns="25353" rIns="0" bIns="0" rtlCol="0">
            <a:spAutoFit/>
          </a:bodyPr>
          <a:lstStyle/>
          <a:p>
            <a:pPr marL="25353">
              <a:spcBef>
                <a:spcPts val="200"/>
              </a:spcBef>
            </a:pPr>
            <a:r>
              <a:rPr dirty="0"/>
              <a:t>Problema</a:t>
            </a:r>
            <a:r>
              <a:rPr spc="-110" dirty="0"/>
              <a:t> </a:t>
            </a:r>
            <a:r>
              <a:rPr spc="-20" dirty="0"/>
              <a:t>básico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8915400" cy="702709"/>
          </a:xfrm>
          <a:prstGeom prst="rect">
            <a:avLst/>
          </a:prstGeom>
        </p:spPr>
        <p:txBody>
          <a:bodyPr vert="horz" wrap="square" lIns="0" tIns="25353" rIns="0" bIns="0" rtlCol="0">
            <a:spAutoFit/>
          </a:bodyPr>
          <a:lstStyle/>
          <a:p>
            <a:pPr marL="25353">
              <a:spcBef>
                <a:spcPts val="200"/>
              </a:spcBef>
            </a:pPr>
            <a:r>
              <a:rPr dirty="0"/>
              <a:t>Não</a:t>
            </a:r>
            <a:r>
              <a:rPr spc="-70" dirty="0"/>
              <a:t> </a:t>
            </a:r>
            <a:r>
              <a:rPr dirty="0"/>
              <a:t>existe</a:t>
            </a:r>
            <a:r>
              <a:rPr spc="-60" dirty="0"/>
              <a:t> </a:t>
            </a:r>
            <a:r>
              <a:rPr dirty="0"/>
              <a:t>software</a:t>
            </a:r>
            <a:r>
              <a:rPr spc="-90" dirty="0"/>
              <a:t> </a:t>
            </a:r>
            <a:r>
              <a:rPr spc="-20" dirty="0"/>
              <a:t>perfeito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C23F7AE-8C95-65FD-A96F-673C0CE54D3E}"/>
              </a:ext>
            </a:extLst>
          </p:cNvPr>
          <p:cNvSpPr txBox="1"/>
          <p:nvPr/>
        </p:nvSpPr>
        <p:spPr>
          <a:xfrm>
            <a:off x="457200" y="1443841"/>
            <a:ext cx="10668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pt-BR" sz="2800" dirty="0"/>
              <a:t>Não se pode esperar que sistemas não contenham defeitos.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pt-BR" sz="28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pt-BR" sz="2800" dirty="0"/>
              <a:t>Caso um sistema não contenha defeitos, não saberemos.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pt-BR" sz="28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pt-BR" sz="2800" dirty="0"/>
              <a:t>Às vezes, podemos saber se módulos contêm defeitos ou não.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pt-BR" sz="28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pt-BR" sz="2800" dirty="0"/>
              <a:t>Isso implica a necessidade de avaliar a corretude (controlar a qualidade) também durante a execução do sistema, o que torna necessária a instrumentação do código.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9600" y="410409"/>
            <a:ext cx="6296430" cy="7027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Engenharia de software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B020CCE-6FF0-7278-86BF-1B15FE09AA98}"/>
              </a:ext>
            </a:extLst>
          </p:cNvPr>
          <p:cNvSpPr txBox="1"/>
          <p:nvPr/>
        </p:nvSpPr>
        <p:spPr>
          <a:xfrm>
            <a:off x="2209800" y="2305615"/>
            <a:ext cx="7772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A Engenharia de Software tem como objetivo desenvolver softwares de forma econômica, que atenda às necessidades de todas as partes interessadas, assegurando qualidade e capacidade de operar de maneira confiável em ambientes reais.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09600" y="1371600"/>
            <a:ext cx="10134600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457200" indent="-457200">
              <a:buFont typeface="Courier New" panose="02070309020205020404" pitchFamily="49" charset="0"/>
              <a:buChar char="o"/>
              <a:defRPr sz="2800"/>
            </a:lvl1pPr>
          </a:lstStyle>
          <a:p>
            <a:pPr marL="0" indent="0">
              <a:buNone/>
            </a:pPr>
            <a:r>
              <a:rPr dirty="0"/>
              <a:t>Defeitos podem </a:t>
            </a:r>
            <a:r>
              <a:rPr dirty="0" err="1"/>
              <a:t>ter</a:t>
            </a:r>
            <a:r>
              <a:rPr dirty="0"/>
              <a:t> causa</a:t>
            </a:r>
            <a:r>
              <a:rPr lang="pt-BR" dirty="0"/>
              <a:t>:</a:t>
            </a:r>
          </a:p>
          <a:p>
            <a:pPr marL="0" indent="0">
              <a:buNone/>
            </a:pPr>
            <a:endParaRPr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sz="2400" dirty="0"/>
              <a:t>no conhecimento incompleto do serviço a ser prestado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sz="2400" dirty="0"/>
              <a:t>na especificação incorreta dos requisitos de serviço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sz="2400" dirty="0"/>
              <a:t>na especificação incorreta dos requisitos da solução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sz="2400" dirty="0"/>
              <a:t>na má organização do trabalho (processo)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sz="2400" dirty="0"/>
              <a:t>na má qualidade do trabalho realizado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sz="2400" dirty="0"/>
              <a:t>na pouca proficiência dos participantes do </a:t>
            </a:r>
            <a:r>
              <a:rPr sz="2400" dirty="0" err="1"/>
              <a:t>desenvolvimento</a:t>
            </a:r>
            <a:endParaRPr sz="2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sz="2400" dirty="0"/>
              <a:t>na falta de fidedignidade dos componentes de terceiros e dos </a:t>
            </a:r>
            <a:r>
              <a:rPr sz="2400" dirty="0" err="1"/>
              <a:t>instrumentos</a:t>
            </a:r>
            <a:r>
              <a:rPr sz="2400" dirty="0"/>
              <a:t> </a:t>
            </a:r>
            <a:r>
              <a:rPr sz="2400" dirty="0" err="1"/>
              <a:t>utilizados</a:t>
            </a:r>
            <a:endParaRPr sz="2400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223667"/>
            <a:ext cx="8991600" cy="702709"/>
          </a:xfrm>
          <a:prstGeom prst="rect">
            <a:avLst/>
          </a:prstGeom>
        </p:spPr>
        <p:txBody>
          <a:bodyPr vert="horz" wrap="square" lIns="0" tIns="25353" rIns="0" bIns="0" rtlCol="0">
            <a:spAutoFit/>
          </a:bodyPr>
          <a:lstStyle/>
          <a:p>
            <a:pPr marL="25353">
              <a:spcBef>
                <a:spcPts val="200"/>
              </a:spcBef>
            </a:pPr>
            <a:r>
              <a:rPr dirty="0"/>
              <a:t>Não</a:t>
            </a:r>
            <a:r>
              <a:rPr spc="-70" dirty="0"/>
              <a:t> </a:t>
            </a:r>
            <a:r>
              <a:rPr dirty="0"/>
              <a:t>existe</a:t>
            </a:r>
            <a:r>
              <a:rPr spc="-60" dirty="0"/>
              <a:t> </a:t>
            </a:r>
            <a:r>
              <a:rPr dirty="0"/>
              <a:t>software</a:t>
            </a:r>
            <a:r>
              <a:rPr spc="-90" dirty="0"/>
              <a:t> </a:t>
            </a:r>
            <a:r>
              <a:rPr spc="-20" dirty="0"/>
              <a:t>perfeito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62000" y="1219200"/>
            <a:ext cx="10820400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indent="0">
              <a:buFont typeface="Courier New" panose="02070309020205020404" pitchFamily="49" charset="0"/>
              <a:buNone/>
              <a:defRPr sz="2800"/>
            </a:lvl1pPr>
            <a:lvl2pPr marL="742950" lvl="1" indent="-285750">
              <a:buFont typeface="Courier New" panose="02070309020205020404" pitchFamily="49" charset="0"/>
              <a:buChar char="o"/>
              <a:defRPr sz="2400"/>
            </a:lvl2pPr>
          </a:lstStyle>
          <a:p>
            <a:r>
              <a:rPr dirty="0"/>
              <a:t>Mesmo sistemas perfeitos podem falhar</a:t>
            </a:r>
          </a:p>
          <a:p>
            <a:pPr lvl="1"/>
            <a:r>
              <a:rPr dirty="0"/>
              <a:t>erros provocados por </a:t>
            </a:r>
            <a:r>
              <a:rPr dirty="0" err="1"/>
              <a:t>causas</a:t>
            </a:r>
            <a:r>
              <a:rPr dirty="0"/>
              <a:t> </a:t>
            </a:r>
            <a:r>
              <a:rPr lang="pt-BR" dirty="0"/>
              <a:t>externas</a:t>
            </a:r>
            <a:endParaRPr dirty="0"/>
          </a:p>
          <a:p>
            <a:pPr lvl="2"/>
            <a:r>
              <a:rPr dirty="0"/>
              <a:t>uso incorreto deliberado ou não</a:t>
            </a:r>
          </a:p>
          <a:p>
            <a:endParaRPr lang="pt-BR" dirty="0"/>
          </a:p>
          <a:p>
            <a:r>
              <a:rPr dirty="0" err="1"/>
              <a:t>possivelmente</a:t>
            </a:r>
            <a:r>
              <a:rPr dirty="0"/>
              <a:t> induzidos por interfaces humanas ruins</a:t>
            </a:r>
          </a:p>
          <a:p>
            <a:pPr marL="1485900" lvl="2" indent="-285750">
              <a:buFont typeface="Courier New" panose="02070309020205020404" pitchFamily="49" charset="0"/>
              <a:buChar char="o"/>
            </a:pPr>
            <a:r>
              <a:rPr dirty="0"/>
              <a:t>bases de dados poluídas</a:t>
            </a:r>
          </a:p>
          <a:p>
            <a:pPr marL="1485900" lvl="2" indent="-285750">
              <a:buFont typeface="Courier New" panose="02070309020205020404" pitchFamily="49" charset="0"/>
              <a:buChar char="o"/>
            </a:pPr>
            <a:r>
              <a:rPr dirty="0"/>
              <a:t>falhas de hardware</a:t>
            </a:r>
          </a:p>
          <a:p>
            <a:pPr marL="1485900" lvl="2" indent="-285750">
              <a:buFont typeface="Courier New" panose="02070309020205020404" pitchFamily="49" charset="0"/>
              <a:buChar char="o"/>
            </a:pPr>
            <a:r>
              <a:rPr dirty="0"/>
              <a:t>falhas da plataforma de software usada</a:t>
            </a:r>
          </a:p>
          <a:p>
            <a:pPr marL="1485900" lvl="2" indent="-285750">
              <a:buFont typeface="Courier New" panose="02070309020205020404" pitchFamily="49" charset="0"/>
              <a:buChar char="o"/>
            </a:pPr>
            <a:r>
              <a:rPr dirty="0"/>
              <a:t>falhas de componentes ou bibliotecas de terceiros</a:t>
            </a:r>
          </a:p>
          <a:p>
            <a:pPr marL="1485900" lvl="2" indent="-285750">
              <a:buFont typeface="Courier New" panose="02070309020205020404" pitchFamily="49" charset="0"/>
              <a:buChar char="o"/>
            </a:pPr>
            <a:r>
              <a:rPr dirty="0"/>
              <a:t>danificados por hackers</a:t>
            </a:r>
          </a:p>
          <a:p>
            <a:pPr lvl="2"/>
            <a:endParaRPr dirty="0"/>
          </a:p>
          <a:p>
            <a:r>
              <a:rPr dirty="0"/>
              <a:t>Consequência</a:t>
            </a:r>
          </a:p>
          <a:p>
            <a:pPr lvl="1"/>
            <a:r>
              <a:rPr dirty="0"/>
              <a:t>sistemas precisam ser clementes</a:t>
            </a:r>
          </a:p>
          <a:p>
            <a:pPr lvl="2"/>
            <a:r>
              <a:rPr dirty="0"/>
              <a:t>permitir a correção de erros</a:t>
            </a:r>
          </a:p>
          <a:p>
            <a:pPr lvl="1"/>
            <a:r>
              <a:rPr dirty="0"/>
              <a:t>sistemas precisam conter observadores dos erros </a:t>
            </a:r>
            <a:r>
              <a:rPr dirty="0" err="1"/>
              <a:t>gerados</a:t>
            </a:r>
            <a:r>
              <a:rPr dirty="0"/>
              <a:t> </a:t>
            </a:r>
            <a:r>
              <a:rPr dirty="0" err="1"/>
              <a:t>durante</a:t>
            </a:r>
            <a:r>
              <a:rPr dirty="0"/>
              <a:t> a execução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305454"/>
            <a:ext cx="8610600" cy="702709"/>
          </a:xfrm>
          <a:prstGeom prst="rect">
            <a:avLst/>
          </a:prstGeom>
        </p:spPr>
        <p:txBody>
          <a:bodyPr vert="horz" wrap="square" lIns="0" tIns="25353" rIns="0" bIns="0" rtlCol="0">
            <a:spAutoFit/>
          </a:bodyPr>
          <a:lstStyle/>
          <a:p>
            <a:pPr marL="25353">
              <a:spcBef>
                <a:spcPts val="200"/>
              </a:spcBef>
            </a:pPr>
            <a:r>
              <a:rPr dirty="0"/>
              <a:t>Não</a:t>
            </a:r>
            <a:r>
              <a:rPr spc="-70" dirty="0"/>
              <a:t> </a:t>
            </a:r>
            <a:r>
              <a:rPr dirty="0"/>
              <a:t>existe</a:t>
            </a:r>
            <a:r>
              <a:rPr spc="-60" dirty="0"/>
              <a:t> </a:t>
            </a:r>
            <a:r>
              <a:rPr dirty="0"/>
              <a:t>software</a:t>
            </a:r>
            <a:r>
              <a:rPr spc="-90" dirty="0"/>
              <a:t> </a:t>
            </a:r>
            <a:r>
              <a:rPr spc="-20" dirty="0"/>
              <a:t>perfeito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57200" y="1228397"/>
            <a:ext cx="112776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indent="0">
              <a:buFont typeface="Courier New" panose="02070309020205020404" pitchFamily="49" charset="0"/>
              <a:buNone/>
              <a:defRPr sz="2800"/>
            </a:lvl1pPr>
            <a:lvl2pPr marL="742950" lvl="1" indent="-285750">
              <a:buFont typeface="Courier New" panose="02070309020205020404" pitchFamily="49" charset="0"/>
              <a:buChar char="o"/>
              <a:defRPr sz="2400"/>
            </a:lvl2pPr>
            <a:lvl3pPr lvl="2"/>
          </a:lstStyle>
          <a:p>
            <a:r>
              <a:rPr dirty="0"/>
              <a:t>Defeitos podem ser inseridos na especificação, na 	arquitetura, nos projetos, no código, nas suítes de teste, ...</a:t>
            </a:r>
          </a:p>
          <a:p>
            <a:endParaRPr dirty="0"/>
          </a:p>
          <a:p>
            <a:r>
              <a:rPr dirty="0"/>
              <a:t>Ex. um defeito em um artefato antecedente leva a erro(s) no(s) artefato(s) consequente(s), o que, em última análise, </a:t>
            </a:r>
            <a:r>
              <a:rPr dirty="0" err="1"/>
              <a:t>corresponde</a:t>
            </a:r>
            <a:r>
              <a:rPr dirty="0"/>
              <a:t> a defeito(s) nesse(s) artefatos</a:t>
            </a:r>
          </a:p>
          <a:p>
            <a:pPr lvl="1"/>
            <a:r>
              <a:rPr dirty="0"/>
              <a:t>exemplo de defeitos na especificação:</a:t>
            </a:r>
          </a:p>
          <a:p>
            <a:pPr lvl="2"/>
            <a:r>
              <a:rPr dirty="0"/>
              <a:t>esquecer requisitos relevantes</a:t>
            </a:r>
          </a:p>
          <a:p>
            <a:r>
              <a:rPr dirty="0"/>
              <a:t>– ex. esquecer segurança</a:t>
            </a:r>
          </a:p>
          <a:p>
            <a:pPr lvl="1"/>
            <a:r>
              <a:rPr dirty="0"/>
              <a:t>exemplos de defeito propagado para a arquitetura</a:t>
            </a:r>
          </a:p>
          <a:p>
            <a:pPr lvl="2"/>
            <a:r>
              <a:rPr dirty="0"/>
              <a:t>software não prevê proteção dos dados do usuário contra uso indevido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6296430" cy="702709"/>
          </a:xfrm>
          <a:prstGeom prst="rect">
            <a:avLst/>
          </a:prstGeom>
        </p:spPr>
        <p:txBody>
          <a:bodyPr vert="horz" wrap="square" lIns="0" tIns="25353" rIns="0" bIns="0" rtlCol="0">
            <a:spAutoFit/>
          </a:bodyPr>
          <a:lstStyle/>
          <a:p>
            <a:pPr marL="25353">
              <a:spcBef>
                <a:spcPts val="200"/>
              </a:spcBef>
            </a:pPr>
            <a:r>
              <a:rPr dirty="0"/>
              <a:t>Propagação</a:t>
            </a:r>
            <a:r>
              <a:rPr spc="-9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20" dirty="0"/>
              <a:t>defeitos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5800" y="1228397"/>
            <a:ext cx="108966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indent="0">
              <a:buFont typeface="Courier New" panose="02070309020205020404" pitchFamily="49" charset="0"/>
              <a:buNone/>
              <a:defRPr sz="2800"/>
            </a:lvl1pPr>
            <a:lvl2pPr marL="742950" lvl="1" indent="-285750">
              <a:buFont typeface="Courier New" panose="02070309020205020404" pitchFamily="49" charset="0"/>
              <a:buChar char="o"/>
              <a:defRPr sz="2400"/>
            </a:lvl2pPr>
            <a:lvl3pPr lvl="2"/>
          </a:lstStyle>
          <a:p>
            <a:r>
              <a:rPr b="1" dirty="0"/>
              <a:t>Retrabalho </a:t>
            </a:r>
            <a:r>
              <a:rPr b="1" dirty="0" err="1"/>
              <a:t>inútil</a:t>
            </a:r>
            <a:r>
              <a:rPr b="1" dirty="0"/>
              <a:t> </a:t>
            </a:r>
            <a:r>
              <a:rPr lang="pt-BR" dirty="0"/>
              <a:t>-</a:t>
            </a:r>
            <a:r>
              <a:rPr dirty="0"/>
              <a:t> é trabalho que não precisaria ter </a:t>
            </a:r>
            <a:r>
              <a:rPr dirty="0" err="1"/>
              <a:t>sido</a:t>
            </a:r>
            <a:r>
              <a:rPr dirty="0"/>
              <a:t> </a:t>
            </a:r>
            <a:r>
              <a:rPr dirty="0" err="1"/>
              <a:t>realizado</a:t>
            </a:r>
            <a:r>
              <a:rPr dirty="0"/>
              <a:t>, se o trabalho original tivesse sido </a:t>
            </a:r>
            <a:r>
              <a:rPr dirty="0" err="1"/>
              <a:t>realizado</a:t>
            </a:r>
            <a:r>
              <a:rPr dirty="0"/>
              <a:t> </a:t>
            </a:r>
            <a:r>
              <a:rPr dirty="0" err="1"/>
              <a:t>visando</a:t>
            </a:r>
            <a:r>
              <a:rPr dirty="0"/>
              <a:t> fidedignidade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construção</a:t>
            </a:r>
            <a:r>
              <a:rPr lang="pt-BR" dirty="0"/>
              <a:t>.</a:t>
            </a:r>
          </a:p>
          <a:p>
            <a:endParaRPr dirty="0"/>
          </a:p>
          <a:p>
            <a:r>
              <a:rPr dirty="0"/>
              <a:t>Uma das principais causas do excessivo tempo gasto (</a:t>
            </a:r>
            <a:r>
              <a:rPr dirty="0" err="1"/>
              <a:t>custo</a:t>
            </a:r>
            <a:r>
              <a:rPr dirty="0"/>
              <a:t>)</a:t>
            </a:r>
            <a:r>
              <a:rPr lang="pt-BR" dirty="0"/>
              <a:t> </a:t>
            </a:r>
            <a:r>
              <a:rPr dirty="0" err="1"/>
              <a:t>ao</a:t>
            </a:r>
            <a:r>
              <a:rPr dirty="0"/>
              <a:t> desenvolver software é o </a:t>
            </a:r>
            <a:r>
              <a:rPr dirty="0" err="1"/>
              <a:t>retrabalho</a:t>
            </a:r>
            <a:r>
              <a:rPr dirty="0"/>
              <a:t> </a:t>
            </a:r>
            <a:r>
              <a:rPr dirty="0" err="1"/>
              <a:t>inútil</a:t>
            </a:r>
            <a:endParaRPr lang="pt-BR" dirty="0"/>
          </a:p>
          <a:p>
            <a:endParaRPr dirty="0"/>
          </a:p>
          <a:p>
            <a:r>
              <a:rPr dirty="0"/>
              <a:t>– é responsável, em média, por cerca de 50% do custo de desenvolvimento</a:t>
            </a:r>
          </a:p>
          <a:p>
            <a:endParaRPr dirty="0"/>
          </a:p>
          <a:p>
            <a:r>
              <a:rPr dirty="0"/>
              <a:t>existe retrabalho útil?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10896600" cy="702709"/>
          </a:xfrm>
          <a:prstGeom prst="rect">
            <a:avLst/>
          </a:prstGeom>
        </p:spPr>
        <p:txBody>
          <a:bodyPr vert="horz" wrap="square" lIns="0" tIns="25353" rIns="0" bIns="0" rtlCol="0">
            <a:spAutoFit/>
          </a:bodyPr>
          <a:lstStyle/>
          <a:p>
            <a:pPr marL="25353">
              <a:spcBef>
                <a:spcPts val="200"/>
              </a:spcBef>
            </a:pPr>
            <a:r>
              <a:rPr dirty="0"/>
              <a:t>Por</a:t>
            </a:r>
            <a:r>
              <a:rPr spc="-80" dirty="0"/>
              <a:t> </a:t>
            </a:r>
            <a:r>
              <a:rPr dirty="0"/>
              <a:t>que</a:t>
            </a:r>
            <a:r>
              <a:rPr spc="-60" dirty="0"/>
              <a:t> </a:t>
            </a:r>
            <a:r>
              <a:rPr dirty="0"/>
              <a:t>desenvolver visando</a:t>
            </a:r>
            <a:r>
              <a:rPr spc="-60" dirty="0"/>
              <a:t> </a:t>
            </a:r>
            <a:r>
              <a:rPr spc="-20" dirty="0"/>
              <a:t>qualidade?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57200" y="990600"/>
            <a:ext cx="1056863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indent="0">
              <a:buFont typeface="Courier New" panose="02070309020205020404" pitchFamily="49" charset="0"/>
              <a:buNone/>
              <a:defRPr sz="2800"/>
            </a:lvl1pPr>
            <a:lvl2pPr marL="742950" lvl="1" indent="-285750">
              <a:buFont typeface="Courier New" panose="02070309020205020404" pitchFamily="49" charset="0"/>
              <a:buChar char="o"/>
              <a:defRPr sz="2400"/>
            </a:lvl2pPr>
            <a:lvl3pPr lvl="2"/>
          </a:lstStyle>
          <a:p>
            <a:r>
              <a:rPr dirty="0"/>
              <a:t>Desenvolver algo e descobrir que não era bem isso que se </a:t>
            </a:r>
            <a:r>
              <a:rPr dirty="0" err="1"/>
              <a:t>queria</a:t>
            </a:r>
            <a:r>
              <a:rPr dirty="0"/>
              <a:t> ou que se precisava </a:t>
            </a:r>
            <a:r>
              <a:rPr sz="2000" dirty="0">
                <a:latin typeface="Wingdings" panose="05000000000000000000" pitchFamily="2" charset="2"/>
              </a:rPr>
              <a:t></a:t>
            </a:r>
            <a:r>
              <a:rPr dirty="0"/>
              <a:t> inadequação</a:t>
            </a:r>
          </a:p>
          <a:p>
            <a:pPr lvl="1"/>
            <a:r>
              <a:rPr dirty="0"/>
              <a:t>causa: especificação inexistente ou mal </a:t>
            </a:r>
            <a:r>
              <a:rPr dirty="0" err="1"/>
              <a:t>formulada</a:t>
            </a:r>
            <a:endParaRPr lang="pt-BR" dirty="0"/>
          </a:p>
          <a:p>
            <a:pPr lvl="1"/>
            <a:endParaRPr dirty="0"/>
          </a:p>
          <a:p>
            <a:r>
              <a:rPr dirty="0"/>
              <a:t>Desenvolver algo e descobrir que </a:t>
            </a:r>
            <a:r>
              <a:rPr dirty="0" err="1"/>
              <a:t>está</a:t>
            </a:r>
            <a:r>
              <a:rPr dirty="0"/>
              <a:t> </a:t>
            </a:r>
            <a:r>
              <a:rPr lang="pt-BR" dirty="0"/>
              <a:t>cheio</a:t>
            </a:r>
            <a:r>
              <a:rPr dirty="0"/>
              <a:t> de defeitos</a:t>
            </a:r>
          </a:p>
          <a:p>
            <a:pPr lvl="1"/>
            <a:r>
              <a:rPr dirty="0"/>
              <a:t>causa: falta de disciplina</a:t>
            </a:r>
          </a:p>
          <a:p>
            <a:pPr lvl="1"/>
            <a:r>
              <a:rPr dirty="0"/>
              <a:t>causa: falta de conhecimento de como raciocinar </a:t>
            </a:r>
            <a:r>
              <a:rPr dirty="0" err="1"/>
              <a:t>sobre</a:t>
            </a:r>
            <a:r>
              <a:rPr dirty="0"/>
              <a:t> </a:t>
            </a:r>
            <a:r>
              <a:rPr dirty="0" err="1"/>
              <a:t>programas</a:t>
            </a:r>
            <a:r>
              <a:rPr dirty="0"/>
              <a:t>, componentes, módulos e </a:t>
            </a:r>
            <a:r>
              <a:rPr dirty="0" err="1"/>
              <a:t>código</a:t>
            </a:r>
            <a:endParaRPr lang="pt-BR" dirty="0"/>
          </a:p>
          <a:p>
            <a:pPr lvl="1"/>
            <a:endParaRPr dirty="0"/>
          </a:p>
          <a:p>
            <a:r>
              <a:rPr dirty="0"/>
              <a:t>Trabalhar sem foco</a:t>
            </a:r>
          </a:p>
          <a:p>
            <a:pPr lvl="1"/>
            <a:r>
              <a:rPr dirty="0"/>
              <a:t>causa: falta de método (disciplina) de trabalho</a:t>
            </a:r>
          </a:p>
          <a:p>
            <a:pPr lvl="2"/>
            <a:r>
              <a:rPr dirty="0"/>
              <a:t>processo, planejamento, </a:t>
            </a:r>
            <a:r>
              <a:rPr dirty="0" err="1"/>
              <a:t>padrões</a:t>
            </a:r>
            <a:endParaRPr lang="pt-BR" dirty="0"/>
          </a:p>
          <a:p>
            <a:pPr lvl="2"/>
            <a:endParaRPr dirty="0"/>
          </a:p>
          <a:p>
            <a:r>
              <a:rPr dirty="0"/>
              <a:t>Perfeccionismo patológico</a:t>
            </a:r>
          </a:p>
          <a:p>
            <a:pPr lvl="1"/>
            <a:r>
              <a:rPr dirty="0"/>
              <a:t>causa: melhorar, melhorar e melhorar mais ainda algo que </a:t>
            </a:r>
            <a:r>
              <a:rPr dirty="0" err="1"/>
              <a:t>já</a:t>
            </a:r>
            <a:r>
              <a:rPr dirty="0"/>
              <a:t> </a:t>
            </a:r>
            <a:r>
              <a:rPr dirty="0" err="1"/>
              <a:t>está</a:t>
            </a:r>
            <a:r>
              <a:rPr dirty="0"/>
              <a:t> </a:t>
            </a:r>
            <a:r>
              <a:rPr dirty="0" err="1"/>
              <a:t>satisfatório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9144000" cy="702709"/>
          </a:xfrm>
          <a:prstGeom prst="rect">
            <a:avLst/>
          </a:prstGeom>
        </p:spPr>
        <p:txBody>
          <a:bodyPr vert="horz" wrap="square" lIns="0" tIns="25353" rIns="0" bIns="0" rtlCol="0">
            <a:spAutoFit/>
          </a:bodyPr>
          <a:lstStyle/>
          <a:p>
            <a:pPr marL="25353">
              <a:spcBef>
                <a:spcPts val="200"/>
              </a:spcBef>
            </a:pPr>
            <a:r>
              <a:rPr dirty="0"/>
              <a:t>Exemplos</a:t>
            </a:r>
            <a:r>
              <a:rPr spc="-80" dirty="0"/>
              <a:t>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retrabalho</a:t>
            </a:r>
            <a:r>
              <a:rPr spc="-90" dirty="0"/>
              <a:t> </a:t>
            </a:r>
            <a:r>
              <a:rPr spc="-20" dirty="0"/>
              <a:t>inútil?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9600" y="299725"/>
            <a:ext cx="10896600" cy="702709"/>
          </a:xfrm>
          <a:prstGeom prst="rect">
            <a:avLst/>
          </a:prstGeom>
        </p:spPr>
        <p:txBody>
          <a:bodyPr vert="horz" wrap="square" lIns="0" tIns="25353" rIns="0" bIns="0" rtlCol="0">
            <a:spAutoFit/>
          </a:bodyPr>
          <a:lstStyle/>
          <a:p>
            <a:pPr marL="25353">
              <a:spcBef>
                <a:spcPts val="200"/>
              </a:spcBef>
            </a:pPr>
            <a:r>
              <a:rPr dirty="0"/>
              <a:t>Como</a:t>
            </a:r>
            <a:r>
              <a:rPr spc="-80" dirty="0"/>
              <a:t> </a:t>
            </a:r>
            <a:r>
              <a:rPr dirty="0"/>
              <a:t>eliminar</a:t>
            </a:r>
            <a:r>
              <a:rPr spc="-50" dirty="0"/>
              <a:t> </a:t>
            </a:r>
            <a:r>
              <a:rPr dirty="0"/>
              <a:t>causas</a:t>
            </a:r>
            <a:r>
              <a:rPr spc="-60" dirty="0"/>
              <a:t> </a:t>
            </a:r>
            <a:r>
              <a:rPr dirty="0"/>
              <a:t>de</a:t>
            </a:r>
            <a:r>
              <a:rPr spc="-60" dirty="0"/>
              <a:t> </a:t>
            </a:r>
            <a:r>
              <a:rPr dirty="0"/>
              <a:t>retrabalho</a:t>
            </a:r>
            <a:r>
              <a:rPr spc="-90" dirty="0"/>
              <a:t> </a:t>
            </a:r>
            <a:r>
              <a:rPr spc="-20" dirty="0"/>
              <a:t>inútil?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0" y="1676588"/>
            <a:ext cx="10744200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indent="0">
              <a:buFont typeface="Courier New" panose="02070309020205020404" pitchFamily="49" charset="0"/>
              <a:buNone/>
              <a:defRPr sz="2800"/>
            </a:lvl1pPr>
            <a:lvl2pPr marL="742950" lvl="1" indent="-285750">
              <a:buFont typeface="Courier New" panose="02070309020205020404" pitchFamily="49" charset="0"/>
              <a:buChar char="o"/>
              <a:defRPr sz="2400"/>
            </a:lvl2pPr>
            <a:lvl3pPr lvl="2"/>
          </a:lstStyle>
          <a:p>
            <a:r>
              <a:rPr dirty="0"/>
              <a:t>O que fazer para reduzir ou mitigar de vez esse risco?</a:t>
            </a:r>
          </a:p>
          <a:p>
            <a:pPr lvl="1"/>
            <a:r>
              <a:rPr dirty="0"/>
              <a:t>organizar e disciplinar (planejar) o trabalho</a:t>
            </a:r>
          </a:p>
          <a:p>
            <a:pPr lvl="1"/>
            <a:r>
              <a:rPr dirty="0"/>
              <a:t>utilizar sistematicamente boas práticas ao desenvolver</a:t>
            </a:r>
          </a:p>
          <a:p>
            <a:pPr lvl="1"/>
            <a:r>
              <a:rPr dirty="0"/>
              <a:t>saber como será controlada a qualidade antes de iniciar</a:t>
            </a:r>
          </a:p>
          <a:p>
            <a:pPr lvl="1"/>
            <a:r>
              <a:rPr dirty="0"/>
              <a:t>controlar continuamente a qualidade de todos os artefatos</a:t>
            </a:r>
          </a:p>
          <a:p>
            <a:pPr lvl="1"/>
            <a:r>
              <a:rPr dirty="0"/>
              <a:t>produzir uma boa especificação do que se quer que seja feito</a:t>
            </a:r>
          </a:p>
          <a:p>
            <a:pPr lvl="2"/>
            <a:r>
              <a:rPr dirty="0"/>
              <a:t>evitar especificações erradas, incompletas ou inexistentes</a:t>
            </a:r>
          </a:p>
          <a:p>
            <a:pPr lvl="2"/>
            <a:r>
              <a:rPr dirty="0"/>
              <a:t>procurar usar técnicas formais leves</a:t>
            </a:r>
          </a:p>
          <a:p>
            <a:pPr lvl="1"/>
            <a:r>
              <a:rPr dirty="0"/>
              <a:t>produzir uma arquitetura – organização da solução – adequada 	ao problema a resolver</a:t>
            </a:r>
          </a:p>
          <a:p>
            <a:pPr lvl="2"/>
            <a:r>
              <a:rPr dirty="0"/>
              <a:t>modelar o problema a resolver </a:t>
            </a:r>
            <a:r>
              <a:rPr dirty="0">
                <a:latin typeface="Wingdings" panose="05000000000000000000" pitchFamily="2" charset="2"/>
              </a:rPr>
              <a:t></a:t>
            </a:r>
            <a:r>
              <a:rPr dirty="0"/>
              <a:t> modelagem conceitual</a:t>
            </a:r>
          </a:p>
          <a:p>
            <a:pPr lvl="2"/>
            <a:r>
              <a:rPr dirty="0"/>
              <a:t>modelar a solução </a:t>
            </a:r>
            <a:r>
              <a:rPr dirty="0">
                <a:latin typeface="Wingdings" panose="05000000000000000000" pitchFamily="2" charset="2"/>
              </a:rPr>
              <a:t></a:t>
            </a:r>
            <a:r>
              <a:rPr dirty="0"/>
              <a:t> modelagem física</a:t>
            </a:r>
          </a:p>
          <a:p>
            <a:pPr lvl="2"/>
            <a:r>
              <a:rPr dirty="0"/>
              <a:t>desenvolver testes junto com a criação dos </a:t>
            </a:r>
            <a:r>
              <a:rPr dirty="0" err="1"/>
              <a:t>modelos</a:t>
            </a:r>
            <a:r>
              <a:rPr dirty="0"/>
              <a:t> </a:t>
            </a:r>
            <a:r>
              <a:rPr dirty="0">
                <a:latin typeface="Wingdings" panose="05000000000000000000" pitchFamily="2" charset="2"/>
              </a:rPr>
              <a:t></a:t>
            </a:r>
            <a:r>
              <a:rPr sz="1800" dirty="0" err="1"/>
              <a:t>desenvolvimento</a:t>
            </a:r>
            <a:r>
              <a:rPr sz="1800" dirty="0"/>
              <a:t> dirigido por testes (test driven development)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9220200" cy="1379817"/>
          </a:xfrm>
          <a:prstGeom prst="rect">
            <a:avLst/>
          </a:prstGeom>
        </p:spPr>
        <p:txBody>
          <a:bodyPr vert="horz" wrap="square" lIns="0" tIns="25353" rIns="0" bIns="0" rtlCol="0">
            <a:spAutoFit/>
          </a:bodyPr>
          <a:lstStyle/>
          <a:p>
            <a:pPr marL="25353">
              <a:spcBef>
                <a:spcPts val="200"/>
              </a:spcBef>
            </a:pPr>
            <a:r>
              <a:rPr dirty="0"/>
              <a:t>Controle</a:t>
            </a:r>
            <a:r>
              <a:rPr spc="-80" dirty="0"/>
              <a:t> </a:t>
            </a:r>
            <a:r>
              <a:rPr dirty="0"/>
              <a:t>da</a:t>
            </a:r>
            <a:r>
              <a:rPr spc="-70" dirty="0"/>
              <a:t> </a:t>
            </a:r>
            <a:r>
              <a:rPr dirty="0"/>
              <a:t>qualidade</a:t>
            </a:r>
            <a:r>
              <a:rPr spc="-50" dirty="0"/>
              <a:t> </a:t>
            </a:r>
            <a:r>
              <a:rPr dirty="0"/>
              <a:t>versus</a:t>
            </a:r>
            <a:r>
              <a:rPr spc="-30" dirty="0"/>
              <a:t> </a:t>
            </a:r>
            <a:r>
              <a:rPr dirty="0"/>
              <a:t>evitar</a:t>
            </a:r>
            <a:r>
              <a:rPr spc="-60" dirty="0"/>
              <a:t> </a:t>
            </a:r>
            <a:r>
              <a:rPr spc="-20" dirty="0"/>
              <a:t>defeitos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11296049" cy="371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kern="1200" dirty="0">
                <a:latin typeface="+mn-lt"/>
                <a:cs typeface="+mn-cs"/>
              </a:rPr>
              <a:t>Controle da qualidade não leva a sistemas possuindo a </a:t>
            </a:r>
            <a:r>
              <a:rPr kern="1200" dirty="0" err="1">
                <a:latin typeface="+mn-lt"/>
                <a:cs typeface="+mn-cs"/>
              </a:rPr>
              <a:t>qualidade</a:t>
            </a:r>
            <a:r>
              <a:rPr kern="1200" dirty="0">
                <a:latin typeface="+mn-lt"/>
                <a:cs typeface="+mn-cs"/>
              </a:rPr>
              <a:t> desejada</a:t>
            </a:r>
          </a:p>
          <a:p>
            <a:pPr marL="742950" lvl="1" indent="-285750" algn="l" rtl="0">
              <a:buFont typeface="Courier New" panose="02070309020205020404" pitchFamily="49" charset="0"/>
              <a:buChar char="o"/>
            </a:pPr>
            <a:r>
              <a:rPr sz="2400" kern="1200" dirty="0">
                <a:solidFill>
                  <a:schemeClr val="tx1"/>
                </a:solidFill>
              </a:rPr>
              <a:t>somente produz um laudo</a:t>
            </a:r>
          </a:p>
          <a:p>
            <a:pPr marL="742950" lvl="1" indent="-285750" algn="l" rtl="0">
              <a:buFont typeface="Courier New" panose="02070309020205020404" pitchFamily="49" charset="0"/>
              <a:buChar char="o"/>
            </a:pPr>
            <a:r>
              <a:rPr sz="2400" kern="1200" dirty="0">
                <a:solidFill>
                  <a:schemeClr val="tx1"/>
                </a:solidFill>
              </a:rPr>
              <a:t>a melhoria da qualidade advém da eliminação dos </a:t>
            </a:r>
            <a:r>
              <a:rPr sz="2400" kern="1200" dirty="0" err="1">
                <a:solidFill>
                  <a:schemeClr val="tx1"/>
                </a:solidFill>
              </a:rPr>
              <a:t>defeitos</a:t>
            </a:r>
            <a:r>
              <a:rPr sz="2400" kern="1200" dirty="0">
                <a:solidFill>
                  <a:schemeClr val="tx1"/>
                </a:solidFill>
              </a:rPr>
              <a:t> </a:t>
            </a:r>
            <a:r>
              <a:rPr sz="2400" kern="1200" dirty="0" err="1">
                <a:solidFill>
                  <a:schemeClr val="tx1"/>
                </a:solidFill>
              </a:rPr>
              <a:t>observados</a:t>
            </a:r>
            <a:endParaRPr sz="2400" kern="1200" dirty="0">
              <a:solidFill>
                <a:schemeClr val="tx1"/>
              </a:solidFill>
            </a:endParaRPr>
          </a:p>
          <a:p>
            <a:pPr lvl="2" algn="l" rtl="0"/>
            <a:r>
              <a:rPr kern="1200" dirty="0">
                <a:solidFill>
                  <a:schemeClr val="tx1"/>
                </a:solidFill>
              </a:rPr>
              <a:t>provoca retrabalho inútil </a:t>
            </a:r>
            <a:r>
              <a:rPr kern="1200" dirty="0">
                <a:solidFill>
                  <a:schemeClr val="tx1"/>
                </a:solidFill>
                <a:latin typeface="Wingdings" panose="05000000000000000000" pitchFamily="2" charset="2"/>
              </a:rPr>
              <a:t></a:t>
            </a:r>
            <a:r>
              <a:rPr kern="1200" dirty="0">
                <a:solidFill>
                  <a:schemeClr val="tx1"/>
                </a:solidFill>
              </a:rPr>
              <a:t> mais custos</a:t>
            </a:r>
          </a:p>
          <a:p>
            <a:pPr lvl="2" algn="l" rtl="0"/>
            <a:r>
              <a:rPr kern="1200" dirty="0">
                <a:solidFill>
                  <a:schemeClr val="tx1"/>
                </a:solidFill>
              </a:rPr>
              <a:t>se não feito, gera dívida técnica</a:t>
            </a:r>
          </a:p>
          <a:p>
            <a:pPr lvl="2" algn="l" rtl="0"/>
            <a:endParaRPr kern="1200" dirty="0">
              <a:solidFill>
                <a:schemeClr val="tx1"/>
              </a:solidFill>
            </a:endParaRPr>
          </a:p>
          <a:p>
            <a:pPr algn="l" rtl="0"/>
            <a:r>
              <a:rPr kern="1200" dirty="0">
                <a:latin typeface="+mn-lt"/>
                <a:cs typeface="+mn-cs"/>
              </a:rPr>
              <a:t>Ao invés de fiar-se somente no controle da qualidade, </a:t>
            </a:r>
            <a:r>
              <a:rPr kern="1200" dirty="0" err="1">
                <a:latin typeface="+mn-lt"/>
                <a:cs typeface="+mn-cs"/>
              </a:rPr>
              <a:t>por</a:t>
            </a:r>
            <a:r>
              <a:rPr kern="1200" dirty="0">
                <a:latin typeface="+mn-lt"/>
                <a:cs typeface="+mn-cs"/>
              </a:rPr>
              <a:t> que não desenvolver de modo que se tenha a (quase) </a:t>
            </a:r>
            <a:r>
              <a:rPr kern="1200" dirty="0" err="1">
                <a:latin typeface="+mn-lt"/>
                <a:cs typeface="+mn-cs"/>
              </a:rPr>
              <a:t>certeza</a:t>
            </a:r>
            <a:r>
              <a:rPr kern="1200" dirty="0">
                <a:latin typeface="+mn-lt"/>
                <a:cs typeface="+mn-cs"/>
              </a:rPr>
              <a:t> de não ter introduzido defeitos?</a:t>
            </a:r>
          </a:p>
          <a:p>
            <a:pPr marL="742950" lvl="1" indent="-285750" algn="l" rtl="0">
              <a:buFont typeface="Courier New" panose="02070309020205020404" pitchFamily="49" charset="0"/>
              <a:buChar char="o"/>
            </a:pPr>
            <a:r>
              <a:rPr sz="2400" kern="1200" dirty="0">
                <a:solidFill>
                  <a:schemeClr val="tx1"/>
                </a:solidFill>
              </a:rPr>
              <a:t>o mais próximo possível de correto por construção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6296430" cy="702709"/>
          </a:xfrm>
          <a:prstGeom prst="rect">
            <a:avLst/>
          </a:prstGeom>
        </p:spPr>
        <p:txBody>
          <a:bodyPr vert="horz" wrap="square" lIns="0" tIns="25353" rIns="0" bIns="0" rtlCol="0">
            <a:spAutoFit/>
          </a:bodyPr>
          <a:lstStyle/>
          <a:p>
            <a:pPr marL="25353">
              <a:spcBef>
                <a:spcPts val="200"/>
              </a:spcBef>
            </a:pPr>
            <a:r>
              <a:rPr dirty="0"/>
              <a:t>Qualidade</a:t>
            </a:r>
            <a:r>
              <a:rPr spc="-60" dirty="0"/>
              <a:t> </a:t>
            </a:r>
            <a:r>
              <a:rPr dirty="0"/>
              <a:t>dos</a:t>
            </a:r>
            <a:r>
              <a:rPr spc="-80" dirty="0"/>
              <a:t> </a:t>
            </a:r>
            <a:r>
              <a:rPr spc="-20" dirty="0"/>
              <a:t>artefatos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5800" y="1234674"/>
            <a:ext cx="10896600" cy="526297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>
              <a:defRPr sz="2800" b="0" i="0"/>
            </a:lvl1pPr>
            <a:lvl2pPr marL="742950" lvl="1" indent="-285750">
              <a:buFont typeface="Courier New" panose="02070309020205020404" pitchFamily="49" charset="0"/>
              <a:buChar char="o"/>
              <a:defRPr sz="2400"/>
            </a:lvl2pPr>
            <a:lvl3pPr lvl="2"/>
          </a:lstStyle>
          <a:p>
            <a:r>
              <a:rPr dirty="0"/>
              <a:t>Duas visões da qualidade:</a:t>
            </a:r>
          </a:p>
          <a:p>
            <a:r>
              <a:rPr dirty="0"/>
              <a:t>qualidade do serviço (qualidade externa)</a:t>
            </a:r>
          </a:p>
          <a:p>
            <a:pPr lvl="1"/>
            <a:r>
              <a:rPr dirty="0"/>
              <a:t>é a qualidade do artefato tal como observada pelo usuário</a:t>
            </a:r>
          </a:p>
          <a:p>
            <a:pPr lvl="2"/>
            <a:r>
              <a:rPr dirty="0"/>
              <a:t>usuários – são todos os interessados (stakeholders), exemplos</a:t>
            </a:r>
          </a:p>
          <a:p>
            <a:pPr lvl="3"/>
            <a:r>
              <a:rPr dirty="0"/>
              <a:t>pessoas – usuário propriamente dito</a:t>
            </a:r>
          </a:p>
          <a:p>
            <a:pPr lvl="3"/>
            <a:r>
              <a:rPr dirty="0"/>
              <a:t>outros artefatos</a:t>
            </a:r>
          </a:p>
          <a:p>
            <a:pPr lvl="3"/>
            <a:r>
              <a:rPr dirty="0"/>
              <a:t>desenvolvedores cliente</a:t>
            </a:r>
          </a:p>
          <a:p>
            <a:pPr lvl="3"/>
            <a:endParaRPr dirty="0"/>
          </a:p>
          <a:p>
            <a:r>
              <a:rPr dirty="0"/>
              <a:t>qualidade da engenharia (qualidade interna)</a:t>
            </a:r>
          </a:p>
          <a:p>
            <a:pPr lvl="1"/>
            <a:r>
              <a:rPr dirty="0"/>
              <a:t>é a qualidade requerida pela implementação do artefato, </a:t>
            </a:r>
            <a:r>
              <a:rPr dirty="0" err="1"/>
              <a:t>necessária</a:t>
            </a:r>
            <a:r>
              <a:rPr dirty="0"/>
              <a:t> para atingir a qualidade de serviço desejada</a:t>
            </a:r>
          </a:p>
          <a:p>
            <a:pPr lvl="1"/>
            <a:r>
              <a:rPr dirty="0"/>
              <a:t>é observada pelos desenvolvedores</a:t>
            </a:r>
          </a:p>
          <a:p>
            <a:pPr lvl="2"/>
            <a:r>
              <a:rPr dirty="0"/>
              <a:t>exemplos de interessados</a:t>
            </a:r>
          </a:p>
          <a:p>
            <a:pPr lvl="3"/>
            <a:r>
              <a:rPr dirty="0"/>
              <a:t>desenvolvedores do artefato</a:t>
            </a:r>
          </a:p>
          <a:p>
            <a:pPr lvl="3"/>
            <a:r>
              <a:rPr dirty="0"/>
              <a:t>mantenedores</a:t>
            </a:r>
          </a:p>
          <a:p>
            <a:pPr lvl="3"/>
            <a:r>
              <a:rPr dirty="0"/>
              <a:t>testadores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5852" y="271865"/>
            <a:ext cx="10663147" cy="702709"/>
          </a:xfrm>
          <a:prstGeom prst="rect">
            <a:avLst/>
          </a:prstGeom>
        </p:spPr>
        <p:txBody>
          <a:bodyPr vert="horz" wrap="square" lIns="0" tIns="25353" rIns="0" bIns="0" rtlCol="0">
            <a:spAutoFit/>
          </a:bodyPr>
          <a:lstStyle/>
          <a:p>
            <a:pPr marL="25353">
              <a:spcBef>
                <a:spcPts val="200"/>
              </a:spcBef>
            </a:pPr>
            <a:r>
              <a:rPr dirty="0"/>
              <a:t>Qualidade</a:t>
            </a:r>
            <a:r>
              <a:rPr spc="-60" dirty="0"/>
              <a:t> </a:t>
            </a:r>
            <a:r>
              <a:rPr dirty="0"/>
              <a:t>do</a:t>
            </a:r>
            <a:r>
              <a:rPr spc="-70" dirty="0"/>
              <a:t> </a:t>
            </a:r>
            <a:r>
              <a:rPr dirty="0"/>
              <a:t>serviço,</a:t>
            </a:r>
            <a:r>
              <a:rPr spc="-60" dirty="0"/>
              <a:t> </a:t>
            </a:r>
            <a:r>
              <a:rPr dirty="0"/>
              <a:t>qualidade</a:t>
            </a:r>
            <a:r>
              <a:rPr spc="-60" dirty="0"/>
              <a:t> </a:t>
            </a:r>
            <a:r>
              <a:rPr spc="-20" dirty="0"/>
              <a:t>externa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2000" y="1752600"/>
            <a:ext cx="10439400" cy="203132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pt-BR"/>
            </a:defPPr>
            <a:lvl1pPr>
              <a:defRPr sz="2800" b="0" i="0"/>
            </a:lvl1pPr>
            <a:lvl2pPr marL="742950" lvl="1" indent="-285750">
              <a:buFont typeface="Courier New" panose="02070309020205020404" pitchFamily="49" charset="0"/>
              <a:buChar char="o"/>
              <a:defRPr sz="2400"/>
            </a:lvl2pPr>
            <a:lvl3pPr lvl="2"/>
            <a:lvl4pPr lvl="3"/>
          </a:lstStyle>
          <a:p>
            <a:r>
              <a:rPr dirty="0"/>
              <a:t>O foco de interesse são as tarefas que os usuários realizam no contexto da organização em que atua</a:t>
            </a:r>
          </a:p>
          <a:p>
            <a:pPr lvl="1"/>
            <a:r>
              <a:rPr dirty="0"/>
              <a:t>o usuário não quer meramente usar um artefato (sistema)</a:t>
            </a:r>
          </a:p>
          <a:p>
            <a:pPr lvl="1"/>
            <a:r>
              <a:rPr dirty="0"/>
              <a:t>o usuário quer realizar adequada e facilmente tarefas com o apoio do artefato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9906000" cy="1379817"/>
          </a:xfrm>
          <a:prstGeom prst="rect">
            <a:avLst/>
          </a:prstGeom>
        </p:spPr>
        <p:txBody>
          <a:bodyPr vert="horz" wrap="square" lIns="0" tIns="25353" rIns="0" bIns="0" rtlCol="0">
            <a:spAutoFit/>
          </a:bodyPr>
          <a:lstStyle/>
          <a:p>
            <a:pPr marL="25353">
              <a:spcBef>
                <a:spcPts val="200"/>
              </a:spcBef>
            </a:pPr>
            <a:r>
              <a:rPr dirty="0"/>
              <a:t>Qualidade</a:t>
            </a:r>
            <a:r>
              <a:rPr spc="-70" dirty="0"/>
              <a:t> </a:t>
            </a:r>
            <a:r>
              <a:rPr dirty="0"/>
              <a:t>de</a:t>
            </a:r>
            <a:r>
              <a:rPr spc="-60" dirty="0"/>
              <a:t> </a:t>
            </a:r>
            <a:r>
              <a:rPr dirty="0"/>
              <a:t>engenharia,</a:t>
            </a:r>
            <a:r>
              <a:rPr spc="-60" dirty="0"/>
              <a:t> </a:t>
            </a:r>
            <a:r>
              <a:rPr dirty="0"/>
              <a:t>qualidade</a:t>
            </a:r>
            <a:r>
              <a:rPr spc="-70" dirty="0"/>
              <a:t> </a:t>
            </a:r>
            <a:r>
              <a:rPr spc="-20" dirty="0"/>
              <a:t>interna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2000" y="2262262"/>
            <a:ext cx="10439400" cy="26468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pt-BR"/>
            </a:defPPr>
            <a:lvl1pPr>
              <a:defRPr sz="2800" b="0" i="0"/>
            </a:lvl1pPr>
            <a:lvl2pPr marL="742950" lvl="1" indent="-285750">
              <a:buFont typeface="Courier New" panose="02070309020205020404" pitchFamily="49" charset="0"/>
              <a:buChar char="o"/>
              <a:defRPr sz="2400"/>
            </a:lvl2pPr>
            <a:lvl3pPr lvl="2"/>
            <a:lvl4pPr lvl="3"/>
          </a:lstStyle>
          <a:p>
            <a:r>
              <a:rPr sz="3200" dirty="0"/>
              <a:t>Alcança-se qualidade de serviço a partir da qualidade de engenharia</a:t>
            </a:r>
          </a:p>
          <a:p>
            <a:endParaRPr sz="3200" dirty="0"/>
          </a:p>
          <a:p>
            <a:pPr lvl="1"/>
            <a:r>
              <a:rPr sz="2800" dirty="0"/>
              <a:t>O objetivo primário é a qualidade do serviço</a:t>
            </a:r>
          </a:p>
          <a:p>
            <a:pPr lvl="1"/>
            <a:r>
              <a:rPr sz="2800" dirty="0"/>
              <a:t>Qualidade de engenharia é objetivo secundário</a:t>
            </a:r>
          </a:p>
          <a:p>
            <a:pPr lvl="2"/>
            <a:r>
              <a:rPr sz="2000" dirty="0"/>
              <a:t>é incorporada na medida do necessário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321779"/>
            <a:ext cx="6296430" cy="7027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Definição de qualidade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04451" y="4724400"/>
            <a:ext cx="758309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2800"/>
            </a:lvl1pPr>
          </a:lstStyle>
          <a:p>
            <a:r>
              <a:rPr sz="2200" dirty="0"/>
              <a:t>Podem existir conflitos entre propriedades, </a:t>
            </a:r>
            <a:r>
              <a:rPr sz="2200" dirty="0" err="1"/>
              <a:t>precisam</a:t>
            </a:r>
            <a:r>
              <a:rPr sz="2200" dirty="0"/>
              <a:t> ser</a:t>
            </a:r>
            <a:r>
              <a:rPr lang="pt-BR" sz="2200" dirty="0"/>
              <a:t> </a:t>
            </a:r>
            <a:r>
              <a:rPr sz="2200" dirty="0" err="1"/>
              <a:t>balanceados</a:t>
            </a:r>
            <a:endParaRPr sz="2200" dirty="0"/>
          </a:p>
        </p:txBody>
      </p:sp>
      <p:sp>
        <p:nvSpPr>
          <p:cNvPr id="5" name="object 5"/>
          <p:cNvSpPr txBox="1"/>
          <p:nvPr/>
        </p:nvSpPr>
        <p:spPr>
          <a:xfrm>
            <a:off x="3414914" y="5702570"/>
            <a:ext cx="53621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2800"/>
            </a:lvl1pPr>
          </a:lstStyle>
          <a:p>
            <a:r>
              <a:rPr sz="2200" b="1" dirty="0"/>
              <a:t>Problema:</a:t>
            </a:r>
            <a:r>
              <a:rPr sz="2200" dirty="0"/>
              <a:t> necessidades implícitas, como saber quais são </a:t>
            </a:r>
            <a:r>
              <a:rPr sz="2200" dirty="0" err="1"/>
              <a:t>elas</a:t>
            </a:r>
            <a:r>
              <a:rPr sz="2200" dirty="0"/>
              <a:t>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BDE53CE-A38A-F45F-8662-48C63DDE4644}"/>
              </a:ext>
            </a:extLst>
          </p:cNvPr>
          <p:cNvSpPr txBox="1"/>
          <p:nvPr/>
        </p:nvSpPr>
        <p:spPr>
          <a:xfrm>
            <a:off x="3047999" y="1581722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2800"/>
            </a:lvl1pPr>
          </a:lstStyle>
          <a:p>
            <a:r>
              <a:rPr lang="pt-BR" dirty="0"/>
              <a:t>A qualidade de um artefato é definida por um conjunto de propriedades que devem ser atendidas em determinado grau, de modo que o artefato satisfaça as necessidades explícitas e implícitas de todos os seus interessados.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10668000" cy="702709"/>
          </a:xfrm>
          <a:prstGeom prst="rect">
            <a:avLst/>
          </a:prstGeom>
        </p:spPr>
        <p:txBody>
          <a:bodyPr vert="horz" wrap="square" lIns="0" tIns="25353" rIns="0" bIns="0" rtlCol="0">
            <a:spAutoFit/>
          </a:bodyPr>
          <a:lstStyle/>
          <a:p>
            <a:pPr marL="25353">
              <a:spcBef>
                <a:spcPts val="200"/>
              </a:spcBef>
            </a:pPr>
            <a:r>
              <a:rPr dirty="0"/>
              <a:t>Consequências</a:t>
            </a:r>
            <a:r>
              <a:rPr spc="-20" dirty="0"/>
              <a:t> </a:t>
            </a:r>
            <a:r>
              <a:rPr dirty="0"/>
              <a:t>da</a:t>
            </a:r>
            <a:r>
              <a:rPr spc="-50" dirty="0"/>
              <a:t> </a:t>
            </a:r>
            <a:r>
              <a:rPr dirty="0"/>
              <a:t>falta</a:t>
            </a:r>
            <a:r>
              <a:rPr spc="-60" dirty="0"/>
              <a:t> </a:t>
            </a:r>
            <a:r>
              <a:rPr dirty="0"/>
              <a:t>de</a:t>
            </a:r>
            <a:r>
              <a:rPr spc="-50" dirty="0"/>
              <a:t> </a:t>
            </a:r>
            <a:r>
              <a:rPr spc="-20" dirty="0"/>
              <a:t>qualidade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0100" y="1071801"/>
            <a:ext cx="9677400" cy="57861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pt-BR"/>
            </a:defPPr>
            <a:lvl1pPr>
              <a:defRPr sz="2800" b="0" i="0"/>
            </a:lvl1pPr>
            <a:lvl2pPr marL="742950" lvl="1" indent="-285750">
              <a:buFont typeface="Courier New" panose="02070309020205020404" pitchFamily="49" charset="0"/>
              <a:buChar char="o"/>
              <a:defRPr sz="2400"/>
            </a:lvl2pPr>
            <a:lvl3pPr lvl="2"/>
            <a:lvl4pPr lvl="3"/>
          </a:lstStyle>
          <a:p>
            <a:r>
              <a:rPr dirty="0"/>
              <a:t>Perdas financeiras, exemplos</a:t>
            </a:r>
          </a:p>
          <a:p>
            <a:pPr lvl="1"/>
            <a:r>
              <a:rPr dirty="0"/>
              <a:t>custo (impacto) da falha</a:t>
            </a:r>
          </a:p>
          <a:p>
            <a:pPr lvl="1"/>
            <a:r>
              <a:rPr dirty="0"/>
              <a:t>custo da manutenção corretiva e da recuperação</a:t>
            </a:r>
          </a:p>
          <a:p>
            <a:pPr lvl="1"/>
            <a:r>
              <a:rPr dirty="0"/>
              <a:t>perda de mercado</a:t>
            </a:r>
          </a:p>
          <a:p>
            <a:pPr lvl="1"/>
            <a:r>
              <a:rPr dirty="0"/>
              <a:t>litígios com clientes insatisfeitos</a:t>
            </a:r>
          </a:p>
          <a:p>
            <a:pPr lvl="1"/>
            <a:r>
              <a:rPr lang="pt-BR" dirty="0"/>
              <a:t>F</a:t>
            </a:r>
            <a:r>
              <a:rPr dirty="0" err="1"/>
              <a:t>alência</a:t>
            </a:r>
            <a:endParaRPr lang="pt-BR" dirty="0"/>
          </a:p>
          <a:p>
            <a:pPr lvl="1"/>
            <a:endParaRPr dirty="0"/>
          </a:p>
          <a:p>
            <a:r>
              <a:rPr dirty="0"/>
              <a:t>Perdas materiais, exemplos</a:t>
            </a:r>
          </a:p>
          <a:p>
            <a:pPr lvl="1"/>
            <a:r>
              <a:rPr dirty="0"/>
              <a:t>máquinas quebradas em virtude do software de controle</a:t>
            </a:r>
          </a:p>
          <a:p>
            <a:pPr lvl="1"/>
            <a:r>
              <a:rPr dirty="0"/>
              <a:t>material </a:t>
            </a:r>
            <a:r>
              <a:rPr dirty="0" err="1"/>
              <a:t>perdido</a:t>
            </a:r>
            <a:endParaRPr lang="pt-BR" dirty="0"/>
          </a:p>
          <a:p>
            <a:pPr lvl="1"/>
            <a:endParaRPr dirty="0"/>
          </a:p>
          <a:p>
            <a:r>
              <a:rPr dirty="0"/>
              <a:t>Perdas humanas</a:t>
            </a:r>
          </a:p>
          <a:p>
            <a:pPr lvl="1"/>
            <a:r>
              <a:rPr dirty="0"/>
              <a:t>perda de </a:t>
            </a:r>
            <a:r>
              <a:rPr dirty="0" err="1"/>
              <a:t>vidas</a:t>
            </a:r>
            <a:endParaRPr lang="pt-BR" dirty="0"/>
          </a:p>
          <a:p>
            <a:pPr lvl="1"/>
            <a:endParaRPr dirty="0"/>
          </a:p>
          <a:p>
            <a:r>
              <a:rPr dirty="0" err="1"/>
              <a:t>Perdas</a:t>
            </a:r>
            <a:r>
              <a:rPr dirty="0"/>
              <a:t> </a:t>
            </a:r>
            <a:r>
              <a:rPr dirty="0" err="1"/>
              <a:t>ecológicas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274177"/>
            <a:ext cx="31540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Perguntas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0" y="1219200"/>
            <a:ext cx="11125200" cy="4631396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>
            <a:defPPr>
              <a:defRPr lang="pt-BR"/>
            </a:defPPr>
            <a:lvl1pPr marL="12065" marR="5080" algn="just">
              <a:spcBef>
                <a:spcPts val="475"/>
              </a:spcBef>
              <a:tabLst>
                <a:tab pos="241935" algn="l"/>
              </a:tabLst>
              <a:defRPr sz="2800" spc="-20">
                <a:latin typeface="Carlito"/>
                <a:cs typeface="Carlito"/>
              </a:defRPr>
            </a:lvl1pPr>
          </a:lstStyle>
          <a:p>
            <a:r>
              <a:rPr lang="pt-BR" sz="2400" dirty="0"/>
              <a:t>O que é mais importante: ter muitas características (features) ou alta fidedignidade? É fundamental poder confiar nos resultados, ter acesso ao sistema quando necessário, evitar a destruição de arquivos, prevenir travamentos ao cometer erros e facilitar o aprendizado sobre o uso do software.</a:t>
            </a:r>
          </a:p>
          <a:p>
            <a:endParaRPr lang="pt-BR" sz="2400" dirty="0"/>
          </a:p>
          <a:p>
            <a:r>
              <a:rPr lang="pt-BR" sz="2400" dirty="0"/>
              <a:t>Quando você muda a versão de um software, é razoável ter que reaprender a utilizá-lo?</a:t>
            </a:r>
          </a:p>
          <a:p>
            <a:endParaRPr lang="pt-BR" sz="2400" dirty="0"/>
          </a:p>
          <a:p>
            <a:r>
              <a:rPr lang="pt-BR" sz="2000" dirty="0"/>
              <a:t>Quais são os custos das falhas em produção? Segundo o NIST, esses custos chegam a aproximadamente 50 bilhões de dólares por ano nos EUA (</a:t>
            </a:r>
            <a:r>
              <a:rPr lang="pt-BR" sz="2000" dirty="0" err="1"/>
              <a:t>Tassey</a:t>
            </a:r>
            <a:r>
              <a:rPr lang="pt-BR" sz="2000" dirty="0"/>
              <a:t>, G., ed.; NIST - </a:t>
            </a:r>
            <a:r>
              <a:rPr lang="pt-BR" sz="2000" dirty="0" err="1"/>
              <a:t>National</a:t>
            </a:r>
            <a:r>
              <a:rPr lang="pt-BR" sz="2000" dirty="0"/>
              <a:t> </a:t>
            </a:r>
            <a:r>
              <a:rPr lang="pt-BR" sz="2000" dirty="0" err="1"/>
              <a:t>Institute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Standards </a:t>
            </a:r>
            <a:r>
              <a:rPr lang="pt-BR" sz="2000" dirty="0" err="1"/>
              <a:t>and</a:t>
            </a:r>
            <a:r>
              <a:rPr lang="pt-BR" sz="2000" dirty="0"/>
              <a:t> Technology; The Economic </a:t>
            </a:r>
            <a:r>
              <a:rPr lang="pt-BR" sz="2000" dirty="0" err="1"/>
              <a:t>Impacts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</a:t>
            </a:r>
            <a:r>
              <a:rPr lang="pt-BR" sz="2000" dirty="0" err="1"/>
              <a:t>Inadequate</a:t>
            </a:r>
            <a:r>
              <a:rPr lang="pt-BR" sz="2000" dirty="0"/>
              <a:t> </a:t>
            </a:r>
            <a:r>
              <a:rPr lang="pt-BR" sz="2000" dirty="0" err="1"/>
              <a:t>Infrastructure</a:t>
            </a:r>
            <a:r>
              <a:rPr lang="pt-BR" sz="2000" dirty="0"/>
              <a:t> for Software </a:t>
            </a:r>
            <a:r>
              <a:rPr lang="pt-BR" sz="2000" dirty="0" err="1"/>
              <a:t>Testing</a:t>
            </a:r>
            <a:r>
              <a:rPr lang="pt-BR" sz="2000" dirty="0"/>
              <a:t>, 2002).</a:t>
            </a:r>
          </a:p>
          <a:p>
            <a:endParaRPr lang="pt-BR" sz="2000" dirty="0"/>
          </a:p>
          <a:p>
            <a:r>
              <a:rPr lang="pt-BR" sz="2400" dirty="0"/>
              <a:t>Como isso se relaciona com testes? Ou, melhor ainda, com a garantia de qualidade?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6240" y="1047143"/>
            <a:ext cx="7358152" cy="49908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45638"/>
            <a:ext cx="6296430" cy="702709"/>
          </a:xfrm>
          <a:prstGeom prst="rect">
            <a:avLst/>
          </a:prstGeom>
        </p:spPr>
        <p:txBody>
          <a:bodyPr vert="horz" wrap="square" lIns="0" tIns="25353" rIns="0" bIns="0" rtlCol="0">
            <a:spAutoFit/>
          </a:bodyPr>
          <a:lstStyle/>
          <a:p>
            <a:pPr marL="25353">
              <a:spcBef>
                <a:spcPts val="200"/>
              </a:spcBef>
            </a:pPr>
            <a:r>
              <a:rPr dirty="0"/>
              <a:t>O</a:t>
            </a:r>
            <a:r>
              <a:rPr spc="-40" dirty="0"/>
              <a:t> </a:t>
            </a:r>
            <a:r>
              <a:rPr dirty="0"/>
              <a:t>que</a:t>
            </a:r>
            <a:r>
              <a:rPr spc="-10" dirty="0"/>
              <a:t> </a:t>
            </a:r>
            <a:r>
              <a:rPr dirty="0"/>
              <a:t>é um</a:t>
            </a:r>
            <a:r>
              <a:rPr spc="-20" dirty="0"/>
              <a:t> sistema?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8738" y="963521"/>
            <a:ext cx="775803" cy="239315"/>
          </a:xfrm>
          <a:prstGeom prst="rect">
            <a:avLst/>
          </a:prstGeom>
        </p:spPr>
        <p:txBody>
          <a:bodyPr vert="horz" wrap="square" lIns="0" tIns="24085" rIns="0" bIns="0" rtlCol="0">
            <a:spAutoFit/>
          </a:bodyPr>
          <a:lstStyle/>
          <a:p>
            <a:pPr marL="25353">
              <a:spcBef>
                <a:spcPts val="190"/>
              </a:spcBef>
            </a:pPr>
            <a:r>
              <a:rPr sz="1397" spc="-20" dirty="0">
                <a:solidFill>
                  <a:srgbClr val="0093DD"/>
                </a:solidFill>
                <a:latin typeface="Arial MT"/>
                <a:cs typeface="Arial MT"/>
              </a:rPr>
              <a:t>elemento</a:t>
            </a:r>
            <a:endParaRPr sz="1397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34809" y="5262415"/>
            <a:ext cx="149583" cy="239315"/>
          </a:xfrm>
          <a:prstGeom prst="rect">
            <a:avLst/>
          </a:prstGeom>
        </p:spPr>
        <p:txBody>
          <a:bodyPr vert="horz" wrap="square" lIns="0" tIns="24085" rIns="0" bIns="0" rtlCol="0">
            <a:spAutoFit/>
          </a:bodyPr>
          <a:lstStyle/>
          <a:p>
            <a:pPr marL="25353">
              <a:spcBef>
                <a:spcPts val="190"/>
              </a:spcBef>
            </a:pPr>
            <a:r>
              <a:rPr sz="1397" spc="-100" dirty="0">
                <a:solidFill>
                  <a:srgbClr val="1F1A16"/>
                </a:solidFill>
                <a:latin typeface="Arial MT"/>
                <a:cs typeface="Arial MT"/>
              </a:rPr>
              <a:t>?</a:t>
            </a:r>
            <a:endParaRPr sz="1397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85621" y="4602235"/>
            <a:ext cx="149583" cy="239315"/>
          </a:xfrm>
          <a:prstGeom prst="rect">
            <a:avLst/>
          </a:prstGeom>
        </p:spPr>
        <p:txBody>
          <a:bodyPr vert="horz" wrap="square" lIns="0" tIns="24085" rIns="0" bIns="0" rtlCol="0">
            <a:spAutoFit/>
          </a:bodyPr>
          <a:lstStyle/>
          <a:p>
            <a:pPr marL="25353">
              <a:spcBef>
                <a:spcPts val="190"/>
              </a:spcBef>
            </a:pPr>
            <a:r>
              <a:rPr sz="1397" spc="-100" dirty="0">
                <a:solidFill>
                  <a:srgbClr val="1F1A16"/>
                </a:solidFill>
                <a:latin typeface="Arial MT"/>
                <a:cs typeface="Arial MT"/>
              </a:rPr>
              <a:t>?</a:t>
            </a:r>
            <a:endParaRPr sz="1397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55257" y="2764582"/>
            <a:ext cx="149583" cy="239315"/>
          </a:xfrm>
          <a:prstGeom prst="rect">
            <a:avLst/>
          </a:prstGeom>
        </p:spPr>
        <p:txBody>
          <a:bodyPr vert="horz" wrap="square" lIns="0" tIns="24085" rIns="0" bIns="0" rtlCol="0">
            <a:spAutoFit/>
          </a:bodyPr>
          <a:lstStyle/>
          <a:p>
            <a:pPr marL="25353">
              <a:spcBef>
                <a:spcPts val="190"/>
              </a:spcBef>
            </a:pPr>
            <a:r>
              <a:rPr sz="1397" spc="-100" dirty="0">
                <a:solidFill>
                  <a:srgbClr val="1F1A16"/>
                </a:solidFill>
                <a:latin typeface="Arial MT"/>
                <a:cs typeface="Arial MT"/>
              </a:rPr>
              <a:t>?</a:t>
            </a:r>
            <a:endParaRPr sz="1397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89554" y="3905514"/>
            <a:ext cx="611009" cy="239315"/>
          </a:xfrm>
          <a:prstGeom prst="rect">
            <a:avLst/>
          </a:prstGeom>
        </p:spPr>
        <p:txBody>
          <a:bodyPr vert="horz" wrap="square" lIns="0" tIns="24085" rIns="0" bIns="0" rtlCol="0">
            <a:spAutoFit/>
          </a:bodyPr>
          <a:lstStyle/>
          <a:p>
            <a:pPr marL="25353">
              <a:spcBef>
                <a:spcPts val="190"/>
              </a:spcBef>
            </a:pPr>
            <a:r>
              <a:rPr sz="1397" spc="-20" dirty="0">
                <a:solidFill>
                  <a:srgbClr val="DD137B"/>
                </a:solidFill>
                <a:latin typeface="Arial MT"/>
                <a:cs typeface="Arial MT"/>
              </a:rPr>
              <a:t>Defeito</a:t>
            </a:r>
            <a:endParaRPr sz="1397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10740" y="1623757"/>
            <a:ext cx="797353" cy="239315"/>
          </a:xfrm>
          <a:prstGeom prst="rect">
            <a:avLst/>
          </a:prstGeom>
        </p:spPr>
        <p:txBody>
          <a:bodyPr vert="horz" wrap="square" lIns="0" tIns="24085" rIns="0" bIns="0" rtlCol="0">
            <a:spAutoFit/>
          </a:bodyPr>
          <a:lstStyle/>
          <a:p>
            <a:pPr marL="25353">
              <a:spcBef>
                <a:spcPts val="190"/>
              </a:spcBef>
            </a:pPr>
            <a:r>
              <a:rPr sz="1397" spc="-20" dirty="0">
                <a:solidFill>
                  <a:srgbClr val="449183"/>
                </a:solidFill>
                <a:latin typeface="Arial MT"/>
                <a:cs typeface="Arial MT"/>
              </a:rPr>
              <a:t>Elemento</a:t>
            </a:r>
            <a:endParaRPr sz="1397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49137" y="5268497"/>
            <a:ext cx="687068" cy="239315"/>
          </a:xfrm>
          <a:prstGeom prst="rect">
            <a:avLst/>
          </a:prstGeom>
        </p:spPr>
        <p:txBody>
          <a:bodyPr vert="horz" wrap="square" lIns="0" tIns="24085" rIns="0" bIns="0" rtlCol="0">
            <a:spAutoFit/>
          </a:bodyPr>
          <a:lstStyle/>
          <a:p>
            <a:pPr marL="25353">
              <a:spcBef>
                <a:spcPts val="190"/>
              </a:spcBef>
            </a:pPr>
            <a:r>
              <a:rPr sz="1397" spc="-20" dirty="0">
                <a:solidFill>
                  <a:srgbClr val="449183"/>
                </a:solidFill>
                <a:latin typeface="Arial MT"/>
                <a:cs typeface="Arial MT"/>
              </a:rPr>
              <a:t>Sistema</a:t>
            </a:r>
            <a:endParaRPr sz="1397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37920" y="2877222"/>
            <a:ext cx="149583" cy="239315"/>
          </a:xfrm>
          <a:prstGeom prst="rect">
            <a:avLst/>
          </a:prstGeom>
        </p:spPr>
        <p:txBody>
          <a:bodyPr vert="horz" wrap="square" lIns="0" tIns="24085" rIns="0" bIns="0" rtlCol="0">
            <a:spAutoFit/>
          </a:bodyPr>
          <a:lstStyle/>
          <a:p>
            <a:pPr marL="25353">
              <a:spcBef>
                <a:spcPts val="190"/>
              </a:spcBef>
            </a:pPr>
            <a:r>
              <a:rPr sz="1397" spc="-100" dirty="0">
                <a:solidFill>
                  <a:srgbClr val="1F1A16"/>
                </a:solidFill>
                <a:latin typeface="Arial MT"/>
                <a:cs typeface="Arial MT"/>
              </a:rPr>
              <a:t>a</a:t>
            </a:r>
            <a:endParaRPr sz="1397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06426" y="4157972"/>
            <a:ext cx="149583" cy="239315"/>
          </a:xfrm>
          <a:prstGeom prst="rect">
            <a:avLst/>
          </a:prstGeom>
        </p:spPr>
        <p:txBody>
          <a:bodyPr vert="horz" wrap="square" lIns="0" tIns="24085" rIns="0" bIns="0" rtlCol="0">
            <a:spAutoFit/>
          </a:bodyPr>
          <a:lstStyle/>
          <a:p>
            <a:pPr marL="25353">
              <a:spcBef>
                <a:spcPts val="190"/>
              </a:spcBef>
            </a:pPr>
            <a:r>
              <a:rPr sz="1397" spc="-100" dirty="0">
                <a:solidFill>
                  <a:srgbClr val="1F1A16"/>
                </a:solidFill>
                <a:latin typeface="Arial MT"/>
                <a:cs typeface="Arial MT"/>
              </a:rPr>
              <a:t>b</a:t>
            </a:r>
            <a:endParaRPr sz="1397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24839" y="2183515"/>
            <a:ext cx="139442" cy="239315"/>
          </a:xfrm>
          <a:prstGeom prst="rect">
            <a:avLst/>
          </a:prstGeom>
        </p:spPr>
        <p:txBody>
          <a:bodyPr vert="horz" wrap="square" lIns="0" tIns="24085" rIns="0" bIns="0" rtlCol="0">
            <a:spAutoFit/>
          </a:bodyPr>
          <a:lstStyle/>
          <a:p>
            <a:pPr marL="25353">
              <a:spcBef>
                <a:spcPts val="190"/>
              </a:spcBef>
            </a:pPr>
            <a:r>
              <a:rPr sz="1397" spc="-100" dirty="0">
                <a:solidFill>
                  <a:srgbClr val="1F1A16"/>
                </a:solidFill>
                <a:latin typeface="Arial MT"/>
                <a:cs typeface="Arial MT"/>
              </a:rPr>
              <a:t>c</a:t>
            </a:r>
            <a:endParaRPr sz="1397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29881" y="3494778"/>
            <a:ext cx="149583" cy="239315"/>
          </a:xfrm>
          <a:prstGeom prst="rect">
            <a:avLst/>
          </a:prstGeom>
        </p:spPr>
        <p:txBody>
          <a:bodyPr vert="horz" wrap="square" lIns="0" tIns="24085" rIns="0" bIns="0" rtlCol="0">
            <a:spAutoFit/>
          </a:bodyPr>
          <a:lstStyle/>
          <a:p>
            <a:pPr marL="25353">
              <a:spcBef>
                <a:spcPts val="190"/>
              </a:spcBef>
            </a:pPr>
            <a:r>
              <a:rPr sz="1397" spc="-100" dirty="0">
                <a:solidFill>
                  <a:srgbClr val="1F1A16"/>
                </a:solidFill>
                <a:latin typeface="Arial MT"/>
                <a:cs typeface="Arial MT"/>
              </a:rPr>
              <a:t>d</a:t>
            </a:r>
            <a:endParaRPr sz="1397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96162" y="2171405"/>
            <a:ext cx="149583" cy="239315"/>
          </a:xfrm>
          <a:prstGeom prst="rect">
            <a:avLst/>
          </a:prstGeom>
        </p:spPr>
        <p:txBody>
          <a:bodyPr vert="horz" wrap="square" lIns="0" tIns="24085" rIns="0" bIns="0" rtlCol="0">
            <a:spAutoFit/>
          </a:bodyPr>
          <a:lstStyle/>
          <a:p>
            <a:pPr marL="25353">
              <a:spcBef>
                <a:spcPts val="190"/>
              </a:spcBef>
            </a:pPr>
            <a:r>
              <a:rPr sz="1397" spc="-100" dirty="0">
                <a:solidFill>
                  <a:srgbClr val="1F1A16"/>
                </a:solidFill>
                <a:latin typeface="Arial MT"/>
                <a:cs typeface="Arial MT"/>
              </a:rPr>
              <a:t>e</a:t>
            </a:r>
            <a:endParaRPr sz="1397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37706" y="3500913"/>
            <a:ext cx="384099" cy="608198"/>
          </a:xfrm>
          <a:prstGeom prst="rect">
            <a:avLst/>
          </a:prstGeom>
        </p:spPr>
        <p:txBody>
          <a:bodyPr vert="horz" wrap="square" lIns="0" tIns="24085" rIns="0" bIns="0" rtlCol="0">
            <a:spAutoFit/>
          </a:bodyPr>
          <a:lstStyle/>
          <a:p>
            <a:pPr marL="68453" algn="ctr">
              <a:spcBef>
                <a:spcPts val="190"/>
              </a:spcBef>
            </a:pPr>
            <a:r>
              <a:rPr sz="1397" spc="-100" dirty="0">
                <a:solidFill>
                  <a:srgbClr val="1F1A16"/>
                </a:solidFill>
                <a:latin typeface="Arial MT"/>
                <a:cs typeface="Arial MT"/>
              </a:rPr>
              <a:t>f</a:t>
            </a:r>
            <a:endParaRPr sz="1397">
              <a:latin typeface="Arial MT"/>
              <a:cs typeface="Arial MT"/>
            </a:endParaRPr>
          </a:p>
          <a:p>
            <a:pPr algn="ctr">
              <a:spcBef>
                <a:spcPts val="1168"/>
              </a:spcBef>
            </a:pPr>
            <a:r>
              <a:rPr sz="1397" spc="-40" dirty="0">
                <a:solidFill>
                  <a:srgbClr val="DD137B"/>
                </a:solidFill>
                <a:latin typeface="Arial MT"/>
                <a:cs typeface="Arial MT"/>
              </a:rPr>
              <a:t>Erro</a:t>
            </a:r>
            <a:endParaRPr sz="1397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95292" y="1465534"/>
            <a:ext cx="149583" cy="239315"/>
          </a:xfrm>
          <a:prstGeom prst="rect">
            <a:avLst/>
          </a:prstGeom>
        </p:spPr>
        <p:txBody>
          <a:bodyPr vert="horz" wrap="square" lIns="0" tIns="24085" rIns="0" bIns="0" rtlCol="0">
            <a:spAutoFit/>
          </a:bodyPr>
          <a:lstStyle/>
          <a:p>
            <a:pPr marL="25353">
              <a:spcBef>
                <a:spcPts val="190"/>
              </a:spcBef>
            </a:pPr>
            <a:r>
              <a:rPr sz="1397" spc="-100" dirty="0">
                <a:solidFill>
                  <a:srgbClr val="1F1A16"/>
                </a:solidFill>
                <a:latin typeface="Arial MT"/>
                <a:cs typeface="Arial MT"/>
              </a:rPr>
              <a:t>g</a:t>
            </a:r>
            <a:endParaRPr sz="1397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68350" y="4830423"/>
            <a:ext cx="90003" cy="239315"/>
          </a:xfrm>
          <a:prstGeom prst="rect">
            <a:avLst/>
          </a:prstGeom>
        </p:spPr>
        <p:txBody>
          <a:bodyPr vert="horz" wrap="square" lIns="0" tIns="24085" rIns="0" bIns="0" rtlCol="0">
            <a:spAutoFit/>
          </a:bodyPr>
          <a:lstStyle/>
          <a:p>
            <a:pPr marL="25353">
              <a:spcBef>
                <a:spcPts val="190"/>
              </a:spcBef>
            </a:pPr>
            <a:r>
              <a:rPr sz="1397" spc="-100" dirty="0">
                <a:solidFill>
                  <a:srgbClr val="1F1A16"/>
                </a:solidFill>
                <a:latin typeface="Arial MT"/>
                <a:cs typeface="Arial MT"/>
              </a:rPr>
              <a:t>i</a:t>
            </a:r>
            <a:endParaRPr sz="1397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13026" y="2128782"/>
            <a:ext cx="90003" cy="239315"/>
          </a:xfrm>
          <a:prstGeom prst="rect">
            <a:avLst/>
          </a:prstGeom>
        </p:spPr>
        <p:txBody>
          <a:bodyPr vert="horz" wrap="square" lIns="0" tIns="24085" rIns="0" bIns="0" rtlCol="0">
            <a:spAutoFit/>
          </a:bodyPr>
          <a:lstStyle/>
          <a:p>
            <a:pPr marL="25353">
              <a:spcBef>
                <a:spcPts val="190"/>
              </a:spcBef>
            </a:pPr>
            <a:r>
              <a:rPr sz="1397" spc="-100" dirty="0">
                <a:solidFill>
                  <a:srgbClr val="1F1A16"/>
                </a:solidFill>
                <a:latin typeface="Arial MT"/>
                <a:cs typeface="Arial MT"/>
              </a:rPr>
              <a:t>j</a:t>
            </a:r>
            <a:endParaRPr sz="1397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43442" y="4182351"/>
            <a:ext cx="139442" cy="239315"/>
          </a:xfrm>
          <a:prstGeom prst="rect">
            <a:avLst/>
          </a:prstGeom>
        </p:spPr>
        <p:txBody>
          <a:bodyPr vert="horz" wrap="square" lIns="0" tIns="24085" rIns="0" bIns="0" rtlCol="0">
            <a:spAutoFit/>
          </a:bodyPr>
          <a:lstStyle/>
          <a:p>
            <a:pPr marL="25353">
              <a:spcBef>
                <a:spcPts val="190"/>
              </a:spcBef>
            </a:pPr>
            <a:r>
              <a:rPr sz="1397" spc="-100" dirty="0">
                <a:solidFill>
                  <a:srgbClr val="1F1A16"/>
                </a:solidFill>
                <a:latin typeface="Arial MT"/>
                <a:cs typeface="Arial MT"/>
              </a:rPr>
              <a:t>k</a:t>
            </a:r>
            <a:endParaRPr sz="1397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05898" y="5101126"/>
            <a:ext cx="1216946" cy="832203"/>
          </a:xfrm>
          <a:prstGeom prst="rect">
            <a:avLst/>
          </a:prstGeom>
        </p:spPr>
        <p:txBody>
          <a:bodyPr vert="horz" wrap="square" lIns="0" tIns="40565" rIns="0" bIns="0" rtlCol="0">
            <a:spAutoFit/>
          </a:bodyPr>
          <a:lstStyle/>
          <a:p>
            <a:pPr marL="25353" marR="10141" indent="-3803" algn="ctr">
              <a:lnSpc>
                <a:spcPct val="92400"/>
              </a:lnSpc>
              <a:spcBef>
                <a:spcPts val="319"/>
              </a:spcBef>
            </a:pPr>
            <a:r>
              <a:rPr sz="1397" spc="-20" dirty="0">
                <a:solidFill>
                  <a:srgbClr val="DD137B"/>
                </a:solidFill>
                <a:latin typeface="Arial MT"/>
                <a:cs typeface="Arial MT"/>
              </a:rPr>
              <a:t>Lesão</a:t>
            </a:r>
            <a:r>
              <a:rPr sz="1397" spc="998" dirty="0">
                <a:solidFill>
                  <a:srgbClr val="DD137B"/>
                </a:solidFill>
                <a:latin typeface="Arial MT"/>
                <a:cs typeface="Arial MT"/>
              </a:rPr>
              <a:t> </a:t>
            </a:r>
            <a:r>
              <a:rPr sz="1397" spc="-20" dirty="0">
                <a:solidFill>
                  <a:srgbClr val="1F1A16"/>
                </a:solidFill>
                <a:latin typeface="Arial MT"/>
                <a:cs typeface="Arial MT"/>
              </a:rPr>
              <a:t>(consequência</a:t>
            </a:r>
            <a:r>
              <a:rPr sz="1397" spc="998" dirty="0">
                <a:solidFill>
                  <a:srgbClr val="1F1A16"/>
                </a:solidFill>
                <a:latin typeface="Arial MT"/>
                <a:cs typeface="Arial MT"/>
              </a:rPr>
              <a:t> </a:t>
            </a:r>
            <a:r>
              <a:rPr sz="1397" dirty="0">
                <a:solidFill>
                  <a:srgbClr val="1F1A16"/>
                </a:solidFill>
                <a:latin typeface="Arial MT"/>
                <a:cs typeface="Arial MT"/>
              </a:rPr>
              <a:t>não</a:t>
            </a:r>
            <a:r>
              <a:rPr sz="1397" spc="-30" dirty="0">
                <a:solidFill>
                  <a:srgbClr val="1F1A16"/>
                </a:solidFill>
                <a:latin typeface="Arial MT"/>
                <a:cs typeface="Arial MT"/>
              </a:rPr>
              <a:t> </a:t>
            </a:r>
            <a:r>
              <a:rPr sz="1397" spc="-20" dirty="0">
                <a:solidFill>
                  <a:srgbClr val="1F1A16"/>
                </a:solidFill>
                <a:latin typeface="Arial MT"/>
                <a:cs typeface="Arial MT"/>
              </a:rPr>
              <a:t>observada</a:t>
            </a:r>
            <a:r>
              <a:rPr sz="1397" spc="998" dirty="0">
                <a:solidFill>
                  <a:srgbClr val="1F1A16"/>
                </a:solidFill>
                <a:latin typeface="Arial MT"/>
                <a:cs typeface="Arial MT"/>
              </a:rPr>
              <a:t> </a:t>
            </a:r>
            <a:r>
              <a:rPr sz="1397" dirty="0">
                <a:solidFill>
                  <a:srgbClr val="1F1A16"/>
                </a:solidFill>
                <a:latin typeface="Arial MT"/>
                <a:cs typeface="Arial MT"/>
              </a:rPr>
              <a:t>de</a:t>
            </a:r>
            <a:r>
              <a:rPr sz="1397" spc="-50" dirty="0">
                <a:solidFill>
                  <a:srgbClr val="1F1A16"/>
                </a:solidFill>
                <a:latin typeface="Arial MT"/>
                <a:cs typeface="Arial MT"/>
              </a:rPr>
              <a:t> </a:t>
            </a:r>
            <a:r>
              <a:rPr sz="1397" dirty="0">
                <a:solidFill>
                  <a:srgbClr val="1F1A16"/>
                </a:solidFill>
                <a:latin typeface="Arial MT"/>
                <a:cs typeface="Arial MT"/>
              </a:rPr>
              <a:t>um</a:t>
            </a:r>
            <a:r>
              <a:rPr sz="1397" spc="-20" dirty="0">
                <a:solidFill>
                  <a:srgbClr val="1F1A16"/>
                </a:solidFill>
                <a:latin typeface="Arial MT"/>
                <a:cs typeface="Arial MT"/>
              </a:rPr>
              <a:t> erro)</a:t>
            </a:r>
            <a:endParaRPr sz="1397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64085" y="5849566"/>
            <a:ext cx="1758232" cy="659074"/>
          </a:xfrm>
          <a:prstGeom prst="rect">
            <a:avLst/>
          </a:prstGeom>
        </p:spPr>
        <p:txBody>
          <a:bodyPr vert="horz" wrap="square" lIns="0" tIns="43100" rIns="0" bIns="0" rtlCol="0">
            <a:spAutoFit/>
          </a:bodyPr>
          <a:lstStyle/>
          <a:p>
            <a:pPr marL="24085" marR="10141" indent="2535" algn="ctr">
              <a:lnSpc>
                <a:spcPts val="1557"/>
              </a:lnSpc>
              <a:spcBef>
                <a:spcPts val="339"/>
              </a:spcBef>
            </a:pPr>
            <a:r>
              <a:rPr sz="1397" dirty="0">
                <a:solidFill>
                  <a:srgbClr val="DD137B"/>
                </a:solidFill>
                <a:latin typeface="Arial MT"/>
                <a:cs typeface="Arial MT"/>
              </a:rPr>
              <a:t>Engano</a:t>
            </a:r>
            <a:r>
              <a:rPr sz="1397" spc="-50" dirty="0">
                <a:solidFill>
                  <a:srgbClr val="DD137B"/>
                </a:solidFill>
                <a:latin typeface="Arial MT"/>
                <a:cs typeface="Arial MT"/>
              </a:rPr>
              <a:t> </a:t>
            </a:r>
            <a:r>
              <a:rPr sz="1397" dirty="0">
                <a:solidFill>
                  <a:srgbClr val="1F1A16"/>
                </a:solidFill>
                <a:latin typeface="Arial MT"/>
                <a:cs typeface="Arial MT"/>
              </a:rPr>
              <a:t>do</a:t>
            </a:r>
            <a:r>
              <a:rPr sz="1397" spc="-40" dirty="0">
                <a:solidFill>
                  <a:srgbClr val="1F1A16"/>
                </a:solidFill>
                <a:latin typeface="Arial MT"/>
                <a:cs typeface="Arial MT"/>
              </a:rPr>
              <a:t> </a:t>
            </a:r>
            <a:r>
              <a:rPr sz="1397" spc="-20" dirty="0">
                <a:solidFill>
                  <a:srgbClr val="1F1A16"/>
                </a:solidFill>
                <a:latin typeface="Arial MT"/>
                <a:cs typeface="Arial MT"/>
              </a:rPr>
              <a:t>produtor</a:t>
            </a:r>
            <a:r>
              <a:rPr sz="1397" spc="998" dirty="0">
                <a:solidFill>
                  <a:srgbClr val="1F1A16"/>
                </a:solidFill>
                <a:latin typeface="Arial MT"/>
                <a:cs typeface="Arial MT"/>
              </a:rPr>
              <a:t> </a:t>
            </a:r>
            <a:r>
              <a:rPr sz="1397" dirty="0">
                <a:solidFill>
                  <a:srgbClr val="1F1A16"/>
                </a:solidFill>
                <a:latin typeface="Arial MT"/>
                <a:cs typeface="Arial MT"/>
              </a:rPr>
              <a:t>ou</a:t>
            </a:r>
            <a:r>
              <a:rPr sz="1397" spc="-40" dirty="0">
                <a:solidFill>
                  <a:srgbClr val="1F1A16"/>
                </a:solidFill>
                <a:latin typeface="Arial MT"/>
                <a:cs typeface="Arial MT"/>
              </a:rPr>
              <a:t> </a:t>
            </a:r>
            <a:r>
              <a:rPr sz="1397" dirty="0">
                <a:solidFill>
                  <a:srgbClr val="1F1A16"/>
                </a:solidFill>
                <a:latin typeface="Arial MT"/>
                <a:cs typeface="Arial MT"/>
              </a:rPr>
              <a:t>erro</a:t>
            </a:r>
            <a:r>
              <a:rPr sz="1397" spc="-30" dirty="0">
                <a:solidFill>
                  <a:srgbClr val="1F1A16"/>
                </a:solidFill>
                <a:latin typeface="Arial MT"/>
                <a:cs typeface="Arial MT"/>
              </a:rPr>
              <a:t> </a:t>
            </a:r>
            <a:r>
              <a:rPr sz="1397" dirty="0">
                <a:solidFill>
                  <a:srgbClr val="1F1A16"/>
                </a:solidFill>
                <a:latin typeface="Arial MT"/>
                <a:cs typeface="Arial MT"/>
              </a:rPr>
              <a:t>de</a:t>
            </a:r>
            <a:r>
              <a:rPr sz="1397" spc="-40" dirty="0">
                <a:solidFill>
                  <a:srgbClr val="1F1A16"/>
                </a:solidFill>
                <a:latin typeface="Arial MT"/>
                <a:cs typeface="Arial MT"/>
              </a:rPr>
              <a:t> </a:t>
            </a:r>
            <a:r>
              <a:rPr sz="1397" spc="-20" dirty="0">
                <a:solidFill>
                  <a:srgbClr val="1F1A16"/>
                </a:solidFill>
                <a:latin typeface="Arial MT"/>
                <a:cs typeface="Arial MT"/>
              </a:rPr>
              <a:t>ferramenta</a:t>
            </a:r>
            <a:r>
              <a:rPr sz="1397" spc="998" dirty="0">
                <a:solidFill>
                  <a:srgbClr val="1F1A16"/>
                </a:solidFill>
                <a:latin typeface="Arial MT"/>
                <a:cs typeface="Arial MT"/>
              </a:rPr>
              <a:t> </a:t>
            </a:r>
            <a:r>
              <a:rPr sz="1397" spc="-20" dirty="0">
                <a:solidFill>
                  <a:srgbClr val="1F1A16"/>
                </a:solidFill>
                <a:latin typeface="Arial MT"/>
                <a:cs typeface="Arial MT"/>
              </a:rPr>
              <a:t>introduz</a:t>
            </a:r>
            <a:r>
              <a:rPr sz="1397" spc="50" dirty="0">
                <a:solidFill>
                  <a:srgbClr val="1F1A16"/>
                </a:solidFill>
                <a:latin typeface="Arial MT"/>
                <a:cs typeface="Arial MT"/>
              </a:rPr>
              <a:t> </a:t>
            </a:r>
            <a:r>
              <a:rPr sz="1397" spc="-20" dirty="0">
                <a:solidFill>
                  <a:srgbClr val="1F1A16"/>
                </a:solidFill>
                <a:latin typeface="Arial MT"/>
                <a:cs typeface="Arial MT"/>
              </a:rPr>
              <a:t>defeito</a:t>
            </a:r>
            <a:endParaRPr sz="1397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56073" y="5934759"/>
            <a:ext cx="1914155" cy="634393"/>
          </a:xfrm>
          <a:prstGeom prst="rect">
            <a:avLst/>
          </a:prstGeom>
        </p:spPr>
        <p:txBody>
          <a:bodyPr vert="horz" wrap="square" lIns="0" tIns="40565" rIns="0" bIns="0" rtlCol="0">
            <a:spAutoFit/>
          </a:bodyPr>
          <a:lstStyle/>
          <a:p>
            <a:pPr marL="25353" marR="10141" indent="152118">
              <a:lnSpc>
                <a:spcPct val="92100"/>
              </a:lnSpc>
              <a:spcBef>
                <a:spcPts val="319"/>
              </a:spcBef>
            </a:pPr>
            <a:r>
              <a:rPr sz="1397" dirty="0">
                <a:solidFill>
                  <a:srgbClr val="DD137B"/>
                </a:solidFill>
                <a:latin typeface="Arial MT"/>
                <a:cs typeface="Arial MT"/>
              </a:rPr>
              <a:t>Engano</a:t>
            </a:r>
            <a:r>
              <a:rPr sz="1397" spc="-50" dirty="0">
                <a:solidFill>
                  <a:srgbClr val="DD137B"/>
                </a:solidFill>
                <a:latin typeface="Arial MT"/>
                <a:cs typeface="Arial MT"/>
              </a:rPr>
              <a:t> </a:t>
            </a:r>
            <a:r>
              <a:rPr sz="1397" dirty="0">
                <a:solidFill>
                  <a:srgbClr val="1F1A16"/>
                </a:solidFill>
                <a:latin typeface="Arial MT"/>
                <a:cs typeface="Arial MT"/>
              </a:rPr>
              <a:t>do</a:t>
            </a:r>
            <a:r>
              <a:rPr sz="1397" spc="-40" dirty="0">
                <a:solidFill>
                  <a:srgbClr val="1F1A16"/>
                </a:solidFill>
                <a:latin typeface="Arial MT"/>
                <a:cs typeface="Arial MT"/>
              </a:rPr>
              <a:t> </a:t>
            </a:r>
            <a:r>
              <a:rPr sz="1397" spc="-20" dirty="0">
                <a:solidFill>
                  <a:srgbClr val="1F1A16"/>
                </a:solidFill>
                <a:latin typeface="Arial MT"/>
                <a:cs typeface="Arial MT"/>
              </a:rPr>
              <a:t>produtor</a:t>
            </a:r>
            <a:r>
              <a:rPr sz="1397" spc="998" dirty="0">
                <a:solidFill>
                  <a:srgbClr val="1F1A16"/>
                </a:solidFill>
                <a:latin typeface="Arial MT"/>
                <a:cs typeface="Arial MT"/>
              </a:rPr>
              <a:t> </a:t>
            </a:r>
            <a:r>
              <a:rPr sz="1397" dirty="0">
                <a:solidFill>
                  <a:srgbClr val="1F1A16"/>
                </a:solidFill>
                <a:latin typeface="Arial MT"/>
                <a:cs typeface="Arial MT"/>
              </a:rPr>
              <a:t>ou</a:t>
            </a:r>
            <a:r>
              <a:rPr sz="1397" spc="-50" dirty="0">
                <a:solidFill>
                  <a:srgbClr val="1F1A16"/>
                </a:solidFill>
                <a:latin typeface="Arial MT"/>
                <a:cs typeface="Arial MT"/>
              </a:rPr>
              <a:t> </a:t>
            </a:r>
            <a:r>
              <a:rPr sz="1397" dirty="0">
                <a:solidFill>
                  <a:srgbClr val="1F1A16"/>
                </a:solidFill>
                <a:latin typeface="Arial MT"/>
                <a:cs typeface="Arial MT"/>
              </a:rPr>
              <a:t>erro</a:t>
            </a:r>
            <a:r>
              <a:rPr sz="1397" spc="-20" dirty="0">
                <a:solidFill>
                  <a:srgbClr val="1F1A16"/>
                </a:solidFill>
                <a:latin typeface="Arial MT"/>
                <a:cs typeface="Arial MT"/>
              </a:rPr>
              <a:t> </a:t>
            </a:r>
            <a:r>
              <a:rPr sz="1397" dirty="0">
                <a:solidFill>
                  <a:srgbClr val="1F1A16"/>
                </a:solidFill>
                <a:latin typeface="Arial MT"/>
                <a:cs typeface="Arial MT"/>
              </a:rPr>
              <a:t>de</a:t>
            </a:r>
            <a:r>
              <a:rPr sz="1397" spc="-50" dirty="0">
                <a:solidFill>
                  <a:srgbClr val="1F1A16"/>
                </a:solidFill>
                <a:latin typeface="Arial MT"/>
                <a:cs typeface="Arial MT"/>
              </a:rPr>
              <a:t> </a:t>
            </a:r>
            <a:r>
              <a:rPr sz="1397" spc="-20" dirty="0">
                <a:solidFill>
                  <a:srgbClr val="1F1A16"/>
                </a:solidFill>
                <a:latin typeface="Arial MT"/>
                <a:cs typeface="Arial MT"/>
              </a:rPr>
              <a:t>ferramenta</a:t>
            </a:r>
            <a:r>
              <a:rPr sz="1397" spc="998" dirty="0">
                <a:solidFill>
                  <a:srgbClr val="1F1A16"/>
                </a:solidFill>
                <a:latin typeface="Arial MT"/>
                <a:cs typeface="Arial MT"/>
              </a:rPr>
              <a:t> </a:t>
            </a:r>
            <a:r>
              <a:rPr sz="1397" spc="-20" dirty="0">
                <a:solidFill>
                  <a:srgbClr val="1F1A16"/>
                </a:solidFill>
                <a:latin typeface="Arial MT"/>
                <a:cs typeface="Arial MT"/>
              </a:rPr>
              <a:t>introduz</a:t>
            </a:r>
            <a:r>
              <a:rPr sz="1397" spc="50" dirty="0">
                <a:solidFill>
                  <a:srgbClr val="1F1A16"/>
                </a:solidFill>
                <a:latin typeface="Arial MT"/>
                <a:cs typeface="Arial MT"/>
              </a:rPr>
              <a:t> </a:t>
            </a:r>
            <a:r>
              <a:rPr sz="1397" spc="-20" dirty="0">
                <a:solidFill>
                  <a:srgbClr val="1F1A16"/>
                </a:solidFill>
                <a:latin typeface="Arial MT"/>
                <a:cs typeface="Arial MT"/>
              </a:rPr>
              <a:t>vulnerabilidade</a:t>
            </a:r>
            <a:endParaRPr sz="1397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10093" y="4211833"/>
            <a:ext cx="706082" cy="707810"/>
          </a:xfrm>
          <a:prstGeom prst="rect">
            <a:avLst/>
          </a:prstGeom>
        </p:spPr>
        <p:txBody>
          <a:bodyPr vert="horz" wrap="square" lIns="0" tIns="40565" rIns="0" bIns="0" rtlCol="0">
            <a:spAutoFit/>
          </a:bodyPr>
          <a:lstStyle/>
          <a:p>
            <a:pPr marL="25353" marR="10141" indent="-2535" algn="ctr">
              <a:lnSpc>
                <a:spcPts val="1298"/>
              </a:lnSpc>
              <a:spcBef>
                <a:spcPts val="319"/>
              </a:spcBef>
            </a:pPr>
            <a:r>
              <a:rPr sz="1098" spc="-20" dirty="0">
                <a:solidFill>
                  <a:srgbClr val="DD137B"/>
                </a:solidFill>
                <a:latin typeface="Arial MT"/>
                <a:cs typeface="Arial MT"/>
              </a:rPr>
              <a:t>Causa</a:t>
            </a:r>
            <a:r>
              <a:rPr sz="1098" spc="998" dirty="0">
                <a:solidFill>
                  <a:srgbClr val="DD137B"/>
                </a:solidFill>
                <a:latin typeface="Arial MT"/>
                <a:cs typeface="Arial MT"/>
              </a:rPr>
              <a:t> </a:t>
            </a:r>
            <a:r>
              <a:rPr lang="pt-BR" sz="1098" spc="-20" dirty="0">
                <a:solidFill>
                  <a:srgbClr val="DD137B"/>
                </a:solidFill>
                <a:latin typeface="Arial MT"/>
                <a:cs typeface="Arial MT"/>
              </a:rPr>
              <a:t>interna</a:t>
            </a:r>
            <a:r>
              <a:rPr sz="1098" spc="998" dirty="0">
                <a:solidFill>
                  <a:srgbClr val="DD137B"/>
                </a:solidFill>
                <a:latin typeface="Arial MT"/>
                <a:cs typeface="Arial MT"/>
              </a:rPr>
              <a:t> </a:t>
            </a:r>
            <a:r>
              <a:rPr sz="1098" spc="-20" dirty="0">
                <a:solidFill>
                  <a:srgbClr val="1F1A16"/>
                </a:solidFill>
                <a:latin typeface="Arial MT"/>
                <a:cs typeface="Arial MT"/>
              </a:rPr>
              <a:t>provoca</a:t>
            </a:r>
            <a:r>
              <a:rPr sz="1098" spc="998" dirty="0">
                <a:solidFill>
                  <a:srgbClr val="1F1A16"/>
                </a:solidFill>
                <a:latin typeface="Arial MT"/>
                <a:cs typeface="Arial MT"/>
              </a:rPr>
              <a:t> </a:t>
            </a:r>
            <a:r>
              <a:rPr sz="1098" dirty="0">
                <a:solidFill>
                  <a:srgbClr val="1F1A16"/>
                </a:solidFill>
                <a:latin typeface="Arial MT"/>
                <a:cs typeface="Arial MT"/>
              </a:rPr>
              <a:t>um</a:t>
            </a:r>
            <a:r>
              <a:rPr sz="1098" spc="80" dirty="0">
                <a:solidFill>
                  <a:srgbClr val="1F1A16"/>
                </a:solidFill>
                <a:latin typeface="Arial MT"/>
                <a:cs typeface="Arial MT"/>
              </a:rPr>
              <a:t> </a:t>
            </a:r>
            <a:r>
              <a:rPr sz="1098" spc="-40" dirty="0">
                <a:solidFill>
                  <a:srgbClr val="1F1A16"/>
                </a:solidFill>
                <a:latin typeface="Arial MT"/>
                <a:cs typeface="Arial MT"/>
              </a:rPr>
              <a:t>erro</a:t>
            </a:r>
            <a:endParaRPr sz="1098" dirty="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34712" y="3874173"/>
            <a:ext cx="617347" cy="707810"/>
          </a:xfrm>
          <a:prstGeom prst="rect">
            <a:avLst/>
          </a:prstGeom>
        </p:spPr>
        <p:txBody>
          <a:bodyPr vert="horz" wrap="square" lIns="0" tIns="40565" rIns="0" bIns="0" rtlCol="0">
            <a:spAutoFit/>
          </a:bodyPr>
          <a:lstStyle/>
          <a:p>
            <a:pPr marL="24085" marR="10141" algn="ctr">
              <a:lnSpc>
                <a:spcPts val="1298"/>
              </a:lnSpc>
              <a:spcBef>
                <a:spcPts val="319"/>
              </a:spcBef>
            </a:pPr>
            <a:r>
              <a:rPr sz="1098" spc="-20" dirty="0">
                <a:solidFill>
                  <a:srgbClr val="DD137B"/>
                </a:solidFill>
                <a:latin typeface="Arial MT"/>
                <a:cs typeface="Arial MT"/>
              </a:rPr>
              <a:t>Causa</a:t>
            </a:r>
            <a:r>
              <a:rPr sz="1098" spc="998" dirty="0">
                <a:solidFill>
                  <a:srgbClr val="DD137B"/>
                </a:solidFill>
                <a:latin typeface="Arial MT"/>
                <a:cs typeface="Arial MT"/>
              </a:rPr>
              <a:t> </a:t>
            </a:r>
            <a:r>
              <a:rPr lang="pt-BR" sz="1098" spc="-20" dirty="0">
                <a:solidFill>
                  <a:srgbClr val="DD137B"/>
                </a:solidFill>
                <a:latin typeface="Arial MT"/>
                <a:cs typeface="Arial MT"/>
              </a:rPr>
              <a:t>externa</a:t>
            </a:r>
            <a:r>
              <a:rPr sz="1098" spc="998" dirty="0">
                <a:solidFill>
                  <a:srgbClr val="DD137B"/>
                </a:solidFill>
                <a:latin typeface="Arial MT"/>
                <a:cs typeface="Arial MT"/>
              </a:rPr>
              <a:t> </a:t>
            </a:r>
            <a:r>
              <a:rPr sz="1098" spc="-20" dirty="0">
                <a:solidFill>
                  <a:srgbClr val="1F1A16"/>
                </a:solidFill>
                <a:latin typeface="Arial MT"/>
                <a:cs typeface="Arial MT"/>
              </a:rPr>
              <a:t>provoca</a:t>
            </a:r>
            <a:r>
              <a:rPr sz="1098" spc="998" dirty="0">
                <a:solidFill>
                  <a:srgbClr val="1F1A16"/>
                </a:solidFill>
                <a:latin typeface="Arial MT"/>
                <a:cs typeface="Arial MT"/>
              </a:rPr>
              <a:t> </a:t>
            </a:r>
            <a:r>
              <a:rPr sz="1098" dirty="0">
                <a:solidFill>
                  <a:srgbClr val="1F1A16"/>
                </a:solidFill>
                <a:latin typeface="Arial MT"/>
                <a:cs typeface="Arial MT"/>
              </a:rPr>
              <a:t>um</a:t>
            </a:r>
            <a:r>
              <a:rPr sz="1098" spc="80" dirty="0">
                <a:solidFill>
                  <a:srgbClr val="1F1A16"/>
                </a:solidFill>
                <a:latin typeface="Arial MT"/>
                <a:cs typeface="Arial MT"/>
              </a:rPr>
              <a:t> </a:t>
            </a:r>
            <a:r>
              <a:rPr sz="1098" spc="-40" dirty="0">
                <a:solidFill>
                  <a:srgbClr val="1F1A16"/>
                </a:solidFill>
                <a:latin typeface="Arial MT"/>
                <a:cs typeface="Arial MT"/>
              </a:rPr>
              <a:t>erro</a:t>
            </a:r>
            <a:endParaRPr sz="1098" dirty="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69786" y="2849828"/>
            <a:ext cx="599600" cy="700980"/>
          </a:xfrm>
          <a:prstGeom prst="rect">
            <a:avLst/>
          </a:prstGeom>
        </p:spPr>
        <p:txBody>
          <a:bodyPr vert="horz" wrap="square" lIns="0" tIns="24085" rIns="0" bIns="0" rtlCol="0">
            <a:spAutoFit/>
          </a:bodyPr>
          <a:lstStyle/>
          <a:p>
            <a:pPr marL="76059">
              <a:spcBef>
                <a:spcPts val="190"/>
              </a:spcBef>
            </a:pPr>
            <a:r>
              <a:rPr sz="1397" spc="-100" dirty="0">
                <a:solidFill>
                  <a:srgbClr val="1F1A16"/>
                </a:solidFill>
                <a:latin typeface="Arial MT"/>
                <a:cs typeface="Arial MT"/>
              </a:rPr>
              <a:t>h</a:t>
            </a:r>
            <a:endParaRPr sz="1397">
              <a:latin typeface="Arial MT"/>
              <a:cs typeface="Arial MT"/>
            </a:endParaRPr>
          </a:p>
          <a:p>
            <a:pPr marL="45635" marR="10141" indent="-21550">
              <a:lnSpc>
                <a:spcPts val="1278"/>
              </a:lnSpc>
              <a:spcBef>
                <a:spcPts val="998"/>
              </a:spcBef>
            </a:pPr>
            <a:r>
              <a:rPr sz="1098" spc="-20" dirty="0">
                <a:solidFill>
                  <a:srgbClr val="DD137B"/>
                </a:solidFill>
                <a:latin typeface="Arial MT"/>
                <a:cs typeface="Arial MT"/>
              </a:rPr>
              <a:t>Vulnera-</a:t>
            </a:r>
            <a:r>
              <a:rPr sz="1098" spc="998" dirty="0">
                <a:solidFill>
                  <a:srgbClr val="DD137B"/>
                </a:solidFill>
                <a:latin typeface="Arial MT"/>
                <a:cs typeface="Arial MT"/>
              </a:rPr>
              <a:t> </a:t>
            </a:r>
            <a:r>
              <a:rPr sz="1098" spc="-20" dirty="0">
                <a:solidFill>
                  <a:srgbClr val="DD137B"/>
                </a:solidFill>
                <a:latin typeface="Arial MT"/>
                <a:cs typeface="Arial MT"/>
              </a:rPr>
              <a:t>bilidade</a:t>
            </a:r>
            <a:endParaRPr sz="1098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823968" y="822603"/>
            <a:ext cx="1138352" cy="1105355"/>
          </a:xfrm>
          <a:prstGeom prst="rect">
            <a:avLst/>
          </a:prstGeom>
        </p:spPr>
        <p:txBody>
          <a:bodyPr vert="horz" wrap="square" lIns="0" tIns="40565" rIns="0" bIns="0" rtlCol="0">
            <a:spAutoFit/>
          </a:bodyPr>
          <a:lstStyle/>
          <a:p>
            <a:pPr marL="79862" marR="83665" indent="-2535" algn="ctr">
              <a:lnSpc>
                <a:spcPts val="1298"/>
              </a:lnSpc>
              <a:spcBef>
                <a:spcPts val="319"/>
              </a:spcBef>
            </a:pPr>
            <a:r>
              <a:rPr sz="1098" spc="-40" dirty="0">
                <a:solidFill>
                  <a:srgbClr val="DD137B"/>
                </a:solidFill>
                <a:latin typeface="Arial MT"/>
                <a:cs typeface="Arial MT"/>
              </a:rPr>
              <a:t>Dano</a:t>
            </a:r>
            <a:r>
              <a:rPr sz="1098" spc="998" dirty="0">
                <a:solidFill>
                  <a:srgbClr val="DD137B"/>
                </a:solidFill>
                <a:latin typeface="Arial MT"/>
                <a:cs typeface="Arial MT"/>
              </a:rPr>
              <a:t> </a:t>
            </a:r>
            <a:r>
              <a:rPr sz="1098" spc="-20" dirty="0">
                <a:solidFill>
                  <a:srgbClr val="1F1A16"/>
                </a:solidFill>
                <a:latin typeface="Arial MT"/>
                <a:cs typeface="Arial MT"/>
              </a:rPr>
              <a:t>(consequência</a:t>
            </a:r>
            <a:r>
              <a:rPr sz="1098" spc="998" dirty="0">
                <a:solidFill>
                  <a:srgbClr val="1F1A16"/>
                </a:solidFill>
                <a:latin typeface="Arial MT"/>
                <a:cs typeface="Arial MT"/>
              </a:rPr>
              <a:t> </a:t>
            </a:r>
            <a:r>
              <a:rPr sz="1098" spc="-20" dirty="0">
                <a:solidFill>
                  <a:srgbClr val="1F1A16"/>
                </a:solidFill>
                <a:latin typeface="Arial MT"/>
                <a:cs typeface="Arial MT"/>
              </a:rPr>
              <a:t>observada</a:t>
            </a:r>
            <a:endParaRPr sz="1098">
              <a:latin typeface="Arial MT"/>
              <a:cs typeface="Arial MT"/>
            </a:endParaRPr>
          </a:p>
          <a:p>
            <a:pPr marR="5071" algn="ctr">
              <a:lnSpc>
                <a:spcPts val="1248"/>
              </a:lnSpc>
            </a:pPr>
            <a:r>
              <a:rPr sz="1098" dirty="0">
                <a:solidFill>
                  <a:srgbClr val="1F1A16"/>
                </a:solidFill>
                <a:latin typeface="Arial MT"/>
                <a:cs typeface="Arial MT"/>
              </a:rPr>
              <a:t>de</a:t>
            </a:r>
            <a:r>
              <a:rPr sz="1098" spc="70" dirty="0">
                <a:solidFill>
                  <a:srgbClr val="1F1A16"/>
                </a:solidFill>
                <a:latin typeface="Arial MT"/>
                <a:cs typeface="Arial MT"/>
              </a:rPr>
              <a:t> </a:t>
            </a:r>
            <a:r>
              <a:rPr sz="1098" dirty="0">
                <a:solidFill>
                  <a:srgbClr val="1F1A16"/>
                </a:solidFill>
                <a:latin typeface="Arial MT"/>
                <a:cs typeface="Arial MT"/>
              </a:rPr>
              <a:t>um</a:t>
            </a:r>
            <a:r>
              <a:rPr sz="1098" spc="110" dirty="0">
                <a:solidFill>
                  <a:srgbClr val="1F1A16"/>
                </a:solidFill>
                <a:latin typeface="Arial MT"/>
                <a:cs typeface="Arial MT"/>
              </a:rPr>
              <a:t> </a:t>
            </a:r>
            <a:r>
              <a:rPr sz="1098" spc="-20" dirty="0">
                <a:solidFill>
                  <a:srgbClr val="1F1A16"/>
                </a:solidFill>
                <a:latin typeface="Arial MT"/>
                <a:cs typeface="Arial MT"/>
              </a:rPr>
              <a:t>erro)</a:t>
            </a:r>
            <a:endParaRPr sz="1098">
              <a:latin typeface="Arial MT"/>
              <a:cs typeface="Arial MT"/>
            </a:endParaRPr>
          </a:p>
          <a:p>
            <a:pPr algn="ctr">
              <a:lnSpc>
                <a:spcPts val="1308"/>
              </a:lnSpc>
              <a:spcBef>
                <a:spcPts val="619"/>
              </a:spcBef>
            </a:pPr>
            <a:r>
              <a:rPr sz="1098" spc="-20" dirty="0">
                <a:solidFill>
                  <a:srgbClr val="DD137B"/>
                </a:solidFill>
                <a:latin typeface="Arial MT"/>
                <a:cs typeface="Arial MT"/>
              </a:rPr>
              <a:t>Falha</a:t>
            </a:r>
            <a:endParaRPr sz="1098">
              <a:latin typeface="Arial MT"/>
              <a:cs typeface="Arial MT"/>
            </a:endParaRPr>
          </a:p>
          <a:p>
            <a:pPr algn="ctr">
              <a:lnSpc>
                <a:spcPts val="1308"/>
              </a:lnSpc>
            </a:pPr>
            <a:r>
              <a:rPr sz="1098" dirty="0">
                <a:solidFill>
                  <a:srgbClr val="1F1A16"/>
                </a:solidFill>
                <a:latin typeface="Arial MT"/>
                <a:cs typeface="Arial MT"/>
              </a:rPr>
              <a:t>(erro</a:t>
            </a:r>
            <a:r>
              <a:rPr sz="1098" spc="90" dirty="0">
                <a:solidFill>
                  <a:srgbClr val="1F1A16"/>
                </a:solidFill>
                <a:latin typeface="Arial MT"/>
                <a:cs typeface="Arial MT"/>
              </a:rPr>
              <a:t> </a:t>
            </a:r>
            <a:r>
              <a:rPr sz="1098" spc="-20" dirty="0">
                <a:solidFill>
                  <a:srgbClr val="1F1A16"/>
                </a:solidFill>
                <a:latin typeface="Arial MT"/>
                <a:cs typeface="Arial MT"/>
              </a:rPr>
              <a:t>observado)</a:t>
            </a:r>
            <a:endParaRPr sz="1098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60472" y="765744"/>
            <a:ext cx="3020816" cy="239315"/>
          </a:xfrm>
          <a:prstGeom prst="rect">
            <a:avLst/>
          </a:prstGeom>
        </p:spPr>
        <p:txBody>
          <a:bodyPr vert="horz" wrap="square" lIns="0" tIns="24085" rIns="0" bIns="0" rtlCol="0">
            <a:spAutoFit/>
          </a:bodyPr>
          <a:lstStyle/>
          <a:p>
            <a:pPr marL="25353">
              <a:spcBef>
                <a:spcPts val="190"/>
              </a:spcBef>
            </a:pPr>
            <a:r>
              <a:rPr sz="1397" dirty="0">
                <a:solidFill>
                  <a:srgbClr val="0093DD"/>
                </a:solidFill>
                <a:latin typeface="Arial MT"/>
                <a:cs typeface="Arial MT"/>
              </a:rPr>
              <a:t>Controles</a:t>
            </a:r>
            <a:r>
              <a:rPr sz="1397" spc="858" dirty="0">
                <a:solidFill>
                  <a:srgbClr val="0093DD"/>
                </a:solidFill>
                <a:latin typeface="Arial MT"/>
                <a:cs typeface="Arial MT"/>
              </a:rPr>
              <a:t> </a:t>
            </a:r>
            <a:r>
              <a:rPr sz="1397" dirty="0">
                <a:solidFill>
                  <a:srgbClr val="0093DD"/>
                </a:solidFill>
                <a:latin typeface="Arial MT"/>
                <a:cs typeface="Arial MT"/>
              </a:rPr>
              <a:t>Criar</a:t>
            </a:r>
            <a:r>
              <a:rPr sz="1397" spc="-10" dirty="0">
                <a:solidFill>
                  <a:srgbClr val="0093DD"/>
                </a:solidFill>
                <a:latin typeface="Arial MT"/>
                <a:cs typeface="Arial MT"/>
              </a:rPr>
              <a:t> </a:t>
            </a:r>
            <a:r>
              <a:rPr sz="1397" dirty="0">
                <a:solidFill>
                  <a:srgbClr val="0093DD"/>
                </a:solidFill>
                <a:latin typeface="Arial MT"/>
                <a:cs typeface="Arial MT"/>
              </a:rPr>
              <a:t>/</a:t>
            </a:r>
            <a:r>
              <a:rPr sz="1397" spc="-40" dirty="0">
                <a:solidFill>
                  <a:srgbClr val="0093DD"/>
                </a:solidFill>
                <a:latin typeface="Arial MT"/>
                <a:cs typeface="Arial MT"/>
              </a:rPr>
              <a:t> </a:t>
            </a:r>
            <a:r>
              <a:rPr sz="1397" dirty="0">
                <a:solidFill>
                  <a:srgbClr val="0093DD"/>
                </a:solidFill>
                <a:latin typeface="Arial MT"/>
                <a:cs typeface="Arial MT"/>
              </a:rPr>
              <a:t>manter</a:t>
            </a:r>
            <a:r>
              <a:rPr sz="1397" spc="507" dirty="0">
                <a:solidFill>
                  <a:srgbClr val="0093DD"/>
                </a:solidFill>
                <a:latin typeface="Arial MT"/>
                <a:cs typeface="Arial MT"/>
              </a:rPr>
              <a:t> </a:t>
            </a:r>
            <a:r>
              <a:rPr sz="1098" dirty="0">
                <a:solidFill>
                  <a:srgbClr val="DD137B"/>
                </a:solidFill>
                <a:latin typeface="Arial MT"/>
                <a:cs typeface="Arial MT"/>
              </a:rPr>
              <a:t>Erro</a:t>
            </a:r>
            <a:r>
              <a:rPr sz="1098" spc="-10" dirty="0">
                <a:solidFill>
                  <a:srgbClr val="DD137B"/>
                </a:solidFill>
                <a:latin typeface="Arial MT"/>
                <a:cs typeface="Arial MT"/>
              </a:rPr>
              <a:t> </a:t>
            </a:r>
            <a:r>
              <a:rPr sz="1098" spc="-20" dirty="0">
                <a:solidFill>
                  <a:srgbClr val="DD137B"/>
                </a:solidFill>
                <a:latin typeface="Arial MT"/>
                <a:cs typeface="Arial MT"/>
              </a:rPr>
              <a:t>humano</a:t>
            </a:r>
            <a:endParaRPr sz="1098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063387" y="959525"/>
            <a:ext cx="534949" cy="202238"/>
          </a:xfrm>
          <a:prstGeom prst="rect">
            <a:avLst/>
          </a:prstGeom>
        </p:spPr>
        <p:txBody>
          <a:bodyPr vert="horz" wrap="square" lIns="0" tIns="32959" rIns="0" bIns="0" rtlCol="0">
            <a:spAutoFit/>
          </a:bodyPr>
          <a:lstStyle/>
          <a:p>
            <a:pPr marL="25353">
              <a:spcBef>
                <a:spcPts val="260"/>
              </a:spcBef>
            </a:pPr>
            <a:r>
              <a:rPr sz="1098" spc="-20" dirty="0">
                <a:solidFill>
                  <a:srgbClr val="1F1A16"/>
                </a:solidFill>
                <a:latin typeface="Arial MT"/>
                <a:cs typeface="Arial MT"/>
              </a:rPr>
              <a:t>explora</a:t>
            </a:r>
            <a:endParaRPr sz="1098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810878" y="1123851"/>
            <a:ext cx="1039475" cy="202238"/>
          </a:xfrm>
          <a:prstGeom prst="rect">
            <a:avLst/>
          </a:prstGeom>
        </p:spPr>
        <p:txBody>
          <a:bodyPr vert="horz" wrap="square" lIns="0" tIns="32959" rIns="0" bIns="0" rtlCol="0">
            <a:spAutoFit/>
          </a:bodyPr>
          <a:lstStyle/>
          <a:p>
            <a:pPr marL="25353">
              <a:spcBef>
                <a:spcPts val="260"/>
              </a:spcBef>
            </a:pPr>
            <a:r>
              <a:rPr sz="1098" spc="-20" dirty="0">
                <a:solidFill>
                  <a:srgbClr val="1F1A16"/>
                </a:solidFill>
                <a:latin typeface="Arial MT"/>
                <a:cs typeface="Arial MT"/>
              </a:rPr>
              <a:t>vulnerabilidade</a:t>
            </a:r>
            <a:endParaRPr sz="1098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428610" y="3017147"/>
            <a:ext cx="1176382" cy="1020706"/>
          </a:xfrm>
          <a:prstGeom prst="rect">
            <a:avLst/>
          </a:prstGeom>
        </p:spPr>
        <p:txBody>
          <a:bodyPr vert="horz" wrap="square" lIns="0" tIns="45635" rIns="0" bIns="0" rtlCol="0">
            <a:spAutoFit/>
          </a:bodyPr>
          <a:lstStyle/>
          <a:p>
            <a:pPr marL="25353" marR="215501" algn="ctr">
              <a:lnSpc>
                <a:spcPts val="1537"/>
              </a:lnSpc>
              <a:spcBef>
                <a:spcPts val="359"/>
              </a:spcBef>
            </a:pPr>
            <a:r>
              <a:rPr sz="1397" spc="-20" dirty="0">
                <a:solidFill>
                  <a:srgbClr val="DD137B"/>
                </a:solidFill>
                <a:latin typeface="Arial MT"/>
                <a:cs typeface="Arial MT"/>
              </a:rPr>
              <a:t>Observador</a:t>
            </a:r>
            <a:r>
              <a:rPr sz="1397" spc="998" dirty="0">
                <a:solidFill>
                  <a:srgbClr val="DD137B"/>
                </a:solidFill>
                <a:latin typeface="Arial MT"/>
                <a:cs typeface="Arial MT"/>
              </a:rPr>
              <a:t> </a:t>
            </a:r>
            <a:r>
              <a:rPr sz="1397" dirty="0">
                <a:solidFill>
                  <a:srgbClr val="1F1A16"/>
                </a:solidFill>
                <a:latin typeface="Arial MT"/>
                <a:cs typeface="Arial MT"/>
              </a:rPr>
              <a:t>de</a:t>
            </a:r>
            <a:r>
              <a:rPr sz="1397" spc="-40" dirty="0">
                <a:solidFill>
                  <a:srgbClr val="1F1A16"/>
                </a:solidFill>
                <a:latin typeface="Arial MT"/>
                <a:cs typeface="Arial MT"/>
              </a:rPr>
              <a:t> </a:t>
            </a:r>
            <a:r>
              <a:rPr sz="1397" spc="-20" dirty="0">
                <a:solidFill>
                  <a:srgbClr val="1F1A16"/>
                </a:solidFill>
                <a:latin typeface="Arial MT"/>
                <a:cs typeface="Arial MT"/>
              </a:rPr>
              <a:t>erros</a:t>
            </a:r>
            <a:endParaRPr sz="1397">
              <a:latin typeface="Arial MT"/>
              <a:cs typeface="Arial MT"/>
            </a:endParaRPr>
          </a:p>
          <a:p>
            <a:pPr marL="160992" marR="10141" indent="-1268" algn="ctr">
              <a:lnSpc>
                <a:spcPts val="1298"/>
              </a:lnSpc>
              <a:spcBef>
                <a:spcPts val="679"/>
              </a:spcBef>
            </a:pPr>
            <a:r>
              <a:rPr sz="1098" dirty="0">
                <a:solidFill>
                  <a:srgbClr val="DD137B"/>
                </a:solidFill>
                <a:latin typeface="Arial MT"/>
                <a:cs typeface="Arial MT"/>
              </a:rPr>
              <a:t>Falha</a:t>
            </a:r>
            <a:r>
              <a:rPr sz="1098" spc="170" dirty="0">
                <a:solidFill>
                  <a:srgbClr val="DD137B"/>
                </a:solidFill>
                <a:latin typeface="Arial MT"/>
                <a:cs typeface="Arial MT"/>
              </a:rPr>
              <a:t> </a:t>
            </a:r>
            <a:r>
              <a:rPr sz="1098" spc="-20" dirty="0">
                <a:solidFill>
                  <a:srgbClr val="DD137B"/>
                </a:solidFill>
                <a:latin typeface="Arial MT"/>
                <a:cs typeface="Arial MT"/>
              </a:rPr>
              <a:t>interna</a:t>
            </a:r>
            <a:r>
              <a:rPr sz="1098" spc="998" dirty="0">
                <a:solidFill>
                  <a:srgbClr val="DD137B"/>
                </a:solidFill>
                <a:latin typeface="Arial MT"/>
                <a:cs typeface="Arial MT"/>
              </a:rPr>
              <a:t> </a:t>
            </a:r>
            <a:r>
              <a:rPr sz="1098" spc="-20" dirty="0">
                <a:solidFill>
                  <a:srgbClr val="1F1A16"/>
                </a:solidFill>
                <a:latin typeface="Arial MT"/>
                <a:cs typeface="Arial MT"/>
              </a:rPr>
              <a:t>explora</a:t>
            </a:r>
            <a:r>
              <a:rPr sz="1098" spc="998" dirty="0">
                <a:solidFill>
                  <a:srgbClr val="1F1A16"/>
                </a:solidFill>
                <a:latin typeface="Arial MT"/>
                <a:cs typeface="Arial MT"/>
              </a:rPr>
              <a:t> </a:t>
            </a:r>
            <a:r>
              <a:rPr sz="1098" spc="-20" dirty="0">
                <a:solidFill>
                  <a:srgbClr val="1F1A16"/>
                </a:solidFill>
                <a:latin typeface="Arial MT"/>
                <a:cs typeface="Arial MT"/>
              </a:rPr>
              <a:t>vulnerabilidade</a:t>
            </a:r>
            <a:endParaRPr sz="1098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359445" y="4415713"/>
            <a:ext cx="1039475" cy="541098"/>
          </a:xfrm>
          <a:prstGeom prst="rect">
            <a:avLst/>
          </a:prstGeom>
        </p:spPr>
        <p:txBody>
          <a:bodyPr vert="horz" wrap="square" lIns="0" tIns="40565" rIns="0" bIns="0" rtlCol="0">
            <a:spAutoFit/>
          </a:bodyPr>
          <a:lstStyle/>
          <a:p>
            <a:pPr marL="25353" marR="10141" algn="ctr">
              <a:lnSpc>
                <a:spcPts val="1298"/>
              </a:lnSpc>
              <a:spcBef>
                <a:spcPts val="319"/>
              </a:spcBef>
            </a:pPr>
            <a:r>
              <a:rPr sz="1098" spc="-20" dirty="0">
                <a:solidFill>
                  <a:srgbClr val="DD137B"/>
                </a:solidFill>
                <a:latin typeface="Arial MT"/>
                <a:cs typeface="Arial MT"/>
              </a:rPr>
              <a:t>Agressão</a:t>
            </a:r>
            <a:r>
              <a:rPr sz="1098" spc="998" dirty="0">
                <a:solidFill>
                  <a:srgbClr val="DD137B"/>
                </a:solidFill>
                <a:latin typeface="Arial MT"/>
                <a:cs typeface="Arial MT"/>
              </a:rPr>
              <a:t> </a:t>
            </a:r>
            <a:r>
              <a:rPr sz="1098" spc="-20" dirty="0">
                <a:solidFill>
                  <a:srgbClr val="1F1A16"/>
                </a:solidFill>
                <a:latin typeface="Arial MT"/>
                <a:cs typeface="Arial MT"/>
              </a:rPr>
              <a:t>explora</a:t>
            </a:r>
            <a:r>
              <a:rPr sz="1098" spc="998" dirty="0">
                <a:solidFill>
                  <a:srgbClr val="1F1A16"/>
                </a:solidFill>
                <a:latin typeface="Arial MT"/>
                <a:cs typeface="Arial MT"/>
              </a:rPr>
              <a:t> </a:t>
            </a:r>
            <a:r>
              <a:rPr sz="1098" spc="-20" dirty="0">
                <a:solidFill>
                  <a:srgbClr val="1F1A16"/>
                </a:solidFill>
                <a:latin typeface="Arial MT"/>
                <a:cs typeface="Arial MT"/>
              </a:rPr>
              <a:t>vulnerabilidade</a:t>
            </a:r>
            <a:endParaRPr sz="1098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928002" y="765744"/>
            <a:ext cx="2516290" cy="239315"/>
          </a:xfrm>
          <a:prstGeom prst="rect">
            <a:avLst/>
          </a:prstGeom>
        </p:spPr>
        <p:txBody>
          <a:bodyPr vert="horz" wrap="square" lIns="0" tIns="24085" rIns="0" bIns="0" rtlCol="0">
            <a:spAutoFit/>
          </a:bodyPr>
          <a:lstStyle/>
          <a:p>
            <a:pPr marL="25353">
              <a:spcBef>
                <a:spcPts val="190"/>
              </a:spcBef>
            </a:pPr>
            <a:r>
              <a:rPr sz="1397" dirty="0">
                <a:solidFill>
                  <a:srgbClr val="0093DD"/>
                </a:solidFill>
                <a:latin typeface="Arial MT"/>
                <a:cs typeface="Arial MT"/>
              </a:rPr>
              <a:t>Benefícios</a:t>
            </a:r>
            <a:r>
              <a:rPr sz="1397" spc="719" dirty="0">
                <a:solidFill>
                  <a:srgbClr val="0093DD"/>
                </a:solidFill>
                <a:latin typeface="Arial MT"/>
                <a:cs typeface="Arial MT"/>
              </a:rPr>
              <a:t> </a:t>
            </a:r>
            <a:r>
              <a:rPr sz="1397" dirty="0">
                <a:solidFill>
                  <a:srgbClr val="0093DD"/>
                </a:solidFill>
                <a:latin typeface="Arial MT"/>
                <a:cs typeface="Arial MT"/>
              </a:rPr>
              <a:t>Resultados</a:t>
            </a:r>
            <a:r>
              <a:rPr sz="1397" spc="260" dirty="0">
                <a:solidFill>
                  <a:srgbClr val="0093DD"/>
                </a:solidFill>
                <a:latin typeface="Arial MT"/>
                <a:cs typeface="Arial MT"/>
              </a:rPr>
              <a:t> </a:t>
            </a:r>
            <a:r>
              <a:rPr sz="1397" spc="-40" dirty="0">
                <a:solidFill>
                  <a:srgbClr val="0093DD"/>
                </a:solidFill>
                <a:latin typeface="Arial MT"/>
                <a:cs typeface="Arial MT"/>
              </a:rPr>
              <a:t>Dados</a:t>
            </a:r>
            <a:endParaRPr sz="1397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91337" y="3741209"/>
            <a:ext cx="1061025" cy="453890"/>
          </a:xfrm>
          <a:prstGeom prst="rect">
            <a:avLst/>
          </a:prstGeom>
        </p:spPr>
        <p:txBody>
          <a:bodyPr vert="horz" wrap="square" lIns="0" tIns="43100" rIns="0" bIns="0" rtlCol="0">
            <a:spAutoFit/>
          </a:bodyPr>
          <a:lstStyle/>
          <a:p>
            <a:pPr marL="25353" marR="10141" indent="300433">
              <a:lnSpc>
                <a:spcPts val="1557"/>
              </a:lnSpc>
              <a:spcBef>
                <a:spcPts val="339"/>
              </a:spcBef>
            </a:pPr>
            <a:r>
              <a:rPr sz="1397" spc="-20" dirty="0">
                <a:solidFill>
                  <a:srgbClr val="449183"/>
                </a:solidFill>
                <a:latin typeface="Arial MT"/>
                <a:cs typeface="Arial MT"/>
              </a:rPr>
              <a:t>Inter-</a:t>
            </a:r>
            <a:r>
              <a:rPr sz="1397" spc="998" dirty="0">
                <a:solidFill>
                  <a:srgbClr val="449183"/>
                </a:solidFill>
                <a:latin typeface="Arial MT"/>
                <a:cs typeface="Arial MT"/>
              </a:rPr>
              <a:t> </a:t>
            </a:r>
            <a:r>
              <a:rPr sz="1397" spc="-20" dirty="0">
                <a:solidFill>
                  <a:srgbClr val="449183"/>
                </a:solidFill>
                <a:latin typeface="Arial MT"/>
                <a:cs typeface="Arial MT"/>
              </a:rPr>
              <a:t>dependência</a:t>
            </a:r>
            <a:endParaRPr sz="139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17178-833D-4AA2-2FFC-9BCFF8FA0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AEC8AA09-0BB3-620A-C9E5-A347799959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5613" y="228600"/>
            <a:ext cx="3154045" cy="697230"/>
          </a:xfrm>
          <a:prstGeom prst="rect">
            <a:avLst/>
          </a:prstGeom>
        </p:spPr>
        <p:txBody>
          <a:bodyPr vert="horz" wrap="square" lIns="0" tIns="25353" rIns="0" bIns="0" rtlCol="0">
            <a:spAutoFit/>
          </a:bodyPr>
          <a:lstStyle/>
          <a:p>
            <a:pPr marL="25353">
              <a:spcBef>
                <a:spcPts val="200"/>
              </a:spcBef>
            </a:pPr>
            <a:r>
              <a:rPr lang="pt-BR" spc="-20" dirty="0"/>
              <a:t>Atividade</a:t>
            </a:r>
            <a:endParaRPr spc="-2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2EA35E-8163-04BC-B5EE-B10B87D40E0D}"/>
              </a:ext>
            </a:extLst>
          </p:cNvPr>
          <p:cNvSpPr txBox="1"/>
          <p:nvPr/>
        </p:nvSpPr>
        <p:spPr>
          <a:xfrm>
            <a:off x="533400" y="1371600"/>
            <a:ext cx="10972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i="1" dirty="0"/>
              <a:t>"Você é responsável por um novo sistema que será lançado para milhares de usuários. A gerência quer lançar rapidamente para ganhar vantagem no mercado, mas a equipe técnica alerta sobre possíveis falhas não testadas. Você precisa tomar uma decisão: liberar agora ou atrasar para testar melhor?“</a:t>
            </a:r>
          </a:p>
          <a:p>
            <a:endParaRPr lang="pt-BR" sz="2400" dirty="0"/>
          </a:p>
          <a:p>
            <a:r>
              <a:rPr lang="pt-BR" sz="2400" b="1" dirty="0"/>
              <a:t>Questões para Reflexão:</a:t>
            </a:r>
          </a:p>
          <a:p>
            <a:endParaRPr lang="pt-BR" sz="2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sz="2400" dirty="0"/>
              <a:t>Quais são os riscos de lançar um software sem testes suficientes?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sz="2400" dirty="0"/>
              <a:t>Que tipos de problemas poderiam surgir?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sz="2400" dirty="0"/>
              <a:t>Se erros forem descobertos depois do lançamento, quais seriam as consequências para os usuários e para a empresa?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sz="2400" dirty="0"/>
              <a:t>Como equilibrar tempo de entrega e qualidade do software?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sz="2400" dirty="0"/>
              <a:t>Qual seria a melhor decisão? Por quê?</a:t>
            </a:r>
          </a:p>
        </p:txBody>
      </p:sp>
    </p:spTree>
    <p:extLst>
      <p:ext uri="{BB962C8B-B14F-4D97-AF65-F5344CB8AC3E}">
        <p14:creationId xmlns:p14="http://schemas.microsoft.com/office/powerpoint/2010/main" val="243139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485" y="149300"/>
            <a:ext cx="1018915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30" dirty="0"/>
              <a:t>O que é um artefato de software?</a:t>
            </a:r>
          </a:p>
        </p:txBody>
      </p:sp>
      <p:pic>
        <p:nvPicPr>
          <p:cNvPr id="55" name="Imagem 54">
            <a:extLst>
              <a:ext uri="{FF2B5EF4-FFF2-40B4-BE49-F238E27FC236}">
                <a16:creationId xmlns:a16="http://schemas.microsoft.com/office/drawing/2014/main" id="{92DD3DCA-7D6D-EE84-47C1-C4D8DC7B5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90600"/>
            <a:ext cx="8070019" cy="3548761"/>
          </a:xfrm>
          <a:prstGeom prst="rect">
            <a:avLst/>
          </a:prstGeom>
        </p:spPr>
      </p:pic>
      <p:sp>
        <p:nvSpPr>
          <p:cNvPr id="57" name="CaixaDeTexto 56">
            <a:extLst>
              <a:ext uri="{FF2B5EF4-FFF2-40B4-BE49-F238E27FC236}">
                <a16:creationId xmlns:a16="http://schemas.microsoft.com/office/drawing/2014/main" id="{C6CF7EED-B1CD-446B-5D31-EB2B8B434EA1}"/>
              </a:ext>
            </a:extLst>
          </p:cNvPr>
          <p:cNvSpPr txBox="1"/>
          <p:nvPr/>
        </p:nvSpPr>
        <p:spPr>
          <a:xfrm>
            <a:off x="2682682" y="4800600"/>
            <a:ext cx="60944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2800"/>
            </a:lvl1pPr>
          </a:lstStyle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pt-BR" sz="1600" dirty="0"/>
              <a:t>Um artefato é qualquer elemento tangível que possui qualidade controlada e que compõe o sistema em questão.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pt-BR" sz="1600" dirty="0"/>
              <a:t>O conceito de artefato é recursivo: artefatos podem ser formados por outros artefatos. Além disso, os artefatos estabelecem uma estrutura de relacionamentos, onde um artefato A pode depender de artefatos B, C, etc., formando um grafo.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D5E4A96-8648-8A43-9A99-090E74377E93}"/>
              </a:ext>
            </a:extLst>
          </p:cNvPr>
          <p:cNvSpPr/>
          <p:nvPr/>
        </p:nvSpPr>
        <p:spPr>
          <a:xfrm>
            <a:off x="10058400" y="457200"/>
            <a:ext cx="1371600" cy="152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8305800" cy="702709"/>
          </a:xfrm>
          <a:prstGeom prst="rect">
            <a:avLst/>
          </a:prstGeom>
        </p:spPr>
        <p:txBody>
          <a:bodyPr vert="horz" wrap="square" lIns="0" tIns="25353" rIns="0" bIns="0" rtlCol="0">
            <a:spAutoFit/>
          </a:bodyPr>
          <a:lstStyle/>
          <a:p>
            <a:pPr marL="25353">
              <a:spcBef>
                <a:spcPts val="200"/>
              </a:spcBef>
            </a:pPr>
            <a:r>
              <a:rPr dirty="0" err="1"/>
              <a:t>Quem</a:t>
            </a:r>
            <a:r>
              <a:rPr spc="-50" dirty="0"/>
              <a:t> </a:t>
            </a:r>
            <a:r>
              <a:rPr dirty="0" err="1"/>
              <a:t>são</a:t>
            </a:r>
            <a:r>
              <a:rPr lang="pt-BR" dirty="0"/>
              <a:t>:</a:t>
            </a:r>
            <a:r>
              <a:rPr spc="-50" dirty="0"/>
              <a:t> </a:t>
            </a:r>
            <a:r>
              <a:rPr dirty="0"/>
              <a:t>usuário</a:t>
            </a:r>
            <a:r>
              <a:rPr spc="-40" dirty="0"/>
              <a:t> </a:t>
            </a:r>
            <a:r>
              <a:rPr dirty="0"/>
              <a:t>e</a:t>
            </a:r>
            <a:r>
              <a:rPr spc="-50" dirty="0"/>
              <a:t> </a:t>
            </a:r>
            <a:r>
              <a:rPr spc="-20" dirty="0"/>
              <a:t>cliente?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7C62F5D-DCA5-E072-05BC-CC1222D15B4B}"/>
              </a:ext>
            </a:extLst>
          </p:cNvPr>
          <p:cNvSpPr txBox="1"/>
          <p:nvPr/>
        </p:nvSpPr>
        <p:spPr>
          <a:xfrm>
            <a:off x="533400" y="1295400"/>
            <a:ext cx="11125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Usuário (</a:t>
            </a:r>
            <a:r>
              <a:rPr lang="pt-BR" b="1" dirty="0" err="1"/>
              <a:t>User</a:t>
            </a:r>
            <a:r>
              <a:rPr lang="pt-BR" b="1" dirty="0"/>
              <a:t>)</a:t>
            </a:r>
          </a:p>
          <a:p>
            <a:r>
              <a:rPr lang="pt-BR" dirty="0"/>
              <a:t>Pode ser: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Pessoa interessada no serviço prestado pelo artefato sob teste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Pessoa interessada em manter o artefato sob teste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Pessoa interessada em colocar em operação o artefato sob teste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Pessoa interessada em compor o artefato sob teste com outros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Outro artefato (software) com o qual o artefato sob teste interagirá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Equipamento (máquina) com o qual o artefato sob teste interagirá</a:t>
            </a:r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Cliente (</a:t>
            </a:r>
            <a:r>
              <a:rPr lang="pt-BR" b="1" dirty="0" err="1"/>
              <a:t>Customer</a:t>
            </a:r>
            <a:r>
              <a:rPr lang="pt-BR" b="1" dirty="0"/>
              <a:t>)</a:t>
            </a:r>
          </a:p>
          <a:p>
            <a:r>
              <a:rPr lang="pt-BR" dirty="0"/>
              <a:t>É a pessoa ou organização: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Que disponibiliza recursos para a aquisição, desenvolvimento ou manutenção do artefato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Interessada na redução de custos e riscos incorridos pelos processos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Interessada na viabilização de um serviço impossível de ser realizado sem o emprego de sistemas intensivos em software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9753600" cy="702709"/>
          </a:xfrm>
          <a:prstGeom prst="rect">
            <a:avLst/>
          </a:prstGeom>
        </p:spPr>
        <p:txBody>
          <a:bodyPr vert="horz" wrap="square" lIns="0" tIns="25353" rIns="0" bIns="0" rtlCol="0">
            <a:spAutoFit/>
          </a:bodyPr>
          <a:lstStyle/>
          <a:p>
            <a:pPr marL="25353">
              <a:spcBef>
                <a:spcPts val="200"/>
              </a:spcBef>
            </a:pPr>
            <a:r>
              <a:rPr dirty="0"/>
              <a:t>Quem,</a:t>
            </a:r>
            <a:r>
              <a:rPr spc="-30" dirty="0"/>
              <a:t> </a:t>
            </a:r>
            <a:r>
              <a:rPr dirty="0"/>
              <a:t>ou</a:t>
            </a:r>
            <a:r>
              <a:rPr spc="-40" dirty="0"/>
              <a:t> </a:t>
            </a:r>
            <a:r>
              <a:rPr dirty="0"/>
              <a:t>o</a:t>
            </a:r>
            <a:r>
              <a:rPr spc="-20" dirty="0"/>
              <a:t> </a:t>
            </a:r>
            <a:r>
              <a:rPr dirty="0"/>
              <a:t>que,</a:t>
            </a:r>
            <a:r>
              <a:rPr spc="-30" dirty="0"/>
              <a:t> </a:t>
            </a:r>
            <a:r>
              <a:rPr dirty="0"/>
              <a:t>é</a:t>
            </a:r>
            <a:r>
              <a:rPr spc="-20" dirty="0"/>
              <a:t> </a:t>
            </a:r>
            <a:r>
              <a:rPr dirty="0"/>
              <a:t>o</a:t>
            </a:r>
            <a:r>
              <a:rPr spc="-40" dirty="0"/>
              <a:t> </a:t>
            </a:r>
            <a:r>
              <a:rPr spc="-20" dirty="0"/>
              <a:t>interessado?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C33AA23-7C11-42AD-215D-A79C43354511}"/>
              </a:ext>
            </a:extLst>
          </p:cNvPr>
          <p:cNvSpPr txBox="1"/>
          <p:nvPr/>
        </p:nvSpPr>
        <p:spPr>
          <a:xfrm>
            <a:off x="685800" y="1143000"/>
            <a:ext cx="10668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Exemplos de Interessados Humanos (Stakeholders)</a:t>
            </a:r>
          </a:p>
          <a:p>
            <a:endParaRPr lang="pt-BR" b="1" dirty="0"/>
          </a:p>
          <a:p>
            <a:r>
              <a:rPr lang="pt-BR" b="1" dirty="0"/>
              <a:t>Papéis desempenhados por humanos que interagem com o artefato:</a:t>
            </a:r>
            <a:endParaRPr lang="pt-BR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Comprador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Motorista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Operador de distribuição de energia</a:t>
            </a:r>
          </a:p>
          <a:p>
            <a:endParaRPr lang="pt-BR" dirty="0"/>
          </a:p>
          <a:p>
            <a:r>
              <a:rPr lang="pt-BR" b="1" dirty="0"/>
              <a:t>Nota:</a:t>
            </a:r>
            <a:r>
              <a:rPr lang="pt-BR" dirty="0"/>
              <a:t> O que interessa é o papel desempenhado, ou seja, o usuário é a classe de todos os interessados na qualidade do serviço prestado pelo sistema.</a:t>
            </a:r>
          </a:p>
          <a:p>
            <a:endParaRPr lang="pt-BR" dirty="0"/>
          </a:p>
          <a:p>
            <a:r>
              <a:rPr lang="pt-BR" dirty="0"/>
              <a:t>Use o termo "usuário" somente quando não for relevante saber o papel que desempenha.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Outros interessados:</a:t>
            </a:r>
            <a:endParaRPr lang="pt-BR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Desenvolvedores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Controladores externos da qualidade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Mantenedores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Operadores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pt-BR" dirty="0"/>
              <a:t>Auditores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7E5623047B054448A9134B84C816D1B" ma:contentTypeVersion="0" ma:contentTypeDescription="Crie um novo documento." ma:contentTypeScope="" ma:versionID="b856a19b3ebfb6e68d3cf33770b8bbf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C7761E-6A03-4EDD-A143-DEB42CE868E5}"/>
</file>

<file path=customXml/itemProps2.xml><?xml version="1.0" encoding="utf-8"?>
<ds:datastoreItem xmlns:ds="http://schemas.openxmlformats.org/officeDocument/2006/customXml" ds:itemID="{5C567F7C-ACFA-46B4-B115-F4351A1064F4}"/>
</file>

<file path=customXml/itemProps3.xml><?xml version="1.0" encoding="utf-8"?>
<ds:datastoreItem xmlns:ds="http://schemas.openxmlformats.org/officeDocument/2006/customXml" ds:itemID="{BAAFF673-9F88-4FD1-A88E-7A134D41639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1024</TotalTime>
  <Words>2587</Words>
  <Application>Microsoft Office PowerPoint</Application>
  <PresentationFormat>Widescreen</PresentationFormat>
  <Paragraphs>351</Paragraphs>
  <Slides>30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9" baseType="lpstr">
      <vt:lpstr>Arial</vt:lpstr>
      <vt:lpstr>Arial MT</vt:lpstr>
      <vt:lpstr>Calibri</vt:lpstr>
      <vt:lpstr>Carlito</vt:lpstr>
      <vt:lpstr>Century Gothic</vt:lpstr>
      <vt:lpstr>Courier New</vt:lpstr>
      <vt:lpstr>Trebuchet MS</vt:lpstr>
      <vt:lpstr>Wingdings</vt:lpstr>
      <vt:lpstr>Office Theme</vt:lpstr>
      <vt:lpstr>TESTEs de software</vt:lpstr>
      <vt:lpstr>Engenharia de software</vt:lpstr>
      <vt:lpstr>Definição de qualidade</vt:lpstr>
      <vt:lpstr>Perguntas</vt:lpstr>
      <vt:lpstr>O que é um sistema?</vt:lpstr>
      <vt:lpstr>Atividade</vt:lpstr>
      <vt:lpstr>O que é um artefato de software?</vt:lpstr>
      <vt:lpstr>Quem são: usuário e cliente?</vt:lpstr>
      <vt:lpstr>Quem, ou o que, é o interessado?</vt:lpstr>
      <vt:lpstr>Quem, ou o que, é o interessado?</vt:lpstr>
      <vt:lpstr>Definições</vt:lpstr>
      <vt:lpstr>Definições</vt:lpstr>
      <vt:lpstr>Definições</vt:lpstr>
      <vt:lpstr>Definições</vt:lpstr>
      <vt:lpstr>Risco e qualidade satisfatória</vt:lpstr>
      <vt:lpstr>Graus de qualidade</vt:lpstr>
      <vt:lpstr>Necessidade da especificação</vt:lpstr>
      <vt:lpstr>Problema básico</vt:lpstr>
      <vt:lpstr>Não existe software perfeito</vt:lpstr>
      <vt:lpstr>Não existe software perfeito</vt:lpstr>
      <vt:lpstr>Não existe software perfeito</vt:lpstr>
      <vt:lpstr>Propagação de defeitos</vt:lpstr>
      <vt:lpstr>Por que desenvolver visando qualidade?</vt:lpstr>
      <vt:lpstr>Exemplos de retrabalho inútil?</vt:lpstr>
      <vt:lpstr>Como eliminar causas de retrabalho inútil?</vt:lpstr>
      <vt:lpstr>Controle da qualidade versus evitar defeitos</vt:lpstr>
      <vt:lpstr>Qualidade dos artefatos</vt:lpstr>
      <vt:lpstr>Qualidade do serviço, qualidade externa</vt:lpstr>
      <vt:lpstr>Qualidade de engenharia, qualidade interna</vt:lpstr>
      <vt:lpstr>Consequências da falta de qualidade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BUSTAMANTE FERREIRA LEONOR</dc:creator>
  <cp:lastModifiedBy>Warner Brezolin</cp:lastModifiedBy>
  <cp:revision>118</cp:revision>
  <dcterms:created xsi:type="dcterms:W3CDTF">2020-02-06T23:16:28Z</dcterms:created>
  <dcterms:modified xsi:type="dcterms:W3CDTF">2025-02-17T21:10:18Z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2019-03-22T00:00:00Z</vt:filetime>
  </property>
  <property fmtid="{D5CDD505-2E9C-101B-9397-08002B2CF9AE}" pid="3" name="Creator">
    <vt:lpwstr>Microsoft® PowerPoint® para Office 365</vt:lpwstr>
  </property>
  <property fmtid="{D5CDD505-2E9C-101B-9397-08002B2CF9AE}" pid="4" name="LastSaved">
    <vt:filetime>2020-02-06T00:00:00Z</vt:filetime>
  </property>
  <property fmtid="{D5CDD505-2E9C-101B-9397-08002B2CF9AE}" pid="5" name="ContentTypeId">
    <vt:lpwstr>0x010100F7E5623047B054448A9134B84C816D1B</vt:lpwstr>
  </property>
</Properties>
</file>