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7340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368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256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58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71028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51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19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466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932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166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5105400"/>
            <a:ext cx="8417859" cy="17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64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72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607" y="481781"/>
            <a:ext cx="771832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rPr sz="2600" dirty="0"/>
              <a:t>Exploratory Data Analysis (EDA) Insights for Global Electronics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BB699B-E23B-CFEE-5E8A-D10309379207}"/>
              </a:ext>
            </a:extLst>
          </p:cNvPr>
          <p:cNvSpPr txBox="1"/>
          <p:nvPr/>
        </p:nvSpPr>
        <p:spPr>
          <a:xfrm>
            <a:off x="178855" y="3022625"/>
            <a:ext cx="82197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Global Electronics, a leading retailer, aims to enhance customer satisfaction and optimize operations through a comprehensive </a:t>
            </a:r>
            <a:r>
              <a:rPr lang="en-US" b="1" dirty="0"/>
              <a:t>Exploratory Data Analysis (EDA)</a:t>
            </a:r>
            <a:r>
              <a:rPr lang="en-US" dirty="0"/>
              <a:t>. This analysis uncovers key insights from sales, customer demographics, and product data, offering actionable recommendations to drive growth and operational efficiency.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BE3865-EA75-13CF-B8F9-59C073A501E2}"/>
              </a:ext>
            </a:extLst>
          </p:cNvPr>
          <p:cNvSpPr txBox="1"/>
          <p:nvPr/>
        </p:nvSpPr>
        <p:spPr>
          <a:xfrm>
            <a:off x="178855" y="2355795"/>
            <a:ext cx="457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Project Problem Statement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156" y="195590"/>
            <a:ext cx="685957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2800" dirty="0"/>
              <a:t>Sales Distribution Across Countries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189" y="4675239"/>
            <a:ext cx="7811621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900" dirty="0"/>
          </a:p>
          <a:p>
            <a:pPr>
              <a:defRPr sz="2400"/>
            </a:pPr>
            <a:r>
              <a:rPr sz="2000" dirty="0"/>
              <a:t>United States has the highest sales, dominated by male customers.</a:t>
            </a:r>
          </a:p>
          <a:p>
            <a:pPr>
              <a:defRPr sz="2400"/>
            </a:pPr>
            <a:r>
              <a:rPr sz="2000" dirty="0"/>
              <a:t>Germany and the UK are also key markets with balanced gender sales.</a:t>
            </a:r>
          </a:p>
          <a:p>
            <a:pPr>
              <a:defRPr sz="2400"/>
            </a:pPr>
            <a:r>
              <a:rPr sz="2000" dirty="0"/>
              <a:t>The Netherlands and France have the lowest sales.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CE76F06-0AB4-0FEB-3AC8-DADA6EEA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0" y="820993"/>
            <a:ext cx="7631082" cy="38542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19" y="195590"/>
            <a:ext cx="83359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2800" dirty="0"/>
              <a:t>Customer Segmentation by Gender and 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929" y="5020623"/>
            <a:ext cx="77035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200" dirty="0"/>
          </a:p>
          <a:p>
            <a:pPr>
              <a:defRPr sz="2400"/>
            </a:pPr>
            <a:r>
              <a:rPr sz="2000" dirty="0"/>
              <a:t>Female customers dominate purchases in North America.</a:t>
            </a:r>
          </a:p>
          <a:p>
            <a:pPr>
              <a:defRPr sz="2400"/>
            </a:pPr>
            <a:r>
              <a:rPr sz="2000" dirty="0"/>
              <a:t>Most purchases are made by customers between the ages of 25-45.</a:t>
            </a:r>
          </a:p>
          <a:p>
            <a:pPr>
              <a:defRPr sz="2400"/>
            </a:pPr>
            <a:r>
              <a:rPr sz="2000" dirty="0"/>
              <a:t>July and August are the peak months for customer birthdays, indicating seasonal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6F8650-42F5-BC4E-5184-3E86AF14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6" y="1033298"/>
            <a:ext cx="4146594" cy="2299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44A516B-A74B-17B4-BE0D-8D60E7509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87" y="2923722"/>
            <a:ext cx="4146594" cy="22998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800" y="211394"/>
            <a:ext cx="78919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2800" dirty="0"/>
              <a:t>Key Product Categories Driving Revenue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00" y="4672786"/>
            <a:ext cx="804239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400"/>
            </a:pPr>
            <a:r>
              <a:rPr sz="2000" dirty="0"/>
              <a:t>Cell phones and </a:t>
            </a:r>
            <a:r>
              <a:rPr lang="en-IN" sz="2000" dirty="0"/>
              <a:t>Computers</a:t>
            </a:r>
            <a:r>
              <a:rPr sz="2000" dirty="0"/>
              <a:t> lead the revenue with the highest margins.</a:t>
            </a:r>
          </a:p>
          <a:p>
            <a:pPr>
              <a:defRPr sz="2400"/>
            </a:pPr>
            <a:r>
              <a:rPr sz="2000" dirty="0"/>
              <a:t>Home appliances and televisions are high-volume but lower-margin categories.</a:t>
            </a:r>
          </a:p>
          <a:p>
            <a:pPr>
              <a:defRPr sz="2400"/>
            </a:pPr>
            <a:r>
              <a:rPr sz="2000" dirty="0"/>
              <a:t>Smartphones and cameras show consistent demand year over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1037CD-4E15-B3B0-4C87-20D80C58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9" y="3038168"/>
            <a:ext cx="8042395" cy="1956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EEE4F1-32E1-6DAE-041F-01258B4C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12" y="952136"/>
            <a:ext cx="7999092" cy="2164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568" y="457200"/>
            <a:ext cx="82798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2800" dirty="0"/>
              <a:t>Store Expansion and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587" y="4557251"/>
            <a:ext cx="845082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400"/>
            </a:pPr>
            <a:r>
              <a:rPr sz="2000" dirty="0"/>
              <a:t>The US has the highest number of store openings, contributing significantly to revenue growth.</a:t>
            </a:r>
          </a:p>
          <a:p>
            <a:pPr>
              <a:defRPr sz="2400"/>
            </a:pPr>
            <a:r>
              <a:rPr sz="2000" dirty="0"/>
              <a:t>Australia and Germany show moderate expansion with promising performance.</a:t>
            </a:r>
          </a:p>
          <a:p>
            <a:pPr>
              <a:defRPr sz="2400"/>
            </a:pPr>
            <a:r>
              <a:rPr sz="2000" dirty="0"/>
              <a:t>France and the Netherlands have fewer stores, showing room for growth.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802624-802D-AB7D-5081-7E818AC0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35" y="1071717"/>
            <a:ext cx="6522496" cy="36498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8581" y="457200"/>
            <a:ext cx="544892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2800"/>
              <a:t>Strategic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284" y="4272115"/>
            <a:ext cx="838844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400"/>
            </a:pPr>
            <a:r>
              <a:rPr sz="2000" dirty="0"/>
              <a:t>Expand store presence in underperforming markets like France and the Netherlands.</a:t>
            </a:r>
          </a:p>
          <a:p>
            <a:pPr>
              <a:defRPr sz="2400"/>
            </a:pPr>
            <a:r>
              <a:rPr sz="2000" dirty="0"/>
              <a:t>Focus marketing on female customers, especially in North America.</a:t>
            </a:r>
          </a:p>
          <a:p>
            <a:pPr>
              <a:defRPr sz="2400"/>
            </a:pPr>
            <a:r>
              <a:rPr sz="2000" dirty="0"/>
              <a:t>Increase product diversity in high-margin categories like smartphones and cameras.</a:t>
            </a:r>
          </a:p>
          <a:p>
            <a:pPr>
              <a:defRPr sz="2400"/>
            </a:pPr>
            <a:r>
              <a:rPr sz="2000" dirty="0"/>
              <a:t>Optimize inventory for seasonal trends, especially around July-August.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563C21-C349-FFE1-B93F-1D059752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80420"/>
            <a:ext cx="7875639" cy="35522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</TotalTime>
  <Words>268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View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dc:description>generated using python-pptx</dc:description>
  <cp:lastModifiedBy>LENOVO</cp:lastModifiedBy>
  <cp:revision>3</cp:revision>
  <dcterms:created xsi:type="dcterms:W3CDTF">2013-01-27T09:14:16Z</dcterms:created>
  <dcterms:modified xsi:type="dcterms:W3CDTF">2024-10-24T08:05:34Z</dcterms:modified>
</cp:coreProperties>
</file>