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9" r:id="rId3"/>
    <p:sldId id="260" r:id="rId4"/>
    <p:sldId id="261" r:id="rId5"/>
    <p:sldId id="262" r:id="rId6"/>
    <p:sldId id="263" r:id="rId7"/>
    <p:sldId id="266" r:id="rId8"/>
    <p:sldId id="267" r:id="rId9"/>
    <p:sldId id="268" r:id="rId10"/>
    <p:sldId id="270" r:id="rId11"/>
    <p:sldId id="271" r:id="rId12"/>
    <p:sldId id="272" r:id="rId13"/>
    <p:sldId id="269" r:id="rId14"/>
    <p:sldId id="265" r:id="rId15"/>
  </p:sldIdLst>
  <p:sldSz cx="12192000" cy="6858000"/>
  <p:notesSz cx="6858000" cy="9144000"/>
  <p:defaultTex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37"/>
    <p:restoredTop sz="96240"/>
  </p:normalViewPr>
  <p:slideViewPr>
    <p:cSldViewPr snapToGrid="0">
      <p:cViewPr>
        <p:scale>
          <a:sx n="117" d="100"/>
          <a:sy n="117" d="100"/>
        </p:scale>
        <p:origin x="504" y="2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A0B00-A71D-74AE-96C2-29FD3A29DA9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828A51B5-57E4-29CF-EAD5-628F6CABEF7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5637AE60-D1A1-DD5A-7113-2C328AFCE971}"/>
              </a:ext>
            </a:extLst>
          </p:cNvPr>
          <p:cNvSpPr>
            <a:spLocks noGrp="1"/>
          </p:cNvSpPr>
          <p:nvPr>
            <p:ph type="dt" sz="half" idx="10"/>
          </p:nvPr>
        </p:nvSpPr>
        <p:spPr/>
        <p:txBody>
          <a:bodyPr/>
          <a:lstStyle/>
          <a:p>
            <a:fld id="{CC0E52B7-B709-C448-AAFF-ACAEA5F256FC}" type="datetimeFigureOut">
              <a:rPr lang="en-GB" smtClean="0"/>
              <a:t>03/03/2023</a:t>
            </a:fld>
            <a:endParaRPr lang="en-GB"/>
          </a:p>
        </p:txBody>
      </p:sp>
      <p:sp>
        <p:nvSpPr>
          <p:cNvPr id="5" name="Footer Placeholder 4">
            <a:extLst>
              <a:ext uri="{FF2B5EF4-FFF2-40B4-BE49-F238E27FC236}">
                <a16:creationId xmlns:a16="http://schemas.microsoft.com/office/drawing/2014/main" id="{AFEE74DA-5EAF-A1D3-4D16-0C805039E39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BA5E58B-55EE-B1F9-276C-294431B16127}"/>
              </a:ext>
            </a:extLst>
          </p:cNvPr>
          <p:cNvSpPr>
            <a:spLocks noGrp="1"/>
          </p:cNvSpPr>
          <p:nvPr>
            <p:ph type="sldNum" sz="quarter" idx="12"/>
          </p:nvPr>
        </p:nvSpPr>
        <p:spPr/>
        <p:txBody>
          <a:bodyPr/>
          <a:lstStyle/>
          <a:p>
            <a:fld id="{A77BDC7A-7C1A-7649-B1FC-BD63A40242AD}" type="slidenum">
              <a:rPr lang="en-GB" smtClean="0"/>
              <a:t>‹#›</a:t>
            </a:fld>
            <a:endParaRPr lang="en-GB"/>
          </a:p>
        </p:txBody>
      </p:sp>
    </p:spTree>
    <p:extLst>
      <p:ext uri="{BB962C8B-B14F-4D97-AF65-F5344CB8AC3E}">
        <p14:creationId xmlns:p14="http://schemas.microsoft.com/office/powerpoint/2010/main" val="25064976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881A4-0A0B-7F6D-3C72-9C4B15BADBF5}"/>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959DBFA-18DB-FA78-7C6A-2FCD8FAB139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A117372-A498-EF76-A269-0ACF47CDED20}"/>
              </a:ext>
            </a:extLst>
          </p:cNvPr>
          <p:cNvSpPr>
            <a:spLocks noGrp="1"/>
          </p:cNvSpPr>
          <p:nvPr>
            <p:ph type="dt" sz="half" idx="10"/>
          </p:nvPr>
        </p:nvSpPr>
        <p:spPr/>
        <p:txBody>
          <a:bodyPr/>
          <a:lstStyle/>
          <a:p>
            <a:fld id="{CC0E52B7-B709-C448-AAFF-ACAEA5F256FC}" type="datetimeFigureOut">
              <a:rPr lang="en-GB" smtClean="0"/>
              <a:t>03/03/2023</a:t>
            </a:fld>
            <a:endParaRPr lang="en-GB"/>
          </a:p>
        </p:txBody>
      </p:sp>
      <p:sp>
        <p:nvSpPr>
          <p:cNvPr id="5" name="Footer Placeholder 4">
            <a:extLst>
              <a:ext uri="{FF2B5EF4-FFF2-40B4-BE49-F238E27FC236}">
                <a16:creationId xmlns:a16="http://schemas.microsoft.com/office/drawing/2014/main" id="{3D3016A4-7615-4EAE-252C-E76F0AFA20A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BDC6274-6A53-1358-5AC9-7BF36FB90B3B}"/>
              </a:ext>
            </a:extLst>
          </p:cNvPr>
          <p:cNvSpPr>
            <a:spLocks noGrp="1"/>
          </p:cNvSpPr>
          <p:nvPr>
            <p:ph type="sldNum" sz="quarter" idx="12"/>
          </p:nvPr>
        </p:nvSpPr>
        <p:spPr/>
        <p:txBody>
          <a:bodyPr/>
          <a:lstStyle/>
          <a:p>
            <a:fld id="{A77BDC7A-7C1A-7649-B1FC-BD63A40242AD}" type="slidenum">
              <a:rPr lang="en-GB" smtClean="0"/>
              <a:t>‹#›</a:t>
            </a:fld>
            <a:endParaRPr lang="en-GB"/>
          </a:p>
        </p:txBody>
      </p:sp>
    </p:spTree>
    <p:extLst>
      <p:ext uri="{BB962C8B-B14F-4D97-AF65-F5344CB8AC3E}">
        <p14:creationId xmlns:p14="http://schemas.microsoft.com/office/powerpoint/2010/main" val="20975087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6956A1C-452F-CD7B-D720-F8DD7DB26DA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3910BA8-9D82-4DFB-D5E4-5A51F2CE3D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68E8DFC-1FB5-45B2-4F62-E7CDE399A530}"/>
              </a:ext>
            </a:extLst>
          </p:cNvPr>
          <p:cNvSpPr>
            <a:spLocks noGrp="1"/>
          </p:cNvSpPr>
          <p:nvPr>
            <p:ph type="dt" sz="half" idx="10"/>
          </p:nvPr>
        </p:nvSpPr>
        <p:spPr/>
        <p:txBody>
          <a:bodyPr/>
          <a:lstStyle/>
          <a:p>
            <a:fld id="{CC0E52B7-B709-C448-AAFF-ACAEA5F256FC}" type="datetimeFigureOut">
              <a:rPr lang="en-GB" smtClean="0"/>
              <a:t>03/03/2023</a:t>
            </a:fld>
            <a:endParaRPr lang="en-GB"/>
          </a:p>
        </p:txBody>
      </p:sp>
      <p:sp>
        <p:nvSpPr>
          <p:cNvPr id="5" name="Footer Placeholder 4">
            <a:extLst>
              <a:ext uri="{FF2B5EF4-FFF2-40B4-BE49-F238E27FC236}">
                <a16:creationId xmlns:a16="http://schemas.microsoft.com/office/drawing/2014/main" id="{58A1DC8C-B258-E3E6-DF11-AB42E030CD1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61B5A7C-2A96-CDEF-7E1B-62E521CC25C8}"/>
              </a:ext>
            </a:extLst>
          </p:cNvPr>
          <p:cNvSpPr>
            <a:spLocks noGrp="1"/>
          </p:cNvSpPr>
          <p:nvPr>
            <p:ph type="sldNum" sz="quarter" idx="12"/>
          </p:nvPr>
        </p:nvSpPr>
        <p:spPr/>
        <p:txBody>
          <a:bodyPr/>
          <a:lstStyle/>
          <a:p>
            <a:fld id="{A77BDC7A-7C1A-7649-B1FC-BD63A40242AD}" type="slidenum">
              <a:rPr lang="en-GB" smtClean="0"/>
              <a:t>‹#›</a:t>
            </a:fld>
            <a:endParaRPr lang="en-GB"/>
          </a:p>
        </p:txBody>
      </p:sp>
    </p:spTree>
    <p:extLst>
      <p:ext uri="{BB962C8B-B14F-4D97-AF65-F5344CB8AC3E}">
        <p14:creationId xmlns:p14="http://schemas.microsoft.com/office/powerpoint/2010/main" val="174193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5E538-29D3-5CA8-F06C-0649A68AC187}"/>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4D177CE-42ED-F44C-13FF-44EF5354C50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07EFBE6-F0B1-B871-986E-DDEAD911E664}"/>
              </a:ext>
            </a:extLst>
          </p:cNvPr>
          <p:cNvSpPr>
            <a:spLocks noGrp="1"/>
          </p:cNvSpPr>
          <p:nvPr>
            <p:ph type="dt" sz="half" idx="10"/>
          </p:nvPr>
        </p:nvSpPr>
        <p:spPr/>
        <p:txBody>
          <a:bodyPr/>
          <a:lstStyle/>
          <a:p>
            <a:fld id="{CC0E52B7-B709-C448-AAFF-ACAEA5F256FC}" type="datetimeFigureOut">
              <a:rPr lang="en-GB" smtClean="0"/>
              <a:t>03/03/2023</a:t>
            </a:fld>
            <a:endParaRPr lang="en-GB"/>
          </a:p>
        </p:txBody>
      </p:sp>
      <p:sp>
        <p:nvSpPr>
          <p:cNvPr id="5" name="Footer Placeholder 4">
            <a:extLst>
              <a:ext uri="{FF2B5EF4-FFF2-40B4-BE49-F238E27FC236}">
                <a16:creationId xmlns:a16="http://schemas.microsoft.com/office/drawing/2014/main" id="{47D497A7-3F02-A81E-2C2E-75C5961A395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6352B75-BC8C-58B9-8167-218A3735DFE1}"/>
              </a:ext>
            </a:extLst>
          </p:cNvPr>
          <p:cNvSpPr>
            <a:spLocks noGrp="1"/>
          </p:cNvSpPr>
          <p:nvPr>
            <p:ph type="sldNum" sz="quarter" idx="12"/>
          </p:nvPr>
        </p:nvSpPr>
        <p:spPr/>
        <p:txBody>
          <a:bodyPr/>
          <a:lstStyle/>
          <a:p>
            <a:fld id="{A77BDC7A-7C1A-7649-B1FC-BD63A40242AD}" type="slidenum">
              <a:rPr lang="en-GB" smtClean="0"/>
              <a:t>‹#›</a:t>
            </a:fld>
            <a:endParaRPr lang="en-GB"/>
          </a:p>
        </p:txBody>
      </p:sp>
    </p:spTree>
    <p:extLst>
      <p:ext uri="{BB962C8B-B14F-4D97-AF65-F5344CB8AC3E}">
        <p14:creationId xmlns:p14="http://schemas.microsoft.com/office/powerpoint/2010/main" val="4010815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4B12D-C5CB-9A17-4A36-2A4D24DDCC9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7FC3A560-4F5A-8969-E564-565666DE640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6F0110B-20CC-826D-E01B-AB8ECE968B33}"/>
              </a:ext>
            </a:extLst>
          </p:cNvPr>
          <p:cNvSpPr>
            <a:spLocks noGrp="1"/>
          </p:cNvSpPr>
          <p:nvPr>
            <p:ph type="dt" sz="half" idx="10"/>
          </p:nvPr>
        </p:nvSpPr>
        <p:spPr/>
        <p:txBody>
          <a:bodyPr/>
          <a:lstStyle/>
          <a:p>
            <a:fld id="{CC0E52B7-B709-C448-AAFF-ACAEA5F256FC}" type="datetimeFigureOut">
              <a:rPr lang="en-GB" smtClean="0"/>
              <a:t>03/03/2023</a:t>
            </a:fld>
            <a:endParaRPr lang="en-GB"/>
          </a:p>
        </p:txBody>
      </p:sp>
      <p:sp>
        <p:nvSpPr>
          <p:cNvPr id="5" name="Footer Placeholder 4">
            <a:extLst>
              <a:ext uri="{FF2B5EF4-FFF2-40B4-BE49-F238E27FC236}">
                <a16:creationId xmlns:a16="http://schemas.microsoft.com/office/drawing/2014/main" id="{C974BC68-1AF0-8556-ABD4-022F4EF83AB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C0FDD09-F28F-CBC3-116B-A30D456EEBDC}"/>
              </a:ext>
            </a:extLst>
          </p:cNvPr>
          <p:cNvSpPr>
            <a:spLocks noGrp="1"/>
          </p:cNvSpPr>
          <p:nvPr>
            <p:ph type="sldNum" sz="quarter" idx="12"/>
          </p:nvPr>
        </p:nvSpPr>
        <p:spPr/>
        <p:txBody>
          <a:bodyPr/>
          <a:lstStyle/>
          <a:p>
            <a:fld id="{A77BDC7A-7C1A-7649-B1FC-BD63A40242AD}" type="slidenum">
              <a:rPr lang="en-GB" smtClean="0"/>
              <a:t>‹#›</a:t>
            </a:fld>
            <a:endParaRPr lang="en-GB"/>
          </a:p>
        </p:txBody>
      </p:sp>
    </p:spTree>
    <p:extLst>
      <p:ext uri="{BB962C8B-B14F-4D97-AF65-F5344CB8AC3E}">
        <p14:creationId xmlns:p14="http://schemas.microsoft.com/office/powerpoint/2010/main" val="2343831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F9698-769D-14BF-84EC-B9B7EDC746D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3E1C9E3-DDC4-7A53-53F7-1E647A00E3A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4E4B2D8B-3508-65DC-4FED-522730CB37B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09D07C4C-160A-7524-596B-8156946484F8}"/>
              </a:ext>
            </a:extLst>
          </p:cNvPr>
          <p:cNvSpPr>
            <a:spLocks noGrp="1"/>
          </p:cNvSpPr>
          <p:nvPr>
            <p:ph type="dt" sz="half" idx="10"/>
          </p:nvPr>
        </p:nvSpPr>
        <p:spPr/>
        <p:txBody>
          <a:bodyPr/>
          <a:lstStyle/>
          <a:p>
            <a:fld id="{CC0E52B7-B709-C448-AAFF-ACAEA5F256FC}" type="datetimeFigureOut">
              <a:rPr lang="en-GB" smtClean="0"/>
              <a:t>03/03/2023</a:t>
            </a:fld>
            <a:endParaRPr lang="en-GB"/>
          </a:p>
        </p:txBody>
      </p:sp>
      <p:sp>
        <p:nvSpPr>
          <p:cNvPr id="6" name="Footer Placeholder 5">
            <a:extLst>
              <a:ext uri="{FF2B5EF4-FFF2-40B4-BE49-F238E27FC236}">
                <a16:creationId xmlns:a16="http://schemas.microsoft.com/office/drawing/2014/main" id="{0823B35D-E824-815D-FAF6-148000140D2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1E30AFB-CDE4-515C-3DA5-997ED0D75468}"/>
              </a:ext>
            </a:extLst>
          </p:cNvPr>
          <p:cNvSpPr>
            <a:spLocks noGrp="1"/>
          </p:cNvSpPr>
          <p:nvPr>
            <p:ph type="sldNum" sz="quarter" idx="12"/>
          </p:nvPr>
        </p:nvSpPr>
        <p:spPr/>
        <p:txBody>
          <a:bodyPr/>
          <a:lstStyle/>
          <a:p>
            <a:fld id="{A77BDC7A-7C1A-7649-B1FC-BD63A40242AD}" type="slidenum">
              <a:rPr lang="en-GB" smtClean="0"/>
              <a:t>‹#›</a:t>
            </a:fld>
            <a:endParaRPr lang="en-GB"/>
          </a:p>
        </p:txBody>
      </p:sp>
    </p:spTree>
    <p:extLst>
      <p:ext uri="{BB962C8B-B14F-4D97-AF65-F5344CB8AC3E}">
        <p14:creationId xmlns:p14="http://schemas.microsoft.com/office/powerpoint/2010/main" val="39022828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87C4B-F508-573C-BCC0-288D98944F72}"/>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C8CFDB6-D033-236A-63F1-16333C991C1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606FE42-83CA-357D-6D4C-5EC5E65D652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F07F4846-9DD6-EFBF-9007-8BCCDE95E24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3BF5996-DA84-F030-BB5B-9ECC3E44F65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3854D5A3-5ACE-30DD-6F13-1C91CA19A79D}"/>
              </a:ext>
            </a:extLst>
          </p:cNvPr>
          <p:cNvSpPr>
            <a:spLocks noGrp="1"/>
          </p:cNvSpPr>
          <p:nvPr>
            <p:ph type="dt" sz="half" idx="10"/>
          </p:nvPr>
        </p:nvSpPr>
        <p:spPr/>
        <p:txBody>
          <a:bodyPr/>
          <a:lstStyle/>
          <a:p>
            <a:fld id="{CC0E52B7-B709-C448-AAFF-ACAEA5F256FC}" type="datetimeFigureOut">
              <a:rPr lang="en-GB" smtClean="0"/>
              <a:t>03/03/2023</a:t>
            </a:fld>
            <a:endParaRPr lang="en-GB"/>
          </a:p>
        </p:txBody>
      </p:sp>
      <p:sp>
        <p:nvSpPr>
          <p:cNvPr id="8" name="Footer Placeholder 7">
            <a:extLst>
              <a:ext uri="{FF2B5EF4-FFF2-40B4-BE49-F238E27FC236}">
                <a16:creationId xmlns:a16="http://schemas.microsoft.com/office/drawing/2014/main" id="{C68D471E-8EFC-F854-2323-332506753FD1}"/>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65DBE749-FE2B-C71F-20B3-BA5CEB7D6C08}"/>
              </a:ext>
            </a:extLst>
          </p:cNvPr>
          <p:cNvSpPr>
            <a:spLocks noGrp="1"/>
          </p:cNvSpPr>
          <p:nvPr>
            <p:ph type="sldNum" sz="quarter" idx="12"/>
          </p:nvPr>
        </p:nvSpPr>
        <p:spPr/>
        <p:txBody>
          <a:bodyPr/>
          <a:lstStyle/>
          <a:p>
            <a:fld id="{A77BDC7A-7C1A-7649-B1FC-BD63A40242AD}" type="slidenum">
              <a:rPr lang="en-GB" smtClean="0"/>
              <a:t>‹#›</a:t>
            </a:fld>
            <a:endParaRPr lang="en-GB"/>
          </a:p>
        </p:txBody>
      </p:sp>
    </p:spTree>
    <p:extLst>
      <p:ext uri="{BB962C8B-B14F-4D97-AF65-F5344CB8AC3E}">
        <p14:creationId xmlns:p14="http://schemas.microsoft.com/office/powerpoint/2010/main" val="1040598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70D7B-29B2-D3CA-6476-AF1E69222E4F}"/>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BA246F68-C8BE-DE9F-4FE2-E17CDF8FCA8A}"/>
              </a:ext>
            </a:extLst>
          </p:cNvPr>
          <p:cNvSpPr>
            <a:spLocks noGrp="1"/>
          </p:cNvSpPr>
          <p:nvPr>
            <p:ph type="dt" sz="half" idx="10"/>
          </p:nvPr>
        </p:nvSpPr>
        <p:spPr/>
        <p:txBody>
          <a:bodyPr/>
          <a:lstStyle/>
          <a:p>
            <a:fld id="{CC0E52B7-B709-C448-AAFF-ACAEA5F256FC}" type="datetimeFigureOut">
              <a:rPr lang="en-GB" smtClean="0"/>
              <a:t>03/03/2023</a:t>
            </a:fld>
            <a:endParaRPr lang="en-GB"/>
          </a:p>
        </p:txBody>
      </p:sp>
      <p:sp>
        <p:nvSpPr>
          <p:cNvPr id="4" name="Footer Placeholder 3">
            <a:extLst>
              <a:ext uri="{FF2B5EF4-FFF2-40B4-BE49-F238E27FC236}">
                <a16:creationId xmlns:a16="http://schemas.microsoft.com/office/drawing/2014/main" id="{685D8B5E-1B00-77E8-1FE3-DD9FD4A6D00A}"/>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23269720-6B25-4B02-A7DF-5DC826E4BCF0}"/>
              </a:ext>
            </a:extLst>
          </p:cNvPr>
          <p:cNvSpPr>
            <a:spLocks noGrp="1"/>
          </p:cNvSpPr>
          <p:nvPr>
            <p:ph type="sldNum" sz="quarter" idx="12"/>
          </p:nvPr>
        </p:nvSpPr>
        <p:spPr/>
        <p:txBody>
          <a:bodyPr/>
          <a:lstStyle/>
          <a:p>
            <a:fld id="{A77BDC7A-7C1A-7649-B1FC-BD63A40242AD}" type="slidenum">
              <a:rPr lang="en-GB" smtClean="0"/>
              <a:t>‹#›</a:t>
            </a:fld>
            <a:endParaRPr lang="en-GB"/>
          </a:p>
        </p:txBody>
      </p:sp>
    </p:spTree>
    <p:extLst>
      <p:ext uri="{BB962C8B-B14F-4D97-AF65-F5344CB8AC3E}">
        <p14:creationId xmlns:p14="http://schemas.microsoft.com/office/powerpoint/2010/main" val="34117869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3E92606-BF35-9B20-FDBC-5D344927F17F}"/>
              </a:ext>
            </a:extLst>
          </p:cNvPr>
          <p:cNvSpPr>
            <a:spLocks noGrp="1"/>
          </p:cNvSpPr>
          <p:nvPr>
            <p:ph type="dt" sz="half" idx="10"/>
          </p:nvPr>
        </p:nvSpPr>
        <p:spPr/>
        <p:txBody>
          <a:bodyPr/>
          <a:lstStyle/>
          <a:p>
            <a:fld id="{CC0E52B7-B709-C448-AAFF-ACAEA5F256FC}" type="datetimeFigureOut">
              <a:rPr lang="en-GB" smtClean="0"/>
              <a:t>03/03/2023</a:t>
            </a:fld>
            <a:endParaRPr lang="en-GB"/>
          </a:p>
        </p:txBody>
      </p:sp>
      <p:sp>
        <p:nvSpPr>
          <p:cNvPr id="3" name="Footer Placeholder 2">
            <a:extLst>
              <a:ext uri="{FF2B5EF4-FFF2-40B4-BE49-F238E27FC236}">
                <a16:creationId xmlns:a16="http://schemas.microsoft.com/office/drawing/2014/main" id="{D648F0D9-186C-E57E-D785-3D34961732C8}"/>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E3A3681E-AAA4-7EC2-A319-66265DD293F6}"/>
              </a:ext>
            </a:extLst>
          </p:cNvPr>
          <p:cNvSpPr>
            <a:spLocks noGrp="1"/>
          </p:cNvSpPr>
          <p:nvPr>
            <p:ph type="sldNum" sz="quarter" idx="12"/>
          </p:nvPr>
        </p:nvSpPr>
        <p:spPr/>
        <p:txBody>
          <a:bodyPr/>
          <a:lstStyle/>
          <a:p>
            <a:fld id="{A77BDC7A-7C1A-7649-B1FC-BD63A40242AD}" type="slidenum">
              <a:rPr lang="en-GB" smtClean="0"/>
              <a:t>‹#›</a:t>
            </a:fld>
            <a:endParaRPr lang="en-GB"/>
          </a:p>
        </p:txBody>
      </p:sp>
    </p:spTree>
    <p:extLst>
      <p:ext uri="{BB962C8B-B14F-4D97-AF65-F5344CB8AC3E}">
        <p14:creationId xmlns:p14="http://schemas.microsoft.com/office/powerpoint/2010/main" val="35225520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2FA21-5649-15DD-6516-6907EFC809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1537BC9E-AFA4-E8F5-C1C9-25E7D5B73C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1A5494C-813F-0953-8600-8094816AA5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853A09-8431-4F2D-2470-FA562682DBDD}"/>
              </a:ext>
            </a:extLst>
          </p:cNvPr>
          <p:cNvSpPr>
            <a:spLocks noGrp="1"/>
          </p:cNvSpPr>
          <p:nvPr>
            <p:ph type="dt" sz="half" idx="10"/>
          </p:nvPr>
        </p:nvSpPr>
        <p:spPr/>
        <p:txBody>
          <a:bodyPr/>
          <a:lstStyle/>
          <a:p>
            <a:fld id="{CC0E52B7-B709-C448-AAFF-ACAEA5F256FC}" type="datetimeFigureOut">
              <a:rPr lang="en-GB" smtClean="0"/>
              <a:t>03/03/2023</a:t>
            </a:fld>
            <a:endParaRPr lang="en-GB"/>
          </a:p>
        </p:txBody>
      </p:sp>
      <p:sp>
        <p:nvSpPr>
          <p:cNvPr id="6" name="Footer Placeholder 5">
            <a:extLst>
              <a:ext uri="{FF2B5EF4-FFF2-40B4-BE49-F238E27FC236}">
                <a16:creationId xmlns:a16="http://schemas.microsoft.com/office/drawing/2014/main" id="{90B82D6B-EB54-FCF4-34E0-83E666FF721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1F2C5C2-B01E-8AA5-EBD3-81DB13337968}"/>
              </a:ext>
            </a:extLst>
          </p:cNvPr>
          <p:cNvSpPr>
            <a:spLocks noGrp="1"/>
          </p:cNvSpPr>
          <p:nvPr>
            <p:ph type="sldNum" sz="quarter" idx="12"/>
          </p:nvPr>
        </p:nvSpPr>
        <p:spPr/>
        <p:txBody>
          <a:bodyPr/>
          <a:lstStyle/>
          <a:p>
            <a:fld id="{A77BDC7A-7C1A-7649-B1FC-BD63A40242AD}" type="slidenum">
              <a:rPr lang="en-GB" smtClean="0"/>
              <a:t>‹#›</a:t>
            </a:fld>
            <a:endParaRPr lang="en-GB"/>
          </a:p>
        </p:txBody>
      </p:sp>
    </p:spTree>
    <p:extLst>
      <p:ext uri="{BB962C8B-B14F-4D97-AF65-F5344CB8AC3E}">
        <p14:creationId xmlns:p14="http://schemas.microsoft.com/office/powerpoint/2010/main" val="23671769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7C2C4-5B10-7078-9883-12426C6B3F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1318093A-B971-1319-466B-7DDA5CA2473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82E8B5D1-A41A-5BA7-D1D9-E3C69B0081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47577D-0E3F-A6CD-36CF-84E6069578A6}"/>
              </a:ext>
            </a:extLst>
          </p:cNvPr>
          <p:cNvSpPr>
            <a:spLocks noGrp="1"/>
          </p:cNvSpPr>
          <p:nvPr>
            <p:ph type="dt" sz="half" idx="10"/>
          </p:nvPr>
        </p:nvSpPr>
        <p:spPr/>
        <p:txBody>
          <a:bodyPr/>
          <a:lstStyle/>
          <a:p>
            <a:fld id="{CC0E52B7-B709-C448-AAFF-ACAEA5F256FC}" type="datetimeFigureOut">
              <a:rPr lang="en-GB" smtClean="0"/>
              <a:t>03/03/2023</a:t>
            </a:fld>
            <a:endParaRPr lang="en-GB"/>
          </a:p>
        </p:txBody>
      </p:sp>
      <p:sp>
        <p:nvSpPr>
          <p:cNvPr id="6" name="Footer Placeholder 5">
            <a:extLst>
              <a:ext uri="{FF2B5EF4-FFF2-40B4-BE49-F238E27FC236}">
                <a16:creationId xmlns:a16="http://schemas.microsoft.com/office/drawing/2014/main" id="{5DE6E9F6-09FD-E29D-A2ED-BE4C93FDE28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3B1F2C9-5F43-30C1-ADBD-95BCAC511983}"/>
              </a:ext>
            </a:extLst>
          </p:cNvPr>
          <p:cNvSpPr>
            <a:spLocks noGrp="1"/>
          </p:cNvSpPr>
          <p:nvPr>
            <p:ph type="sldNum" sz="quarter" idx="12"/>
          </p:nvPr>
        </p:nvSpPr>
        <p:spPr/>
        <p:txBody>
          <a:bodyPr/>
          <a:lstStyle/>
          <a:p>
            <a:fld id="{A77BDC7A-7C1A-7649-B1FC-BD63A40242AD}" type="slidenum">
              <a:rPr lang="en-GB" smtClean="0"/>
              <a:t>‹#›</a:t>
            </a:fld>
            <a:endParaRPr lang="en-GB"/>
          </a:p>
        </p:txBody>
      </p:sp>
    </p:spTree>
    <p:extLst>
      <p:ext uri="{BB962C8B-B14F-4D97-AF65-F5344CB8AC3E}">
        <p14:creationId xmlns:p14="http://schemas.microsoft.com/office/powerpoint/2010/main" val="26176560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196F194-C1B9-9ADC-EE6E-6FF49CFDB56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84B6389-E820-5C98-56CF-D4E4EF54BA0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5B1DEC9-B93D-5FC5-7858-D202A980B51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0E52B7-B709-C448-AAFF-ACAEA5F256FC}" type="datetimeFigureOut">
              <a:rPr lang="en-GB" smtClean="0"/>
              <a:t>03/03/2023</a:t>
            </a:fld>
            <a:endParaRPr lang="en-GB"/>
          </a:p>
        </p:txBody>
      </p:sp>
      <p:sp>
        <p:nvSpPr>
          <p:cNvPr id="5" name="Footer Placeholder 4">
            <a:extLst>
              <a:ext uri="{FF2B5EF4-FFF2-40B4-BE49-F238E27FC236}">
                <a16:creationId xmlns:a16="http://schemas.microsoft.com/office/drawing/2014/main" id="{90AA579D-A6D6-DAD5-5170-9F8724A14E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53ADFC1A-187B-7F04-D992-67C6DF05437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7BDC7A-7C1A-7649-B1FC-BD63A40242AD}" type="slidenum">
              <a:rPr lang="en-GB" smtClean="0"/>
              <a:t>‹#›</a:t>
            </a:fld>
            <a:endParaRPr lang="en-GB"/>
          </a:p>
        </p:txBody>
      </p:sp>
    </p:spTree>
    <p:extLst>
      <p:ext uri="{BB962C8B-B14F-4D97-AF65-F5344CB8AC3E}">
        <p14:creationId xmlns:p14="http://schemas.microsoft.com/office/powerpoint/2010/main" val="14098442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DCFC3-3A80-2E04-1294-F0198DF8BA06}"/>
              </a:ext>
            </a:extLst>
          </p:cNvPr>
          <p:cNvSpPr>
            <a:spLocks noGrp="1"/>
          </p:cNvSpPr>
          <p:nvPr>
            <p:ph type="ctrTitle"/>
          </p:nvPr>
        </p:nvSpPr>
        <p:spPr/>
        <p:txBody>
          <a:bodyPr/>
          <a:lstStyle/>
          <a:p>
            <a:r>
              <a:rPr lang="en-GB" dirty="0">
                <a:latin typeface="Times New Roman" panose="02020603050405020304" pitchFamily="18" charset="0"/>
                <a:cs typeface="Times New Roman" panose="02020603050405020304" pitchFamily="18" charset="0"/>
              </a:rPr>
              <a:t>Assignment 3</a:t>
            </a:r>
          </a:p>
        </p:txBody>
      </p:sp>
    </p:spTree>
    <p:extLst>
      <p:ext uri="{BB962C8B-B14F-4D97-AF65-F5344CB8AC3E}">
        <p14:creationId xmlns:p14="http://schemas.microsoft.com/office/powerpoint/2010/main" val="39671835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75D99F-4625-73B0-73D8-935A72C06256}"/>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 b. The difference between the two estimates, causal and correlational is large and implies a same directional conclusion. Whereas the correlational estimate would suggest that video number leads to more shares, the causal estimate implies a</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higher </a:t>
            </a:r>
            <a:r>
              <a:rPr lang="en-US" dirty="0">
                <a:latin typeface="Times New Roman" panose="02020603050405020304" pitchFamily="18" charset="0"/>
                <a:cs typeface="Times New Roman" panose="02020603050405020304" pitchFamily="18" charset="0"/>
              </a:rPr>
              <a:t>shares by about 1514.1. </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67605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9A7811C-352B-6848-E993-DCC29B895F99}"/>
              </a:ext>
            </a:extLst>
          </p:cNvPr>
          <p:cNvPicPr>
            <a:picLocks noChangeAspect="1"/>
          </p:cNvPicPr>
          <p:nvPr/>
        </p:nvPicPr>
        <p:blipFill>
          <a:blip r:embed="rId2"/>
          <a:stretch>
            <a:fillRect/>
          </a:stretch>
        </p:blipFill>
        <p:spPr>
          <a:xfrm>
            <a:off x="492760" y="702631"/>
            <a:ext cx="5176520" cy="5452737"/>
          </a:xfrm>
          <a:prstGeom prst="rect">
            <a:avLst/>
          </a:prstGeom>
        </p:spPr>
      </p:pic>
      <p:sp>
        <p:nvSpPr>
          <p:cNvPr id="6" name="TextBox 5">
            <a:extLst>
              <a:ext uri="{FF2B5EF4-FFF2-40B4-BE49-F238E27FC236}">
                <a16:creationId xmlns:a16="http://schemas.microsoft.com/office/drawing/2014/main" id="{076A5572-6149-6839-55AE-21D0BA8B013E}"/>
              </a:ext>
            </a:extLst>
          </p:cNvPr>
          <p:cNvSpPr txBox="1"/>
          <p:nvPr/>
        </p:nvSpPr>
        <p:spPr>
          <a:xfrm>
            <a:off x="5830390" y="1943602"/>
            <a:ext cx="6100354" cy="2535502"/>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We reproduce the matching estimate but adding controls to the regressions. </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We’ve noticed adding controls changes the correlational estimate a lot. </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causal estimate is very similar to the one we got before. This is a sign that our matching was successful.  </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22862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EF061DE-7C94-51A1-A2C0-F7D511B59F47}"/>
              </a:ext>
            </a:extLst>
          </p:cNvPr>
          <p:cNvPicPr>
            <a:picLocks noChangeAspect="1"/>
          </p:cNvPicPr>
          <p:nvPr/>
        </p:nvPicPr>
        <p:blipFill>
          <a:blip r:embed="rId2"/>
          <a:stretch>
            <a:fillRect/>
          </a:stretch>
        </p:blipFill>
        <p:spPr>
          <a:xfrm>
            <a:off x="800526" y="563789"/>
            <a:ext cx="5295474" cy="5730421"/>
          </a:xfrm>
          <a:prstGeom prst="rect">
            <a:avLst/>
          </a:prstGeom>
        </p:spPr>
      </p:pic>
      <p:sp>
        <p:nvSpPr>
          <p:cNvPr id="6" name="TextBox 5">
            <a:extLst>
              <a:ext uri="{FF2B5EF4-FFF2-40B4-BE49-F238E27FC236}">
                <a16:creationId xmlns:a16="http://schemas.microsoft.com/office/drawing/2014/main" id="{EA4DE32C-75FD-9515-AF21-FA95CDB54CC6}"/>
              </a:ext>
            </a:extLst>
          </p:cNvPr>
          <p:cNvSpPr txBox="1"/>
          <p:nvPr/>
        </p:nvSpPr>
        <p:spPr>
          <a:xfrm>
            <a:off x="6370320" y="2011067"/>
            <a:ext cx="5464629" cy="2535502"/>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Next, we test how important the issue of weak overlap may be for our estimates. </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We do so by estimating the matching estimate only using observations in the region of good overlap. </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Our key result does not change by much. We conclude that weak overlap does not drive our result. </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573149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17DD0D4-03D4-F566-B5E5-D5DCDF5972F2}"/>
              </a:ext>
            </a:extLst>
          </p:cNvPr>
          <p:cNvPicPr>
            <a:picLocks noChangeAspect="1"/>
          </p:cNvPicPr>
          <p:nvPr/>
        </p:nvPicPr>
        <p:blipFill>
          <a:blip r:embed="rId2"/>
          <a:stretch>
            <a:fillRect/>
          </a:stretch>
        </p:blipFill>
        <p:spPr>
          <a:xfrm>
            <a:off x="176599" y="140902"/>
            <a:ext cx="5919401" cy="468756"/>
          </a:xfrm>
          <a:prstGeom prst="rect">
            <a:avLst/>
          </a:prstGeom>
        </p:spPr>
      </p:pic>
      <p:pic>
        <p:nvPicPr>
          <p:cNvPr id="3" name="Picture 2">
            <a:extLst>
              <a:ext uri="{FF2B5EF4-FFF2-40B4-BE49-F238E27FC236}">
                <a16:creationId xmlns:a16="http://schemas.microsoft.com/office/drawing/2014/main" id="{BAF48698-4D96-7347-D9F0-EF0A46C4A8B5}"/>
              </a:ext>
            </a:extLst>
          </p:cNvPr>
          <p:cNvPicPr>
            <a:picLocks noChangeAspect="1"/>
          </p:cNvPicPr>
          <p:nvPr/>
        </p:nvPicPr>
        <p:blipFill>
          <a:blip r:embed="rId3"/>
          <a:stretch>
            <a:fillRect/>
          </a:stretch>
        </p:blipFill>
        <p:spPr>
          <a:xfrm>
            <a:off x="176599" y="930257"/>
            <a:ext cx="7691356" cy="4358435"/>
          </a:xfrm>
          <a:prstGeom prst="rect">
            <a:avLst/>
          </a:prstGeom>
        </p:spPr>
      </p:pic>
      <p:sp>
        <p:nvSpPr>
          <p:cNvPr id="4" name="TextBox 3">
            <a:extLst>
              <a:ext uri="{FF2B5EF4-FFF2-40B4-BE49-F238E27FC236}">
                <a16:creationId xmlns:a16="http://schemas.microsoft.com/office/drawing/2014/main" id="{3F725CDE-7CB8-E9C0-E2C1-1296CD19E77D}"/>
              </a:ext>
            </a:extLst>
          </p:cNvPr>
          <p:cNvSpPr txBox="1"/>
          <p:nvPr/>
        </p:nvSpPr>
        <p:spPr>
          <a:xfrm>
            <a:off x="7678180" y="1674674"/>
            <a:ext cx="4337221" cy="295100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As can be seen from the left side</a:t>
            </a:r>
            <a:r>
              <a:rPr lang="en-US" dirty="0">
                <a:latin typeface="Times New Roman" panose="02020603050405020304" pitchFamily="18" charset="0"/>
                <a:cs typeface="Times New Roman" panose="02020603050405020304" pitchFamily="18" charset="0"/>
              </a:rPr>
              <a:t>, the ATE estimation only using observations for no video and one video from the sample we matched before. </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estimated ATE is 1413.7, which is similar to the ATE 1418.71 from the full sample . </a:t>
            </a:r>
            <a:endParaRPr lang="en-US" altLang="zh-C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2040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0D7C515-C4FE-5F9F-A17F-61F569DCFD8A}"/>
              </a:ext>
            </a:extLst>
          </p:cNvPr>
          <p:cNvPicPr>
            <a:picLocks noChangeAspect="1"/>
          </p:cNvPicPr>
          <p:nvPr/>
        </p:nvPicPr>
        <p:blipFill>
          <a:blip r:embed="rId2"/>
          <a:stretch>
            <a:fillRect/>
          </a:stretch>
        </p:blipFill>
        <p:spPr>
          <a:xfrm>
            <a:off x="446314" y="395789"/>
            <a:ext cx="7772400" cy="4651279"/>
          </a:xfrm>
          <a:prstGeom prst="rect">
            <a:avLst/>
          </a:prstGeom>
        </p:spPr>
      </p:pic>
      <p:sp>
        <p:nvSpPr>
          <p:cNvPr id="5" name="TextBox 4">
            <a:extLst>
              <a:ext uri="{FF2B5EF4-FFF2-40B4-BE49-F238E27FC236}">
                <a16:creationId xmlns:a16="http://schemas.microsoft.com/office/drawing/2014/main" id="{A82986AE-192A-97C1-5871-DAA1831656F4}"/>
              </a:ext>
            </a:extLst>
          </p:cNvPr>
          <p:cNvSpPr txBox="1"/>
          <p:nvPr/>
        </p:nvSpPr>
        <p:spPr>
          <a:xfrm>
            <a:off x="7678180" y="1674674"/>
            <a:ext cx="4337221" cy="336649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As can be seen from the left side</a:t>
            </a:r>
            <a:r>
              <a:rPr lang="en-US" dirty="0">
                <a:latin typeface="Times New Roman" panose="02020603050405020304" pitchFamily="18" charset="0"/>
                <a:cs typeface="Times New Roman" panose="02020603050405020304" pitchFamily="18" charset="0"/>
              </a:rPr>
              <a:t>, the ATE of videos equal to one is already higher than those do not have video, while the coefficient shows that after having one video, the increased tendency is lesser, which the ATE is only 10.3. </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 can imply increasing video </a:t>
            </a:r>
            <a:r>
              <a:rPr lang="en-US">
                <a:latin typeface="Times New Roman" panose="02020603050405020304" pitchFamily="18" charset="0"/>
                <a:cs typeface="Times New Roman" panose="02020603050405020304" pitchFamily="18" charset="0"/>
              </a:rPr>
              <a:t>is unnecessary. </a:t>
            </a:r>
            <a:endParaRPr lang="en-US" altLang="zh-C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460130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D08A55A-AB3A-FC94-559B-202AC1162091}"/>
              </a:ext>
            </a:extLst>
          </p:cNvPr>
          <p:cNvPicPr>
            <a:picLocks noChangeAspect="1"/>
          </p:cNvPicPr>
          <p:nvPr/>
        </p:nvPicPr>
        <p:blipFill>
          <a:blip r:embed="rId2"/>
          <a:stretch>
            <a:fillRect/>
          </a:stretch>
        </p:blipFill>
        <p:spPr>
          <a:xfrm>
            <a:off x="709684" y="1568893"/>
            <a:ext cx="7225352" cy="2518850"/>
          </a:xfrm>
          <a:prstGeom prst="rect">
            <a:avLst/>
          </a:prstGeom>
        </p:spPr>
      </p:pic>
    </p:spTree>
    <p:extLst>
      <p:ext uri="{BB962C8B-B14F-4D97-AF65-F5344CB8AC3E}">
        <p14:creationId xmlns:p14="http://schemas.microsoft.com/office/powerpoint/2010/main" val="30474474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C372E86-633E-1C16-5ABD-1F9563C5FDD2}"/>
              </a:ext>
            </a:extLst>
          </p:cNvPr>
          <p:cNvPicPr>
            <a:picLocks noChangeAspect="1"/>
          </p:cNvPicPr>
          <p:nvPr/>
        </p:nvPicPr>
        <p:blipFill>
          <a:blip r:embed="rId2"/>
          <a:stretch>
            <a:fillRect/>
          </a:stretch>
        </p:blipFill>
        <p:spPr>
          <a:xfrm>
            <a:off x="343194" y="510955"/>
            <a:ext cx="11016080" cy="1672687"/>
          </a:xfrm>
          <a:prstGeom prst="rect">
            <a:avLst/>
          </a:prstGeom>
        </p:spPr>
      </p:pic>
      <p:pic>
        <p:nvPicPr>
          <p:cNvPr id="5" name="Picture 4">
            <a:extLst>
              <a:ext uri="{FF2B5EF4-FFF2-40B4-BE49-F238E27FC236}">
                <a16:creationId xmlns:a16="http://schemas.microsoft.com/office/drawing/2014/main" id="{4E94D0CE-D138-3633-2339-AE5DB19C9E31}"/>
              </a:ext>
            </a:extLst>
          </p:cNvPr>
          <p:cNvPicPr>
            <a:picLocks noChangeAspect="1"/>
          </p:cNvPicPr>
          <p:nvPr/>
        </p:nvPicPr>
        <p:blipFill>
          <a:blip r:embed="rId3"/>
          <a:stretch>
            <a:fillRect/>
          </a:stretch>
        </p:blipFill>
        <p:spPr>
          <a:xfrm>
            <a:off x="343194" y="2142388"/>
            <a:ext cx="7772400" cy="2573223"/>
          </a:xfrm>
          <a:prstGeom prst="rect">
            <a:avLst/>
          </a:prstGeom>
        </p:spPr>
      </p:pic>
      <p:sp>
        <p:nvSpPr>
          <p:cNvPr id="6" name="TextBox 5">
            <a:extLst>
              <a:ext uri="{FF2B5EF4-FFF2-40B4-BE49-F238E27FC236}">
                <a16:creationId xmlns:a16="http://schemas.microsoft.com/office/drawing/2014/main" id="{FA123A3F-9DA1-E4B8-C6DF-9B972481C921}"/>
              </a:ext>
            </a:extLst>
          </p:cNvPr>
          <p:cNvSpPr txBox="1"/>
          <p:nvPr/>
        </p:nvSpPr>
        <p:spPr>
          <a:xfrm>
            <a:off x="374568" y="5754055"/>
            <a:ext cx="10634195" cy="646331"/>
          </a:xfrm>
          <a:prstGeom prst="rect">
            <a:avLst/>
          </a:prstGeom>
          <a:noFill/>
        </p:spPr>
        <p:txBody>
          <a:bodyPr wrap="square">
            <a:spAutoFit/>
          </a:bodyPr>
          <a:lstStyle/>
          <a:p>
            <a:r>
              <a:rPr lang="en-GB" dirty="0">
                <a:latin typeface="Times New Roman" panose="02020603050405020304" pitchFamily="18" charset="0"/>
                <a:cs typeface="Times New Roman" panose="02020603050405020304" pitchFamily="18" charset="0"/>
              </a:rPr>
              <a:t>We use the variable named indicator to let the data with number of videos equal to zero to be 0, and not equal to zero to one. And it can be seen for our treatment variable. </a:t>
            </a:r>
          </a:p>
        </p:txBody>
      </p:sp>
    </p:spTree>
    <p:extLst>
      <p:ext uri="{BB962C8B-B14F-4D97-AF65-F5344CB8AC3E}">
        <p14:creationId xmlns:p14="http://schemas.microsoft.com/office/powerpoint/2010/main" val="33128314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7C8FEB8-B925-5331-7EF1-1DA5F101CF5A}"/>
              </a:ext>
            </a:extLst>
          </p:cNvPr>
          <p:cNvPicPr>
            <a:picLocks noChangeAspect="1"/>
          </p:cNvPicPr>
          <p:nvPr/>
        </p:nvPicPr>
        <p:blipFill>
          <a:blip r:embed="rId2"/>
          <a:stretch>
            <a:fillRect/>
          </a:stretch>
        </p:blipFill>
        <p:spPr>
          <a:xfrm>
            <a:off x="374568" y="545910"/>
            <a:ext cx="7772400" cy="974714"/>
          </a:xfrm>
          <a:prstGeom prst="rect">
            <a:avLst/>
          </a:prstGeom>
        </p:spPr>
      </p:pic>
      <p:pic>
        <p:nvPicPr>
          <p:cNvPr id="3" name="Picture 2">
            <a:extLst>
              <a:ext uri="{FF2B5EF4-FFF2-40B4-BE49-F238E27FC236}">
                <a16:creationId xmlns:a16="http://schemas.microsoft.com/office/drawing/2014/main" id="{8C4B06B5-CB42-F5E3-422B-992529022EF7}"/>
              </a:ext>
            </a:extLst>
          </p:cNvPr>
          <p:cNvPicPr>
            <a:picLocks noChangeAspect="1"/>
          </p:cNvPicPr>
          <p:nvPr/>
        </p:nvPicPr>
        <p:blipFill>
          <a:blip r:embed="rId3"/>
          <a:stretch>
            <a:fillRect/>
          </a:stretch>
        </p:blipFill>
        <p:spPr>
          <a:xfrm>
            <a:off x="374568" y="1466850"/>
            <a:ext cx="6273800" cy="3924300"/>
          </a:xfrm>
          <a:prstGeom prst="rect">
            <a:avLst/>
          </a:prstGeom>
        </p:spPr>
      </p:pic>
      <p:sp>
        <p:nvSpPr>
          <p:cNvPr id="7" name="TextBox 6">
            <a:extLst>
              <a:ext uri="{FF2B5EF4-FFF2-40B4-BE49-F238E27FC236}">
                <a16:creationId xmlns:a16="http://schemas.microsoft.com/office/drawing/2014/main" id="{D2F874A9-D980-9806-D8F4-EF29C3F0FDBF}"/>
              </a:ext>
            </a:extLst>
          </p:cNvPr>
          <p:cNvSpPr txBox="1"/>
          <p:nvPr/>
        </p:nvSpPr>
        <p:spPr>
          <a:xfrm>
            <a:off x="374568" y="5754055"/>
            <a:ext cx="10634195" cy="923330"/>
          </a:xfrm>
          <a:prstGeom prst="rect">
            <a:avLst/>
          </a:prstGeom>
          <a:noFill/>
        </p:spPr>
        <p:txBody>
          <a:bodyPr wrap="square">
            <a:spAutoFit/>
          </a:bodyPr>
          <a:lstStyle/>
          <a:p>
            <a:r>
              <a:rPr lang="en-GB" dirty="0">
                <a:latin typeface="Times New Roman" panose="02020603050405020304" pitchFamily="18" charset="0"/>
                <a:cs typeface="Times New Roman" panose="02020603050405020304" pitchFamily="18" charset="0"/>
              </a:rPr>
              <a:t>Drawing from the p-value of 2e-16, which smaller than 0.05, there is significant correlation between share and video numbers. Since the coefficient is 1418.71, which means the treatment associated to a larger number of shares</a:t>
            </a:r>
          </a:p>
        </p:txBody>
      </p:sp>
    </p:spTree>
    <p:extLst>
      <p:ext uri="{BB962C8B-B14F-4D97-AF65-F5344CB8AC3E}">
        <p14:creationId xmlns:p14="http://schemas.microsoft.com/office/powerpoint/2010/main" val="14467064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08FD1942-605A-A0B7-94FD-78E270161034}"/>
              </a:ext>
            </a:extLst>
          </p:cNvPr>
          <p:cNvPicPr>
            <a:picLocks noChangeAspect="1"/>
          </p:cNvPicPr>
          <p:nvPr/>
        </p:nvPicPr>
        <p:blipFill>
          <a:blip r:embed="rId2"/>
          <a:stretch>
            <a:fillRect/>
          </a:stretch>
        </p:blipFill>
        <p:spPr>
          <a:xfrm>
            <a:off x="361292" y="2016458"/>
            <a:ext cx="9624849" cy="1858131"/>
          </a:xfrm>
          <a:prstGeom prst="rect">
            <a:avLst/>
          </a:prstGeom>
        </p:spPr>
      </p:pic>
      <p:pic>
        <p:nvPicPr>
          <p:cNvPr id="19" name="Picture 18">
            <a:extLst>
              <a:ext uri="{FF2B5EF4-FFF2-40B4-BE49-F238E27FC236}">
                <a16:creationId xmlns:a16="http://schemas.microsoft.com/office/drawing/2014/main" id="{4241D83F-6431-F30D-37BB-E31EA0F81719}"/>
              </a:ext>
            </a:extLst>
          </p:cNvPr>
          <p:cNvPicPr>
            <a:picLocks noChangeAspect="1"/>
          </p:cNvPicPr>
          <p:nvPr/>
        </p:nvPicPr>
        <p:blipFill>
          <a:blip r:embed="rId3"/>
          <a:stretch>
            <a:fillRect/>
          </a:stretch>
        </p:blipFill>
        <p:spPr>
          <a:xfrm>
            <a:off x="391510" y="286138"/>
            <a:ext cx="7772400" cy="1732473"/>
          </a:xfrm>
          <a:prstGeom prst="rect">
            <a:avLst/>
          </a:prstGeom>
        </p:spPr>
      </p:pic>
      <p:sp>
        <p:nvSpPr>
          <p:cNvPr id="5" name="Rectangle 4">
            <a:extLst>
              <a:ext uri="{FF2B5EF4-FFF2-40B4-BE49-F238E27FC236}">
                <a16:creationId xmlns:a16="http://schemas.microsoft.com/office/drawing/2014/main" id="{3EBF23F8-18D0-6A04-BD4E-D0C1EAFCE8DE}"/>
              </a:ext>
            </a:extLst>
          </p:cNvPr>
          <p:cNvSpPr/>
          <p:nvPr/>
        </p:nvSpPr>
        <p:spPr>
          <a:xfrm>
            <a:off x="1345324" y="1299382"/>
            <a:ext cx="620110" cy="25224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Times New Roman" panose="02020603050405020304" pitchFamily="18" charset="0"/>
              <a:cs typeface="Times New Roman" panose="02020603050405020304" pitchFamily="18" charset="0"/>
            </a:endParaRPr>
          </a:p>
        </p:txBody>
      </p:sp>
      <p:cxnSp>
        <p:nvCxnSpPr>
          <p:cNvPr id="9" name="Straight Arrow Connector 8">
            <a:extLst>
              <a:ext uri="{FF2B5EF4-FFF2-40B4-BE49-F238E27FC236}">
                <a16:creationId xmlns:a16="http://schemas.microsoft.com/office/drawing/2014/main" id="{7542C02E-5076-A5B3-9C21-6D5500A90BE7}"/>
              </a:ext>
            </a:extLst>
          </p:cNvPr>
          <p:cNvCxnSpPr/>
          <p:nvPr/>
        </p:nvCxnSpPr>
        <p:spPr>
          <a:xfrm flipH="1">
            <a:off x="1870841" y="956441"/>
            <a:ext cx="388883" cy="24173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A4B420B5-F4C6-DCE0-7B0C-A53DE392A3C8}"/>
              </a:ext>
            </a:extLst>
          </p:cNvPr>
          <p:cNvSpPr txBox="1"/>
          <p:nvPr/>
        </p:nvSpPr>
        <p:spPr>
          <a:xfrm>
            <a:off x="2312276" y="743395"/>
            <a:ext cx="4550979" cy="523220"/>
          </a:xfrm>
          <a:prstGeom prst="rect">
            <a:avLst/>
          </a:prstGeom>
          <a:noFill/>
        </p:spPr>
        <p:txBody>
          <a:bodyPr wrap="square" rtlCol="0">
            <a:spAutoFit/>
          </a:bodyPr>
          <a:lstStyle/>
          <a:p>
            <a:r>
              <a:rPr lang="en-GB" sz="1400" dirty="0">
                <a:solidFill>
                  <a:srgbClr val="FF0000"/>
                </a:solidFill>
                <a:latin typeface="Times New Roman" panose="02020603050405020304" pitchFamily="18" charset="0"/>
                <a:cs typeface="Times New Roman" panose="02020603050405020304" pitchFamily="18" charset="0"/>
              </a:rPr>
              <a:t>Perform task 2: (</a:t>
            </a:r>
            <a:r>
              <a:rPr lang="en-GB" sz="1400" dirty="0" err="1">
                <a:solidFill>
                  <a:srgbClr val="FF0000"/>
                </a:solidFill>
                <a:latin typeface="Times New Roman" panose="02020603050405020304" pitchFamily="18" charset="0"/>
                <a:cs typeface="Times New Roman" panose="02020603050405020304" pitchFamily="18" charset="0"/>
              </a:rPr>
              <a:t>i</a:t>
            </a:r>
            <a:r>
              <a:rPr lang="en-GB" sz="1400" dirty="0">
                <a:solidFill>
                  <a:srgbClr val="FF0000"/>
                </a:solidFill>
                <a:latin typeface="Times New Roman" panose="02020603050405020304" pitchFamily="18" charset="0"/>
                <a:cs typeface="Times New Roman" panose="02020603050405020304" pitchFamily="18" charset="0"/>
              </a:rPr>
              <a:t>)estimate </a:t>
            </a:r>
            <a:r>
              <a:rPr lang="en-GB" sz="1400" dirty="0" err="1">
                <a:solidFill>
                  <a:srgbClr val="FF0000"/>
                </a:solidFill>
                <a:latin typeface="Times New Roman" panose="02020603050405020304" pitchFamily="18" charset="0"/>
                <a:cs typeface="Times New Roman" panose="02020603050405020304" pitchFamily="18" charset="0"/>
              </a:rPr>
              <a:t>pscore</a:t>
            </a:r>
            <a:r>
              <a:rPr lang="en-GB" sz="1400" dirty="0">
                <a:solidFill>
                  <a:srgbClr val="FF0000"/>
                </a:solidFill>
                <a:latin typeface="Times New Roman" panose="02020603050405020304" pitchFamily="18" charset="0"/>
                <a:cs typeface="Times New Roman" panose="02020603050405020304" pitchFamily="18" charset="0"/>
              </a:rPr>
              <a:t>, (ii)match treatment based on </a:t>
            </a:r>
            <a:r>
              <a:rPr lang="en-GB" sz="1400" dirty="0" err="1">
                <a:solidFill>
                  <a:srgbClr val="FF0000"/>
                </a:solidFill>
                <a:latin typeface="Times New Roman" panose="02020603050405020304" pitchFamily="18" charset="0"/>
                <a:cs typeface="Times New Roman" panose="02020603050405020304" pitchFamily="18" charset="0"/>
              </a:rPr>
              <a:t>pscore</a:t>
            </a:r>
            <a:endParaRPr lang="en-GB" sz="1400" dirty="0">
              <a:solidFill>
                <a:srgbClr val="FF0000"/>
              </a:solidFill>
              <a:latin typeface="Times New Roman" panose="02020603050405020304" pitchFamily="18" charset="0"/>
              <a:cs typeface="Times New Roman" panose="02020603050405020304" pitchFamily="18" charset="0"/>
            </a:endParaRPr>
          </a:p>
        </p:txBody>
      </p:sp>
      <p:cxnSp>
        <p:nvCxnSpPr>
          <p:cNvPr id="11" name="Straight Arrow Connector 10">
            <a:extLst>
              <a:ext uri="{FF2B5EF4-FFF2-40B4-BE49-F238E27FC236}">
                <a16:creationId xmlns:a16="http://schemas.microsoft.com/office/drawing/2014/main" id="{B23D0DC4-1AA0-D86F-DB56-958B8C4B2460}"/>
              </a:ext>
            </a:extLst>
          </p:cNvPr>
          <p:cNvCxnSpPr/>
          <p:nvPr/>
        </p:nvCxnSpPr>
        <p:spPr>
          <a:xfrm flipH="1">
            <a:off x="6808076" y="1057644"/>
            <a:ext cx="388883" cy="24173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95D9AA04-BFF6-1E4B-3B31-E6C25B1F9885}"/>
              </a:ext>
            </a:extLst>
          </p:cNvPr>
          <p:cNvSpPr txBox="1"/>
          <p:nvPr/>
        </p:nvSpPr>
        <p:spPr>
          <a:xfrm>
            <a:off x="7249511" y="844598"/>
            <a:ext cx="4550979" cy="307777"/>
          </a:xfrm>
          <a:prstGeom prst="rect">
            <a:avLst/>
          </a:prstGeom>
          <a:noFill/>
        </p:spPr>
        <p:txBody>
          <a:bodyPr wrap="square" rtlCol="0">
            <a:spAutoFit/>
          </a:bodyPr>
          <a:lstStyle/>
          <a:p>
            <a:r>
              <a:rPr lang="en-GB" sz="1400" dirty="0">
                <a:solidFill>
                  <a:srgbClr val="FF0000"/>
                </a:solidFill>
                <a:latin typeface="Times New Roman" panose="02020603050405020304" pitchFamily="18" charset="0"/>
                <a:cs typeface="Times New Roman" panose="02020603050405020304" pitchFamily="18" charset="0"/>
              </a:rPr>
              <a:t>Model/ specification used to estimate the propensity score</a:t>
            </a:r>
          </a:p>
        </p:txBody>
      </p:sp>
      <p:cxnSp>
        <p:nvCxnSpPr>
          <p:cNvPr id="13" name="Straight Arrow Connector 12">
            <a:extLst>
              <a:ext uri="{FF2B5EF4-FFF2-40B4-BE49-F238E27FC236}">
                <a16:creationId xmlns:a16="http://schemas.microsoft.com/office/drawing/2014/main" id="{7C10D941-178B-6BE6-48FD-DBF69D2D7C10}"/>
              </a:ext>
            </a:extLst>
          </p:cNvPr>
          <p:cNvCxnSpPr/>
          <p:nvPr/>
        </p:nvCxnSpPr>
        <p:spPr>
          <a:xfrm flipH="1">
            <a:off x="5173717" y="2945524"/>
            <a:ext cx="388883" cy="24173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CDD95A2F-E0CC-D18A-B26A-A13AFB64F559}"/>
              </a:ext>
            </a:extLst>
          </p:cNvPr>
          <p:cNvSpPr txBox="1"/>
          <p:nvPr/>
        </p:nvSpPr>
        <p:spPr>
          <a:xfrm>
            <a:off x="5580994" y="2855617"/>
            <a:ext cx="4550979" cy="307777"/>
          </a:xfrm>
          <a:prstGeom prst="rect">
            <a:avLst/>
          </a:prstGeom>
          <a:noFill/>
        </p:spPr>
        <p:txBody>
          <a:bodyPr wrap="square" rtlCol="0">
            <a:spAutoFit/>
          </a:bodyPr>
          <a:lstStyle/>
          <a:p>
            <a:r>
              <a:rPr lang="en-GB" sz="1400" dirty="0">
                <a:solidFill>
                  <a:srgbClr val="FF0000"/>
                </a:solidFill>
                <a:latin typeface="Times New Roman" panose="02020603050405020304" pitchFamily="18" charset="0"/>
                <a:cs typeface="Times New Roman" panose="02020603050405020304" pitchFamily="18" charset="0"/>
              </a:rPr>
              <a:t>Equally split treated/ non-treated</a:t>
            </a:r>
          </a:p>
        </p:txBody>
      </p:sp>
    </p:spTree>
    <p:extLst>
      <p:ext uri="{BB962C8B-B14F-4D97-AF65-F5344CB8AC3E}">
        <p14:creationId xmlns:p14="http://schemas.microsoft.com/office/powerpoint/2010/main" val="2488204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E872CE5-9018-540A-3D5D-29313521E96D}"/>
              </a:ext>
            </a:extLst>
          </p:cNvPr>
          <p:cNvPicPr>
            <a:picLocks noChangeAspect="1"/>
          </p:cNvPicPr>
          <p:nvPr/>
        </p:nvPicPr>
        <p:blipFill>
          <a:blip r:embed="rId2"/>
          <a:stretch>
            <a:fillRect/>
          </a:stretch>
        </p:blipFill>
        <p:spPr>
          <a:xfrm>
            <a:off x="555061" y="528216"/>
            <a:ext cx="6608704" cy="1314231"/>
          </a:xfrm>
          <a:prstGeom prst="rect">
            <a:avLst/>
          </a:prstGeom>
        </p:spPr>
      </p:pic>
      <p:pic>
        <p:nvPicPr>
          <p:cNvPr id="5" name="Picture 4">
            <a:extLst>
              <a:ext uri="{FF2B5EF4-FFF2-40B4-BE49-F238E27FC236}">
                <a16:creationId xmlns:a16="http://schemas.microsoft.com/office/drawing/2014/main" id="{39BCA33C-15EB-11E4-7F65-0C361BD824B9}"/>
              </a:ext>
            </a:extLst>
          </p:cNvPr>
          <p:cNvPicPr>
            <a:picLocks noChangeAspect="1"/>
          </p:cNvPicPr>
          <p:nvPr/>
        </p:nvPicPr>
        <p:blipFill>
          <a:blip r:embed="rId3"/>
          <a:stretch>
            <a:fillRect/>
          </a:stretch>
        </p:blipFill>
        <p:spPr>
          <a:xfrm>
            <a:off x="555061" y="1556731"/>
            <a:ext cx="7114981" cy="4293026"/>
          </a:xfrm>
          <a:prstGeom prst="rect">
            <a:avLst/>
          </a:prstGeom>
        </p:spPr>
      </p:pic>
    </p:spTree>
    <p:extLst>
      <p:ext uri="{BB962C8B-B14F-4D97-AF65-F5344CB8AC3E}">
        <p14:creationId xmlns:p14="http://schemas.microsoft.com/office/powerpoint/2010/main" val="7770601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7DF762D-0B15-59FB-FF78-CFCCD192A5CC}"/>
              </a:ext>
            </a:extLst>
          </p:cNvPr>
          <p:cNvPicPr>
            <a:picLocks noChangeAspect="1"/>
          </p:cNvPicPr>
          <p:nvPr/>
        </p:nvPicPr>
        <p:blipFill>
          <a:blip r:embed="rId2"/>
          <a:stretch>
            <a:fillRect/>
          </a:stretch>
        </p:blipFill>
        <p:spPr>
          <a:xfrm>
            <a:off x="248566" y="201300"/>
            <a:ext cx="4456647" cy="603394"/>
          </a:xfrm>
          <a:prstGeom prst="rect">
            <a:avLst/>
          </a:prstGeom>
        </p:spPr>
      </p:pic>
      <p:grpSp>
        <p:nvGrpSpPr>
          <p:cNvPr id="7" name="Group 6">
            <a:extLst>
              <a:ext uri="{FF2B5EF4-FFF2-40B4-BE49-F238E27FC236}">
                <a16:creationId xmlns:a16="http://schemas.microsoft.com/office/drawing/2014/main" id="{AAE16F11-419C-1672-49B4-CFE3A5E41E1F}"/>
              </a:ext>
            </a:extLst>
          </p:cNvPr>
          <p:cNvGrpSpPr/>
          <p:nvPr/>
        </p:nvGrpSpPr>
        <p:grpSpPr>
          <a:xfrm>
            <a:off x="248566" y="872091"/>
            <a:ext cx="5977306" cy="4209360"/>
            <a:chOff x="258334" y="1068771"/>
            <a:chExt cx="10195482" cy="5352322"/>
          </a:xfrm>
        </p:grpSpPr>
        <p:pic>
          <p:nvPicPr>
            <p:cNvPr id="2" name="Picture 1">
              <a:extLst>
                <a:ext uri="{FF2B5EF4-FFF2-40B4-BE49-F238E27FC236}">
                  <a16:creationId xmlns:a16="http://schemas.microsoft.com/office/drawing/2014/main" id="{6743837F-50D3-819B-7A27-F49A553C6B93}"/>
                </a:ext>
              </a:extLst>
            </p:cNvPr>
            <p:cNvPicPr>
              <a:picLocks noChangeAspect="1"/>
            </p:cNvPicPr>
            <p:nvPr/>
          </p:nvPicPr>
          <p:blipFill>
            <a:blip r:embed="rId3"/>
            <a:stretch>
              <a:fillRect/>
            </a:stretch>
          </p:blipFill>
          <p:spPr>
            <a:xfrm>
              <a:off x="258334" y="1068771"/>
              <a:ext cx="10195482" cy="5352322"/>
            </a:xfrm>
            <a:prstGeom prst="rect">
              <a:avLst/>
            </a:prstGeom>
          </p:spPr>
        </p:pic>
        <p:sp>
          <p:nvSpPr>
            <p:cNvPr id="4" name="Rectangle 3">
              <a:extLst>
                <a:ext uri="{FF2B5EF4-FFF2-40B4-BE49-F238E27FC236}">
                  <a16:creationId xmlns:a16="http://schemas.microsoft.com/office/drawing/2014/main" id="{1F84F8E8-4BE3-C69E-8D4B-3240AFA433B0}"/>
                </a:ext>
              </a:extLst>
            </p:cNvPr>
            <p:cNvSpPr/>
            <p:nvPr/>
          </p:nvSpPr>
          <p:spPr>
            <a:xfrm>
              <a:off x="8815626" y="2783469"/>
              <a:ext cx="1387812" cy="1562910"/>
            </a:xfrm>
            <a:prstGeom prst="rect">
              <a:avLst/>
            </a:prstGeom>
            <a:solidFill>
              <a:srgbClr val="FF0000">
                <a:alpha val="4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latin typeface="Times New Roman" panose="02020603050405020304" pitchFamily="18" charset="0"/>
                  <a:cs typeface="Times New Roman" panose="02020603050405020304" pitchFamily="18" charset="0"/>
                </a:rPr>
                <a:t>Week overlap area</a:t>
              </a:r>
            </a:p>
          </p:txBody>
        </p:sp>
      </p:grpSp>
      <p:sp>
        <p:nvSpPr>
          <p:cNvPr id="6" name="TextBox 5">
            <a:extLst>
              <a:ext uri="{FF2B5EF4-FFF2-40B4-BE49-F238E27FC236}">
                <a16:creationId xmlns:a16="http://schemas.microsoft.com/office/drawing/2014/main" id="{C886EA19-2734-A30C-6316-491AAEA1FB68}"/>
              </a:ext>
            </a:extLst>
          </p:cNvPr>
          <p:cNvSpPr txBox="1"/>
          <p:nvPr/>
        </p:nvSpPr>
        <p:spPr>
          <a:xfrm>
            <a:off x="248566" y="5738953"/>
            <a:ext cx="9034532" cy="923330"/>
          </a:xfrm>
          <a:prstGeom prst="rect">
            <a:avLst/>
          </a:prstGeom>
          <a:noFill/>
        </p:spPr>
        <p:txBody>
          <a:bodyPr wrap="square">
            <a:spAutoFit/>
          </a:bodyPr>
          <a:lstStyle/>
          <a:p>
            <a:r>
              <a:rPr lang="en-US" dirty="0">
                <a:effectLst/>
                <a:latin typeface="Times New Roman" panose="02020603050405020304" pitchFamily="18" charset="0"/>
                <a:cs typeface="Times New Roman" panose="02020603050405020304" pitchFamily="18" charset="0"/>
              </a:rPr>
              <a:t>The first graph shows that matched treated and control observations have good overlap for</a:t>
            </a:r>
            <a:r>
              <a:rPr lang="zh-CN" altLang="en-US" dirty="0">
                <a:effectLst/>
                <a:latin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cs typeface="Times New Roman" panose="02020603050405020304" pitchFamily="18" charset="0"/>
              </a:rPr>
              <a:t>pscores</a:t>
            </a:r>
            <a:r>
              <a:rPr lang="en-US" dirty="0">
                <a:effectLst/>
                <a:latin typeface="Times New Roman" panose="02020603050405020304" pitchFamily="18" charset="0"/>
                <a:cs typeface="Times New Roman" panose="02020603050405020304" pitchFamily="18" charset="0"/>
              </a:rPr>
              <a:t>&lt;=.</a:t>
            </a:r>
            <a:r>
              <a:rPr lang="en-US" altLang="zh-CN" dirty="0">
                <a:latin typeface="Times New Roman" panose="02020603050405020304" pitchFamily="18" charset="0"/>
                <a:cs typeface="Times New Roman" panose="02020603050405020304" pitchFamily="18" charset="0"/>
              </a:rPr>
              <a:t>5</a:t>
            </a:r>
            <a:r>
              <a:rPr lang="en-US" dirty="0">
                <a:effectLst/>
                <a:latin typeface="Times New Roman" panose="02020603050405020304" pitchFamily="18" charset="0"/>
                <a:cs typeface="Times New Roman" panose="02020603050405020304" pitchFamily="18" charset="0"/>
              </a:rPr>
              <a:t>. After this range, overlap becomes a little weak. We will use this observation to test</a:t>
            </a:r>
            <a:r>
              <a:rPr lang="zh-CN" altLang="en-US" dirty="0">
                <a:effectLst/>
                <a:latin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cs typeface="Times New Roman" panose="02020603050405020304" pitchFamily="18" charset="0"/>
              </a:rPr>
              <a:t>the robustness of our ATE estimates. </a:t>
            </a:r>
          </a:p>
        </p:txBody>
      </p:sp>
      <p:pic>
        <p:nvPicPr>
          <p:cNvPr id="8" name="Picture 7">
            <a:extLst>
              <a:ext uri="{FF2B5EF4-FFF2-40B4-BE49-F238E27FC236}">
                <a16:creationId xmlns:a16="http://schemas.microsoft.com/office/drawing/2014/main" id="{92AD33D2-F81E-DB37-A50B-3C530DB9B9A5}"/>
              </a:ext>
            </a:extLst>
          </p:cNvPr>
          <p:cNvPicPr>
            <a:picLocks noChangeAspect="1"/>
          </p:cNvPicPr>
          <p:nvPr/>
        </p:nvPicPr>
        <p:blipFill>
          <a:blip r:embed="rId4"/>
          <a:stretch>
            <a:fillRect/>
          </a:stretch>
        </p:blipFill>
        <p:spPr>
          <a:xfrm>
            <a:off x="6528785" y="1769373"/>
            <a:ext cx="5319226" cy="3302073"/>
          </a:xfrm>
          <a:prstGeom prst="rect">
            <a:avLst/>
          </a:prstGeom>
        </p:spPr>
      </p:pic>
      <p:pic>
        <p:nvPicPr>
          <p:cNvPr id="9" name="Picture 8">
            <a:extLst>
              <a:ext uri="{FF2B5EF4-FFF2-40B4-BE49-F238E27FC236}">
                <a16:creationId xmlns:a16="http://schemas.microsoft.com/office/drawing/2014/main" id="{1D6AF867-CE1B-79A2-88A7-C8202D038922}"/>
              </a:ext>
            </a:extLst>
          </p:cNvPr>
          <p:cNvPicPr>
            <a:picLocks noChangeAspect="1"/>
          </p:cNvPicPr>
          <p:nvPr/>
        </p:nvPicPr>
        <p:blipFill>
          <a:blip r:embed="rId5"/>
          <a:stretch>
            <a:fillRect/>
          </a:stretch>
        </p:blipFill>
        <p:spPr>
          <a:xfrm>
            <a:off x="5375319" y="1434808"/>
            <a:ext cx="6816681" cy="256628"/>
          </a:xfrm>
          <a:prstGeom prst="rect">
            <a:avLst/>
          </a:prstGeom>
        </p:spPr>
      </p:pic>
    </p:spTree>
    <p:extLst>
      <p:ext uri="{BB962C8B-B14F-4D97-AF65-F5344CB8AC3E}">
        <p14:creationId xmlns:p14="http://schemas.microsoft.com/office/powerpoint/2010/main" val="18769983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CB9FC20-392F-EE48-444E-2BBF2CD51F9A}"/>
              </a:ext>
            </a:extLst>
          </p:cNvPr>
          <p:cNvPicPr>
            <a:picLocks noChangeAspect="1"/>
          </p:cNvPicPr>
          <p:nvPr/>
        </p:nvPicPr>
        <p:blipFill>
          <a:blip r:embed="rId2"/>
          <a:stretch>
            <a:fillRect/>
          </a:stretch>
        </p:blipFill>
        <p:spPr>
          <a:xfrm>
            <a:off x="321961" y="737630"/>
            <a:ext cx="6654800" cy="1651000"/>
          </a:xfrm>
          <a:prstGeom prst="rect">
            <a:avLst/>
          </a:prstGeom>
        </p:spPr>
      </p:pic>
      <p:pic>
        <p:nvPicPr>
          <p:cNvPr id="3" name="Picture 2">
            <a:extLst>
              <a:ext uri="{FF2B5EF4-FFF2-40B4-BE49-F238E27FC236}">
                <a16:creationId xmlns:a16="http://schemas.microsoft.com/office/drawing/2014/main" id="{D7BC7E04-F31C-5212-F3B3-CDC62394D73E}"/>
              </a:ext>
            </a:extLst>
          </p:cNvPr>
          <p:cNvPicPr>
            <a:picLocks noChangeAspect="1"/>
          </p:cNvPicPr>
          <p:nvPr/>
        </p:nvPicPr>
        <p:blipFill>
          <a:blip r:embed="rId3"/>
          <a:stretch>
            <a:fillRect/>
          </a:stretch>
        </p:blipFill>
        <p:spPr>
          <a:xfrm>
            <a:off x="7209653" y="1067830"/>
            <a:ext cx="3086100" cy="1320800"/>
          </a:xfrm>
          <a:prstGeom prst="rect">
            <a:avLst/>
          </a:prstGeom>
        </p:spPr>
      </p:pic>
      <p:sp>
        <p:nvSpPr>
          <p:cNvPr id="4" name="TextBox 3">
            <a:extLst>
              <a:ext uri="{FF2B5EF4-FFF2-40B4-BE49-F238E27FC236}">
                <a16:creationId xmlns:a16="http://schemas.microsoft.com/office/drawing/2014/main" id="{D7C8C467-1DC3-9E7F-75F8-C46CC6F1A0E8}"/>
              </a:ext>
            </a:extLst>
          </p:cNvPr>
          <p:cNvSpPr txBox="1"/>
          <p:nvPr/>
        </p:nvSpPr>
        <p:spPr>
          <a:xfrm>
            <a:off x="505216" y="3620882"/>
            <a:ext cx="10428395" cy="1200329"/>
          </a:xfrm>
          <a:prstGeom prst="rect">
            <a:avLst/>
          </a:prstGeom>
          <a:noFill/>
        </p:spPr>
        <p:txBody>
          <a:bodyPr wrap="square" rtlCol="0">
            <a:spAutoFit/>
          </a:bodyPr>
          <a:lstStyle/>
          <a:p>
            <a:r>
              <a:rPr lang="en-GB" dirty="0">
                <a:latin typeface="Times New Roman" panose="02020603050405020304" pitchFamily="18" charset="0"/>
                <a:cs typeface="Times New Roman" panose="02020603050405020304" pitchFamily="18" charset="0"/>
              </a:rPr>
              <a:t>Here, we creates a column</a:t>
            </a:r>
            <a:r>
              <a:rPr lang="zh-CN" altLang="en-US" dirty="0">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with </a:t>
            </a:r>
            <a:r>
              <a:rPr lang="en-GB" dirty="0" err="1">
                <a:latin typeface="Times New Roman" panose="02020603050405020304" pitchFamily="18" charset="0"/>
                <a:cs typeface="Times New Roman" panose="02020603050405020304" pitchFamily="18" charset="0"/>
              </a:rPr>
              <a:t>pscore</a:t>
            </a:r>
            <a:r>
              <a:rPr lang="en-GB" dirty="0">
                <a:latin typeface="Times New Roman" panose="02020603050405020304" pitchFamily="18" charset="0"/>
                <a:cs typeface="Times New Roman" panose="02020603050405020304" pitchFamily="18" charset="0"/>
              </a:rPr>
              <a:t> values</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 </a:t>
            </a:r>
            <a:r>
              <a:rPr lang="en-GB" altLang="zh-CN" dirty="0">
                <a:latin typeface="Times New Roman" panose="02020603050405020304" pitchFamily="18" charset="0"/>
                <a:cs typeface="Times New Roman" panose="02020603050405020304" pitchFamily="18" charset="0"/>
              </a:rPr>
              <a:t>W</a:t>
            </a:r>
            <a:r>
              <a:rPr lang="en-GB" dirty="0">
                <a:latin typeface="Times New Roman" panose="02020603050405020304" pitchFamily="18" charset="0"/>
                <a:cs typeface="Times New Roman" panose="02020603050405020304" pitchFamily="18" charset="0"/>
              </a:rPr>
              <a:t>e have added the second argument to create a column containing </a:t>
            </a:r>
            <a:r>
              <a:rPr lang="en-GB" dirty="0" err="1">
                <a:latin typeface="Times New Roman" panose="02020603050405020304" pitchFamily="18" charset="0"/>
                <a:cs typeface="Times New Roman" panose="02020603050405020304" pitchFamily="18" charset="0"/>
              </a:rPr>
              <a:t>pscores</a:t>
            </a:r>
            <a:r>
              <a:rPr lang="en-GB" dirty="0">
                <a:latin typeface="Times New Roman" panose="02020603050405020304" pitchFamily="18" charset="0"/>
                <a:cs typeface="Times New Roman" panose="02020603050405020304" pitchFamily="18" charset="0"/>
              </a:rPr>
              <a:t> (these will</a:t>
            </a:r>
            <a:r>
              <a:rPr lang="zh-CN" altLang="en-US" dirty="0">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be needed to test robustness with respect to weak overlap). The following statistics tell us that</a:t>
            </a:r>
            <a:r>
              <a:rPr lang="zh-CN" altLang="en-US" dirty="0">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the resulting (matched) sample contains </a:t>
            </a:r>
            <a:r>
              <a:rPr lang="en-US" altLang="zh-CN" dirty="0">
                <a:latin typeface="Times New Roman" panose="02020603050405020304" pitchFamily="18" charset="0"/>
                <a:cs typeface="Times New Roman" panose="02020603050405020304" pitchFamily="18" charset="0"/>
              </a:rPr>
              <a:t>27372</a:t>
            </a:r>
            <a:r>
              <a:rPr lang="en-GB" dirty="0">
                <a:latin typeface="Times New Roman" panose="02020603050405020304" pitchFamily="18" charset="0"/>
                <a:cs typeface="Times New Roman" panose="02020603050405020304" pitchFamily="18" charset="0"/>
              </a:rPr>
              <a:t> observations, equally divided between treated and</a:t>
            </a:r>
            <a:r>
              <a:rPr lang="zh-CN" altLang="en-US" dirty="0">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control observations. </a:t>
            </a:r>
          </a:p>
        </p:txBody>
      </p:sp>
    </p:spTree>
    <p:extLst>
      <p:ext uri="{BB962C8B-B14F-4D97-AF65-F5344CB8AC3E}">
        <p14:creationId xmlns:p14="http://schemas.microsoft.com/office/powerpoint/2010/main" val="30990167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1C25A177-DEF6-01F3-AFC2-C086FAFD8D32}"/>
              </a:ext>
            </a:extLst>
          </p:cNvPr>
          <p:cNvPicPr>
            <a:picLocks noChangeAspect="1"/>
          </p:cNvPicPr>
          <p:nvPr/>
        </p:nvPicPr>
        <p:blipFill>
          <a:blip r:embed="rId2"/>
          <a:stretch>
            <a:fillRect/>
          </a:stretch>
        </p:blipFill>
        <p:spPr>
          <a:xfrm>
            <a:off x="6300107" y="1097403"/>
            <a:ext cx="5484055" cy="3779400"/>
          </a:xfrm>
          <a:prstGeom prst="rect">
            <a:avLst/>
          </a:prstGeom>
        </p:spPr>
      </p:pic>
      <p:pic>
        <p:nvPicPr>
          <p:cNvPr id="13" name="Picture 12">
            <a:extLst>
              <a:ext uri="{FF2B5EF4-FFF2-40B4-BE49-F238E27FC236}">
                <a16:creationId xmlns:a16="http://schemas.microsoft.com/office/drawing/2014/main" id="{732591D6-2824-0D8C-80D8-4CBA5B2BA94B}"/>
              </a:ext>
            </a:extLst>
          </p:cNvPr>
          <p:cNvPicPr>
            <a:picLocks noChangeAspect="1"/>
          </p:cNvPicPr>
          <p:nvPr/>
        </p:nvPicPr>
        <p:blipFill>
          <a:blip r:embed="rId3"/>
          <a:stretch>
            <a:fillRect/>
          </a:stretch>
        </p:blipFill>
        <p:spPr>
          <a:xfrm>
            <a:off x="391885" y="988543"/>
            <a:ext cx="5068078" cy="3779400"/>
          </a:xfrm>
          <a:prstGeom prst="rect">
            <a:avLst/>
          </a:prstGeom>
        </p:spPr>
      </p:pic>
      <p:sp>
        <p:nvSpPr>
          <p:cNvPr id="4" name="TextBox 3">
            <a:extLst>
              <a:ext uri="{FF2B5EF4-FFF2-40B4-BE49-F238E27FC236}">
                <a16:creationId xmlns:a16="http://schemas.microsoft.com/office/drawing/2014/main" id="{73B829B7-82D2-809D-BD73-6609EA63C089}"/>
              </a:ext>
            </a:extLst>
          </p:cNvPr>
          <p:cNvSpPr txBox="1"/>
          <p:nvPr/>
        </p:nvSpPr>
        <p:spPr>
          <a:xfrm>
            <a:off x="914915" y="480196"/>
            <a:ext cx="2174789" cy="369332"/>
          </a:xfrm>
          <a:prstGeom prst="rect">
            <a:avLst/>
          </a:prstGeom>
          <a:noFill/>
        </p:spPr>
        <p:txBody>
          <a:bodyPr wrap="square" rtlCol="0">
            <a:spAutoFit/>
          </a:bodyPr>
          <a:lstStyle/>
          <a:p>
            <a:r>
              <a:rPr lang="en-GB" dirty="0"/>
              <a:t>Causal estimate</a:t>
            </a:r>
          </a:p>
        </p:txBody>
      </p:sp>
      <p:sp>
        <p:nvSpPr>
          <p:cNvPr id="5" name="TextBox 4">
            <a:extLst>
              <a:ext uri="{FF2B5EF4-FFF2-40B4-BE49-F238E27FC236}">
                <a16:creationId xmlns:a16="http://schemas.microsoft.com/office/drawing/2014/main" id="{4C24A6B4-3369-1511-55F7-DC34974A0E25}"/>
              </a:ext>
            </a:extLst>
          </p:cNvPr>
          <p:cNvSpPr txBox="1"/>
          <p:nvPr/>
        </p:nvSpPr>
        <p:spPr>
          <a:xfrm>
            <a:off x="7618871" y="480196"/>
            <a:ext cx="2479074" cy="369332"/>
          </a:xfrm>
          <a:prstGeom prst="rect">
            <a:avLst/>
          </a:prstGeom>
          <a:noFill/>
        </p:spPr>
        <p:txBody>
          <a:bodyPr wrap="square" rtlCol="0">
            <a:spAutoFit/>
          </a:bodyPr>
          <a:lstStyle/>
          <a:p>
            <a:r>
              <a:rPr lang="en-GB" dirty="0"/>
              <a:t>Correlational estimate</a:t>
            </a:r>
          </a:p>
        </p:txBody>
      </p:sp>
      <p:sp>
        <p:nvSpPr>
          <p:cNvPr id="6" name="Rectangle 5">
            <a:extLst>
              <a:ext uri="{FF2B5EF4-FFF2-40B4-BE49-F238E27FC236}">
                <a16:creationId xmlns:a16="http://schemas.microsoft.com/office/drawing/2014/main" id="{88F13822-9977-ADBE-7167-8CE027929D30}"/>
              </a:ext>
            </a:extLst>
          </p:cNvPr>
          <p:cNvSpPr/>
          <p:nvPr/>
        </p:nvSpPr>
        <p:spPr>
          <a:xfrm>
            <a:off x="3569386" y="3385752"/>
            <a:ext cx="754420" cy="23477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a:extLst>
              <a:ext uri="{FF2B5EF4-FFF2-40B4-BE49-F238E27FC236}">
                <a16:creationId xmlns:a16="http://schemas.microsoft.com/office/drawing/2014/main" id="{4FC1C9F5-033D-843B-7AA5-978CBDFAF46A}"/>
              </a:ext>
            </a:extLst>
          </p:cNvPr>
          <p:cNvSpPr/>
          <p:nvPr/>
        </p:nvSpPr>
        <p:spPr>
          <a:xfrm>
            <a:off x="1440605" y="3346207"/>
            <a:ext cx="630195" cy="23477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BADC31D3-8E50-1715-7CB0-70F59D1158C7}"/>
              </a:ext>
            </a:extLst>
          </p:cNvPr>
          <p:cNvSpPr/>
          <p:nvPr/>
        </p:nvSpPr>
        <p:spPr>
          <a:xfrm>
            <a:off x="7213186" y="3387871"/>
            <a:ext cx="776243" cy="23477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C328D1FA-5BAA-73A6-98BF-6DE114F427E3}"/>
              </a:ext>
            </a:extLst>
          </p:cNvPr>
          <p:cNvSpPr/>
          <p:nvPr/>
        </p:nvSpPr>
        <p:spPr>
          <a:xfrm>
            <a:off x="9626054" y="3429000"/>
            <a:ext cx="776243" cy="23477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a:extLst>
              <a:ext uri="{FF2B5EF4-FFF2-40B4-BE49-F238E27FC236}">
                <a16:creationId xmlns:a16="http://schemas.microsoft.com/office/drawing/2014/main" id="{3A3DEEAA-8E02-5AD9-6906-15BBA7DB355F}"/>
              </a:ext>
            </a:extLst>
          </p:cNvPr>
          <p:cNvSpPr txBox="1"/>
          <p:nvPr/>
        </p:nvSpPr>
        <p:spPr>
          <a:xfrm>
            <a:off x="141759" y="5359138"/>
            <a:ext cx="11430000" cy="646331"/>
          </a:xfrm>
          <a:prstGeom prst="rect">
            <a:avLst/>
          </a:prstGeom>
          <a:noFill/>
        </p:spPr>
        <p:txBody>
          <a:bodyPr wrap="square" rtlCol="0">
            <a:spAutoFit/>
          </a:bodyPr>
          <a:lstStyle/>
          <a:p>
            <a:pPr marL="285750" indent="-285750">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All p-value from the causal and correlational estimate is less than the standard p-value threshold 0.05, which we can conclude there is a positive relationship between shares and videos number. </a:t>
            </a:r>
          </a:p>
        </p:txBody>
      </p:sp>
    </p:spTree>
    <p:extLst>
      <p:ext uri="{BB962C8B-B14F-4D97-AF65-F5344CB8AC3E}">
        <p14:creationId xmlns:p14="http://schemas.microsoft.com/office/powerpoint/2010/main" val="12581210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1842</TotalTime>
  <Words>504</Words>
  <Application>Microsoft Macintosh PowerPoint</Application>
  <PresentationFormat>Widescreen</PresentationFormat>
  <Paragraphs>23</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Times New Roman</vt:lpstr>
      <vt:lpstr>Office Theme</vt:lpstr>
      <vt:lpstr>Assignment 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Happy</dc:creator>
  <cp:lastModifiedBy>Happy</cp:lastModifiedBy>
  <cp:revision>33</cp:revision>
  <dcterms:created xsi:type="dcterms:W3CDTF">2023-03-03T14:28:11Z</dcterms:created>
  <dcterms:modified xsi:type="dcterms:W3CDTF">2023-03-04T21:11:05Z</dcterms:modified>
</cp:coreProperties>
</file>