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ZA" sz="4400" spc="-1" strike="noStrike">
                <a:latin typeface="Arial"/>
              </a:rPr>
              <a:t>Click to move the slide</a:t>
            </a:r>
            <a:endParaRPr b="0" lang="en-ZA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ZA" sz="2000" spc="-1" strike="noStrike">
                <a:latin typeface="Arial"/>
              </a:rPr>
              <a:t>Click to edit the notes format</a:t>
            </a:r>
            <a:endParaRPr b="0" lang="en-ZA" sz="20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ZA" sz="1400" spc="-1" strike="noStrike">
                <a:latin typeface="Times New Roman"/>
              </a:rPr>
              <a:t>&lt;header&gt;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ZA" sz="1400" spc="-1" strike="noStrike">
                <a:latin typeface="Times New Roman"/>
              </a:rPr>
              <a:t>&lt;date/time&gt;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ZA" sz="1400" spc="-1" strike="noStrike">
                <a:latin typeface="Times New Roman"/>
              </a:rPr>
              <a:t>&lt;footer&gt;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B9E0E68-8EF6-4967-9EAB-3AC7BBD910A7}" type="slidenum">
              <a:rPr b="0" lang="en-ZA" sz="1400" spc="-1" strike="noStrike">
                <a:latin typeface="Times New Roman"/>
              </a:rPr>
              <a:t>&lt;number&gt;</a:t>
            </a:fld>
            <a:endParaRPr b="0" lang="en-Z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800" cy="3427920"/>
          </a:xfrm>
          <a:prstGeom prst="rect">
            <a:avLst/>
          </a:prstGeom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152280" indent="-215640">
              <a:lnSpc>
                <a:spcPct val="115000"/>
              </a:lnSpc>
              <a:tabLst>
                <a:tab algn="l" pos="0"/>
              </a:tabLst>
            </a:pPr>
            <a:r>
              <a:rPr b="0" lang="en-GB" sz="1150" spc="-1" strike="noStrike">
                <a:latin typeface="Arial"/>
              </a:rPr>
              <a:t>So we start with declaring a variable like i and set it to 0.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latin typeface="Arial"/>
              </a:rPr>
              <a:t>Note that this i we have here is different from the i we have in this for loop, because this variable is only meaningful and accessible inside of this for loop. (this is assuming these are in the same file, underneath each other.)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latin typeface="Arial"/>
              </a:rPr>
              <a:t>This is called scope, and I'm going to talk about it later in the course, all I want you to know is that these two variables are completely different, even though their names are the same.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latin typeface="Arial"/>
              </a:rPr>
              <a:t>Now, we have our loop variable initialized to 0.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latin typeface="Arial"/>
              </a:rPr>
              <a:t>Next we add a </a:t>
            </a:r>
            <a:r>
              <a:rPr b="1" lang="en-GB" sz="1150" spc="-1" strike="noStrike">
                <a:latin typeface="Arial"/>
              </a:rPr>
              <a:t>while statement</a:t>
            </a:r>
            <a:r>
              <a:rPr b="0" lang="en-GB" sz="1150" spc="-1" strike="noStrike">
                <a:latin typeface="Arial"/>
              </a:rPr>
              <a:t>, in parenthesis we need to add our </a:t>
            </a:r>
            <a:r>
              <a:rPr b="1" lang="en-GB" sz="1150" spc="-1" strike="noStrike">
                <a:latin typeface="Arial"/>
              </a:rPr>
              <a:t>condition</a:t>
            </a:r>
            <a:r>
              <a:rPr b="0" lang="en-GB" sz="1150" spc="-1" strike="noStrike">
                <a:latin typeface="Arial"/>
              </a:rPr>
              <a:t>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latin typeface="Arial"/>
              </a:rPr>
              <a:t>What is the condition here? That is i less than or equal to 5.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latin typeface="Arial"/>
              </a:rPr>
              <a:t>Next, we need to add our statements.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latin typeface="Arial"/>
              </a:rPr>
              <a:t>So what is the statement that we want to repeat?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latin typeface="Arial"/>
              </a:rPr>
              <a:t> </a:t>
            </a:r>
            <a:r>
              <a:rPr b="0" lang="en-GB" sz="1150" spc="-1" strike="noStrike">
                <a:latin typeface="Arial"/>
              </a:rPr>
              <a:t>we want to display the odd numbers, so we add that here as well, and finally,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latin typeface="Arial"/>
              </a:rPr>
              <a:t>at the end of this while block we need to increment i.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latin typeface="Arial"/>
              </a:rPr>
              <a:t>So this is a direct translation of the for loop on the left into a while loop on the right.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latin typeface="Arial"/>
              </a:rPr>
              <a:t>So this is what happens when we execute this code.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latin typeface="Arial"/>
              </a:rPr>
              <a:t>Initially I is 0, now in the while loop, first this condition is evaluated, if this condition is true, then the body of the while loop will be executed.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latin typeface="Arial"/>
              </a:rPr>
              <a:t>Again, in the next iteration the condition is evaluated again, if it's true, the statements in the while block will be executed, otherwise the while block will terminate.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800" cy="342792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152280" indent="-215640">
              <a:lnSpc>
                <a:spcPct val="115000"/>
              </a:lnSpc>
              <a:tabLst>
                <a:tab algn="l" pos="0"/>
              </a:tabLst>
            </a:pPr>
            <a:r>
              <a:rPr b="0" lang="en-GB" sz="1150" spc="-1" strike="noStrike">
                <a:latin typeface="Arial"/>
              </a:rPr>
              <a:t>In the last lecture, we wrote this for loop to display all the odd numbers between 0 and 5.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latin typeface="Arial"/>
              </a:rPr>
              <a:t>And in this lecture, I'm going to show you how to implement the same logic by using a while loop.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800" cy="3427920"/>
          </a:xfrm>
          <a:prstGeom prst="rect">
            <a:avLst/>
          </a:prstGeom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152280" indent="-215640">
              <a:lnSpc>
                <a:spcPct val="115000"/>
              </a:lnSpc>
              <a:tabLst>
                <a:tab algn="l" pos="0"/>
              </a:tabLst>
            </a:pPr>
            <a:r>
              <a:rPr b="0" lang="en-GB" sz="1150" spc="-1" strike="noStrike">
                <a:latin typeface="Arial"/>
              </a:rPr>
              <a:t>Now one key difference between a while loop and a for loop is that in for loops the loop variable is part of the loop variable itself.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latin typeface="Arial"/>
              </a:rPr>
              <a:t>But in while loops, you have to declare this variable externally.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spcAft>
                <a:spcPts val="799"/>
              </a:spcAft>
              <a:tabLst>
                <a:tab algn="l" pos="0"/>
              </a:tabLst>
            </a:pPr>
            <a:r>
              <a:rPr b="0" lang="en-GB" sz="1150" spc="-1" strike="noStrike">
                <a:latin typeface="Arial"/>
              </a:rPr>
              <a:t>Let me show you what I mean. </a:t>
            </a:r>
            <a:endParaRPr b="0" lang="en-ZA" sz="115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800" cy="3427920"/>
          </a:xfrm>
          <a:prstGeom prst="rect">
            <a:avLst/>
          </a:prstGeom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152280" indent="-215640">
              <a:lnSpc>
                <a:spcPct val="115000"/>
              </a:lnSpc>
              <a:tabLst>
                <a:tab algn="l" pos="0"/>
              </a:tabLst>
            </a:pPr>
            <a:r>
              <a:rPr b="0" lang="en-GB" sz="1150" spc="-1" strike="noStrike">
                <a:latin typeface="Arial"/>
              </a:rPr>
              <a:t>So we start with declaring a variable like i and set it to 0.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latin typeface="Arial"/>
              </a:rPr>
              <a:t>Note that this i we have here is different from the i we have in this for loop, because this variable is only meaningful and accessible inside of this for loop. (this is assuming these are in the same file, underneath each other.)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latin typeface="Arial"/>
              </a:rPr>
              <a:t>This is called scope, and I'm going to talk about it later in the course, all I want you to know is that these two variables are completely different, even though their names are the same.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latin typeface="Arial"/>
              </a:rPr>
              <a:t>Now, we have our loop variable initialized to 0.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latin typeface="Arial"/>
              </a:rPr>
              <a:t>Next we add a </a:t>
            </a:r>
            <a:r>
              <a:rPr b="1" lang="en-GB" sz="1150" spc="-1" strike="noStrike">
                <a:latin typeface="Arial"/>
              </a:rPr>
              <a:t>while statement</a:t>
            </a:r>
            <a:r>
              <a:rPr b="0" lang="en-GB" sz="1150" spc="-1" strike="noStrike">
                <a:latin typeface="Arial"/>
              </a:rPr>
              <a:t>, in parenthesis we need to add our </a:t>
            </a:r>
            <a:r>
              <a:rPr b="1" lang="en-GB" sz="1150" spc="-1" strike="noStrike">
                <a:latin typeface="Arial"/>
              </a:rPr>
              <a:t>condition</a:t>
            </a:r>
            <a:r>
              <a:rPr b="0" lang="en-GB" sz="1150" spc="-1" strike="noStrike">
                <a:latin typeface="Arial"/>
              </a:rPr>
              <a:t>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latin typeface="Arial"/>
              </a:rPr>
              <a:t>What is the condition here? That is i less than or equal to 5.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latin typeface="Arial"/>
              </a:rPr>
              <a:t>Next, we need to add our statements.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latin typeface="Arial"/>
              </a:rPr>
              <a:t>So what is the statement that we want to repeat?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latin typeface="Arial"/>
              </a:rPr>
              <a:t> </a:t>
            </a:r>
            <a:r>
              <a:rPr b="0" lang="en-GB" sz="1150" spc="-1" strike="noStrike">
                <a:latin typeface="Arial"/>
              </a:rPr>
              <a:t>we want to display the odd numbers, so we add that here as well, and finally,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latin typeface="Arial"/>
              </a:rPr>
              <a:t>at the end of this while block we need to increment i.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latin typeface="Arial"/>
              </a:rPr>
              <a:t>So this is a direct translation of the for loop on the left into a while loop on the right.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latin typeface="Arial"/>
              </a:rPr>
              <a:t>So this is what happens when we execute this code.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latin typeface="Arial"/>
              </a:rPr>
              <a:t>Initially I is 0, now in the while loop, first this condition is evaluated, if this condition is true, then the body of the while loop will be executed.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latin typeface="Arial"/>
              </a:rPr>
              <a:t>Again, in the next iteration the condition is evaluated again, if it's true, the statements in the while block will be executed, otherwise the while block will terminate.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800" cy="342792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152280" indent="-215640">
              <a:lnSpc>
                <a:spcPct val="115000"/>
              </a:lnSpc>
              <a:tabLst>
                <a:tab algn="l" pos="0"/>
              </a:tabLst>
            </a:pPr>
            <a:r>
              <a:rPr b="0" lang="en-GB" sz="1150" spc="-1" strike="noStrike">
                <a:latin typeface="Arial"/>
              </a:rPr>
              <a:t>So we start with declaring a variable like i and set it to 0.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latin typeface="Arial"/>
              </a:rPr>
              <a:t>Note that this i we have here is different from the i we have in this for loop, because this variable is only meaningful and accessible inside of this for loop. (this is assuming these are in the same file, underneath each other.)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latin typeface="Arial"/>
              </a:rPr>
              <a:t>This is called scope, and I'm going to talk about it later in the course, all I want you to know is that these two variables are completely different, even though their names are the same.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latin typeface="Arial"/>
              </a:rPr>
              <a:t>Now, we have our loop variable initialized to 0.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latin typeface="Arial"/>
              </a:rPr>
              <a:t>Next we add a </a:t>
            </a:r>
            <a:r>
              <a:rPr b="1" lang="en-GB" sz="1150" spc="-1" strike="noStrike">
                <a:latin typeface="Arial"/>
              </a:rPr>
              <a:t>while statement</a:t>
            </a:r>
            <a:r>
              <a:rPr b="0" lang="en-GB" sz="1150" spc="-1" strike="noStrike">
                <a:latin typeface="Arial"/>
              </a:rPr>
              <a:t>, in parenthesis we need to add our </a:t>
            </a:r>
            <a:r>
              <a:rPr b="1" lang="en-GB" sz="1150" spc="-1" strike="noStrike">
                <a:latin typeface="Arial"/>
              </a:rPr>
              <a:t>condition</a:t>
            </a:r>
            <a:r>
              <a:rPr b="0" lang="en-GB" sz="1150" spc="-1" strike="noStrike">
                <a:latin typeface="Arial"/>
              </a:rPr>
              <a:t>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latin typeface="Arial"/>
              </a:rPr>
              <a:t>What is the condition here? That is i less than or equal to 5.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latin typeface="Arial"/>
              </a:rPr>
              <a:t>Next, we need to add our statements.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latin typeface="Arial"/>
              </a:rPr>
              <a:t>So what is the statement that we want to repeat?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latin typeface="Arial"/>
              </a:rPr>
              <a:t> </a:t>
            </a:r>
            <a:r>
              <a:rPr b="0" lang="en-GB" sz="1150" spc="-1" strike="noStrike">
                <a:latin typeface="Arial"/>
              </a:rPr>
              <a:t>we want to display the odd numbers, so we add that here as well, and finally,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latin typeface="Arial"/>
              </a:rPr>
              <a:t>at the end of this while block we need to increment i.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latin typeface="Arial"/>
              </a:rPr>
              <a:t>So this is a direct translation of the for loop on the left into a while loop on the right.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latin typeface="Arial"/>
              </a:rPr>
              <a:t>So this is what happens when we execute this code.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latin typeface="Arial"/>
              </a:rPr>
              <a:t>Initially I is 0, now in the while loop, first this condition is evaluated, if this condition is true, then the body of the while loop will be executed.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latin typeface="Arial"/>
              </a:rPr>
              <a:t>Again, in the next iteration the condition is evaluated again, if it's true, the statements in the while block will be executed, otherwise the while block will terminate. </a:t>
            </a:r>
            <a:endParaRPr b="0" lang="en-ZA" sz="1150" spc="-1" strike="noStrike">
              <a:latin typeface="Arial"/>
            </a:endParaRPr>
          </a:p>
          <a:p>
            <a:pPr marL="152280" indent="-21564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40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951480" cy="159264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72880"/>
            <a:ext cx="951480" cy="159264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40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46404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99560" y="1228680"/>
            <a:ext cx="46404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72880"/>
            <a:ext cx="46404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799560" y="2972880"/>
            <a:ext cx="46404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40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30600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33600" y="1228680"/>
            <a:ext cx="30600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55080" y="1228680"/>
            <a:ext cx="30600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72880"/>
            <a:ext cx="30600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633600" y="2972880"/>
            <a:ext cx="30600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955080" y="2972880"/>
            <a:ext cx="30600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40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228680"/>
            <a:ext cx="951480" cy="33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40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951480" cy="33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40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464040" cy="33390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799560" y="1228680"/>
            <a:ext cx="464040" cy="33390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40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292680"/>
            <a:ext cx="8519400" cy="3709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40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46404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799560" y="1228680"/>
            <a:ext cx="464040" cy="33390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11760" y="2972880"/>
            <a:ext cx="46404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40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228680"/>
            <a:ext cx="951480" cy="33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40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464040" cy="33390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799560" y="1228680"/>
            <a:ext cx="46404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799560" y="2972880"/>
            <a:ext cx="46404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40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46404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799560" y="1228680"/>
            <a:ext cx="46404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72880"/>
            <a:ext cx="951480" cy="159264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40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951480" cy="159264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72880"/>
            <a:ext cx="951480" cy="159264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40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46404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799560" y="1228680"/>
            <a:ext cx="46404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11760" y="2972880"/>
            <a:ext cx="46404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799560" y="2972880"/>
            <a:ext cx="46404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40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30600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33600" y="1228680"/>
            <a:ext cx="30600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955080" y="1228680"/>
            <a:ext cx="30600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1760" y="2972880"/>
            <a:ext cx="30600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633600" y="2972880"/>
            <a:ext cx="30600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955080" y="2972880"/>
            <a:ext cx="30600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40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1228680"/>
            <a:ext cx="951480" cy="33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40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951480" cy="33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40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464040" cy="33390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799560" y="1228680"/>
            <a:ext cx="464040" cy="33390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40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40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951480" cy="33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311760" y="292680"/>
            <a:ext cx="8519400" cy="3709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40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46404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799560" y="1228680"/>
            <a:ext cx="464040" cy="33390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311760" y="2972880"/>
            <a:ext cx="46404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40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464040" cy="33390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799560" y="1228680"/>
            <a:ext cx="46404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99560" y="2972880"/>
            <a:ext cx="46404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40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46404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799560" y="1228680"/>
            <a:ext cx="46404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311760" y="2972880"/>
            <a:ext cx="951480" cy="159264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40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951480" cy="159264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311760" y="2972880"/>
            <a:ext cx="951480" cy="159264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40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46404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799560" y="1228680"/>
            <a:ext cx="46404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311760" y="2972880"/>
            <a:ext cx="46404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799560" y="2972880"/>
            <a:ext cx="46404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40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30600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33600" y="1228680"/>
            <a:ext cx="30600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955080" y="1228680"/>
            <a:ext cx="30600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311760" y="2972880"/>
            <a:ext cx="30600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633600" y="2972880"/>
            <a:ext cx="30600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955080" y="2972880"/>
            <a:ext cx="30600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40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311760" y="1228680"/>
            <a:ext cx="951480" cy="333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40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951480" cy="333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40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464040" cy="33390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99560" y="1228680"/>
            <a:ext cx="464040" cy="33390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40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464040" cy="33390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799560" y="1228680"/>
            <a:ext cx="464040" cy="33390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40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311760" y="292680"/>
            <a:ext cx="8519400" cy="3709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40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46404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799560" y="1228680"/>
            <a:ext cx="464040" cy="33390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311760" y="2972880"/>
            <a:ext cx="46404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40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464040" cy="33390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799560" y="1228680"/>
            <a:ext cx="46404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799560" y="2972880"/>
            <a:ext cx="46404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40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46404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799560" y="1228680"/>
            <a:ext cx="46404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311760" y="2972880"/>
            <a:ext cx="951480" cy="159264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40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951480" cy="159264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311760" y="2972880"/>
            <a:ext cx="951480" cy="159264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40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46404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799560" y="1228680"/>
            <a:ext cx="46404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311760" y="2972880"/>
            <a:ext cx="46404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799560" y="2972880"/>
            <a:ext cx="46404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40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30600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33600" y="1228680"/>
            <a:ext cx="30600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955080" y="1228680"/>
            <a:ext cx="30600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311760" y="2972880"/>
            <a:ext cx="30600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633600" y="2972880"/>
            <a:ext cx="30600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955080" y="2972880"/>
            <a:ext cx="30600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40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292680"/>
            <a:ext cx="8519400" cy="3709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40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46404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99560" y="1228680"/>
            <a:ext cx="464040" cy="33390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2972880"/>
            <a:ext cx="46404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40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464040" cy="333900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99560" y="1228680"/>
            <a:ext cx="46404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99560" y="2972880"/>
            <a:ext cx="46404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40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46404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99560" y="1228680"/>
            <a:ext cx="464040" cy="159264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72880"/>
            <a:ext cx="951480" cy="159264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fd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ZA" sz="4400" spc="-1" strike="noStrike">
                <a:latin typeface="Arial"/>
              </a:rPr>
              <a:t>Click to edit the title text format</a:t>
            </a:r>
            <a:endParaRPr b="0" lang="en-ZA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latin typeface="Arial"/>
              </a:rPr>
              <a:t>Click to edit the outline text format</a:t>
            </a:r>
            <a:endParaRPr b="0" lang="en-Z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800" spc="-1" strike="noStrike">
                <a:latin typeface="Arial"/>
              </a:rPr>
              <a:t>Second Outline Level</a:t>
            </a:r>
            <a:endParaRPr b="0" lang="en-Z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400" spc="-1" strike="noStrike">
                <a:latin typeface="Arial"/>
              </a:rPr>
              <a:t>Third Outline Level</a:t>
            </a:r>
            <a:endParaRPr b="0" lang="en-Z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000" spc="-1" strike="noStrike">
                <a:latin typeface="Arial"/>
              </a:rPr>
              <a:t>Fourth Outline Level</a:t>
            </a:r>
            <a:endParaRPr b="0" lang="en-Z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Fifth Outline Level</a:t>
            </a:r>
            <a:endParaRPr b="0" lang="en-Z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Sixth Outline Level</a:t>
            </a:r>
            <a:endParaRPr b="0" lang="en-Z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Seventh Outline Level</a:t>
            </a:r>
            <a:endParaRPr b="0" lang="en-Z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ZA" sz="4400" spc="-1" strike="noStrike">
                <a:latin typeface="Arial"/>
              </a:rPr>
              <a:t>Click to edit the title text format</a:t>
            </a:r>
            <a:endParaRPr b="0" lang="en-ZA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latin typeface="Arial"/>
              </a:rPr>
              <a:t>Click to edit the outline text format</a:t>
            </a:r>
            <a:endParaRPr b="0" lang="en-Z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800" spc="-1" strike="noStrike">
                <a:latin typeface="Arial"/>
              </a:rPr>
              <a:t>Second Outline Level</a:t>
            </a:r>
            <a:endParaRPr b="0" lang="en-Z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400" spc="-1" strike="noStrike">
                <a:latin typeface="Arial"/>
              </a:rPr>
              <a:t>Third Outline Level</a:t>
            </a:r>
            <a:endParaRPr b="0" lang="en-Z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000" spc="-1" strike="noStrike">
                <a:latin typeface="Arial"/>
              </a:rPr>
              <a:t>Fourth Outline Level</a:t>
            </a:r>
            <a:endParaRPr b="0" lang="en-Z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Fifth Outline Level</a:t>
            </a:r>
            <a:endParaRPr b="0" lang="en-Z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Sixth Outline Level</a:t>
            </a:r>
            <a:endParaRPr b="0" lang="en-Z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Seventh Outline Level</a:t>
            </a:r>
            <a:endParaRPr b="0" lang="en-Z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ZA" sz="4400" spc="-1" strike="noStrike">
                <a:latin typeface="Arial"/>
              </a:rPr>
              <a:t>Click to edit the title text format</a:t>
            </a:r>
            <a:endParaRPr b="0" lang="en-ZA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latin typeface="Arial"/>
              </a:rPr>
              <a:t>Click to edit the outline text format</a:t>
            </a:r>
            <a:endParaRPr b="0" lang="en-Z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800" spc="-1" strike="noStrike">
                <a:latin typeface="Arial"/>
              </a:rPr>
              <a:t>Second Outline Level</a:t>
            </a:r>
            <a:endParaRPr b="0" lang="en-Z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400" spc="-1" strike="noStrike">
                <a:latin typeface="Arial"/>
              </a:rPr>
              <a:t>Third Outline Level</a:t>
            </a:r>
            <a:endParaRPr b="0" lang="en-Z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000" spc="-1" strike="noStrike">
                <a:latin typeface="Arial"/>
              </a:rPr>
              <a:t>Fourth Outline Level</a:t>
            </a:r>
            <a:endParaRPr b="0" lang="en-Z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Fifth Outline Level</a:t>
            </a:r>
            <a:endParaRPr b="0" lang="en-Z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Sixth Outline Level</a:t>
            </a:r>
            <a:endParaRPr b="0" lang="en-Z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Seventh Outline Level</a:t>
            </a:r>
            <a:endParaRPr b="0" lang="en-Z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40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ZA" sz="1800" spc="-1" strike="noStrike">
                <a:latin typeface="Arial"/>
              </a:rPr>
              <a:t>Click to edit the title text format</a:t>
            </a:r>
            <a:endParaRPr b="0" lang="en-ZA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951480" cy="333900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latin typeface="Arial"/>
              </a:rPr>
              <a:t>Click to edit the outline text format</a:t>
            </a:r>
            <a:endParaRPr b="0" lang="en-ZA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1800" spc="-1" strike="noStrike">
                <a:latin typeface="Arial"/>
              </a:rPr>
              <a:t>Second Outline Level</a:t>
            </a:r>
            <a:endParaRPr b="0" lang="en-ZA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latin typeface="Arial"/>
              </a:rPr>
              <a:t>Third Outline Level</a:t>
            </a:r>
            <a:endParaRPr b="0" lang="en-ZA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1800" spc="-1" strike="noStrike">
                <a:latin typeface="Arial"/>
              </a:rPr>
              <a:t>Fourth Outline Level</a:t>
            </a:r>
            <a:endParaRPr b="0" lang="en-ZA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latin typeface="Arial"/>
              </a:rPr>
              <a:t>Fifth Outline Level</a:t>
            </a:r>
            <a:endParaRPr b="0" lang="en-ZA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latin typeface="Arial"/>
              </a:rPr>
              <a:t>Sixth Outline Level</a:t>
            </a:r>
            <a:endParaRPr b="0" lang="en-ZA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latin typeface="Arial"/>
              </a:rPr>
              <a:t>Seventh Outline Level</a:t>
            </a:r>
            <a:endParaRPr b="0" lang="en-ZA" sz="18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1311480" y="1228680"/>
            <a:ext cx="951480" cy="333900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latin typeface="Arial"/>
              </a:rPr>
              <a:t>Click to edit the outline text format</a:t>
            </a:r>
            <a:endParaRPr b="0" lang="en-ZA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1800" spc="-1" strike="noStrike">
                <a:latin typeface="Arial"/>
              </a:rPr>
              <a:t>Second Outline Level</a:t>
            </a:r>
            <a:endParaRPr b="0" lang="en-ZA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latin typeface="Arial"/>
              </a:rPr>
              <a:t>Third Outline Level</a:t>
            </a:r>
            <a:endParaRPr b="0" lang="en-ZA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1800" spc="-1" strike="noStrike">
                <a:latin typeface="Arial"/>
              </a:rPr>
              <a:t>Fourth Outline Level</a:t>
            </a:r>
            <a:endParaRPr b="0" lang="en-ZA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latin typeface="Arial"/>
              </a:rPr>
              <a:t>Fifth Outline Level</a:t>
            </a:r>
            <a:endParaRPr b="0" lang="en-ZA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latin typeface="Arial"/>
              </a:rPr>
              <a:t>Sixth Outline Level</a:t>
            </a:r>
            <a:endParaRPr b="0" lang="en-ZA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latin typeface="Arial"/>
              </a:rPr>
              <a:t>Seventh Outline Level</a:t>
            </a:r>
            <a:endParaRPr b="0" lang="en-ZA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2802600" y="802440"/>
            <a:ext cx="3537360" cy="3537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4800" spc="-1" strike="noStrike">
                <a:solidFill>
                  <a:srgbClr val="212121"/>
                </a:solidFill>
                <a:latin typeface="Amatic SC"/>
                <a:ea typeface="Amatic SC"/>
              </a:rPr>
              <a:t>while</a:t>
            </a:r>
            <a:endParaRPr b="0" lang="en-ZA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11760" y="292680"/>
            <a:ext cx="8519400" cy="79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3200" spc="-1" strike="noStrike">
                <a:solidFill>
                  <a:srgbClr val="212121"/>
                </a:solidFill>
                <a:latin typeface="Amatic SC"/>
                <a:ea typeface="Amatic SC"/>
              </a:rPr>
              <a:t>Can we use continue in while loops</a:t>
            </a:r>
            <a:endParaRPr b="0" lang="en-ZA" sz="32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432000" y="1008000"/>
            <a:ext cx="8174880" cy="33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666666"/>
                </a:solidFill>
                <a:latin typeface="Courier New"/>
                <a:ea typeface="Courier New"/>
              </a:rPr>
              <a:t>Yes.</a:t>
            </a:r>
            <a:endParaRPr b="0" lang="en-ZA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666666"/>
                </a:solidFill>
                <a:latin typeface="Courier New"/>
                <a:ea typeface="Courier New"/>
              </a:rPr>
              <a:t>Instead of exiting the loop, sometimes we just want to </a:t>
            </a:r>
            <a:r>
              <a:rPr b="0" i="1" lang="en-GB" sz="1100" spc="-1" strike="noStrike">
                <a:solidFill>
                  <a:srgbClr val="666666"/>
                </a:solidFill>
                <a:latin typeface="Courier New"/>
                <a:ea typeface="Courier New"/>
              </a:rPr>
              <a:t>skip the loop we are currently in</a:t>
            </a:r>
            <a:r>
              <a:rPr b="0" lang="en-GB" sz="1100" spc="-1" strike="noStrike">
                <a:solidFill>
                  <a:srgbClr val="666666"/>
                </a:solidFill>
                <a:latin typeface="Courier New"/>
                <a:ea typeface="Courier New"/>
              </a:rPr>
              <a:t>. For this we use </a:t>
            </a:r>
            <a:r>
              <a:rPr b="1" lang="en-GB" sz="1100" spc="-1" strike="noStrike">
                <a:solidFill>
                  <a:srgbClr val="666666"/>
                </a:solidFill>
                <a:latin typeface="Courier New"/>
                <a:ea typeface="Courier New"/>
              </a:rPr>
              <a:t>continue</a:t>
            </a:r>
            <a:r>
              <a:rPr b="0" lang="en-GB" sz="1100" spc="-1" strike="noStrike">
                <a:solidFill>
                  <a:srgbClr val="666666"/>
                </a:solidFill>
                <a:latin typeface="Courier New"/>
                <a:ea typeface="Courier New"/>
              </a:rPr>
              <a:t>:</a:t>
            </a:r>
            <a:endParaRPr b="0" lang="en-ZA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ZA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666666"/>
                </a:solidFill>
                <a:latin typeface="Courier New"/>
                <a:ea typeface="Courier New"/>
              </a:rPr>
              <a:t>let i = 0;</a:t>
            </a:r>
            <a:endParaRPr b="0" lang="en-ZA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666666"/>
                </a:solidFill>
                <a:latin typeface="Courier New"/>
                <a:ea typeface="Courier New"/>
              </a:rPr>
              <a:t>//logs out odd numbers on the console</a:t>
            </a:r>
            <a:endParaRPr b="0" lang="en-ZA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666666"/>
                </a:solidFill>
                <a:latin typeface="Courier New"/>
                <a:ea typeface="Courier New"/>
              </a:rPr>
              <a:t>while(i &lt;= 10){</a:t>
            </a:r>
            <a:endParaRPr b="0" lang="en-ZA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666666"/>
                </a:solidFill>
                <a:latin typeface="Courier New"/>
                <a:ea typeface="Courier New"/>
              </a:rPr>
              <a:t>	</a:t>
            </a:r>
            <a:r>
              <a:rPr b="0" lang="en-GB" sz="1100" spc="-1" strike="noStrike">
                <a:solidFill>
                  <a:srgbClr val="666666"/>
                </a:solidFill>
                <a:latin typeface="Courier New"/>
                <a:ea typeface="Courier New"/>
              </a:rPr>
              <a:t>if(i % 2 === 0){</a:t>
            </a:r>
            <a:endParaRPr b="0" lang="en-ZA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666666"/>
                </a:solidFill>
                <a:latin typeface="Courier New"/>
                <a:ea typeface="Courier New"/>
              </a:rPr>
              <a:t>	</a:t>
            </a:r>
            <a:r>
              <a:rPr b="0" lang="en-GB" sz="1100" spc="-1" strike="noStrike">
                <a:solidFill>
                  <a:srgbClr val="666666"/>
                </a:solidFill>
                <a:latin typeface="Courier New"/>
                <a:ea typeface="Courier New"/>
              </a:rPr>
              <a:t>	</a:t>
            </a:r>
            <a:r>
              <a:rPr b="0" lang="en-GB" sz="1100" spc="-1" strike="noStrike">
                <a:solidFill>
                  <a:srgbClr val="666666"/>
                </a:solidFill>
                <a:latin typeface="Courier New"/>
                <a:ea typeface="Courier New"/>
              </a:rPr>
              <a:t>i++;</a:t>
            </a:r>
            <a:endParaRPr b="0" lang="en-ZA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666666"/>
                </a:solidFill>
                <a:latin typeface="Courier New"/>
                <a:ea typeface="Courier New"/>
              </a:rPr>
              <a:t>	</a:t>
            </a:r>
            <a:r>
              <a:rPr b="0" lang="en-GB" sz="1100" spc="-1" strike="noStrike">
                <a:solidFill>
                  <a:srgbClr val="666666"/>
                </a:solidFill>
                <a:latin typeface="Courier New"/>
                <a:ea typeface="Courier New"/>
              </a:rPr>
              <a:t>	</a:t>
            </a:r>
            <a:r>
              <a:rPr b="0" lang="en-GB" sz="1100" spc="-1" strike="noStrike">
                <a:solidFill>
                  <a:srgbClr val="666666"/>
                </a:solidFill>
                <a:latin typeface="Courier New"/>
                <a:ea typeface="Courier New"/>
              </a:rPr>
              <a:t>continue;</a:t>
            </a:r>
            <a:endParaRPr b="0" lang="en-ZA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666666"/>
                </a:solidFill>
                <a:latin typeface="Courier New"/>
                <a:ea typeface="Courier New"/>
              </a:rPr>
              <a:t>}</a:t>
            </a:r>
            <a:endParaRPr b="0" lang="en-ZA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666666"/>
                </a:solidFill>
                <a:latin typeface="Courier New"/>
                <a:ea typeface="Courier New"/>
              </a:rPr>
              <a:t>	</a:t>
            </a:r>
            <a:r>
              <a:rPr b="0" lang="en-GB" sz="1100" spc="-1" strike="noStrike">
                <a:solidFill>
                  <a:srgbClr val="666666"/>
                </a:solidFill>
                <a:latin typeface="Courier New"/>
                <a:ea typeface="Courier New"/>
              </a:rPr>
              <a:t>console.log(i);</a:t>
            </a:r>
            <a:endParaRPr b="0" lang="en-ZA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666666"/>
                </a:solidFill>
                <a:latin typeface="Courier New"/>
                <a:ea typeface="Courier New"/>
              </a:rPr>
              <a:t>	</a:t>
            </a:r>
            <a:r>
              <a:rPr b="0" lang="en-GB" sz="1100" spc="-1" strike="noStrike">
                <a:solidFill>
                  <a:srgbClr val="666666"/>
                </a:solidFill>
                <a:latin typeface="Courier New"/>
                <a:ea typeface="Courier New"/>
              </a:rPr>
              <a:t>i++;</a:t>
            </a:r>
            <a:endParaRPr b="0" lang="en-ZA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666666"/>
                </a:solidFill>
                <a:latin typeface="Courier New"/>
                <a:ea typeface="Courier New"/>
              </a:rPr>
              <a:t>}</a:t>
            </a:r>
            <a:endParaRPr b="0" lang="en-ZA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11760" y="292680"/>
            <a:ext cx="8519400" cy="79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3600" spc="-1" strike="noStrike">
                <a:solidFill>
                  <a:srgbClr val="212121"/>
                </a:solidFill>
                <a:latin typeface="Amatic SC"/>
                <a:ea typeface="Amatic SC"/>
              </a:rPr>
              <a:t>By the end of the discussion, learners should be able to:</a:t>
            </a:r>
            <a:endParaRPr b="0" lang="en-ZA" sz="36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11760" y="1228680"/>
            <a:ext cx="8519400" cy="33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000">
              <a:lnSpc>
                <a:spcPct val="115000"/>
              </a:lnSpc>
              <a:buClr>
                <a:srgbClr val="666666"/>
              </a:buClr>
              <a:buFont typeface="Source Code Pro"/>
              <a:buChar char="●"/>
            </a:pPr>
            <a:r>
              <a:rPr b="0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Use a while loop to iterate over data</a:t>
            </a:r>
            <a:endParaRPr b="0" lang="en-Z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11760" y="292680"/>
            <a:ext cx="8519400" cy="79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4200" spc="-1" strike="noStrike">
                <a:solidFill>
                  <a:srgbClr val="212121"/>
                </a:solidFill>
                <a:latin typeface="Amatic SC"/>
                <a:ea typeface="Amatic SC"/>
              </a:rPr>
              <a:t>Looping through odd numbers</a:t>
            </a:r>
            <a:endParaRPr b="0" lang="en-ZA" sz="42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11760" y="1228680"/>
            <a:ext cx="8519400" cy="33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In the previous discussion, we printed odd numbers in a for loop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// For loop printing out odd numbers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for(let i = 1; i &lt;= 5; i++){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	</a:t>
            </a: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if(i % 2 !== 0){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	</a:t>
            </a: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	</a:t>
            </a: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console.log(i);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	</a:t>
            </a: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}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}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Now lets take a look at the same logic, in a </a:t>
            </a:r>
            <a:r>
              <a:rPr b="1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while</a:t>
            </a:r>
            <a:r>
              <a:rPr b="0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loop</a:t>
            </a:r>
            <a:endParaRPr b="0" lang="en-Z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11760" y="1241280"/>
            <a:ext cx="2806920" cy="7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3000" spc="-1" strike="noStrike">
                <a:solidFill>
                  <a:srgbClr val="212121"/>
                </a:solidFill>
                <a:highlight>
                  <a:srgbClr val="00fdc8"/>
                </a:highlight>
                <a:latin typeface="Amatic SC"/>
                <a:ea typeface="Amatic SC"/>
              </a:rPr>
              <a:t>Difference between for and while</a:t>
            </a:r>
            <a:endParaRPr b="0" lang="en-ZA" sz="30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11760" y="2075400"/>
            <a:ext cx="2806920" cy="31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One key difference between a </a:t>
            </a:r>
            <a:r>
              <a:rPr b="1" lang="en-GB" sz="12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while</a:t>
            </a:r>
            <a:r>
              <a:rPr b="0" lang="en-GB" sz="12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loop and a for </a:t>
            </a:r>
            <a:r>
              <a:rPr b="1" lang="en-GB" sz="12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loop,</a:t>
            </a:r>
            <a:r>
              <a:rPr b="0" lang="en-GB" sz="12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is that in </a:t>
            </a:r>
            <a:r>
              <a:rPr b="1" i="1" lang="en-GB" sz="12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for loops</a:t>
            </a:r>
            <a:r>
              <a:rPr b="0" lang="en-GB" sz="12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the loop </a:t>
            </a:r>
            <a:r>
              <a:rPr b="1" lang="en-GB" sz="12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variable is</a:t>
            </a:r>
            <a:r>
              <a:rPr b="0" lang="en-GB" sz="12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</a:t>
            </a:r>
            <a:r>
              <a:rPr b="1" lang="en-GB" sz="12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part of the loop itself</a:t>
            </a:r>
            <a:r>
              <a:rPr b="0" lang="en-GB" sz="12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.</a:t>
            </a:r>
            <a:endParaRPr b="0" lang="en-ZA" sz="1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-GB" sz="12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But in </a:t>
            </a:r>
            <a:r>
              <a:rPr b="1" i="1" lang="en-GB" sz="12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while loops</a:t>
            </a:r>
            <a:r>
              <a:rPr b="0" lang="en-GB" sz="12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, you have to </a:t>
            </a:r>
            <a:r>
              <a:rPr b="1" lang="en-GB" sz="12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declare this variable externally</a:t>
            </a:r>
            <a:r>
              <a:rPr b="0" lang="en-GB" sz="12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. While loops are pretest loop. The condition is tested first before executing any statement. </a:t>
            </a:r>
            <a:endParaRPr b="0" lang="en-ZA" sz="1200" spc="-1" strike="noStrike">
              <a:latin typeface="Arial"/>
            </a:endParaRPr>
          </a:p>
        </p:txBody>
      </p:sp>
      <p:pic>
        <p:nvPicPr>
          <p:cNvPr id="166" name="Google Shape;75;p16" descr=""/>
          <p:cNvPicPr/>
          <p:nvPr/>
        </p:nvPicPr>
        <p:blipFill>
          <a:blip r:embed="rId1"/>
          <a:stretch/>
        </p:blipFill>
        <p:spPr>
          <a:xfrm>
            <a:off x="3576960" y="152280"/>
            <a:ext cx="4837680" cy="483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11760" y="292680"/>
            <a:ext cx="8519400" cy="79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4200" spc="-1" strike="noStrike">
                <a:solidFill>
                  <a:srgbClr val="212121"/>
                </a:solidFill>
                <a:latin typeface="Amatic SC"/>
                <a:ea typeface="Amatic SC"/>
              </a:rPr>
              <a:t>Basic Syntax</a:t>
            </a:r>
            <a:endParaRPr b="0" lang="en-ZA" sz="42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11760" y="1228680"/>
            <a:ext cx="8519400" cy="33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while(condition){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	</a:t>
            </a: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//statements here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}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This can be read as “</a:t>
            </a:r>
            <a:r>
              <a:rPr b="1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while the condition is true, then execute the following statement</a:t>
            </a:r>
            <a:r>
              <a:rPr b="0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”. 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Lets go over in more detail with the example.</a:t>
            </a:r>
            <a:endParaRPr b="0" lang="en-Z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11760" y="292680"/>
            <a:ext cx="8519400" cy="79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4200" spc="-1" strike="noStrike">
                <a:solidFill>
                  <a:srgbClr val="212121"/>
                </a:solidFill>
                <a:latin typeface="Amatic SC"/>
                <a:ea typeface="Amatic SC"/>
              </a:rPr>
              <a:t>Basic While Loop to print 1 to 10</a:t>
            </a:r>
            <a:endParaRPr b="0" lang="en-ZA" sz="42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1760" y="1800000"/>
            <a:ext cx="8519400" cy="276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666666"/>
                </a:solidFill>
                <a:latin typeface="Courier New"/>
                <a:ea typeface="Courier New"/>
              </a:rPr>
              <a:t>&lt;script&gt;</a:t>
            </a:r>
            <a:endParaRPr b="0" lang="en-ZA" sz="12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666666"/>
                </a:solidFill>
                <a:latin typeface="Courier New"/>
                <a:ea typeface="Courier New"/>
              </a:rPr>
              <a:t>        </a:t>
            </a:r>
            <a:r>
              <a:rPr b="0" lang="en-GB" sz="1200" spc="-1" strike="noStrike">
                <a:solidFill>
                  <a:srgbClr val="666666"/>
                </a:solidFill>
                <a:latin typeface="Courier New"/>
                <a:ea typeface="Courier New"/>
              </a:rPr>
              <a:t>document.write("&lt;h2&gt;Displaying 1-10 using While Loop&lt;/h2&gt;")</a:t>
            </a:r>
            <a:endParaRPr b="0" lang="en-ZA" sz="12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666666"/>
                </a:solidFill>
                <a:latin typeface="Courier New"/>
                <a:ea typeface="Courier New"/>
              </a:rPr>
              <a:t>        </a:t>
            </a:r>
            <a:r>
              <a:rPr b="0" lang="en-GB" sz="1200" spc="-1" strike="noStrike">
                <a:solidFill>
                  <a:srgbClr val="666666"/>
                </a:solidFill>
                <a:latin typeface="Courier New"/>
                <a:ea typeface="Courier New"/>
              </a:rPr>
              <a:t>let i=1;</a:t>
            </a:r>
            <a:endParaRPr b="0" lang="en-ZA" sz="12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666666"/>
                </a:solidFill>
                <a:latin typeface="Courier New"/>
                <a:ea typeface="Courier New"/>
              </a:rPr>
              <a:t>        </a:t>
            </a:r>
            <a:r>
              <a:rPr b="0" lang="en-GB" sz="1200" spc="-1" strike="noStrike">
                <a:solidFill>
                  <a:srgbClr val="666666"/>
                </a:solidFill>
                <a:latin typeface="Courier New"/>
                <a:ea typeface="Courier New"/>
              </a:rPr>
              <a:t>while (i&lt;11)</a:t>
            </a:r>
            <a:endParaRPr b="0" lang="en-ZA" sz="12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666666"/>
                </a:solidFill>
                <a:latin typeface="Courier New"/>
                <a:ea typeface="Courier New"/>
              </a:rPr>
              <a:t>      </a:t>
            </a:r>
            <a:r>
              <a:rPr b="0" lang="en-GB" sz="1200" spc="-1" strike="noStrike">
                <a:solidFill>
                  <a:srgbClr val="666666"/>
                </a:solidFill>
                <a:latin typeface="Courier New"/>
                <a:ea typeface="Courier New"/>
              </a:rPr>
              <a:t>{           </a:t>
            </a:r>
            <a:endParaRPr b="0" lang="en-ZA" sz="12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666666"/>
                </a:solidFill>
                <a:latin typeface="Courier New"/>
                <a:ea typeface="Courier New"/>
              </a:rPr>
              <a:t>          </a:t>
            </a:r>
            <a:r>
              <a:rPr b="0" lang="en-GB" sz="1200" spc="-1" strike="noStrike">
                <a:solidFill>
                  <a:srgbClr val="666666"/>
                </a:solidFill>
                <a:latin typeface="Courier New"/>
                <a:ea typeface="Courier New"/>
              </a:rPr>
              <a:t>document.write(  i +"&lt;br/&gt;");</a:t>
            </a:r>
            <a:endParaRPr b="0" lang="en-ZA" sz="12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666666"/>
                </a:solidFill>
                <a:latin typeface="Courier New"/>
                <a:ea typeface="Courier New"/>
              </a:rPr>
              <a:t>           </a:t>
            </a:r>
            <a:r>
              <a:rPr b="0" lang="en-GB" sz="1200" spc="-1" strike="noStrike">
                <a:solidFill>
                  <a:srgbClr val="666666"/>
                </a:solidFill>
                <a:latin typeface="Courier New"/>
                <a:ea typeface="Courier New"/>
              </a:rPr>
              <a:t>i++ ;   </a:t>
            </a:r>
            <a:endParaRPr b="0" lang="en-ZA" sz="12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666666"/>
                </a:solidFill>
                <a:latin typeface="Courier New"/>
                <a:ea typeface="Courier New"/>
              </a:rPr>
              <a:t>      </a:t>
            </a:r>
            <a:r>
              <a:rPr b="0" lang="en-GB" sz="1200" spc="-1" strike="noStrike">
                <a:solidFill>
                  <a:srgbClr val="666666"/>
                </a:solidFill>
                <a:latin typeface="Courier New"/>
                <a:ea typeface="Courier New"/>
              </a:rPr>
              <a:t>}</a:t>
            </a:r>
            <a:endParaRPr b="0" lang="en-ZA" sz="12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666666"/>
                </a:solidFill>
                <a:latin typeface="Courier New"/>
                <a:ea typeface="Courier New"/>
              </a:rPr>
              <a:t>    </a:t>
            </a:r>
            <a:r>
              <a:rPr b="0" lang="en-GB" sz="1200" spc="-1" strike="noStrike">
                <a:solidFill>
                  <a:srgbClr val="666666"/>
                </a:solidFill>
                <a:latin typeface="Courier New"/>
                <a:ea typeface="Courier New"/>
              </a:rPr>
              <a:t>&lt;/script&gt;</a:t>
            </a:r>
            <a:endParaRPr b="0" lang="en-ZA" sz="12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ZA" sz="12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666666"/>
                </a:solidFill>
                <a:latin typeface="Courier New"/>
                <a:ea typeface="Courier New"/>
              </a:rPr>
              <a:t>The print will be 1….10. If for whatever reason we decide to skip 2 we will change the incrementer to i+=2</a:t>
            </a:r>
            <a:endParaRPr b="0" lang="en-Z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11760" y="292680"/>
            <a:ext cx="8519400" cy="79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4200" spc="-1" strike="noStrike">
                <a:solidFill>
                  <a:srgbClr val="212121"/>
                </a:solidFill>
                <a:latin typeface="Amatic SC"/>
                <a:ea typeface="Amatic SC"/>
              </a:rPr>
              <a:t>Basic Syntax</a:t>
            </a:r>
            <a:endParaRPr b="0" lang="en-ZA" sz="42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1760" y="1228680"/>
            <a:ext cx="8519400" cy="33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while(condition){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	</a:t>
            </a: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//statements here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}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This can be read as “</a:t>
            </a:r>
            <a:r>
              <a:rPr b="1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while the condition is true, then execute the following statement</a:t>
            </a:r>
            <a:r>
              <a:rPr b="0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”. 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Lets go over in more detail with the example.</a:t>
            </a:r>
            <a:endParaRPr b="0" lang="en-Z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11760" y="292680"/>
            <a:ext cx="8519400" cy="79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4200" spc="-1" strike="noStrike">
                <a:solidFill>
                  <a:srgbClr val="212121"/>
                </a:solidFill>
                <a:latin typeface="Amatic SC"/>
                <a:ea typeface="Amatic SC"/>
              </a:rPr>
              <a:t>Let us repeat the 7s multiplication exercise</a:t>
            </a:r>
            <a:endParaRPr b="0" lang="en-ZA" sz="42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64400" y="1800000"/>
            <a:ext cx="8174880" cy="33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100" spc="-1" strike="noStrike">
                <a:solidFill>
                  <a:srgbClr val="666666"/>
                </a:solidFill>
                <a:latin typeface="Courier New"/>
                <a:ea typeface="Courier New"/>
              </a:rPr>
              <a:t>&lt;script&gt;</a:t>
            </a:r>
            <a:endParaRPr b="0" lang="en-ZA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100" spc="-1" strike="noStrike">
                <a:solidFill>
                  <a:srgbClr val="666666"/>
                </a:solidFill>
                <a:latin typeface="Courier New"/>
                <a:ea typeface="Courier New"/>
              </a:rPr>
              <a:t>        </a:t>
            </a:r>
            <a:r>
              <a:rPr b="0" lang="en-GB" sz="1100" spc="-1" strike="noStrike">
                <a:solidFill>
                  <a:srgbClr val="666666"/>
                </a:solidFill>
                <a:latin typeface="Courier New"/>
                <a:ea typeface="Courier New"/>
              </a:rPr>
              <a:t>document.write("</a:t>
            </a:r>
            <a:r>
              <a:rPr b="0" lang="en-GB" sz="1000" spc="-1" strike="noStrike">
                <a:solidFill>
                  <a:srgbClr val="666666"/>
                </a:solidFill>
                <a:latin typeface="Courier New"/>
                <a:ea typeface="Courier New"/>
              </a:rPr>
              <a:t>&lt;h2&gt;</a:t>
            </a:r>
            <a:r>
              <a:rPr b="0" lang="en-GB" sz="1100" spc="-1" strike="noStrike">
                <a:solidFill>
                  <a:srgbClr val="666666"/>
                </a:solidFill>
                <a:latin typeface="Courier New"/>
                <a:ea typeface="Courier New"/>
              </a:rPr>
              <a:t>7's Multiplication Table using While Loop&lt;/h2&gt;")</a:t>
            </a:r>
            <a:endParaRPr b="0" lang="en-ZA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100" spc="-1" strike="noStrike">
                <a:solidFill>
                  <a:srgbClr val="666666"/>
                </a:solidFill>
                <a:latin typeface="Courier New"/>
                <a:ea typeface="Courier New"/>
              </a:rPr>
              <a:t>        </a:t>
            </a:r>
            <a:r>
              <a:rPr b="0" lang="en-GB" sz="1100" spc="-1" strike="noStrike">
                <a:solidFill>
                  <a:srgbClr val="666666"/>
                </a:solidFill>
                <a:latin typeface="Courier New"/>
                <a:ea typeface="Courier New"/>
              </a:rPr>
              <a:t>let i=1;</a:t>
            </a:r>
            <a:endParaRPr b="0" lang="en-ZA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100" spc="-1" strike="noStrike">
                <a:solidFill>
                  <a:srgbClr val="666666"/>
                </a:solidFill>
                <a:latin typeface="Courier New"/>
                <a:ea typeface="Courier New"/>
              </a:rPr>
              <a:t>        </a:t>
            </a:r>
            <a:r>
              <a:rPr b="0" lang="en-GB" sz="1100" spc="-1" strike="noStrike">
                <a:solidFill>
                  <a:srgbClr val="666666"/>
                </a:solidFill>
                <a:latin typeface="Courier New"/>
                <a:ea typeface="Courier New"/>
              </a:rPr>
              <a:t>let sum =1;</a:t>
            </a:r>
            <a:endParaRPr b="0" lang="en-ZA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100" spc="-1" strike="noStrike">
                <a:solidFill>
                  <a:srgbClr val="666666"/>
                </a:solidFill>
                <a:latin typeface="Courier New"/>
                <a:ea typeface="Courier New"/>
              </a:rPr>
              <a:t>     </a:t>
            </a:r>
            <a:r>
              <a:rPr b="0" lang="en-GB" sz="1100" spc="-1" strike="noStrike">
                <a:solidFill>
                  <a:srgbClr val="666666"/>
                </a:solidFill>
                <a:latin typeface="Courier New"/>
                <a:ea typeface="Courier New"/>
              </a:rPr>
              <a:t>while (i&lt;11)</a:t>
            </a:r>
            <a:endParaRPr b="0" lang="en-ZA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100" spc="-1" strike="noStrike">
                <a:solidFill>
                  <a:srgbClr val="666666"/>
                </a:solidFill>
                <a:latin typeface="Courier New"/>
                <a:ea typeface="Courier New"/>
              </a:rPr>
              <a:t>      </a:t>
            </a:r>
            <a:r>
              <a:rPr b="0" lang="en-GB" sz="1100" spc="-1" strike="noStrike">
                <a:solidFill>
                  <a:srgbClr val="666666"/>
                </a:solidFill>
                <a:latin typeface="Courier New"/>
                <a:ea typeface="Courier New"/>
              </a:rPr>
              <a:t>{</a:t>
            </a:r>
            <a:endParaRPr b="0" lang="en-ZA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100" spc="-1" strike="noStrike">
                <a:solidFill>
                  <a:srgbClr val="666666"/>
                </a:solidFill>
                <a:latin typeface="Courier New"/>
                <a:ea typeface="Courier New"/>
              </a:rPr>
              <a:t>          </a:t>
            </a:r>
            <a:r>
              <a:rPr b="0" lang="en-GB" sz="1100" spc="-1" strike="noStrike">
                <a:solidFill>
                  <a:srgbClr val="666666"/>
                </a:solidFill>
                <a:latin typeface="Courier New"/>
                <a:ea typeface="Courier New"/>
              </a:rPr>
              <a:t>sum= i * 7</a:t>
            </a:r>
            <a:endParaRPr b="0" lang="en-ZA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100" spc="-1" strike="noStrike">
                <a:solidFill>
                  <a:srgbClr val="666666"/>
                </a:solidFill>
                <a:latin typeface="Courier New"/>
                <a:ea typeface="Courier New"/>
              </a:rPr>
              <a:t>          </a:t>
            </a:r>
            <a:endParaRPr b="0" lang="en-ZA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100" spc="-1" strike="noStrike">
                <a:solidFill>
                  <a:srgbClr val="666666"/>
                </a:solidFill>
                <a:latin typeface="Courier New"/>
                <a:ea typeface="Courier New"/>
              </a:rPr>
              <a:t>          </a:t>
            </a:r>
            <a:r>
              <a:rPr b="0" lang="en-GB" sz="1100" spc="-1" strike="noStrike">
                <a:solidFill>
                  <a:srgbClr val="666666"/>
                </a:solidFill>
                <a:latin typeface="Courier New"/>
                <a:ea typeface="Courier New"/>
              </a:rPr>
              <a:t>document.write(i + " x " + " 7 " + " = " + sum +"&lt;br/&gt;");</a:t>
            </a:r>
            <a:endParaRPr b="0" lang="en-ZA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100" spc="-1" strike="noStrike">
                <a:solidFill>
                  <a:srgbClr val="666666"/>
                </a:solidFill>
                <a:latin typeface="Courier New"/>
                <a:ea typeface="Courier New"/>
              </a:rPr>
              <a:t>           </a:t>
            </a:r>
            <a:r>
              <a:rPr b="0" lang="en-GB" sz="1100" spc="-1" strike="noStrike">
                <a:solidFill>
                  <a:srgbClr val="666666"/>
                </a:solidFill>
                <a:latin typeface="Courier New"/>
                <a:ea typeface="Courier New"/>
              </a:rPr>
              <a:t>i++ ;   </a:t>
            </a:r>
            <a:endParaRPr b="0" lang="en-ZA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100" spc="-1" strike="noStrike">
                <a:solidFill>
                  <a:srgbClr val="666666"/>
                </a:solidFill>
                <a:latin typeface="Courier New"/>
                <a:ea typeface="Courier New"/>
              </a:rPr>
              <a:t>      </a:t>
            </a:r>
            <a:r>
              <a:rPr b="0" lang="en-GB" sz="1100" spc="-1" strike="noStrike">
                <a:solidFill>
                  <a:srgbClr val="666666"/>
                </a:solidFill>
                <a:latin typeface="Courier New"/>
                <a:ea typeface="Courier New"/>
              </a:rPr>
              <a:t>}</a:t>
            </a:r>
            <a:endParaRPr b="0" lang="en-ZA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100" spc="-1" strike="noStrike">
                <a:solidFill>
                  <a:srgbClr val="666666"/>
                </a:solidFill>
                <a:latin typeface="Courier New"/>
                <a:ea typeface="Courier New"/>
              </a:rPr>
              <a:t>    </a:t>
            </a:r>
            <a:r>
              <a:rPr b="0" lang="en-GB" sz="1100" spc="-1" strike="noStrike">
                <a:solidFill>
                  <a:srgbClr val="666666"/>
                </a:solidFill>
                <a:latin typeface="Courier New"/>
                <a:ea typeface="Courier New"/>
              </a:rPr>
              <a:t>&lt;/script&gt;</a:t>
            </a:r>
            <a:endParaRPr b="0" lang="en-ZA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ZA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100" spc="-1" strike="noStrike">
                <a:solidFill>
                  <a:srgbClr val="666666"/>
                </a:solidFill>
                <a:latin typeface="Courier New"/>
                <a:ea typeface="Courier New"/>
              </a:rPr>
              <a:t>So what is the difference from the for loop. Discussion</a:t>
            </a:r>
            <a:endParaRPr b="0" lang="en-ZA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11760" y="292680"/>
            <a:ext cx="8519400" cy="79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600" spc="-1" strike="noStrike">
                <a:solidFill>
                  <a:srgbClr val="212121"/>
                </a:solidFill>
                <a:latin typeface="Amatic SC"/>
                <a:ea typeface="Amatic SC"/>
              </a:rPr>
              <a:t>Let us try implement break in while loops</a:t>
            </a:r>
            <a:endParaRPr b="0" lang="en-ZA" sz="26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64400" y="1800000"/>
            <a:ext cx="8174880" cy="33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TextShape 3"/>
          <p:cNvSpPr txBox="1"/>
          <p:nvPr/>
        </p:nvSpPr>
        <p:spPr>
          <a:xfrm>
            <a:off x="792000" y="1224000"/>
            <a:ext cx="3744000" cy="309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ZA" sz="1000" spc="-1" strike="noStrike">
                <a:latin typeface="Arial"/>
              </a:rPr>
              <a:t> </a:t>
            </a:r>
            <a:r>
              <a:rPr b="0" lang="en-ZA" sz="1000" spc="-1" strike="noStrike">
                <a:latin typeface="Arial"/>
              </a:rPr>
              <a:t>&lt;script&gt;</a:t>
            </a:r>
            <a:endParaRPr b="0" lang="en-ZA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ZA" sz="1000" spc="-1" strike="noStrike">
                <a:latin typeface="Arial"/>
              </a:rPr>
              <a:t>        </a:t>
            </a:r>
            <a:r>
              <a:rPr b="0" lang="en-ZA" sz="1000" spc="-1" strike="noStrike">
                <a:latin typeface="Arial"/>
              </a:rPr>
              <a:t>document.write("&lt;h1&gt;Counting 1-10&lt;/h1&gt;"); </a:t>
            </a:r>
            <a:endParaRPr b="0" lang="en-ZA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ZA" sz="1000" spc="-1" strike="noStrike">
                <a:latin typeface="Arial"/>
              </a:rPr>
              <a:t>let i=0;</a:t>
            </a:r>
            <a:endParaRPr b="0" lang="en-ZA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ZA" sz="1000" spc="-1" strike="noStrike">
                <a:latin typeface="Arial"/>
              </a:rPr>
              <a:t>while (i&lt;10)</a:t>
            </a:r>
            <a:endParaRPr b="0" lang="en-ZA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ZA" sz="1000" spc="-1" strike="noStrike">
                <a:latin typeface="Arial"/>
              </a:rPr>
              <a:t>{</a:t>
            </a:r>
            <a:endParaRPr b="0" lang="en-ZA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ZA" sz="1000" spc="-1" strike="noStrike">
                <a:latin typeface="Arial"/>
              </a:rPr>
              <a:t>    </a:t>
            </a:r>
            <a:r>
              <a:rPr b="0" lang="en-ZA" sz="1000" spc="-1" strike="noStrike">
                <a:latin typeface="Arial"/>
              </a:rPr>
              <a:t>document.write(i +"&lt;br/&gt;");</a:t>
            </a:r>
            <a:endParaRPr b="0" lang="en-ZA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ZA" sz="1000" spc="-1" strike="noStrike">
                <a:latin typeface="Arial"/>
              </a:rPr>
              <a:t>    </a:t>
            </a:r>
            <a:r>
              <a:rPr b="0" lang="en-ZA" sz="1000" spc="-1" strike="noStrike">
                <a:latin typeface="Arial"/>
              </a:rPr>
              <a:t>i++;</a:t>
            </a:r>
            <a:endParaRPr b="0" lang="en-ZA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ZA" sz="1000" spc="-1" strike="noStrike">
                <a:latin typeface="Arial"/>
              </a:rPr>
              <a:t>    </a:t>
            </a:r>
            <a:r>
              <a:rPr b="0" lang="en-ZA" sz="1000" spc="-1" strike="noStrike">
                <a:latin typeface="Arial"/>
              </a:rPr>
              <a:t>if (i==6)</a:t>
            </a:r>
            <a:endParaRPr b="0" lang="en-ZA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ZA" sz="1000" spc="-1" strike="noStrike">
                <a:latin typeface="Arial"/>
              </a:rPr>
              <a:t>    </a:t>
            </a:r>
            <a:r>
              <a:rPr b="0" lang="en-ZA" sz="1000" spc="-1" strike="noStrike">
                <a:latin typeface="Arial"/>
              </a:rPr>
              <a:t>{</a:t>
            </a:r>
            <a:endParaRPr b="0" lang="en-ZA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ZA" sz="1000" spc="-1" strike="noStrike">
                <a:latin typeface="Arial"/>
              </a:rPr>
              <a:t>        </a:t>
            </a:r>
            <a:r>
              <a:rPr b="0" lang="en-ZA" sz="1000" spc="-1" strike="noStrike">
                <a:latin typeface="Arial"/>
              </a:rPr>
              <a:t>break;</a:t>
            </a:r>
            <a:endParaRPr b="0" lang="en-ZA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ZA" sz="1000" spc="-1" strike="noStrike">
                <a:latin typeface="Arial"/>
              </a:rPr>
              <a:t>    </a:t>
            </a:r>
            <a:r>
              <a:rPr b="0" lang="en-ZA" sz="1000" spc="-1" strike="noStrike">
                <a:latin typeface="Arial"/>
              </a:rPr>
              <a:t>}</a:t>
            </a:r>
            <a:endParaRPr b="0" lang="en-ZA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ZA" sz="1000" spc="-1" strike="noStrike">
                <a:latin typeface="Arial"/>
              </a:rPr>
              <a:t>        </a:t>
            </a:r>
            <a:r>
              <a:rPr b="0" lang="en-ZA" sz="1000" spc="-1" strike="noStrike">
                <a:latin typeface="Arial"/>
              </a:rPr>
              <a:t>}</a:t>
            </a:r>
            <a:endParaRPr b="0" lang="en-ZA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ZA" sz="1000" spc="-1" strike="noStrike">
                <a:latin typeface="Arial"/>
              </a:rPr>
              <a:t>    </a:t>
            </a:r>
            <a:r>
              <a:rPr b="0" lang="en-ZA" sz="1000" spc="-1" strike="noStrike">
                <a:latin typeface="Arial"/>
              </a:rPr>
              <a:t>&lt;/script&gt;</a:t>
            </a:r>
            <a:endParaRPr b="0" lang="en-ZA" sz="1000" spc="-1" strike="noStrike">
              <a:latin typeface="Arial"/>
            </a:endParaRPr>
          </a:p>
        </p:txBody>
      </p:sp>
      <p:sp>
        <p:nvSpPr>
          <p:cNvPr id="178" name="TextShape 4"/>
          <p:cNvSpPr txBox="1"/>
          <p:nvPr/>
        </p:nvSpPr>
        <p:spPr>
          <a:xfrm>
            <a:off x="4968000" y="1224000"/>
            <a:ext cx="3744000" cy="309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ZA" sz="1000" spc="-1" strike="noStrike">
                <a:latin typeface="Arial"/>
              </a:rPr>
              <a:t>&lt;script&gt;</a:t>
            </a:r>
            <a:endParaRPr b="0" lang="en-ZA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ZA" sz="1000" spc="-1" strike="noStrike">
                <a:latin typeface="Arial"/>
              </a:rPr>
              <a:t>        </a:t>
            </a:r>
            <a:r>
              <a:rPr b="0" lang="en-ZA" sz="1000" spc="-1" strike="noStrike">
                <a:latin typeface="Arial"/>
              </a:rPr>
              <a:t>document.write("&lt;h1&gt;Counting 1-10&lt;/h1&gt;"); </a:t>
            </a:r>
            <a:endParaRPr b="0" lang="en-ZA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ZA" sz="1000" spc="-1" strike="noStrike">
                <a:latin typeface="Arial"/>
              </a:rPr>
              <a:t>let i=0;</a:t>
            </a:r>
            <a:endParaRPr b="0" lang="en-ZA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ZA" sz="1000" spc="-1" strike="noStrike">
                <a:latin typeface="Arial"/>
              </a:rPr>
              <a:t>while (i&lt;10)</a:t>
            </a:r>
            <a:endParaRPr b="0" lang="en-ZA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ZA" sz="1000" spc="-1" strike="noStrike">
                <a:latin typeface="Arial"/>
              </a:rPr>
              <a:t>{</a:t>
            </a:r>
            <a:endParaRPr b="0" lang="en-ZA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ZA" sz="1000" spc="-1" strike="noStrike">
                <a:latin typeface="Arial"/>
              </a:rPr>
              <a:t>    </a:t>
            </a:r>
            <a:r>
              <a:rPr b="0" lang="en-ZA" sz="1000" spc="-1" strike="noStrike">
                <a:latin typeface="Arial"/>
              </a:rPr>
              <a:t>if (i==6)</a:t>
            </a:r>
            <a:endParaRPr b="0" lang="en-ZA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ZA" sz="1000" spc="-1" strike="noStrike">
                <a:latin typeface="Arial"/>
              </a:rPr>
              <a:t>    </a:t>
            </a:r>
            <a:r>
              <a:rPr b="0" lang="en-ZA" sz="1000" spc="-1" strike="noStrike">
                <a:latin typeface="Arial"/>
              </a:rPr>
              <a:t>{</a:t>
            </a:r>
            <a:endParaRPr b="0" lang="en-ZA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ZA" sz="1000" spc="-1" strike="noStrike">
                <a:latin typeface="Arial"/>
              </a:rPr>
              <a:t>        </a:t>
            </a:r>
            <a:r>
              <a:rPr b="0" lang="en-ZA" sz="1000" spc="-1" strike="noStrike">
                <a:latin typeface="Arial"/>
              </a:rPr>
              <a:t>break;</a:t>
            </a:r>
            <a:endParaRPr b="0" lang="en-ZA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ZA" sz="1000" spc="-1" strike="noStrike">
                <a:latin typeface="Arial"/>
              </a:rPr>
              <a:t>    </a:t>
            </a:r>
            <a:r>
              <a:rPr b="0" lang="en-ZA" sz="1000" spc="-1" strike="noStrike">
                <a:latin typeface="Arial"/>
              </a:rPr>
              <a:t>}</a:t>
            </a:r>
            <a:endParaRPr b="0" lang="en-ZA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ZA" sz="1000" spc="-1" strike="noStrike">
                <a:latin typeface="Arial"/>
              </a:rPr>
              <a:t>    </a:t>
            </a:r>
            <a:r>
              <a:rPr b="0" lang="en-ZA" sz="1000" spc="-1" strike="noStrike">
                <a:latin typeface="Arial"/>
              </a:rPr>
              <a:t>document.write(i +"&lt;br/&gt;");</a:t>
            </a:r>
            <a:endParaRPr b="0" lang="en-ZA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ZA" sz="1000" spc="-1" strike="noStrike">
                <a:latin typeface="Arial"/>
              </a:rPr>
              <a:t>    </a:t>
            </a:r>
            <a:r>
              <a:rPr b="0" lang="en-ZA" sz="1000" spc="-1" strike="noStrike">
                <a:latin typeface="Arial"/>
              </a:rPr>
              <a:t>i++;</a:t>
            </a:r>
            <a:endParaRPr b="0" lang="en-ZA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ZA" sz="1000" spc="-1" strike="noStrike">
                <a:latin typeface="Arial"/>
              </a:rPr>
              <a:t>    </a:t>
            </a:r>
            <a:endParaRPr b="0" lang="en-ZA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ZA" sz="1000" spc="-1" strike="noStrike">
                <a:latin typeface="Arial"/>
              </a:rPr>
              <a:t>        </a:t>
            </a:r>
            <a:r>
              <a:rPr b="0" lang="en-ZA" sz="1000" spc="-1" strike="noStrike">
                <a:latin typeface="Arial"/>
              </a:rPr>
              <a:t>}</a:t>
            </a:r>
            <a:endParaRPr b="0" lang="en-ZA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ZA" sz="1000" spc="-1" strike="noStrike">
                <a:latin typeface="Arial"/>
              </a:rPr>
              <a:t>    </a:t>
            </a:r>
            <a:r>
              <a:rPr b="0" lang="en-ZA" sz="1000" spc="-1" strike="noStrike">
                <a:latin typeface="Arial"/>
              </a:rPr>
              <a:t>&lt;/script&gt;</a:t>
            </a:r>
            <a:endParaRPr b="0" lang="en-ZA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en-ZA</dc:language>
  <cp:lastModifiedBy/>
  <dcterms:modified xsi:type="dcterms:W3CDTF">2020-11-14T19:17:01Z</dcterms:modified>
  <cp:revision>6</cp:revision>
  <dc:subject/>
  <dc:title/>
</cp:coreProperties>
</file>