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notesSlides/notesSlide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notesSlides/notesSlide10.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notesSlides/notesSlide11.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1.xml" ContentType="application/vnd.openxmlformats-officedocument.themeOverr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2.xml" ContentType="application/vnd.openxmlformats-officedocument.themeOverride+xml"/>
  <Override PartName="/ppt/notesSlides/notesSlide12.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3.xml" ContentType="application/vnd.openxmlformats-officedocument.themeOverr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478" r:id="rId2"/>
    <p:sldId id="429" r:id="rId3"/>
    <p:sldId id="483" r:id="rId4"/>
    <p:sldId id="479" r:id="rId5"/>
    <p:sldId id="495" r:id="rId6"/>
    <p:sldId id="485" r:id="rId7"/>
    <p:sldId id="486" r:id="rId8"/>
    <p:sldId id="487" r:id="rId9"/>
    <p:sldId id="488" r:id="rId10"/>
    <p:sldId id="489" r:id="rId11"/>
    <p:sldId id="490" r:id="rId12"/>
    <p:sldId id="491" r:id="rId13"/>
    <p:sldId id="480" r:id="rId14"/>
    <p:sldId id="504" r:id="rId15"/>
    <p:sldId id="505" r:id="rId16"/>
    <p:sldId id="508" r:id="rId17"/>
    <p:sldId id="481" r:id="rId18"/>
    <p:sldId id="482" r:id="rId19"/>
    <p:sldId id="477" r:id="rId20"/>
    <p:sldId id="493" r:id="rId21"/>
    <p:sldId id="496" r:id="rId22"/>
    <p:sldId id="497" r:id="rId23"/>
    <p:sldId id="498" r:id="rId24"/>
    <p:sldId id="499" r:id="rId25"/>
    <p:sldId id="500" r:id="rId26"/>
    <p:sldId id="501" r:id="rId27"/>
    <p:sldId id="502" r:id="rId28"/>
    <p:sldId id="503" r:id="rId29"/>
    <p:sldId id="507" r:id="rId30"/>
    <p:sldId id="506" r:id="rId31"/>
    <p:sldId id="509" r:id="rId32"/>
    <p:sldId id="510" r:id="rId3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6995900-EDA1-457A-BA35-FB715279AFE2}">
          <p14:sldIdLst>
            <p14:sldId id="478"/>
            <p14:sldId id="429"/>
            <p14:sldId id="483"/>
            <p14:sldId id="479"/>
            <p14:sldId id="495"/>
            <p14:sldId id="485"/>
            <p14:sldId id="486"/>
            <p14:sldId id="487"/>
            <p14:sldId id="488"/>
            <p14:sldId id="489"/>
            <p14:sldId id="490"/>
            <p14:sldId id="491"/>
            <p14:sldId id="480"/>
            <p14:sldId id="504"/>
            <p14:sldId id="505"/>
            <p14:sldId id="508"/>
            <p14:sldId id="481"/>
            <p14:sldId id="482"/>
            <p14:sldId id="477"/>
          </p14:sldIdLst>
        </p14:section>
        <p14:section name="Apendix" id="{B985C208-8603-4705-86B8-BADBA79B34F6}">
          <p14:sldIdLst>
            <p14:sldId id="493"/>
            <p14:sldId id="496"/>
            <p14:sldId id="497"/>
            <p14:sldId id="498"/>
            <p14:sldId id="499"/>
            <p14:sldId id="500"/>
            <p14:sldId id="501"/>
            <p14:sldId id="502"/>
            <p14:sldId id="503"/>
            <p14:sldId id="507"/>
            <p14:sldId id="506"/>
            <p14:sldId id="509"/>
            <p14:sldId id="5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CFF"/>
    <a:srgbClr val="A9DA74"/>
    <a:srgbClr val="64BA49"/>
    <a:srgbClr val="ED1C24"/>
    <a:srgbClr val="056DAE"/>
    <a:srgbClr val="1B2F52"/>
    <a:srgbClr val="7E7E7E"/>
    <a:srgbClr val="FF7B05"/>
    <a:srgbClr val="531F7E"/>
    <a:srgbClr val="FF98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4660"/>
  </p:normalViewPr>
  <p:slideViewPr>
    <p:cSldViewPr snapToGrid="0">
      <p:cViewPr varScale="1">
        <p:scale>
          <a:sx n="108" d="100"/>
          <a:sy n="108" d="100"/>
        </p:scale>
        <p:origin x="8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Libro1"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Libro1"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Libro1"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Libro1"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Libro1"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Libro1"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Libro1"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Libro1"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Libro1"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Libro1"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Libro1"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Libro1"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Libro1"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Libro1" TargetMode="External"/></Relationships>
</file>

<file path=ppt/charts/_rels/chart2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Libro1"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Libro1"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Libro1"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Libro1"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Libro1"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Libro1"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 Transacciones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Genero!$B$2</c:f>
              <c:strCache>
                <c:ptCount val="1"/>
                <c:pt idx="0">
                  <c:v>Mujer</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Genero!$N$3</c:f>
              <c:numCache>
                <c:formatCode>General</c:formatCode>
                <c:ptCount val="1"/>
              </c:numCache>
            </c:numRef>
          </c:cat>
          <c:val>
            <c:numRef>
              <c:f>Genero!$E$2</c:f>
              <c:numCache>
                <c:formatCode>_-* #,##0_-;\-* #,##0_-;_-* "-"??_-;_-@_-</c:formatCode>
                <c:ptCount val="1"/>
                <c:pt idx="0">
                  <c:v>9828</c:v>
                </c:pt>
              </c:numCache>
            </c:numRef>
          </c:val>
          <c:extLst>
            <c:ext xmlns:c16="http://schemas.microsoft.com/office/drawing/2014/chart" uri="{C3380CC4-5D6E-409C-BE32-E72D297353CC}">
              <c16:uniqueId val="{00000000-182B-4AEA-A567-A93B55CE9137}"/>
            </c:ext>
          </c:extLst>
        </c:ser>
        <c:ser>
          <c:idx val="1"/>
          <c:order val="1"/>
          <c:tx>
            <c:strRef>
              <c:f>Genero!$B$3</c:f>
              <c:strCache>
                <c:ptCount val="1"/>
                <c:pt idx="0">
                  <c:v>Hombre</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Genero!$N$3</c:f>
              <c:numCache>
                <c:formatCode>General</c:formatCode>
                <c:ptCount val="1"/>
              </c:numCache>
            </c:numRef>
          </c:cat>
          <c:val>
            <c:numRef>
              <c:f>Genero!$E$3</c:f>
              <c:numCache>
                <c:formatCode>_-* #,##0_-;\-* #,##0_-;_-* "-"??_-;_-@_-</c:formatCode>
                <c:ptCount val="1"/>
                <c:pt idx="0">
                  <c:v>30223</c:v>
                </c:pt>
              </c:numCache>
            </c:numRef>
          </c:val>
          <c:extLst>
            <c:ext xmlns:c16="http://schemas.microsoft.com/office/drawing/2014/chart" uri="{C3380CC4-5D6E-409C-BE32-E72D297353CC}">
              <c16:uniqueId val="{00000001-182B-4AEA-A567-A93B55CE9137}"/>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 Transacciones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manualLayout>
          <c:layoutTarget val="inner"/>
          <c:xMode val="edge"/>
          <c:yMode val="edge"/>
          <c:x val="8.294482546881729E-2"/>
          <c:y val="0.37982609655930299"/>
          <c:w val="0.90489099343830814"/>
          <c:h val="0.52610470702865908"/>
        </c:manualLayout>
      </c:layout>
      <c:barChart>
        <c:barDir val="col"/>
        <c:grouping val="clustered"/>
        <c:varyColors val="0"/>
        <c:ser>
          <c:idx val="0"/>
          <c:order val="0"/>
          <c:tx>
            <c:strRef>
              <c:f>Ocupación!$B$2</c:f>
              <c:strCache>
                <c:ptCount val="1"/>
                <c:pt idx="0">
                  <c:v>0</c:v>
                </c:pt>
              </c:strCache>
            </c:strRef>
          </c:tx>
          <c:spPr>
            <a:solidFill>
              <a:schemeClr val="accent5">
                <a:shade val="3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Ocupación!$N$3</c:f>
              <c:numCache>
                <c:formatCode>General</c:formatCode>
                <c:ptCount val="1"/>
              </c:numCache>
            </c:numRef>
          </c:cat>
          <c:val>
            <c:numRef>
              <c:f>Ocupación!$E$2</c:f>
              <c:numCache>
                <c:formatCode>_-* #,##0_-;\-* #,##0_-;_-* "-"??_-;_-@_-</c:formatCode>
                <c:ptCount val="1"/>
                <c:pt idx="0">
                  <c:v>5094</c:v>
                </c:pt>
              </c:numCache>
            </c:numRef>
          </c:val>
          <c:extLst>
            <c:ext xmlns:c16="http://schemas.microsoft.com/office/drawing/2014/chart" uri="{C3380CC4-5D6E-409C-BE32-E72D297353CC}">
              <c16:uniqueId val="{00000000-094B-4F88-BF4E-D0C32A455BF2}"/>
            </c:ext>
          </c:extLst>
        </c:ser>
        <c:ser>
          <c:idx val="1"/>
          <c:order val="1"/>
          <c:tx>
            <c:strRef>
              <c:f>Ocupación!$B$3</c:f>
              <c:strCache>
                <c:ptCount val="1"/>
                <c:pt idx="0">
                  <c:v>1</c:v>
                </c:pt>
              </c:strCache>
            </c:strRef>
          </c:tx>
          <c:spPr>
            <a:solidFill>
              <a:schemeClr val="accent5">
                <a:shade val="4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Ocupación!$N$3</c:f>
              <c:numCache>
                <c:formatCode>General</c:formatCode>
                <c:ptCount val="1"/>
              </c:numCache>
            </c:numRef>
          </c:cat>
          <c:val>
            <c:numRef>
              <c:f>Ocupación!$E$3</c:f>
              <c:numCache>
                <c:formatCode>_-* #,##0_-;\-* #,##0_-;_-* "-"??_-;_-@_-</c:formatCode>
                <c:ptCount val="1"/>
                <c:pt idx="0">
                  <c:v>3358</c:v>
                </c:pt>
              </c:numCache>
            </c:numRef>
          </c:val>
          <c:extLst>
            <c:ext xmlns:c16="http://schemas.microsoft.com/office/drawing/2014/chart" uri="{C3380CC4-5D6E-409C-BE32-E72D297353CC}">
              <c16:uniqueId val="{00000001-094B-4F88-BF4E-D0C32A455BF2}"/>
            </c:ext>
          </c:extLst>
        </c:ser>
        <c:ser>
          <c:idx val="2"/>
          <c:order val="2"/>
          <c:tx>
            <c:strRef>
              <c:f>Ocupación!$B$4</c:f>
              <c:strCache>
                <c:ptCount val="1"/>
                <c:pt idx="0">
                  <c:v>2</c:v>
                </c:pt>
              </c:strCache>
            </c:strRef>
          </c:tx>
          <c:spPr>
            <a:solidFill>
              <a:schemeClr val="accent5">
                <a:shade val="49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Ocupación!$E$4</c:f>
              <c:numCache>
                <c:formatCode>_-* #,##0_-;\-* #,##0_-;_-* "-"??_-;_-@_-</c:formatCode>
                <c:ptCount val="1"/>
                <c:pt idx="0">
                  <c:v>1938</c:v>
                </c:pt>
              </c:numCache>
            </c:numRef>
          </c:val>
          <c:extLst>
            <c:ext xmlns:c16="http://schemas.microsoft.com/office/drawing/2014/chart" uri="{C3380CC4-5D6E-409C-BE32-E72D297353CC}">
              <c16:uniqueId val="{00000002-094B-4F88-BF4E-D0C32A455BF2}"/>
            </c:ext>
          </c:extLst>
        </c:ser>
        <c:ser>
          <c:idx val="3"/>
          <c:order val="3"/>
          <c:tx>
            <c:strRef>
              <c:f>Ocupación!$B$5</c:f>
              <c:strCache>
                <c:ptCount val="1"/>
                <c:pt idx="0">
                  <c:v>3</c:v>
                </c:pt>
              </c:strCache>
            </c:strRef>
          </c:tx>
          <c:spPr>
            <a:solidFill>
              <a:schemeClr val="accent5">
                <a:shade val="5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Ocupación!$E$5</c:f>
              <c:numCache>
                <c:formatCode>_-* #,##0_-;\-* #,##0_-;_-* "-"??_-;_-@_-</c:formatCode>
                <c:ptCount val="1"/>
                <c:pt idx="0">
                  <c:v>1222</c:v>
                </c:pt>
              </c:numCache>
            </c:numRef>
          </c:val>
          <c:extLst>
            <c:ext xmlns:c16="http://schemas.microsoft.com/office/drawing/2014/chart" uri="{C3380CC4-5D6E-409C-BE32-E72D297353CC}">
              <c16:uniqueId val="{00000003-094B-4F88-BF4E-D0C32A455BF2}"/>
            </c:ext>
          </c:extLst>
        </c:ser>
        <c:ser>
          <c:idx val="4"/>
          <c:order val="4"/>
          <c:tx>
            <c:strRef>
              <c:f>Ocupación!$B$6</c:f>
              <c:strCache>
                <c:ptCount val="1"/>
                <c:pt idx="0">
                  <c:v>4</c:v>
                </c:pt>
              </c:strCache>
            </c:strRef>
          </c:tx>
          <c:spPr>
            <a:solidFill>
              <a:schemeClr val="accent5">
                <a:shade val="61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Ocupación!$E$6</c:f>
              <c:numCache>
                <c:formatCode>_-* #,##0_-;\-* #,##0_-;_-* "-"??_-;_-@_-</c:formatCode>
                <c:ptCount val="1"/>
                <c:pt idx="0">
                  <c:v>5277</c:v>
                </c:pt>
              </c:numCache>
            </c:numRef>
          </c:val>
          <c:extLst>
            <c:ext xmlns:c16="http://schemas.microsoft.com/office/drawing/2014/chart" uri="{C3380CC4-5D6E-409C-BE32-E72D297353CC}">
              <c16:uniqueId val="{00000004-094B-4F88-BF4E-D0C32A455BF2}"/>
            </c:ext>
          </c:extLst>
        </c:ser>
        <c:ser>
          <c:idx val="5"/>
          <c:order val="5"/>
          <c:tx>
            <c:strRef>
              <c:f>Ocupación!$B$7</c:f>
              <c:strCache>
                <c:ptCount val="1"/>
                <c:pt idx="0">
                  <c:v>5</c:v>
                </c:pt>
              </c:strCache>
            </c:strRef>
          </c:tx>
          <c:spPr>
            <a:solidFill>
              <a:schemeClr val="accent5">
                <a:shade val="6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Ocupación!$E$7</c:f>
              <c:numCache>
                <c:formatCode>_-* #,##0_-;\-* #,##0_-;_-* "-"??_-;_-@_-</c:formatCode>
                <c:ptCount val="1"/>
                <c:pt idx="0">
                  <c:v>870</c:v>
                </c:pt>
              </c:numCache>
            </c:numRef>
          </c:val>
          <c:extLst>
            <c:ext xmlns:c16="http://schemas.microsoft.com/office/drawing/2014/chart" uri="{C3380CC4-5D6E-409C-BE32-E72D297353CC}">
              <c16:uniqueId val="{00000005-094B-4F88-BF4E-D0C32A455BF2}"/>
            </c:ext>
          </c:extLst>
        </c:ser>
        <c:ser>
          <c:idx val="6"/>
          <c:order val="6"/>
          <c:tx>
            <c:strRef>
              <c:f>Ocupación!$B$8</c:f>
              <c:strCache>
                <c:ptCount val="1"/>
                <c:pt idx="0">
                  <c:v>6</c:v>
                </c:pt>
              </c:strCache>
            </c:strRef>
          </c:tx>
          <c:spPr>
            <a:solidFill>
              <a:schemeClr val="accent5">
                <a:shade val="7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Ocupación!$E$8</c:f>
              <c:numCache>
                <c:formatCode>_-* #,##0_-;\-* #,##0_-;_-* "-"??_-;_-@_-</c:formatCode>
                <c:ptCount val="1"/>
                <c:pt idx="0">
                  <c:v>1534</c:v>
                </c:pt>
              </c:numCache>
            </c:numRef>
          </c:val>
          <c:extLst>
            <c:ext xmlns:c16="http://schemas.microsoft.com/office/drawing/2014/chart" uri="{C3380CC4-5D6E-409C-BE32-E72D297353CC}">
              <c16:uniqueId val="{00000006-094B-4F88-BF4E-D0C32A455BF2}"/>
            </c:ext>
          </c:extLst>
        </c:ser>
        <c:ser>
          <c:idx val="7"/>
          <c:order val="7"/>
          <c:tx>
            <c:strRef>
              <c:f>Ocupación!$B$9</c:f>
              <c:strCache>
                <c:ptCount val="1"/>
                <c:pt idx="0">
                  <c:v>7</c:v>
                </c:pt>
              </c:strCache>
            </c:strRef>
          </c:tx>
          <c:spPr>
            <a:solidFill>
              <a:schemeClr val="accent5">
                <a:shade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Ocupación!$E$9</c:f>
              <c:numCache>
                <c:formatCode>_-* #,##0_-;\-* #,##0_-;_-* "-"??_-;_-@_-</c:formatCode>
                <c:ptCount val="1"/>
                <c:pt idx="0">
                  <c:v>4259</c:v>
                </c:pt>
              </c:numCache>
            </c:numRef>
          </c:val>
          <c:extLst>
            <c:ext xmlns:c16="http://schemas.microsoft.com/office/drawing/2014/chart" uri="{C3380CC4-5D6E-409C-BE32-E72D297353CC}">
              <c16:uniqueId val="{00000007-094B-4F88-BF4E-D0C32A455BF2}"/>
            </c:ext>
          </c:extLst>
        </c:ser>
        <c:ser>
          <c:idx val="8"/>
          <c:order val="8"/>
          <c:tx>
            <c:strRef>
              <c:f>Ocupación!$B$10</c:f>
              <c:strCache>
                <c:ptCount val="1"/>
                <c:pt idx="0">
                  <c:v>8</c:v>
                </c:pt>
              </c:strCache>
            </c:strRef>
          </c:tx>
          <c:spPr>
            <a:solidFill>
              <a:schemeClr val="accent5">
                <a:shade val="8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Ocupación!$E$10</c:f>
              <c:numCache>
                <c:formatCode>_-* #,##0_-;\-* #,##0_-;_-* "-"??_-;_-@_-</c:formatCode>
                <c:ptCount val="1"/>
                <c:pt idx="0">
                  <c:v>117</c:v>
                </c:pt>
              </c:numCache>
            </c:numRef>
          </c:val>
          <c:extLst>
            <c:ext xmlns:c16="http://schemas.microsoft.com/office/drawing/2014/chart" uri="{C3380CC4-5D6E-409C-BE32-E72D297353CC}">
              <c16:uniqueId val="{00000008-094B-4F88-BF4E-D0C32A455BF2}"/>
            </c:ext>
          </c:extLst>
        </c:ser>
        <c:ser>
          <c:idx val="9"/>
          <c:order val="9"/>
          <c:tx>
            <c:strRef>
              <c:f>Ocupación!$B$11</c:f>
              <c:strCache>
                <c:ptCount val="1"/>
                <c:pt idx="0">
                  <c:v>9</c:v>
                </c:pt>
              </c:strCache>
            </c:strRef>
          </c:tx>
          <c:spPr>
            <a:solidFill>
              <a:schemeClr val="accent5">
                <a:shade val="9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Ocupación!$E$11</c:f>
              <c:numCache>
                <c:formatCode>_-* #,##0_-;\-* #,##0_-;_-* "-"??_-;_-@_-</c:formatCode>
                <c:ptCount val="1"/>
                <c:pt idx="0">
                  <c:v>511</c:v>
                </c:pt>
              </c:numCache>
            </c:numRef>
          </c:val>
          <c:extLst>
            <c:ext xmlns:c16="http://schemas.microsoft.com/office/drawing/2014/chart" uri="{C3380CC4-5D6E-409C-BE32-E72D297353CC}">
              <c16:uniqueId val="{00000009-094B-4F88-BF4E-D0C32A455BF2}"/>
            </c:ext>
          </c:extLst>
        </c:ser>
        <c:ser>
          <c:idx val="10"/>
          <c:order val="10"/>
          <c:tx>
            <c:strRef>
              <c:f>Ocupación!$B$12</c:f>
              <c:strCache>
                <c:ptCount val="1"/>
                <c:pt idx="0">
                  <c:v>10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Ocupación!$E$12</c:f>
              <c:numCache>
                <c:formatCode>_-* #,##0_-;\-* #,##0_-;_-* "-"??_-;_-@_-</c:formatCode>
                <c:ptCount val="1"/>
                <c:pt idx="0">
                  <c:v>925</c:v>
                </c:pt>
              </c:numCache>
            </c:numRef>
          </c:val>
          <c:extLst>
            <c:ext xmlns:c16="http://schemas.microsoft.com/office/drawing/2014/chart" uri="{C3380CC4-5D6E-409C-BE32-E72D297353CC}">
              <c16:uniqueId val="{0000000A-094B-4F88-BF4E-D0C32A455BF2}"/>
            </c:ext>
          </c:extLst>
        </c:ser>
        <c:ser>
          <c:idx val="11"/>
          <c:order val="11"/>
          <c:tx>
            <c:strRef>
              <c:f>Ocupación!$B$13</c:f>
              <c:strCache>
                <c:ptCount val="1"/>
                <c:pt idx="0">
                  <c:v>11</c:v>
                </c:pt>
              </c:strCache>
            </c:strRef>
          </c:tx>
          <c:spPr>
            <a:solidFill>
              <a:schemeClr val="accent5">
                <a:tint val="9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Ocupación!$E$13</c:f>
              <c:numCache>
                <c:formatCode>_-* #,##0_-;\-* #,##0_-;_-* "-"??_-;_-@_-</c:formatCode>
                <c:ptCount val="1"/>
                <c:pt idx="0">
                  <c:v>850</c:v>
                </c:pt>
              </c:numCache>
            </c:numRef>
          </c:val>
          <c:extLst>
            <c:ext xmlns:c16="http://schemas.microsoft.com/office/drawing/2014/chart" uri="{C3380CC4-5D6E-409C-BE32-E72D297353CC}">
              <c16:uniqueId val="{0000000B-094B-4F88-BF4E-D0C32A455BF2}"/>
            </c:ext>
          </c:extLst>
        </c:ser>
        <c:ser>
          <c:idx val="12"/>
          <c:order val="12"/>
          <c:tx>
            <c:strRef>
              <c:f>Ocupación!$B$14</c:f>
              <c:strCache>
                <c:ptCount val="1"/>
                <c:pt idx="0">
                  <c:v>12</c:v>
                </c:pt>
              </c:strCache>
            </c:strRef>
          </c:tx>
          <c:spPr>
            <a:solidFill>
              <a:schemeClr val="accent5">
                <a:tint val="8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Ocupación!$E$14</c:f>
              <c:numCache>
                <c:formatCode>_-* #,##0_-;\-* #,##0_-;_-* "-"??_-;_-@_-</c:formatCode>
                <c:ptCount val="1"/>
                <c:pt idx="0">
                  <c:v>2242</c:v>
                </c:pt>
              </c:numCache>
            </c:numRef>
          </c:val>
          <c:extLst>
            <c:ext xmlns:c16="http://schemas.microsoft.com/office/drawing/2014/chart" uri="{C3380CC4-5D6E-409C-BE32-E72D297353CC}">
              <c16:uniqueId val="{0000000C-094B-4F88-BF4E-D0C32A455BF2}"/>
            </c:ext>
          </c:extLst>
        </c:ser>
        <c:ser>
          <c:idx val="13"/>
          <c:order val="13"/>
          <c:tx>
            <c:strRef>
              <c:f>Ocupación!$B$15</c:f>
              <c:strCache>
                <c:ptCount val="1"/>
                <c:pt idx="0">
                  <c:v>13</c:v>
                </c:pt>
              </c:strCache>
            </c:strRef>
          </c:tx>
          <c:spPr>
            <a:solidFill>
              <a:schemeClr val="accent5">
                <a:tint val="81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Ocupación!$E$15</c:f>
              <c:numCache>
                <c:formatCode>_-* #,##0_-;\-* #,##0_-;_-* "-"??_-;_-@_-</c:formatCode>
                <c:ptCount val="1"/>
                <c:pt idx="0">
                  <c:v>548</c:v>
                </c:pt>
              </c:numCache>
            </c:numRef>
          </c:val>
          <c:extLst>
            <c:ext xmlns:c16="http://schemas.microsoft.com/office/drawing/2014/chart" uri="{C3380CC4-5D6E-409C-BE32-E72D297353CC}">
              <c16:uniqueId val="{0000000D-094B-4F88-BF4E-D0C32A455BF2}"/>
            </c:ext>
          </c:extLst>
        </c:ser>
        <c:ser>
          <c:idx val="14"/>
          <c:order val="14"/>
          <c:tx>
            <c:strRef>
              <c:f>Ocupación!$B$16</c:f>
              <c:strCache>
                <c:ptCount val="1"/>
                <c:pt idx="0">
                  <c:v>14</c:v>
                </c:pt>
              </c:strCache>
            </c:strRef>
          </c:tx>
          <c:spPr>
            <a:solidFill>
              <a:schemeClr val="accent5">
                <a:tint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Ocupación!$E$16</c:f>
              <c:numCache>
                <c:formatCode>_-* #,##0_-;\-* #,##0_-;_-* "-"??_-;_-@_-</c:formatCode>
                <c:ptCount val="1"/>
                <c:pt idx="0">
                  <c:v>2023</c:v>
                </c:pt>
              </c:numCache>
            </c:numRef>
          </c:val>
          <c:extLst>
            <c:ext xmlns:c16="http://schemas.microsoft.com/office/drawing/2014/chart" uri="{C3380CC4-5D6E-409C-BE32-E72D297353CC}">
              <c16:uniqueId val="{0000000E-094B-4F88-BF4E-D0C32A455BF2}"/>
            </c:ext>
          </c:extLst>
        </c:ser>
        <c:ser>
          <c:idx val="15"/>
          <c:order val="15"/>
          <c:tx>
            <c:strRef>
              <c:f>Ocupación!$B$17</c:f>
              <c:strCache>
                <c:ptCount val="1"/>
                <c:pt idx="0">
                  <c:v>15</c:v>
                </c:pt>
              </c:strCache>
            </c:strRef>
          </c:tx>
          <c:spPr>
            <a:solidFill>
              <a:schemeClr val="accent5">
                <a:tint val="69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Ocupación!$E$17</c:f>
              <c:numCache>
                <c:formatCode>_-* #,##0_-;\-* #,##0_-;_-* "-"??_-;_-@_-</c:formatCode>
                <c:ptCount val="1"/>
                <c:pt idx="0">
                  <c:v>916</c:v>
                </c:pt>
              </c:numCache>
            </c:numRef>
          </c:val>
          <c:extLst>
            <c:ext xmlns:c16="http://schemas.microsoft.com/office/drawing/2014/chart" uri="{C3380CC4-5D6E-409C-BE32-E72D297353CC}">
              <c16:uniqueId val="{0000000F-094B-4F88-BF4E-D0C32A455BF2}"/>
            </c:ext>
          </c:extLst>
        </c:ser>
        <c:ser>
          <c:idx val="16"/>
          <c:order val="16"/>
          <c:tx>
            <c:strRef>
              <c:f>Ocupación!$B$18</c:f>
              <c:strCache>
                <c:ptCount val="1"/>
                <c:pt idx="0">
                  <c:v>16</c:v>
                </c:pt>
              </c:strCache>
            </c:strRef>
          </c:tx>
          <c:spPr>
            <a:solidFill>
              <a:schemeClr val="accent5">
                <a:tint val="6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Ocupación!$E$18</c:f>
              <c:numCache>
                <c:formatCode>_-* #,##0_-;\-* #,##0_-;_-* "-"??_-;_-@_-</c:formatCode>
                <c:ptCount val="1"/>
                <c:pt idx="0">
                  <c:v>1886</c:v>
                </c:pt>
              </c:numCache>
            </c:numRef>
          </c:val>
          <c:extLst>
            <c:ext xmlns:c16="http://schemas.microsoft.com/office/drawing/2014/chart" uri="{C3380CC4-5D6E-409C-BE32-E72D297353CC}">
              <c16:uniqueId val="{00000010-094B-4F88-BF4E-D0C32A455BF2}"/>
            </c:ext>
          </c:extLst>
        </c:ser>
        <c:ser>
          <c:idx val="17"/>
          <c:order val="17"/>
          <c:tx>
            <c:strRef>
              <c:f>Ocupación!$B$19</c:f>
              <c:strCache>
                <c:ptCount val="1"/>
                <c:pt idx="0">
                  <c:v>17</c:v>
                </c:pt>
              </c:strCache>
            </c:strRef>
          </c:tx>
          <c:spPr>
            <a:solidFill>
              <a:schemeClr val="accent5">
                <a:tint val="5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Ocupación!$E$19</c:f>
              <c:numCache>
                <c:formatCode>_-* #,##0_-;\-* #,##0_-;_-* "-"??_-;_-@_-</c:formatCode>
                <c:ptCount val="1"/>
                <c:pt idx="0">
                  <c:v>2942</c:v>
                </c:pt>
              </c:numCache>
            </c:numRef>
          </c:val>
          <c:extLst>
            <c:ext xmlns:c16="http://schemas.microsoft.com/office/drawing/2014/chart" uri="{C3380CC4-5D6E-409C-BE32-E72D297353CC}">
              <c16:uniqueId val="{00000011-094B-4F88-BF4E-D0C32A455BF2}"/>
            </c:ext>
          </c:extLst>
        </c:ser>
        <c:ser>
          <c:idx val="18"/>
          <c:order val="18"/>
          <c:tx>
            <c:strRef>
              <c:f>Ocupación!$B$20</c:f>
              <c:strCache>
                <c:ptCount val="1"/>
                <c:pt idx="0">
                  <c:v>18</c:v>
                </c:pt>
              </c:strCache>
            </c:strRef>
          </c:tx>
          <c:spPr>
            <a:solidFill>
              <a:schemeClr val="accent5">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Ocupación!$E$20</c:f>
              <c:numCache>
                <c:formatCode>_-* #,##0_-;\-* #,##0_-;_-* "-"??_-;_-@_-</c:formatCode>
                <c:ptCount val="1"/>
                <c:pt idx="0">
                  <c:v>470</c:v>
                </c:pt>
              </c:numCache>
            </c:numRef>
          </c:val>
          <c:extLst>
            <c:ext xmlns:c16="http://schemas.microsoft.com/office/drawing/2014/chart" uri="{C3380CC4-5D6E-409C-BE32-E72D297353CC}">
              <c16:uniqueId val="{00000012-094B-4F88-BF4E-D0C32A455BF2}"/>
            </c:ext>
          </c:extLst>
        </c:ser>
        <c:ser>
          <c:idx val="19"/>
          <c:order val="19"/>
          <c:tx>
            <c:strRef>
              <c:f>Ocupación!$B$21</c:f>
              <c:strCache>
                <c:ptCount val="1"/>
                <c:pt idx="0">
                  <c:v>19</c:v>
                </c:pt>
              </c:strCache>
            </c:strRef>
          </c:tx>
          <c:spPr>
            <a:solidFill>
              <a:schemeClr val="accent5">
                <a:tint val="4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Ocupación!$E$21</c:f>
              <c:numCache>
                <c:formatCode>_-* #,##0_-;\-* #,##0_-;_-* "-"??_-;_-@_-</c:formatCode>
                <c:ptCount val="1"/>
                <c:pt idx="0">
                  <c:v>620</c:v>
                </c:pt>
              </c:numCache>
            </c:numRef>
          </c:val>
          <c:extLst>
            <c:ext xmlns:c16="http://schemas.microsoft.com/office/drawing/2014/chart" uri="{C3380CC4-5D6E-409C-BE32-E72D297353CC}">
              <c16:uniqueId val="{00000013-094B-4F88-BF4E-D0C32A455BF2}"/>
            </c:ext>
          </c:extLst>
        </c:ser>
        <c:ser>
          <c:idx val="20"/>
          <c:order val="20"/>
          <c:tx>
            <c:strRef>
              <c:f>Ocupación!$B$22</c:f>
              <c:strCache>
                <c:ptCount val="1"/>
                <c:pt idx="0">
                  <c:v>20</c:v>
                </c:pt>
              </c:strCache>
            </c:strRef>
          </c:tx>
          <c:spPr>
            <a:solidFill>
              <a:schemeClr val="accent5">
                <a:tint val="3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Ocupación!$E$22</c:f>
              <c:numCache>
                <c:formatCode>_-* #,##0_-;\-* #,##0_-;_-* "-"??_-;_-@_-</c:formatCode>
                <c:ptCount val="1"/>
                <c:pt idx="0">
                  <c:v>2449</c:v>
                </c:pt>
              </c:numCache>
            </c:numRef>
          </c:val>
          <c:extLst>
            <c:ext xmlns:c16="http://schemas.microsoft.com/office/drawing/2014/chart" uri="{C3380CC4-5D6E-409C-BE32-E72D297353CC}">
              <c16:uniqueId val="{00000014-094B-4F88-BF4E-D0C32A455BF2}"/>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out"/>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out"/>
        <c:minorTickMark val="none"/>
        <c:tickLblPos val="nextTo"/>
        <c:crossAx val="14221099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sz="1800" b="0" i="0" baseline="0">
                <a:effectLst/>
              </a:rPr>
              <a:t>Precio x producto</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manualLayout>
          <c:layoutTarget val="inner"/>
          <c:xMode val="edge"/>
          <c:yMode val="edge"/>
          <c:x val="8.4050660113624068E-2"/>
          <c:y val="0.30587012814135084"/>
          <c:w val="0.90378515879350119"/>
          <c:h val="0.61397339172075938"/>
        </c:manualLayout>
      </c:layout>
      <c:barChart>
        <c:barDir val="col"/>
        <c:grouping val="clustered"/>
        <c:varyColors val="0"/>
        <c:ser>
          <c:idx val="0"/>
          <c:order val="0"/>
          <c:tx>
            <c:strRef>
              <c:f>Ocupación!$B$2</c:f>
              <c:strCache>
                <c:ptCount val="1"/>
                <c:pt idx="0">
                  <c:v>0</c:v>
                </c:pt>
              </c:strCache>
            </c:strRef>
          </c:tx>
          <c:spPr>
            <a:solidFill>
              <a:schemeClr val="accent5">
                <a:shade val="3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Ocupación!$N$3</c:f>
              <c:numCache>
                <c:formatCode>General</c:formatCode>
                <c:ptCount val="1"/>
              </c:numCache>
            </c:numRef>
          </c:cat>
          <c:val>
            <c:numRef>
              <c:f>Ocupación!$I$2</c:f>
              <c:numCache>
                <c:formatCode>_-"$"* #,##0_-;\-"$"* #,##0_-;_-"$"* "-"??_-;_-@_-</c:formatCode>
                <c:ptCount val="1"/>
                <c:pt idx="0">
                  <c:v>9092.77</c:v>
                </c:pt>
              </c:numCache>
            </c:numRef>
          </c:val>
          <c:extLst>
            <c:ext xmlns:c16="http://schemas.microsoft.com/office/drawing/2014/chart" uri="{C3380CC4-5D6E-409C-BE32-E72D297353CC}">
              <c16:uniqueId val="{00000000-02B7-460C-A0C0-97ADD2ED08DF}"/>
            </c:ext>
          </c:extLst>
        </c:ser>
        <c:ser>
          <c:idx val="1"/>
          <c:order val="1"/>
          <c:tx>
            <c:strRef>
              <c:f>Ocupación!$B$3</c:f>
              <c:strCache>
                <c:ptCount val="1"/>
                <c:pt idx="0">
                  <c:v>1</c:v>
                </c:pt>
              </c:strCache>
            </c:strRef>
          </c:tx>
          <c:spPr>
            <a:solidFill>
              <a:schemeClr val="accent5">
                <a:shade val="4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Ocupación!$N$3</c:f>
              <c:numCache>
                <c:formatCode>General</c:formatCode>
                <c:ptCount val="1"/>
              </c:numCache>
            </c:numRef>
          </c:cat>
          <c:val>
            <c:numRef>
              <c:f>Ocupación!$I$3</c:f>
              <c:numCache>
                <c:formatCode>_-"$"* #,##0_-;\-"$"* #,##0_-;_-"$"* "-"??_-;_-@_-</c:formatCode>
                <c:ptCount val="1"/>
                <c:pt idx="0">
                  <c:v>9078.26</c:v>
                </c:pt>
              </c:numCache>
            </c:numRef>
          </c:val>
          <c:extLst>
            <c:ext xmlns:c16="http://schemas.microsoft.com/office/drawing/2014/chart" uri="{C3380CC4-5D6E-409C-BE32-E72D297353CC}">
              <c16:uniqueId val="{00000001-02B7-460C-A0C0-97ADD2ED08DF}"/>
            </c:ext>
          </c:extLst>
        </c:ser>
        <c:ser>
          <c:idx val="2"/>
          <c:order val="2"/>
          <c:tx>
            <c:strRef>
              <c:f>Ocupación!$B$4</c:f>
              <c:strCache>
                <c:ptCount val="1"/>
                <c:pt idx="0">
                  <c:v>2</c:v>
                </c:pt>
              </c:strCache>
            </c:strRef>
          </c:tx>
          <c:spPr>
            <a:solidFill>
              <a:schemeClr val="accent5">
                <a:shade val="49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Ocupación!$I$4</c:f>
              <c:numCache>
                <c:formatCode>_-"$"* #,##0_-;\-"$"* #,##0_-;_-"$"* "-"??_-;_-@_-</c:formatCode>
                <c:ptCount val="1"/>
                <c:pt idx="0">
                  <c:v>9042.91</c:v>
                </c:pt>
              </c:numCache>
            </c:numRef>
          </c:val>
          <c:extLst>
            <c:ext xmlns:c16="http://schemas.microsoft.com/office/drawing/2014/chart" uri="{C3380CC4-5D6E-409C-BE32-E72D297353CC}">
              <c16:uniqueId val="{00000002-02B7-460C-A0C0-97ADD2ED08DF}"/>
            </c:ext>
          </c:extLst>
        </c:ser>
        <c:ser>
          <c:idx val="3"/>
          <c:order val="3"/>
          <c:tx>
            <c:strRef>
              <c:f>Ocupación!$B$5</c:f>
              <c:strCache>
                <c:ptCount val="1"/>
                <c:pt idx="0">
                  <c:v>3</c:v>
                </c:pt>
              </c:strCache>
            </c:strRef>
          </c:tx>
          <c:spPr>
            <a:solidFill>
              <a:schemeClr val="accent5">
                <a:shade val="5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Ocupación!$I$5</c:f>
              <c:numCache>
                <c:formatCode>_-"$"* #,##0_-;\-"$"* #,##0_-;_-"$"* "-"??_-;_-@_-</c:formatCode>
                <c:ptCount val="1"/>
                <c:pt idx="0">
                  <c:v>9189.52</c:v>
                </c:pt>
              </c:numCache>
            </c:numRef>
          </c:val>
          <c:extLst>
            <c:ext xmlns:c16="http://schemas.microsoft.com/office/drawing/2014/chart" uri="{C3380CC4-5D6E-409C-BE32-E72D297353CC}">
              <c16:uniqueId val="{00000003-02B7-460C-A0C0-97ADD2ED08DF}"/>
            </c:ext>
          </c:extLst>
        </c:ser>
        <c:ser>
          <c:idx val="4"/>
          <c:order val="4"/>
          <c:tx>
            <c:strRef>
              <c:f>Ocupación!$B$6</c:f>
              <c:strCache>
                <c:ptCount val="1"/>
                <c:pt idx="0">
                  <c:v>4</c:v>
                </c:pt>
              </c:strCache>
            </c:strRef>
          </c:tx>
          <c:spPr>
            <a:solidFill>
              <a:schemeClr val="accent5">
                <a:shade val="61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Ocupación!$I$6</c:f>
              <c:numCache>
                <c:formatCode>_-"$"* #,##0_-;\-"$"* #,##0_-;_-"$"* "-"??_-;_-@_-</c:formatCode>
                <c:ptCount val="1"/>
                <c:pt idx="0">
                  <c:v>9238.59</c:v>
                </c:pt>
              </c:numCache>
            </c:numRef>
          </c:val>
          <c:extLst>
            <c:ext xmlns:c16="http://schemas.microsoft.com/office/drawing/2014/chart" uri="{C3380CC4-5D6E-409C-BE32-E72D297353CC}">
              <c16:uniqueId val="{00000004-02B7-460C-A0C0-97ADD2ED08DF}"/>
            </c:ext>
          </c:extLst>
        </c:ser>
        <c:ser>
          <c:idx val="5"/>
          <c:order val="5"/>
          <c:tx>
            <c:strRef>
              <c:f>Ocupación!$B$7</c:f>
              <c:strCache>
                <c:ptCount val="1"/>
                <c:pt idx="0">
                  <c:v>5</c:v>
                </c:pt>
              </c:strCache>
            </c:strRef>
          </c:tx>
          <c:spPr>
            <a:solidFill>
              <a:schemeClr val="accent5">
                <a:shade val="6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Ocupación!$I$7</c:f>
              <c:numCache>
                <c:formatCode>_-"$"* #,##0_-;\-"$"* #,##0_-;_-"$"* "-"??_-;_-@_-</c:formatCode>
                <c:ptCount val="1"/>
                <c:pt idx="0">
                  <c:v>9549.94</c:v>
                </c:pt>
              </c:numCache>
            </c:numRef>
          </c:val>
          <c:extLst>
            <c:ext xmlns:c16="http://schemas.microsoft.com/office/drawing/2014/chart" uri="{C3380CC4-5D6E-409C-BE32-E72D297353CC}">
              <c16:uniqueId val="{00000005-02B7-460C-A0C0-97ADD2ED08DF}"/>
            </c:ext>
          </c:extLst>
        </c:ser>
        <c:ser>
          <c:idx val="6"/>
          <c:order val="6"/>
          <c:tx>
            <c:strRef>
              <c:f>Ocupación!$B$8</c:f>
              <c:strCache>
                <c:ptCount val="1"/>
                <c:pt idx="0">
                  <c:v>6</c:v>
                </c:pt>
              </c:strCache>
            </c:strRef>
          </c:tx>
          <c:spPr>
            <a:solidFill>
              <a:schemeClr val="accent5">
                <a:shade val="7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Ocupación!$I$8</c:f>
              <c:numCache>
                <c:formatCode>_-"$"* #,##0_-;\-"$"* #,##0_-;_-"$"* "-"??_-;_-@_-</c:formatCode>
                <c:ptCount val="1"/>
                <c:pt idx="0">
                  <c:v>9434.6</c:v>
                </c:pt>
              </c:numCache>
            </c:numRef>
          </c:val>
          <c:extLst>
            <c:ext xmlns:c16="http://schemas.microsoft.com/office/drawing/2014/chart" uri="{C3380CC4-5D6E-409C-BE32-E72D297353CC}">
              <c16:uniqueId val="{00000006-02B7-460C-A0C0-97ADD2ED08DF}"/>
            </c:ext>
          </c:extLst>
        </c:ser>
        <c:ser>
          <c:idx val="7"/>
          <c:order val="7"/>
          <c:tx>
            <c:strRef>
              <c:f>Ocupación!$B$9</c:f>
              <c:strCache>
                <c:ptCount val="1"/>
                <c:pt idx="0">
                  <c:v>7</c:v>
                </c:pt>
              </c:strCache>
            </c:strRef>
          </c:tx>
          <c:spPr>
            <a:solidFill>
              <a:schemeClr val="accent5">
                <a:shade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Ocupación!$I$9</c:f>
              <c:numCache>
                <c:formatCode>_-"$"* #,##0_-;\-"$"* #,##0_-;_-"$"* "-"??_-;_-@_-</c:formatCode>
                <c:ptCount val="1"/>
                <c:pt idx="0">
                  <c:v>9468.9699999999993</c:v>
                </c:pt>
              </c:numCache>
            </c:numRef>
          </c:val>
          <c:extLst>
            <c:ext xmlns:c16="http://schemas.microsoft.com/office/drawing/2014/chart" uri="{C3380CC4-5D6E-409C-BE32-E72D297353CC}">
              <c16:uniqueId val="{00000007-02B7-460C-A0C0-97ADD2ED08DF}"/>
            </c:ext>
          </c:extLst>
        </c:ser>
        <c:ser>
          <c:idx val="8"/>
          <c:order val="8"/>
          <c:tx>
            <c:strRef>
              <c:f>Ocupación!$B$10</c:f>
              <c:strCache>
                <c:ptCount val="1"/>
                <c:pt idx="0">
                  <c:v>8</c:v>
                </c:pt>
              </c:strCache>
            </c:strRef>
          </c:tx>
          <c:spPr>
            <a:solidFill>
              <a:schemeClr val="accent5">
                <a:shade val="8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Ocupación!$I$10</c:f>
              <c:numCache>
                <c:formatCode>_-"$"* #,##0_-;\-"$"* #,##0_-;_-"$"* "-"??_-;_-@_-</c:formatCode>
                <c:ptCount val="1"/>
                <c:pt idx="0">
                  <c:v>9782.9599999999991</c:v>
                </c:pt>
              </c:numCache>
            </c:numRef>
          </c:val>
          <c:extLst>
            <c:ext xmlns:c16="http://schemas.microsoft.com/office/drawing/2014/chart" uri="{C3380CC4-5D6E-409C-BE32-E72D297353CC}">
              <c16:uniqueId val="{00000008-02B7-460C-A0C0-97ADD2ED08DF}"/>
            </c:ext>
          </c:extLst>
        </c:ser>
        <c:ser>
          <c:idx val="9"/>
          <c:order val="9"/>
          <c:tx>
            <c:strRef>
              <c:f>Ocupación!$B$11</c:f>
              <c:strCache>
                <c:ptCount val="1"/>
                <c:pt idx="0">
                  <c:v>9</c:v>
                </c:pt>
              </c:strCache>
            </c:strRef>
          </c:tx>
          <c:spPr>
            <a:solidFill>
              <a:schemeClr val="accent5">
                <a:shade val="9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Ocupación!$I$11</c:f>
              <c:numCache>
                <c:formatCode>_-"$"* #,##0_-;\-"$"* #,##0_-;_-"$"* "-"??_-;_-@_-</c:formatCode>
                <c:ptCount val="1"/>
                <c:pt idx="0">
                  <c:v>8678.0499999999993</c:v>
                </c:pt>
              </c:numCache>
            </c:numRef>
          </c:val>
          <c:extLst>
            <c:ext xmlns:c16="http://schemas.microsoft.com/office/drawing/2014/chart" uri="{C3380CC4-5D6E-409C-BE32-E72D297353CC}">
              <c16:uniqueId val="{00000009-02B7-460C-A0C0-97ADD2ED08DF}"/>
            </c:ext>
          </c:extLst>
        </c:ser>
        <c:ser>
          <c:idx val="10"/>
          <c:order val="10"/>
          <c:tx>
            <c:strRef>
              <c:f>Ocupación!$B$12</c:f>
              <c:strCache>
                <c:ptCount val="1"/>
                <c:pt idx="0">
                  <c:v>10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Ocupación!$I$12</c:f>
              <c:numCache>
                <c:formatCode>_-"$"* #,##0_-;\-"$"* #,##0_-;_-"$"* "-"??_-;_-@_-</c:formatCode>
                <c:ptCount val="1"/>
                <c:pt idx="0">
                  <c:v>9052.19</c:v>
                </c:pt>
              </c:numCache>
            </c:numRef>
          </c:val>
          <c:extLst>
            <c:ext xmlns:c16="http://schemas.microsoft.com/office/drawing/2014/chart" uri="{C3380CC4-5D6E-409C-BE32-E72D297353CC}">
              <c16:uniqueId val="{0000000A-02B7-460C-A0C0-97ADD2ED08DF}"/>
            </c:ext>
          </c:extLst>
        </c:ser>
        <c:ser>
          <c:idx val="11"/>
          <c:order val="11"/>
          <c:tx>
            <c:strRef>
              <c:f>Ocupación!$B$13</c:f>
              <c:strCache>
                <c:ptCount val="1"/>
                <c:pt idx="0">
                  <c:v>11</c:v>
                </c:pt>
              </c:strCache>
            </c:strRef>
          </c:tx>
          <c:spPr>
            <a:solidFill>
              <a:schemeClr val="accent5">
                <a:tint val="9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Ocupación!$I$13</c:f>
              <c:numCache>
                <c:formatCode>_-"$"* #,##0_-;\-"$"* #,##0_-;_-"$"* "-"??_-;_-@_-</c:formatCode>
                <c:ptCount val="1"/>
                <c:pt idx="0">
                  <c:v>9146.51</c:v>
                </c:pt>
              </c:numCache>
            </c:numRef>
          </c:val>
          <c:extLst>
            <c:ext xmlns:c16="http://schemas.microsoft.com/office/drawing/2014/chart" uri="{C3380CC4-5D6E-409C-BE32-E72D297353CC}">
              <c16:uniqueId val="{0000000B-02B7-460C-A0C0-97ADD2ED08DF}"/>
            </c:ext>
          </c:extLst>
        </c:ser>
        <c:ser>
          <c:idx val="12"/>
          <c:order val="12"/>
          <c:tx>
            <c:strRef>
              <c:f>Ocupación!$B$14</c:f>
              <c:strCache>
                <c:ptCount val="1"/>
                <c:pt idx="0">
                  <c:v>12</c:v>
                </c:pt>
              </c:strCache>
            </c:strRef>
          </c:tx>
          <c:spPr>
            <a:solidFill>
              <a:schemeClr val="accent5">
                <a:tint val="8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Ocupación!$I$14</c:f>
              <c:numCache>
                <c:formatCode>_-"$"* #,##0_-;\-"$"* #,##0_-;_-"$"* "-"??_-;_-@_-</c:formatCode>
                <c:ptCount val="1"/>
                <c:pt idx="0">
                  <c:v>9825.36</c:v>
                </c:pt>
              </c:numCache>
            </c:numRef>
          </c:val>
          <c:extLst>
            <c:ext xmlns:c16="http://schemas.microsoft.com/office/drawing/2014/chart" uri="{C3380CC4-5D6E-409C-BE32-E72D297353CC}">
              <c16:uniqueId val="{0000000C-02B7-460C-A0C0-97ADD2ED08DF}"/>
            </c:ext>
          </c:extLst>
        </c:ser>
        <c:ser>
          <c:idx val="13"/>
          <c:order val="13"/>
          <c:tx>
            <c:strRef>
              <c:f>Ocupación!$B$15</c:f>
              <c:strCache>
                <c:ptCount val="1"/>
                <c:pt idx="0">
                  <c:v>13</c:v>
                </c:pt>
              </c:strCache>
            </c:strRef>
          </c:tx>
          <c:spPr>
            <a:solidFill>
              <a:schemeClr val="accent5">
                <a:tint val="81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Ocupación!$I$15</c:f>
              <c:numCache>
                <c:formatCode>_-"$"* #,##0_-;\-"$"* #,##0_-;_-"$"* "-"??_-;_-@_-</c:formatCode>
                <c:ptCount val="1"/>
                <c:pt idx="0">
                  <c:v>9450.41</c:v>
                </c:pt>
              </c:numCache>
            </c:numRef>
          </c:val>
          <c:extLst>
            <c:ext xmlns:c16="http://schemas.microsoft.com/office/drawing/2014/chart" uri="{C3380CC4-5D6E-409C-BE32-E72D297353CC}">
              <c16:uniqueId val="{0000000D-02B7-460C-A0C0-97ADD2ED08DF}"/>
            </c:ext>
          </c:extLst>
        </c:ser>
        <c:ser>
          <c:idx val="14"/>
          <c:order val="14"/>
          <c:tx>
            <c:strRef>
              <c:f>Ocupación!$B$16</c:f>
              <c:strCache>
                <c:ptCount val="1"/>
                <c:pt idx="0">
                  <c:v>14</c:v>
                </c:pt>
              </c:strCache>
            </c:strRef>
          </c:tx>
          <c:spPr>
            <a:solidFill>
              <a:schemeClr val="accent5">
                <a:tint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Ocupación!$I$16</c:f>
              <c:numCache>
                <c:formatCode>_-"$"* #,##0_-;\-"$"* #,##0_-;_-"$"* "-"??_-;_-@_-</c:formatCode>
                <c:ptCount val="1"/>
                <c:pt idx="0">
                  <c:v>9487.26</c:v>
                </c:pt>
              </c:numCache>
            </c:numRef>
          </c:val>
          <c:extLst>
            <c:ext xmlns:c16="http://schemas.microsoft.com/office/drawing/2014/chart" uri="{C3380CC4-5D6E-409C-BE32-E72D297353CC}">
              <c16:uniqueId val="{0000000E-02B7-460C-A0C0-97ADD2ED08DF}"/>
            </c:ext>
          </c:extLst>
        </c:ser>
        <c:ser>
          <c:idx val="15"/>
          <c:order val="15"/>
          <c:tx>
            <c:strRef>
              <c:f>Ocupación!$B$17</c:f>
              <c:strCache>
                <c:ptCount val="1"/>
                <c:pt idx="0">
                  <c:v>15</c:v>
                </c:pt>
              </c:strCache>
            </c:strRef>
          </c:tx>
          <c:spPr>
            <a:solidFill>
              <a:schemeClr val="accent5">
                <a:tint val="69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Ocupación!$I$17</c:f>
              <c:numCache>
                <c:formatCode>_-"$"* #,##0_-;\-"$"* #,##0_-;_-"$"* "-"??_-;_-@_-</c:formatCode>
                <c:ptCount val="1"/>
                <c:pt idx="0">
                  <c:v>9686.07</c:v>
                </c:pt>
              </c:numCache>
            </c:numRef>
          </c:val>
          <c:extLst>
            <c:ext xmlns:c16="http://schemas.microsoft.com/office/drawing/2014/chart" uri="{C3380CC4-5D6E-409C-BE32-E72D297353CC}">
              <c16:uniqueId val="{0000000F-02B7-460C-A0C0-97ADD2ED08DF}"/>
            </c:ext>
          </c:extLst>
        </c:ser>
        <c:ser>
          <c:idx val="16"/>
          <c:order val="16"/>
          <c:tx>
            <c:strRef>
              <c:f>Ocupación!$B$18</c:f>
              <c:strCache>
                <c:ptCount val="1"/>
                <c:pt idx="0">
                  <c:v>16</c:v>
                </c:pt>
              </c:strCache>
            </c:strRef>
          </c:tx>
          <c:spPr>
            <a:solidFill>
              <a:schemeClr val="accent5">
                <a:tint val="6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Ocupación!$I$18</c:f>
              <c:numCache>
                <c:formatCode>_-"$"* #,##0_-;\-"$"* #,##0_-;_-"$"* "-"??_-;_-@_-</c:formatCode>
                <c:ptCount val="1"/>
                <c:pt idx="0">
                  <c:v>9430.5400000000009</c:v>
                </c:pt>
              </c:numCache>
            </c:numRef>
          </c:val>
          <c:extLst>
            <c:ext xmlns:c16="http://schemas.microsoft.com/office/drawing/2014/chart" uri="{C3380CC4-5D6E-409C-BE32-E72D297353CC}">
              <c16:uniqueId val="{00000010-02B7-460C-A0C0-97ADD2ED08DF}"/>
            </c:ext>
          </c:extLst>
        </c:ser>
        <c:ser>
          <c:idx val="17"/>
          <c:order val="17"/>
          <c:tx>
            <c:strRef>
              <c:f>Ocupación!$B$19</c:f>
              <c:strCache>
                <c:ptCount val="1"/>
                <c:pt idx="0">
                  <c:v>17</c:v>
                </c:pt>
              </c:strCache>
            </c:strRef>
          </c:tx>
          <c:spPr>
            <a:solidFill>
              <a:schemeClr val="accent5">
                <a:tint val="5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Ocupación!$I$19</c:f>
              <c:numCache>
                <c:formatCode>_-"$"* #,##0_-;\-"$"* #,##0_-;_-"$"* "-"??_-;_-@_-</c:formatCode>
                <c:ptCount val="1"/>
                <c:pt idx="0">
                  <c:v>9919.66</c:v>
                </c:pt>
              </c:numCache>
            </c:numRef>
          </c:val>
          <c:extLst>
            <c:ext xmlns:c16="http://schemas.microsoft.com/office/drawing/2014/chart" uri="{C3380CC4-5D6E-409C-BE32-E72D297353CC}">
              <c16:uniqueId val="{00000011-02B7-460C-A0C0-97ADD2ED08DF}"/>
            </c:ext>
          </c:extLst>
        </c:ser>
        <c:ser>
          <c:idx val="18"/>
          <c:order val="18"/>
          <c:tx>
            <c:strRef>
              <c:f>Ocupación!$B$20</c:f>
              <c:strCache>
                <c:ptCount val="1"/>
                <c:pt idx="0">
                  <c:v>18</c:v>
                </c:pt>
              </c:strCache>
            </c:strRef>
          </c:tx>
          <c:spPr>
            <a:solidFill>
              <a:schemeClr val="accent5">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Ocupación!$I$20</c:f>
              <c:numCache>
                <c:formatCode>_-"$"* #,##0_-;\-"$"* #,##0_-;_-"$"* "-"??_-;_-@_-</c:formatCode>
                <c:ptCount val="1"/>
                <c:pt idx="0">
                  <c:v>9404.89</c:v>
                </c:pt>
              </c:numCache>
            </c:numRef>
          </c:val>
          <c:extLst>
            <c:ext xmlns:c16="http://schemas.microsoft.com/office/drawing/2014/chart" uri="{C3380CC4-5D6E-409C-BE32-E72D297353CC}">
              <c16:uniqueId val="{00000012-02B7-460C-A0C0-97ADD2ED08DF}"/>
            </c:ext>
          </c:extLst>
        </c:ser>
        <c:ser>
          <c:idx val="19"/>
          <c:order val="19"/>
          <c:tx>
            <c:strRef>
              <c:f>Ocupación!$B$21</c:f>
              <c:strCache>
                <c:ptCount val="1"/>
                <c:pt idx="0">
                  <c:v>19</c:v>
                </c:pt>
              </c:strCache>
            </c:strRef>
          </c:tx>
          <c:spPr>
            <a:solidFill>
              <a:schemeClr val="accent5">
                <a:tint val="4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Ocupación!$I$21</c:f>
              <c:numCache>
                <c:formatCode>_-"$"* #,##0_-;\-"$"* #,##0_-;_-"$"* "-"??_-;_-@_-</c:formatCode>
                <c:ptCount val="1"/>
                <c:pt idx="0">
                  <c:v>8790.68</c:v>
                </c:pt>
              </c:numCache>
            </c:numRef>
          </c:val>
          <c:extLst>
            <c:ext xmlns:c16="http://schemas.microsoft.com/office/drawing/2014/chart" uri="{C3380CC4-5D6E-409C-BE32-E72D297353CC}">
              <c16:uniqueId val="{00000013-02B7-460C-A0C0-97ADD2ED08DF}"/>
            </c:ext>
          </c:extLst>
        </c:ser>
        <c:ser>
          <c:idx val="20"/>
          <c:order val="20"/>
          <c:tx>
            <c:strRef>
              <c:f>Ocupación!$B$22</c:f>
              <c:strCache>
                <c:ptCount val="1"/>
                <c:pt idx="0">
                  <c:v>20</c:v>
                </c:pt>
              </c:strCache>
            </c:strRef>
          </c:tx>
          <c:spPr>
            <a:solidFill>
              <a:schemeClr val="accent5">
                <a:tint val="3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Ocupación!$I$22</c:f>
              <c:numCache>
                <c:formatCode>_-"$"* #,##0_-;\-"$"* #,##0_-;_-"$"* "-"??_-;_-@_-</c:formatCode>
                <c:ptCount val="1"/>
                <c:pt idx="0">
                  <c:v>9064.86</c:v>
                </c:pt>
              </c:numCache>
            </c:numRef>
          </c:val>
          <c:extLst>
            <c:ext xmlns:c16="http://schemas.microsoft.com/office/drawing/2014/chart" uri="{C3380CC4-5D6E-409C-BE32-E72D297353CC}">
              <c16:uniqueId val="{00000014-02B7-460C-A0C0-97ADD2ED08DF}"/>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out"/>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out"/>
        <c:minorTickMark val="none"/>
        <c:tickLblPos val="nextTo"/>
        <c:crossAx val="1422109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Monto total</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manualLayout>
          <c:layoutTarget val="inner"/>
          <c:xMode val="edge"/>
          <c:yMode val="edge"/>
          <c:x val="8.5156494758430859E-2"/>
          <c:y val="0.32196935968126761"/>
          <c:w val="0.90267932414869456"/>
          <c:h val="0.59829046656848983"/>
        </c:manualLayout>
      </c:layout>
      <c:barChart>
        <c:barDir val="col"/>
        <c:grouping val="clustered"/>
        <c:varyColors val="0"/>
        <c:ser>
          <c:idx val="0"/>
          <c:order val="0"/>
          <c:tx>
            <c:strRef>
              <c:f>Ocupación!$B$2</c:f>
              <c:strCache>
                <c:ptCount val="1"/>
                <c:pt idx="0">
                  <c:v>0</c:v>
                </c:pt>
              </c:strCache>
            </c:strRef>
          </c:tx>
          <c:spPr>
            <a:solidFill>
              <a:schemeClr val="accent5">
                <a:shade val="3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Ocupación!$N$3</c:f>
              <c:numCache>
                <c:formatCode>General</c:formatCode>
                <c:ptCount val="1"/>
              </c:numCache>
            </c:numRef>
          </c:cat>
          <c:val>
            <c:numRef>
              <c:f>Ocupación!$F$2</c:f>
              <c:numCache>
                <c:formatCode>_-"$"* #,##0_-;\-"$"* #,##0_-;_-"$"* "-"??_-;_-@_-</c:formatCode>
                <c:ptCount val="1"/>
                <c:pt idx="0">
                  <c:v>46318594</c:v>
                </c:pt>
              </c:numCache>
            </c:numRef>
          </c:val>
          <c:extLst>
            <c:ext xmlns:c16="http://schemas.microsoft.com/office/drawing/2014/chart" uri="{C3380CC4-5D6E-409C-BE32-E72D297353CC}">
              <c16:uniqueId val="{00000000-F2C3-4B1B-B8DA-D67FB81620C5}"/>
            </c:ext>
          </c:extLst>
        </c:ser>
        <c:ser>
          <c:idx val="1"/>
          <c:order val="1"/>
          <c:tx>
            <c:strRef>
              <c:f>Ocupación!$B$3</c:f>
              <c:strCache>
                <c:ptCount val="1"/>
                <c:pt idx="0">
                  <c:v>1</c:v>
                </c:pt>
              </c:strCache>
            </c:strRef>
          </c:tx>
          <c:spPr>
            <a:solidFill>
              <a:schemeClr val="accent5">
                <a:shade val="4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Ocupación!$N$3</c:f>
              <c:numCache>
                <c:formatCode>General</c:formatCode>
                <c:ptCount val="1"/>
              </c:numCache>
            </c:numRef>
          </c:cat>
          <c:val>
            <c:numRef>
              <c:f>Ocupación!$F$3</c:f>
              <c:numCache>
                <c:formatCode>_-"$"* #,##0_-;\-"$"* #,##0_-;_-"$"* "-"??_-;_-@_-</c:formatCode>
                <c:ptCount val="1"/>
                <c:pt idx="0">
                  <c:v>30484797</c:v>
                </c:pt>
              </c:numCache>
            </c:numRef>
          </c:val>
          <c:extLst>
            <c:ext xmlns:c16="http://schemas.microsoft.com/office/drawing/2014/chart" uri="{C3380CC4-5D6E-409C-BE32-E72D297353CC}">
              <c16:uniqueId val="{00000001-F2C3-4B1B-B8DA-D67FB81620C5}"/>
            </c:ext>
          </c:extLst>
        </c:ser>
        <c:ser>
          <c:idx val="2"/>
          <c:order val="2"/>
          <c:tx>
            <c:strRef>
              <c:f>Ocupación!$B$4</c:f>
              <c:strCache>
                <c:ptCount val="1"/>
                <c:pt idx="0">
                  <c:v>2</c:v>
                </c:pt>
              </c:strCache>
            </c:strRef>
          </c:tx>
          <c:spPr>
            <a:solidFill>
              <a:schemeClr val="accent5">
                <a:shade val="49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Ocupación!$F$4</c:f>
              <c:numCache>
                <c:formatCode>_-"$"* #,##0_-;\-"$"* #,##0_-;_-"$"* "-"??_-;_-@_-</c:formatCode>
                <c:ptCount val="1"/>
                <c:pt idx="0">
                  <c:v>17525155</c:v>
                </c:pt>
              </c:numCache>
            </c:numRef>
          </c:val>
          <c:extLst>
            <c:ext xmlns:c16="http://schemas.microsoft.com/office/drawing/2014/chart" uri="{C3380CC4-5D6E-409C-BE32-E72D297353CC}">
              <c16:uniqueId val="{00000002-F2C3-4B1B-B8DA-D67FB81620C5}"/>
            </c:ext>
          </c:extLst>
        </c:ser>
        <c:ser>
          <c:idx val="3"/>
          <c:order val="3"/>
          <c:tx>
            <c:strRef>
              <c:f>Ocupación!$B$5</c:f>
              <c:strCache>
                <c:ptCount val="1"/>
                <c:pt idx="0">
                  <c:v>3</c:v>
                </c:pt>
              </c:strCache>
            </c:strRef>
          </c:tx>
          <c:spPr>
            <a:solidFill>
              <a:schemeClr val="accent5">
                <a:shade val="5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Ocupación!$F$5</c:f>
              <c:numCache>
                <c:formatCode>_-"$"* #,##0_-;\-"$"* #,##0_-;_-"$"* "-"??_-;_-@_-</c:formatCode>
                <c:ptCount val="1"/>
                <c:pt idx="0">
                  <c:v>11229596</c:v>
                </c:pt>
              </c:numCache>
            </c:numRef>
          </c:val>
          <c:extLst>
            <c:ext xmlns:c16="http://schemas.microsoft.com/office/drawing/2014/chart" uri="{C3380CC4-5D6E-409C-BE32-E72D297353CC}">
              <c16:uniqueId val="{00000003-F2C3-4B1B-B8DA-D67FB81620C5}"/>
            </c:ext>
          </c:extLst>
        </c:ser>
        <c:ser>
          <c:idx val="4"/>
          <c:order val="4"/>
          <c:tx>
            <c:strRef>
              <c:f>Ocupación!$B$6</c:f>
              <c:strCache>
                <c:ptCount val="1"/>
                <c:pt idx="0">
                  <c:v>4</c:v>
                </c:pt>
              </c:strCache>
            </c:strRef>
          </c:tx>
          <c:spPr>
            <a:solidFill>
              <a:schemeClr val="accent5">
                <a:shade val="61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Ocupación!$F$6</c:f>
              <c:numCache>
                <c:formatCode>_-"$"* #,##0_-;\-"$"* #,##0_-;_-"$"* "-"??_-;_-@_-</c:formatCode>
                <c:ptCount val="1"/>
                <c:pt idx="0">
                  <c:v>48752051</c:v>
                </c:pt>
              </c:numCache>
            </c:numRef>
          </c:val>
          <c:extLst>
            <c:ext xmlns:c16="http://schemas.microsoft.com/office/drawing/2014/chart" uri="{C3380CC4-5D6E-409C-BE32-E72D297353CC}">
              <c16:uniqueId val="{00000004-F2C3-4B1B-B8DA-D67FB81620C5}"/>
            </c:ext>
          </c:extLst>
        </c:ser>
        <c:ser>
          <c:idx val="5"/>
          <c:order val="5"/>
          <c:tx>
            <c:strRef>
              <c:f>Ocupación!$B$7</c:f>
              <c:strCache>
                <c:ptCount val="1"/>
                <c:pt idx="0">
                  <c:v>5</c:v>
                </c:pt>
              </c:strCache>
            </c:strRef>
          </c:tx>
          <c:spPr>
            <a:solidFill>
              <a:schemeClr val="accent5">
                <a:shade val="6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Ocupación!$F$7</c:f>
              <c:numCache>
                <c:formatCode>_-"$"* #,##0_-;\-"$"* #,##0_-;_-"$"* "-"??_-;_-@_-</c:formatCode>
                <c:ptCount val="1"/>
                <c:pt idx="0">
                  <c:v>8308446</c:v>
                </c:pt>
              </c:numCache>
            </c:numRef>
          </c:val>
          <c:extLst>
            <c:ext xmlns:c16="http://schemas.microsoft.com/office/drawing/2014/chart" uri="{C3380CC4-5D6E-409C-BE32-E72D297353CC}">
              <c16:uniqueId val="{00000005-F2C3-4B1B-B8DA-D67FB81620C5}"/>
            </c:ext>
          </c:extLst>
        </c:ser>
        <c:ser>
          <c:idx val="6"/>
          <c:order val="6"/>
          <c:tx>
            <c:strRef>
              <c:f>Ocupación!$B$8</c:f>
              <c:strCache>
                <c:ptCount val="1"/>
                <c:pt idx="0">
                  <c:v>6</c:v>
                </c:pt>
              </c:strCache>
            </c:strRef>
          </c:tx>
          <c:spPr>
            <a:solidFill>
              <a:schemeClr val="accent5">
                <a:shade val="7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Ocupación!$F$8</c:f>
              <c:numCache>
                <c:formatCode>_-"$"* #,##0_-;\-"$"* #,##0_-;_-"$"* "-"??_-;_-@_-</c:formatCode>
                <c:ptCount val="1"/>
                <c:pt idx="0">
                  <c:v>14472674</c:v>
                </c:pt>
              </c:numCache>
            </c:numRef>
          </c:val>
          <c:extLst>
            <c:ext xmlns:c16="http://schemas.microsoft.com/office/drawing/2014/chart" uri="{C3380CC4-5D6E-409C-BE32-E72D297353CC}">
              <c16:uniqueId val="{00000006-F2C3-4B1B-B8DA-D67FB81620C5}"/>
            </c:ext>
          </c:extLst>
        </c:ser>
        <c:ser>
          <c:idx val="7"/>
          <c:order val="7"/>
          <c:tx>
            <c:strRef>
              <c:f>Ocupación!$B$9</c:f>
              <c:strCache>
                <c:ptCount val="1"/>
                <c:pt idx="0">
                  <c:v>7</c:v>
                </c:pt>
              </c:strCache>
            </c:strRef>
          </c:tx>
          <c:spPr>
            <a:solidFill>
              <a:schemeClr val="accent5">
                <a:shade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Ocupación!$F$9</c:f>
              <c:numCache>
                <c:formatCode>_-"$"* #,##0_-;\-"$"* #,##0_-;_-"$"* "-"??_-;_-@_-</c:formatCode>
                <c:ptCount val="1"/>
                <c:pt idx="0">
                  <c:v>40328360</c:v>
                </c:pt>
              </c:numCache>
            </c:numRef>
          </c:val>
          <c:extLst>
            <c:ext xmlns:c16="http://schemas.microsoft.com/office/drawing/2014/chart" uri="{C3380CC4-5D6E-409C-BE32-E72D297353CC}">
              <c16:uniqueId val="{00000007-F2C3-4B1B-B8DA-D67FB81620C5}"/>
            </c:ext>
          </c:extLst>
        </c:ser>
        <c:ser>
          <c:idx val="8"/>
          <c:order val="8"/>
          <c:tx>
            <c:strRef>
              <c:f>Ocupación!$B$10</c:f>
              <c:strCache>
                <c:ptCount val="1"/>
                <c:pt idx="0">
                  <c:v>8</c:v>
                </c:pt>
              </c:strCache>
            </c:strRef>
          </c:tx>
          <c:spPr>
            <a:solidFill>
              <a:schemeClr val="accent5">
                <a:shade val="87000"/>
              </a:schemeClr>
            </a:solidFill>
            <a:ln>
              <a:noFill/>
            </a:ln>
            <a:effectLst/>
          </c:spPr>
          <c:invertIfNegative val="0"/>
          <c:dLbls>
            <c:dLbl>
              <c:idx val="0"/>
              <c:layout>
                <c:manualLayout>
                  <c:x val="5.5291732240339139E-3"/>
                  <c:y val="2.17473201137025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F2C3-4B1B-B8DA-D67FB81620C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Ocupación!$F$10</c:f>
              <c:numCache>
                <c:formatCode>_-"$"* #,##0_-;\-"$"* #,##0_-;_-"$"* "-"??_-;_-@_-</c:formatCode>
                <c:ptCount val="1"/>
                <c:pt idx="0">
                  <c:v>1144606</c:v>
                </c:pt>
              </c:numCache>
            </c:numRef>
          </c:val>
          <c:extLst>
            <c:ext xmlns:c16="http://schemas.microsoft.com/office/drawing/2014/chart" uri="{C3380CC4-5D6E-409C-BE32-E72D297353CC}">
              <c16:uniqueId val="{00000008-F2C3-4B1B-B8DA-D67FB81620C5}"/>
            </c:ext>
          </c:extLst>
        </c:ser>
        <c:ser>
          <c:idx val="9"/>
          <c:order val="9"/>
          <c:tx>
            <c:strRef>
              <c:f>Ocupación!$B$11</c:f>
              <c:strCache>
                <c:ptCount val="1"/>
                <c:pt idx="0">
                  <c:v>9</c:v>
                </c:pt>
              </c:strCache>
            </c:strRef>
          </c:tx>
          <c:spPr>
            <a:solidFill>
              <a:schemeClr val="accent5">
                <a:shade val="9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Ocupación!$F$11</c:f>
              <c:numCache>
                <c:formatCode>_-"$"* #,##0_-;\-"$"* #,##0_-;_-"$"* "-"??_-;_-@_-</c:formatCode>
                <c:ptCount val="1"/>
                <c:pt idx="0">
                  <c:v>4434485</c:v>
                </c:pt>
              </c:numCache>
            </c:numRef>
          </c:val>
          <c:extLst>
            <c:ext xmlns:c16="http://schemas.microsoft.com/office/drawing/2014/chart" uri="{C3380CC4-5D6E-409C-BE32-E72D297353CC}">
              <c16:uniqueId val="{00000009-F2C3-4B1B-B8DA-D67FB81620C5}"/>
            </c:ext>
          </c:extLst>
        </c:ser>
        <c:ser>
          <c:idx val="10"/>
          <c:order val="10"/>
          <c:tx>
            <c:strRef>
              <c:f>Ocupación!$B$12</c:f>
              <c:strCache>
                <c:ptCount val="1"/>
                <c:pt idx="0">
                  <c:v>10</c:v>
                </c:pt>
              </c:strCache>
            </c:strRef>
          </c:tx>
          <c:spPr>
            <a:solidFill>
              <a:schemeClr val="accent5"/>
            </a:solidFill>
            <a:ln>
              <a:noFill/>
            </a:ln>
            <a:effectLst/>
          </c:spPr>
          <c:invertIfNegative val="0"/>
          <c:dLbls>
            <c:dLbl>
              <c:idx val="0"/>
              <c:layout>
                <c:manualLayout>
                  <c:x val="-8.1093603818932768E-17"/>
                  <c:y val="-5.074374693197255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F2C3-4B1B-B8DA-D67FB81620C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Ocupación!$F$12</c:f>
              <c:numCache>
                <c:formatCode>_-"$"* #,##0_-;\-"$"* #,##0_-;_-"$"* "-"??_-;_-@_-</c:formatCode>
                <c:ptCount val="1"/>
                <c:pt idx="0">
                  <c:v>8373274</c:v>
                </c:pt>
              </c:numCache>
            </c:numRef>
          </c:val>
          <c:extLst>
            <c:ext xmlns:c16="http://schemas.microsoft.com/office/drawing/2014/chart" uri="{C3380CC4-5D6E-409C-BE32-E72D297353CC}">
              <c16:uniqueId val="{0000000A-F2C3-4B1B-B8DA-D67FB81620C5}"/>
            </c:ext>
          </c:extLst>
        </c:ser>
        <c:ser>
          <c:idx val="11"/>
          <c:order val="11"/>
          <c:tx>
            <c:strRef>
              <c:f>Ocupación!$B$13</c:f>
              <c:strCache>
                <c:ptCount val="1"/>
                <c:pt idx="0">
                  <c:v>11</c:v>
                </c:pt>
              </c:strCache>
            </c:strRef>
          </c:tx>
          <c:spPr>
            <a:solidFill>
              <a:schemeClr val="accent5">
                <a:tint val="9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Ocupación!$F$13</c:f>
              <c:numCache>
                <c:formatCode>_-"$"* #,##0_-;\-"$"* #,##0_-;_-"$"* "-"??_-;_-@_-</c:formatCode>
                <c:ptCount val="1"/>
                <c:pt idx="0">
                  <c:v>7774530</c:v>
                </c:pt>
              </c:numCache>
            </c:numRef>
          </c:val>
          <c:extLst>
            <c:ext xmlns:c16="http://schemas.microsoft.com/office/drawing/2014/chart" uri="{C3380CC4-5D6E-409C-BE32-E72D297353CC}">
              <c16:uniqueId val="{0000000B-F2C3-4B1B-B8DA-D67FB81620C5}"/>
            </c:ext>
          </c:extLst>
        </c:ser>
        <c:ser>
          <c:idx val="12"/>
          <c:order val="12"/>
          <c:tx>
            <c:strRef>
              <c:f>Ocupación!$B$14</c:f>
              <c:strCache>
                <c:ptCount val="1"/>
                <c:pt idx="0">
                  <c:v>12</c:v>
                </c:pt>
              </c:strCache>
            </c:strRef>
          </c:tx>
          <c:spPr>
            <a:solidFill>
              <a:schemeClr val="accent5">
                <a:tint val="8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Ocupación!$F$14</c:f>
              <c:numCache>
                <c:formatCode>_-"$"* #,##0_-;\-"$"* #,##0_-;_-"$"* "-"??_-;_-@_-</c:formatCode>
                <c:ptCount val="1"/>
                <c:pt idx="0">
                  <c:v>22028459</c:v>
                </c:pt>
              </c:numCache>
            </c:numRef>
          </c:val>
          <c:extLst>
            <c:ext xmlns:c16="http://schemas.microsoft.com/office/drawing/2014/chart" uri="{C3380CC4-5D6E-409C-BE32-E72D297353CC}">
              <c16:uniqueId val="{0000000C-F2C3-4B1B-B8DA-D67FB81620C5}"/>
            </c:ext>
          </c:extLst>
        </c:ser>
        <c:ser>
          <c:idx val="13"/>
          <c:order val="13"/>
          <c:tx>
            <c:strRef>
              <c:f>Ocupación!$B$15</c:f>
              <c:strCache>
                <c:ptCount val="1"/>
                <c:pt idx="0">
                  <c:v>13</c:v>
                </c:pt>
              </c:strCache>
            </c:strRef>
          </c:tx>
          <c:spPr>
            <a:solidFill>
              <a:schemeClr val="accent5">
                <a:tint val="81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Ocupación!$F$15</c:f>
              <c:numCache>
                <c:formatCode>_-"$"* #,##0_-;\-"$"* #,##0_-;_-"$"* "-"??_-;_-@_-</c:formatCode>
                <c:ptCount val="1"/>
                <c:pt idx="0">
                  <c:v>5178822</c:v>
                </c:pt>
              </c:numCache>
            </c:numRef>
          </c:val>
          <c:extLst>
            <c:ext xmlns:c16="http://schemas.microsoft.com/office/drawing/2014/chart" uri="{C3380CC4-5D6E-409C-BE32-E72D297353CC}">
              <c16:uniqueId val="{0000000D-F2C3-4B1B-B8DA-D67FB81620C5}"/>
            </c:ext>
          </c:extLst>
        </c:ser>
        <c:ser>
          <c:idx val="14"/>
          <c:order val="14"/>
          <c:tx>
            <c:strRef>
              <c:f>Ocupación!$B$16</c:f>
              <c:strCache>
                <c:ptCount val="1"/>
                <c:pt idx="0">
                  <c:v>14</c:v>
                </c:pt>
              </c:strCache>
            </c:strRef>
          </c:tx>
          <c:spPr>
            <a:solidFill>
              <a:schemeClr val="accent5">
                <a:tint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Ocupación!$F$16</c:f>
              <c:numCache>
                <c:formatCode>_-"$"* #,##0_-;\-"$"* #,##0_-;_-"$"* "-"??_-;_-@_-</c:formatCode>
                <c:ptCount val="1"/>
                <c:pt idx="0">
                  <c:v>19192723</c:v>
                </c:pt>
              </c:numCache>
            </c:numRef>
          </c:val>
          <c:extLst>
            <c:ext xmlns:c16="http://schemas.microsoft.com/office/drawing/2014/chart" uri="{C3380CC4-5D6E-409C-BE32-E72D297353CC}">
              <c16:uniqueId val="{0000000E-F2C3-4B1B-B8DA-D67FB81620C5}"/>
            </c:ext>
          </c:extLst>
        </c:ser>
        <c:ser>
          <c:idx val="15"/>
          <c:order val="15"/>
          <c:tx>
            <c:strRef>
              <c:f>Ocupación!$B$17</c:f>
              <c:strCache>
                <c:ptCount val="1"/>
                <c:pt idx="0">
                  <c:v>15</c:v>
                </c:pt>
              </c:strCache>
            </c:strRef>
          </c:tx>
          <c:spPr>
            <a:solidFill>
              <a:schemeClr val="accent5">
                <a:tint val="69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Ocupación!$F$17</c:f>
              <c:numCache>
                <c:formatCode>_-"$"* #,##0_-;\-"$"* #,##0_-;_-"$"* "-"??_-;_-@_-</c:formatCode>
                <c:ptCount val="1"/>
                <c:pt idx="0">
                  <c:v>8872440</c:v>
                </c:pt>
              </c:numCache>
            </c:numRef>
          </c:val>
          <c:extLst>
            <c:ext xmlns:c16="http://schemas.microsoft.com/office/drawing/2014/chart" uri="{C3380CC4-5D6E-409C-BE32-E72D297353CC}">
              <c16:uniqueId val="{0000000F-F2C3-4B1B-B8DA-D67FB81620C5}"/>
            </c:ext>
          </c:extLst>
        </c:ser>
        <c:ser>
          <c:idx val="16"/>
          <c:order val="16"/>
          <c:tx>
            <c:strRef>
              <c:f>Ocupación!$B$18</c:f>
              <c:strCache>
                <c:ptCount val="1"/>
                <c:pt idx="0">
                  <c:v>16</c:v>
                </c:pt>
              </c:strCache>
            </c:strRef>
          </c:tx>
          <c:spPr>
            <a:solidFill>
              <a:schemeClr val="accent5">
                <a:tint val="6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Ocupación!$F$18</c:f>
              <c:numCache>
                <c:formatCode>_-"$"* #,##0_-;\-"$"* #,##0_-;_-"$"* "-"??_-;_-@_-</c:formatCode>
                <c:ptCount val="1"/>
                <c:pt idx="0">
                  <c:v>17785993</c:v>
                </c:pt>
              </c:numCache>
            </c:numRef>
          </c:val>
          <c:extLst>
            <c:ext xmlns:c16="http://schemas.microsoft.com/office/drawing/2014/chart" uri="{C3380CC4-5D6E-409C-BE32-E72D297353CC}">
              <c16:uniqueId val="{00000010-F2C3-4B1B-B8DA-D67FB81620C5}"/>
            </c:ext>
          </c:extLst>
        </c:ser>
        <c:ser>
          <c:idx val="17"/>
          <c:order val="17"/>
          <c:tx>
            <c:strRef>
              <c:f>Ocupación!$B$19</c:f>
              <c:strCache>
                <c:ptCount val="1"/>
                <c:pt idx="0">
                  <c:v>17</c:v>
                </c:pt>
              </c:strCache>
            </c:strRef>
          </c:tx>
          <c:spPr>
            <a:solidFill>
              <a:schemeClr val="accent5">
                <a:tint val="5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Ocupación!$F$19</c:f>
              <c:numCache>
                <c:formatCode>_-"$"* #,##0_-;\-"$"* #,##0_-;_-"$"* "-"??_-;_-@_-</c:formatCode>
                <c:ptCount val="1"/>
                <c:pt idx="0">
                  <c:v>29183631</c:v>
                </c:pt>
              </c:numCache>
            </c:numRef>
          </c:val>
          <c:extLst>
            <c:ext xmlns:c16="http://schemas.microsoft.com/office/drawing/2014/chart" uri="{C3380CC4-5D6E-409C-BE32-E72D297353CC}">
              <c16:uniqueId val="{00000011-F2C3-4B1B-B8DA-D67FB81620C5}"/>
            </c:ext>
          </c:extLst>
        </c:ser>
        <c:ser>
          <c:idx val="18"/>
          <c:order val="18"/>
          <c:tx>
            <c:strRef>
              <c:f>Ocupación!$B$20</c:f>
              <c:strCache>
                <c:ptCount val="1"/>
                <c:pt idx="0">
                  <c:v>18</c:v>
                </c:pt>
              </c:strCache>
            </c:strRef>
          </c:tx>
          <c:spPr>
            <a:solidFill>
              <a:schemeClr val="accent5">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Ocupación!$F$20</c:f>
              <c:numCache>
                <c:formatCode>_-"$"* #,##0_-;\-"$"* #,##0_-;_-"$"* "-"??_-;_-@_-</c:formatCode>
                <c:ptCount val="1"/>
                <c:pt idx="0">
                  <c:v>4420300</c:v>
                </c:pt>
              </c:numCache>
            </c:numRef>
          </c:val>
          <c:extLst>
            <c:ext xmlns:c16="http://schemas.microsoft.com/office/drawing/2014/chart" uri="{C3380CC4-5D6E-409C-BE32-E72D297353CC}">
              <c16:uniqueId val="{00000012-F2C3-4B1B-B8DA-D67FB81620C5}"/>
            </c:ext>
          </c:extLst>
        </c:ser>
        <c:ser>
          <c:idx val="19"/>
          <c:order val="19"/>
          <c:tx>
            <c:strRef>
              <c:f>Ocupación!$B$21</c:f>
              <c:strCache>
                <c:ptCount val="1"/>
                <c:pt idx="0">
                  <c:v>19</c:v>
                </c:pt>
              </c:strCache>
            </c:strRef>
          </c:tx>
          <c:spPr>
            <a:solidFill>
              <a:schemeClr val="accent5">
                <a:tint val="43000"/>
              </a:schemeClr>
            </a:solidFill>
            <a:ln>
              <a:noFill/>
            </a:ln>
            <a:effectLst/>
          </c:spPr>
          <c:invertIfNegative val="0"/>
          <c:dLbls>
            <c:dLbl>
              <c:idx val="0"/>
              <c:layout>
                <c:manualLayout>
                  <c:x val="-1.6218720763786554E-16"/>
                  <c:y val="-7.249106704567508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F2C3-4B1B-B8DA-D67FB81620C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Ocupación!$F$21</c:f>
              <c:numCache>
                <c:formatCode>_-"$"* #,##0_-;\-"$"* #,##0_-;_-"$"* "-"??_-;_-@_-</c:formatCode>
                <c:ptCount val="1"/>
                <c:pt idx="0">
                  <c:v>5450222</c:v>
                </c:pt>
              </c:numCache>
            </c:numRef>
          </c:val>
          <c:extLst>
            <c:ext xmlns:c16="http://schemas.microsoft.com/office/drawing/2014/chart" uri="{C3380CC4-5D6E-409C-BE32-E72D297353CC}">
              <c16:uniqueId val="{00000013-F2C3-4B1B-B8DA-D67FB81620C5}"/>
            </c:ext>
          </c:extLst>
        </c:ser>
        <c:ser>
          <c:idx val="20"/>
          <c:order val="20"/>
          <c:tx>
            <c:strRef>
              <c:f>Ocupación!$B$22</c:f>
              <c:strCache>
                <c:ptCount val="1"/>
                <c:pt idx="0">
                  <c:v>20</c:v>
                </c:pt>
              </c:strCache>
            </c:strRef>
          </c:tx>
          <c:spPr>
            <a:solidFill>
              <a:schemeClr val="accent5">
                <a:tint val="3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Ocupación!$F$22</c:f>
              <c:numCache>
                <c:formatCode>_-"$"* #,##0_-;\-"$"* #,##0_-;_-"$"* "-"??_-;_-@_-</c:formatCode>
                <c:ptCount val="1"/>
                <c:pt idx="0">
                  <c:v>22199854</c:v>
                </c:pt>
              </c:numCache>
            </c:numRef>
          </c:val>
          <c:extLst>
            <c:ext xmlns:c16="http://schemas.microsoft.com/office/drawing/2014/chart" uri="{C3380CC4-5D6E-409C-BE32-E72D297353CC}">
              <c16:uniqueId val="{00000014-F2C3-4B1B-B8DA-D67FB81620C5}"/>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 Transacciones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City!$B$2</c:f>
              <c:strCache>
                <c:ptCount val="1"/>
                <c:pt idx="0">
                  <c:v>A</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City!$N$3</c:f>
              <c:numCache>
                <c:formatCode>General</c:formatCode>
                <c:ptCount val="1"/>
              </c:numCache>
            </c:numRef>
          </c:cat>
          <c:val>
            <c:numRef>
              <c:f>City!$E$2</c:f>
              <c:numCache>
                <c:formatCode>_-* #,##0_-;\-* #,##0_-;_-* "-"??_-;_-@_-</c:formatCode>
                <c:ptCount val="1"/>
                <c:pt idx="0">
                  <c:v>10722</c:v>
                </c:pt>
              </c:numCache>
            </c:numRef>
          </c:val>
          <c:extLst>
            <c:ext xmlns:c16="http://schemas.microsoft.com/office/drawing/2014/chart" uri="{C3380CC4-5D6E-409C-BE32-E72D297353CC}">
              <c16:uniqueId val="{00000000-7004-4198-BC59-C198E6B34066}"/>
            </c:ext>
          </c:extLst>
        </c:ser>
        <c:ser>
          <c:idx val="1"/>
          <c:order val="1"/>
          <c:tx>
            <c:strRef>
              <c:f>City!$B$3</c:f>
              <c:strCache>
                <c:ptCount val="1"/>
                <c:pt idx="0">
                  <c:v>B</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City!$N$3</c:f>
              <c:numCache>
                <c:formatCode>General</c:formatCode>
                <c:ptCount val="1"/>
              </c:numCache>
            </c:numRef>
          </c:cat>
          <c:val>
            <c:numRef>
              <c:f>City!$E$3</c:f>
              <c:numCache>
                <c:formatCode>_-* #,##0_-;\-* #,##0_-;_-* "-"??_-;_-@_-</c:formatCode>
                <c:ptCount val="1"/>
                <c:pt idx="0">
                  <c:v>16862</c:v>
                </c:pt>
              </c:numCache>
            </c:numRef>
          </c:val>
          <c:extLst>
            <c:ext xmlns:c16="http://schemas.microsoft.com/office/drawing/2014/chart" uri="{C3380CC4-5D6E-409C-BE32-E72D297353CC}">
              <c16:uniqueId val="{00000001-7004-4198-BC59-C198E6B34066}"/>
            </c:ext>
          </c:extLst>
        </c:ser>
        <c:ser>
          <c:idx val="2"/>
          <c:order val="2"/>
          <c:tx>
            <c:strRef>
              <c:f>City!$B$4</c:f>
              <c:strCache>
                <c:ptCount val="1"/>
                <c:pt idx="0">
                  <c:v>C</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City!$E$4</c:f>
              <c:numCache>
                <c:formatCode>_-* #,##0_-;\-* #,##0_-;_-* "-"??_-;_-@_-</c:formatCode>
                <c:ptCount val="1"/>
                <c:pt idx="0">
                  <c:v>12467</c:v>
                </c:pt>
              </c:numCache>
            </c:numRef>
          </c:val>
          <c:extLst>
            <c:ext xmlns:c16="http://schemas.microsoft.com/office/drawing/2014/chart" uri="{C3380CC4-5D6E-409C-BE32-E72D297353CC}">
              <c16:uniqueId val="{00000002-7004-4198-BC59-C198E6B34066}"/>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Precio x producto</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City!$B$2</c:f>
              <c:strCache>
                <c:ptCount val="1"/>
                <c:pt idx="0">
                  <c:v>A</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City!$N$3</c:f>
              <c:numCache>
                <c:formatCode>General</c:formatCode>
                <c:ptCount val="1"/>
              </c:numCache>
            </c:numRef>
          </c:cat>
          <c:val>
            <c:numRef>
              <c:f>City!$I$2</c:f>
              <c:numCache>
                <c:formatCode>_-"$"* #,##0_-;\-"$"* #,##0_-;_-"$"* "-"??_-;_-@_-</c:formatCode>
                <c:ptCount val="1"/>
                <c:pt idx="0">
                  <c:v>8994.41</c:v>
                </c:pt>
              </c:numCache>
            </c:numRef>
          </c:val>
          <c:extLst>
            <c:ext xmlns:c16="http://schemas.microsoft.com/office/drawing/2014/chart" uri="{C3380CC4-5D6E-409C-BE32-E72D297353CC}">
              <c16:uniqueId val="{00000000-6A10-437D-B886-612B36C9E2E7}"/>
            </c:ext>
          </c:extLst>
        </c:ser>
        <c:ser>
          <c:idx val="1"/>
          <c:order val="1"/>
          <c:tx>
            <c:strRef>
              <c:f>City!$B$3</c:f>
              <c:strCache>
                <c:ptCount val="1"/>
                <c:pt idx="0">
                  <c:v>B</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City!$N$3</c:f>
              <c:numCache>
                <c:formatCode>General</c:formatCode>
                <c:ptCount val="1"/>
              </c:numCache>
            </c:numRef>
          </c:cat>
          <c:val>
            <c:numRef>
              <c:f>City!$I$3</c:f>
              <c:numCache>
                <c:formatCode>_-"$"* #,##0_-;\-"$"* #,##0_-;_-"$"* "-"??_-;_-@_-</c:formatCode>
                <c:ptCount val="1"/>
                <c:pt idx="0">
                  <c:v>9193.9500000000007</c:v>
                </c:pt>
              </c:numCache>
            </c:numRef>
          </c:val>
          <c:extLst>
            <c:ext xmlns:c16="http://schemas.microsoft.com/office/drawing/2014/chart" uri="{C3380CC4-5D6E-409C-BE32-E72D297353CC}">
              <c16:uniqueId val="{00000001-6A10-437D-B886-612B36C9E2E7}"/>
            </c:ext>
          </c:extLst>
        </c:ser>
        <c:ser>
          <c:idx val="2"/>
          <c:order val="2"/>
          <c:tx>
            <c:strRef>
              <c:f>City!$B$4</c:f>
              <c:strCache>
                <c:ptCount val="1"/>
                <c:pt idx="0">
                  <c:v>C</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City!$I$4</c:f>
              <c:numCache>
                <c:formatCode>_-"$"* #,##0_-;\-"$"* #,##0_-;_-"$"* "-"??_-;_-@_-</c:formatCode>
                <c:ptCount val="1"/>
                <c:pt idx="0">
                  <c:v>9785.24</c:v>
                </c:pt>
              </c:numCache>
            </c:numRef>
          </c:val>
          <c:extLst>
            <c:ext xmlns:c16="http://schemas.microsoft.com/office/drawing/2014/chart" uri="{C3380CC4-5D6E-409C-BE32-E72D297353CC}">
              <c16:uniqueId val="{00000002-6A10-437D-B886-612B36C9E2E7}"/>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Monto</a:t>
            </a:r>
            <a:r>
              <a:rPr lang="es-MX" baseline="0"/>
              <a:t> total</a:t>
            </a:r>
            <a:endParaRPr lang="es-MX"/>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City!$B$2</c:f>
              <c:strCache>
                <c:ptCount val="1"/>
                <c:pt idx="0">
                  <c:v>A</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City!$N$3</c:f>
              <c:numCache>
                <c:formatCode>General</c:formatCode>
                <c:ptCount val="1"/>
              </c:numCache>
            </c:numRef>
          </c:cat>
          <c:val>
            <c:numRef>
              <c:f>City!$F$2</c:f>
              <c:numCache>
                <c:formatCode>_-"$"* #,##0_-;\-"$"* #,##0_-;_-"$"* "-"??_-;_-@_-</c:formatCode>
                <c:ptCount val="1"/>
                <c:pt idx="0">
                  <c:v>96438093</c:v>
                </c:pt>
              </c:numCache>
            </c:numRef>
          </c:val>
          <c:extLst>
            <c:ext xmlns:c16="http://schemas.microsoft.com/office/drawing/2014/chart" uri="{C3380CC4-5D6E-409C-BE32-E72D297353CC}">
              <c16:uniqueId val="{00000000-618C-47F2-BD0B-DF00464C2F39}"/>
            </c:ext>
          </c:extLst>
        </c:ser>
        <c:ser>
          <c:idx val="1"/>
          <c:order val="1"/>
          <c:tx>
            <c:strRef>
              <c:f>City!$B$3</c:f>
              <c:strCache>
                <c:ptCount val="1"/>
                <c:pt idx="0">
                  <c:v>B</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City!$N$3</c:f>
              <c:numCache>
                <c:formatCode>General</c:formatCode>
                <c:ptCount val="1"/>
              </c:numCache>
            </c:numRef>
          </c:cat>
          <c:val>
            <c:numRef>
              <c:f>City!$F$3</c:f>
              <c:numCache>
                <c:formatCode>_-"$"* #,##0_-;\-"$"* #,##0_-;_-"$"* "-"??_-;_-@_-</c:formatCode>
                <c:ptCount val="1"/>
                <c:pt idx="0">
                  <c:v>155028368</c:v>
                </c:pt>
              </c:numCache>
            </c:numRef>
          </c:val>
          <c:extLst>
            <c:ext xmlns:c16="http://schemas.microsoft.com/office/drawing/2014/chart" uri="{C3380CC4-5D6E-409C-BE32-E72D297353CC}">
              <c16:uniqueId val="{00000001-618C-47F2-BD0B-DF00464C2F39}"/>
            </c:ext>
          </c:extLst>
        </c:ser>
        <c:ser>
          <c:idx val="2"/>
          <c:order val="2"/>
          <c:tx>
            <c:strRef>
              <c:f>City!$B$4</c:f>
              <c:strCache>
                <c:ptCount val="1"/>
                <c:pt idx="0">
                  <c:v>C</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City!$F$4</c:f>
              <c:numCache>
                <c:formatCode>_-"$"* #,##0_-;\-"$"* #,##0_-;_-"$"* "-"??_-;_-@_-</c:formatCode>
                <c:ptCount val="1"/>
                <c:pt idx="0">
                  <c:v>121992551</c:v>
                </c:pt>
              </c:numCache>
            </c:numRef>
          </c:val>
          <c:extLst>
            <c:ext xmlns:c16="http://schemas.microsoft.com/office/drawing/2014/chart" uri="{C3380CC4-5D6E-409C-BE32-E72D297353CC}">
              <c16:uniqueId val="{00000002-618C-47F2-BD0B-DF00464C2F39}"/>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 Transacciones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Stay_years!$B$2</c:f>
              <c:strCache>
                <c:ptCount val="1"/>
                <c:pt idx="0">
                  <c:v>0</c:v>
                </c:pt>
              </c:strCache>
            </c:strRef>
          </c:tx>
          <c:spPr>
            <a:solidFill>
              <a:schemeClr val="accent5">
                <a:shade val="5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Stay_years!$E$2</c:f>
              <c:numCache>
                <c:formatCode>_-* #,##0_-;\-* #,##0_-;_-* "-"??_-;_-@_-</c:formatCode>
                <c:ptCount val="1"/>
                <c:pt idx="0">
                  <c:v>5384</c:v>
                </c:pt>
              </c:numCache>
            </c:numRef>
          </c:val>
          <c:extLst>
            <c:ext xmlns:c15="http://schemas.microsoft.com/office/drawing/2012/chart" uri="{02D57815-91ED-43cb-92C2-25804820EDAC}">
              <c15:filteredCategoryTitle>
                <c15:cat>
                  <c:multiLvlStrRef>
                    <c:extLst>
                      <c:ext uri="{02D57815-91ED-43cb-92C2-25804820EDAC}">
                        <c15:formulaRef>
                          <c15:sqref>Stay_years!#REF!</c15:sqref>
                        </c15:formulaRef>
                      </c:ext>
                    </c:extLst>
                  </c:multiLvlStrRef>
                </c15:cat>
              </c15:filteredCategoryTitle>
            </c:ext>
            <c:ext xmlns:c16="http://schemas.microsoft.com/office/drawing/2014/chart" uri="{C3380CC4-5D6E-409C-BE32-E72D297353CC}">
              <c16:uniqueId val="{00000000-4063-48B5-926F-39BFE0F3CA1D}"/>
            </c:ext>
          </c:extLst>
        </c:ser>
        <c:ser>
          <c:idx val="1"/>
          <c:order val="1"/>
          <c:tx>
            <c:strRef>
              <c:f>Stay_years!$B$3</c:f>
              <c:strCache>
                <c:ptCount val="1"/>
                <c:pt idx="0">
                  <c:v>1</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Stay_years!$E$3</c:f>
              <c:numCache>
                <c:formatCode>_-* #,##0_-;\-* #,##0_-;_-* "-"??_-;_-@_-</c:formatCode>
                <c:ptCount val="1"/>
                <c:pt idx="0">
                  <c:v>14053</c:v>
                </c:pt>
              </c:numCache>
            </c:numRef>
          </c:val>
          <c:extLst>
            <c:ext xmlns:c15="http://schemas.microsoft.com/office/drawing/2012/chart" uri="{02D57815-91ED-43cb-92C2-25804820EDAC}">
              <c15:filteredCategoryTitle>
                <c15:cat>
                  <c:multiLvlStrRef>
                    <c:extLst>
                      <c:ext uri="{02D57815-91ED-43cb-92C2-25804820EDAC}">
                        <c15:formulaRef>
                          <c15:sqref>Stay_years!#REF!</c15:sqref>
                        </c15:formulaRef>
                      </c:ext>
                    </c:extLst>
                  </c:multiLvlStrRef>
                </c15:cat>
              </c15:filteredCategoryTitle>
            </c:ext>
            <c:ext xmlns:c16="http://schemas.microsoft.com/office/drawing/2014/chart" uri="{C3380CC4-5D6E-409C-BE32-E72D297353CC}">
              <c16:uniqueId val="{00000001-4063-48B5-926F-39BFE0F3CA1D}"/>
            </c:ext>
          </c:extLst>
        </c:ser>
        <c:ser>
          <c:idx val="2"/>
          <c:order val="2"/>
          <c:tx>
            <c:strRef>
              <c:f>Stay_years!$B$4</c:f>
              <c:strCache>
                <c:ptCount val="1"/>
                <c:pt idx="0">
                  <c:v>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Stay_years!$E$4</c:f>
              <c:numCache>
                <c:formatCode>_-* #,##0_-;\-* #,##0_-;_-* "-"??_-;_-@_-</c:formatCode>
                <c:ptCount val="1"/>
                <c:pt idx="0">
                  <c:v>7354</c:v>
                </c:pt>
              </c:numCache>
            </c:numRef>
          </c:val>
          <c:extLst>
            <c:ext xmlns:c16="http://schemas.microsoft.com/office/drawing/2014/chart" uri="{C3380CC4-5D6E-409C-BE32-E72D297353CC}">
              <c16:uniqueId val="{00000002-4063-48B5-926F-39BFE0F3CA1D}"/>
            </c:ext>
          </c:extLst>
        </c:ser>
        <c:ser>
          <c:idx val="3"/>
          <c:order val="3"/>
          <c:tx>
            <c:strRef>
              <c:f>Stay_years!$B$5</c:f>
              <c:strCache>
                <c:ptCount val="1"/>
                <c:pt idx="0">
                  <c:v>3</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Stay_years!$E$5</c:f>
              <c:numCache>
                <c:formatCode>_-* #,##0_-;\-* #,##0_-;_-* "-"??_-;_-@_-</c:formatCode>
                <c:ptCount val="1"/>
                <c:pt idx="0">
                  <c:v>6989</c:v>
                </c:pt>
              </c:numCache>
            </c:numRef>
          </c:val>
          <c:extLst>
            <c:ext xmlns:c16="http://schemas.microsoft.com/office/drawing/2014/chart" uri="{C3380CC4-5D6E-409C-BE32-E72D297353CC}">
              <c16:uniqueId val="{00000003-4063-48B5-926F-39BFE0F3CA1D}"/>
            </c:ext>
          </c:extLst>
        </c:ser>
        <c:ser>
          <c:idx val="4"/>
          <c:order val="4"/>
          <c:tx>
            <c:strRef>
              <c:f>Stay_years!$B$6</c:f>
              <c:strCache>
                <c:ptCount val="1"/>
                <c:pt idx="0">
                  <c:v>4+</c:v>
                </c:pt>
              </c:strCache>
            </c:strRef>
          </c:tx>
          <c:spPr>
            <a:solidFill>
              <a:schemeClr val="accent5">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Stay_years!$E$6</c:f>
              <c:numCache>
                <c:formatCode>_-* #,##0_-;\-* #,##0_-;_-* "-"??_-;_-@_-</c:formatCode>
                <c:ptCount val="1"/>
                <c:pt idx="0">
                  <c:v>6271</c:v>
                </c:pt>
              </c:numCache>
            </c:numRef>
          </c:val>
          <c:extLst>
            <c:ext xmlns:c16="http://schemas.microsoft.com/office/drawing/2014/chart" uri="{C3380CC4-5D6E-409C-BE32-E72D297353CC}">
              <c16:uniqueId val="{00000004-4063-48B5-926F-39BFE0F3CA1D}"/>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Precio x producto</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Stay_years!$B$2</c:f>
              <c:strCache>
                <c:ptCount val="1"/>
                <c:pt idx="0">
                  <c:v>0</c:v>
                </c:pt>
              </c:strCache>
            </c:strRef>
          </c:tx>
          <c:spPr>
            <a:solidFill>
              <a:schemeClr val="accent5">
                <a:shade val="5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Stay_years!$I$2</c:f>
              <c:numCache>
                <c:formatCode>_-"$"* #,##0_-;\-"$"* #,##0_-;_-"$"* "-"??_-;_-@_-</c:formatCode>
                <c:ptCount val="1"/>
                <c:pt idx="0">
                  <c:v>9325.35</c:v>
                </c:pt>
              </c:numCache>
            </c:numRef>
          </c:val>
          <c:extLst>
            <c:ext xmlns:c15="http://schemas.microsoft.com/office/drawing/2012/chart" uri="{02D57815-91ED-43cb-92C2-25804820EDAC}">
              <c15:filteredCategoryTitle>
                <c15:cat>
                  <c:multiLvlStrRef>
                    <c:extLst>
                      <c:ext uri="{02D57815-91ED-43cb-92C2-25804820EDAC}">
                        <c15:formulaRef>
                          <c15:sqref>Stay_years!#REF!</c15:sqref>
                        </c15:formulaRef>
                      </c:ext>
                    </c:extLst>
                  </c:multiLvlStrRef>
                </c15:cat>
              </c15:filteredCategoryTitle>
            </c:ext>
            <c:ext xmlns:c16="http://schemas.microsoft.com/office/drawing/2014/chart" uri="{C3380CC4-5D6E-409C-BE32-E72D297353CC}">
              <c16:uniqueId val="{00000000-C420-4DC4-AF9C-8E65851E3F36}"/>
            </c:ext>
          </c:extLst>
        </c:ser>
        <c:ser>
          <c:idx val="1"/>
          <c:order val="1"/>
          <c:tx>
            <c:strRef>
              <c:f>Stay_years!$B$3</c:f>
              <c:strCache>
                <c:ptCount val="1"/>
                <c:pt idx="0">
                  <c:v>1</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Stay_years!$I$3</c:f>
              <c:numCache>
                <c:formatCode>_-"$"* #,##0_-;\-"$"* #,##0_-;_-"$"* "-"??_-;_-@_-</c:formatCode>
                <c:ptCount val="1"/>
                <c:pt idx="0">
                  <c:v>9274.7900000000009</c:v>
                </c:pt>
              </c:numCache>
            </c:numRef>
          </c:val>
          <c:extLst>
            <c:ext xmlns:c15="http://schemas.microsoft.com/office/drawing/2012/chart" uri="{02D57815-91ED-43cb-92C2-25804820EDAC}">
              <c15:filteredCategoryTitle>
                <c15:cat>
                  <c:multiLvlStrRef>
                    <c:extLst>
                      <c:ext uri="{02D57815-91ED-43cb-92C2-25804820EDAC}">
                        <c15:formulaRef>
                          <c15:sqref>Stay_years!#REF!</c15:sqref>
                        </c15:formulaRef>
                      </c:ext>
                    </c:extLst>
                  </c:multiLvlStrRef>
                </c15:cat>
              </c15:filteredCategoryTitle>
            </c:ext>
            <c:ext xmlns:c16="http://schemas.microsoft.com/office/drawing/2014/chart" uri="{C3380CC4-5D6E-409C-BE32-E72D297353CC}">
              <c16:uniqueId val="{00000001-C420-4DC4-AF9C-8E65851E3F36}"/>
            </c:ext>
          </c:extLst>
        </c:ser>
        <c:ser>
          <c:idx val="2"/>
          <c:order val="2"/>
          <c:tx>
            <c:strRef>
              <c:f>Stay_years!$B$4</c:f>
              <c:strCache>
                <c:ptCount val="1"/>
                <c:pt idx="0">
                  <c:v>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Stay_years!$I$4</c:f>
              <c:numCache>
                <c:formatCode>_-"$"* #,##0_-;\-"$"* #,##0_-;_-"$"* "-"??_-;_-@_-</c:formatCode>
                <c:ptCount val="1"/>
                <c:pt idx="0">
                  <c:v>9441.4599999999991</c:v>
                </c:pt>
              </c:numCache>
            </c:numRef>
          </c:val>
          <c:extLst>
            <c:ext xmlns:c16="http://schemas.microsoft.com/office/drawing/2014/chart" uri="{C3380CC4-5D6E-409C-BE32-E72D297353CC}">
              <c16:uniqueId val="{00000002-C420-4DC4-AF9C-8E65851E3F36}"/>
            </c:ext>
          </c:extLst>
        </c:ser>
        <c:ser>
          <c:idx val="3"/>
          <c:order val="3"/>
          <c:tx>
            <c:strRef>
              <c:f>Stay_years!$B$5</c:f>
              <c:strCache>
                <c:ptCount val="1"/>
                <c:pt idx="0">
                  <c:v>3</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Stay_years!$I$5</c:f>
              <c:numCache>
                <c:formatCode>_-"$"* #,##0_-;\-"$"* #,##0_-;_-"$"* "-"??_-;_-@_-</c:formatCode>
                <c:ptCount val="1"/>
                <c:pt idx="0">
                  <c:v>9334.57</c:v>
                </c:pt>
              </c:numCache>
            </c:numRef>
          </c:val>
          <c:extLst>
            <c:ext xmlns:c16="http://schemas.microsoft.com/office/drawing/2014/chart" uri="{C3380CC4-5D6E-409C-BE32-E72D297353CC}">
              <c16:uniqueId val="{00000003-C420-4DC4-AF9C-8E65851E3F36}"/>
            </c:ext>
          </c:extLst>
        </c:ser>
        <c:ser>
          <c:idx val="4"/>
          <c:order val="4"/>
          <c:tx>
            <c:strRef>
              <c:f>Stay_years!$B$6</c:f>
              <c:strCache>
                <c:ptCount val="1"/>
                <c:pt idx="0">
                  <c:v>4+</c:v>
                </c:pt>
              </c:strCache>
            </c:strRef>
          </c:tx>
          <c:spPr>
            <a:solidFill>
              <a:schemeClr val="accent5">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Stay_years!$I$6</c:f>
              <c:numCache>
                <c:formatCode>_-"$"* #,##0_-;\-"$"* #,##0_-;_-"$"* "-"??_-;_-@_-</c:formatCode>
                <c:ptCount val="1"/>
                <c:pt idx="0">
                  <c:v>9287.35</c:v>
                </c:pt>
              </c:numCache>
            </c:numRef>
          </c:val>
          <c:extLst>
            <c:ext xmlns:c16="http://schemas.microsoft.com/office/drawing/2014/chart" uri="{C3380CC4-5D6E-409C-BE32-E72D297353CC}">
              <c16:uniqueId val="{00000004-C420-4DC4-AF9C-8E65851E3F36}"/>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Monto</a:t>
            </a:r>
            <a:r>
              <a:rPr lang="es-MX" baseline="0"/>
              <a:t> total</a:t>
            </a:r>
            <a:endParaRPr lang="es-MX"/>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Stay_years!$B$2</c:f>
              <c:strCache>
                <c:ptCount val="1"/>
                <c:pt idx="0">
                  <c:v>0</c:v>
                </c:pt>
              </c:strCache>
            </c:strRef>
          </c:tx>
          <c:spPr>
            <a:solidFill>
              <a:schemeClr val="accent5">
                <a:shade val="5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Stay_years!$F$2</c:f>
              <c:numCache>
                <c:formatCode>_-"$"* #,##0_-;\-"$"* #,##0_-;_-"$"* "-"??_-;_-@_-</c:formatCode>
                <c:ptCount val="1"/>
                <c:pt idx="0">
                  <c:v>50207673</c:v>
                </c:pt>
              </c:numCache>
            </c:numRef>
          </c:val>
          <c:extLst>
            <c:ext xmlns:c15="http://schemas.microsoft.com/office/drawing/2012/chart" uri="{02D57815-91ED-43cb-92C2-25804820EDAC}">
              <c15:filteredCategoryTitle>
                <c15:cat>
                  <c:multiLvlStrRef>
                    <c:extLst>
                      <c:ext uri="{02D57815-91ED-43cb-92C2-25804820EDAC}">
                        <c15:formulaRef>
                          <c15:sqref>Stay_years!#REF!</c15:sqref>
                        </c15:formulaRef>
                      </c:ext>
                    </c:extLst>
                  </c:multiLvlStrRef>
                </c15:cat>
              </c15:filteredCategoryTitle>
            </c:ext>
            <c:ext xmlns:c16="http://schemas.microsoft.com/office/drawing/2014/chart" uri="{C3380CC4-5D6E-409C-BE32-E72D297353CC}">
              <c16:uniqueId val="{00000000-C1B2-4FF9-90E0-4F3DE35A6034}"/>
            </c:ext>
          </c:extLst>
        </c:ser>
        <c:ser>
          <c:idx val="1"/>
          <c:order val="1"/>
          <c:tx>
            <c:strRef>
              <c:f>Stay_years!$B$3</c:f>
              <c:strCache>
                <c:ptCount val="1"/>
                <c:pt idx="0">
                  <c:v>1</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Stay_years!$F$3</c:f>
              <c:numCache>
                <c:formatCode>_-"$"* #,##0_-;\-"$"* #,##0_-;_-"$"* "-"??_-;_-@_-</c:formatCode>
                <c:ptCount val="1"/>
                <c:pt idx="0">
                  <c:v>130338571</c:v>
                </c:pt>
              </c:numCache>
            </c:numRef>
          </c:val>
          <c:extLst>
            <c:ext xmlns:c15="http://schemas.microsoft.com/office/drawing/2012/chart" uri="{02D57815-91ED-43cb-92C2-25804820EDAC}">
              <c15:filteredCategoryTitle>
                <c15:cat>
                  <c:multiLvlStrRef>
                    <c:extLst>
                      <c:ext uri="{02D57815-91ED-43cb-92C2-25804820EDAC}">
                        <c15:formulaRef>
                          <c15:sqref>Stay_years!#REF!</c15:sqref>
                        </c15:formulaRef>
                      </c:ext>
                    </c:extLst>
                  </c:multiLvlStrRef>
                </c15:cat>
              </c15:filteredCategoryTitle>
            </c:ext>
            <c:ext xmlns:c16="http://schemas.microsoft.com/office/drawing/2014/chart" uri="{C3380CC4-5D6E-409C-BE32-E72D297353CC}">
              <c16:uniqueId val="{00000001-C1B2-4FF9-90E0-4F3DE35A6034}"/>
            </c:ext>
          </c:extLst>
        </c:ser>
        <c:ser>
          <c:idx val="2"/>
          <c:order val="2"/>
          <c:tx>
            <c:strRef>
              <c:f>Stay_years!$B$4</c:f>
              <c:strCache>
                <c:ptCount val="1"/>
                <c:pt idx="0">
                  <c:v>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Stay_years!$F$4</c:f>
              <c:numCache>
                <c:formatCode>_-"$"* #,##0_-;\-"$"* #,##0_-;_-"$"* "-"??_-;_-@_-</c:formatCode>
                <c:ptCount val="1"/>
                <c:pt idx="0">
                  <c:v>69432515</c:v>
                </c:pt>
              </c:numCache>
            </c:numRef>
          </c:val>
          <c:extLst>
            <c:ext xmlns:c16="http://schemas.microsoft.com/office/drawing/2014/chart" uri="{C3380CC4-5D6E-409C-BE32-E72D297353CC}">
              <c16:uniqueId val="{00000002-C1B2-4FF9-90E0-4F3DE35A6034}"/>
            </c:ext>
          </c:extLst>
        </c:ser>
        <c:ser>
          <c:idx val="3"/>
          <c:order val="3"/>
          <c:tx>
            <c:strRef>
              <c:f>Stay_years!$B$5</c:f>
              <c:strCache>
                <c:ptCount val="1"/>
                <c:pt idx="0">
                  <c:v>3</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Stay_years!$F$5</c:f>
              <c:numCache>
                <c:formatCode>_-"$"* #,##0_-;\-"$"* #,##0_-;_-"$"* "-"??_-;_-@_-</c:formatCode>
                <c:ptCount val="1"/>
                <c:pt idx="0">
                  <c:v>65239307</c:v>
                </c:pt>
              </c:numCache>
            </c:numRef>
          </c:val>
          <c:extLst>
            <c:ext xmlns:c16="http://schemas.microsoft.com/office/drawing/2014/chart" uri="{C3380CC4-5D6E-409C-BE32-E72D297353CC}">
              <c16:uniqueId val="{00000003-C1B2-4FF9-90E0-4F3DE35A6034}"/>
            </c:ext>
          </c:extLst>
        </c:ser>
        <c:ser>
          <c:idx val="4"/>
          <c:order val="4"/>
          <c:tx>
            <c:strRef>
              <c:f>Stay_years!$B$6</c:f>
              <c:strCache>
                <c:ptCount val="1"/>
                <c:pt idx="0">
                  <c:v>4+</c:v>
                </c:pt>
              </c:strCache>
            </c:strRef>
          </c:tx>
          <c:spPr>
            <a:solidFill>
              <a:schemeClr val="accent5">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Stay_years!$F$6</c:f>
              <c:numCache>
                <c:formatCode>_-"$"* #,##0_-;\-"$"* #,##0_-;_-"$"* "-"??_-;_-@_-</c:formatCode>
                <c:ptCount val="1"/>
                <c:pt idx="0">
                  <c:v>58240946</c:v>
                </c:pt>
              </c:numCache>
            </c:numRef>
          </c:val>
          <c:extLst>
            <c:ext xmlns:c16="http://schemas.microsoft.com/office/drawing/2014/chart" uri="{C3380CC4-5D6E-409C-BE32-E72D297353CC}">
              <c16:uniqueId val="{00000004-C1B2-4FF9-90E0-4F3DE35A6034}"/>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dirty="0"/>
              <a:t># </a:t>
            </a:r>
            <a:r>
              <a:rPr lang="en-US" dirty="0" err="1"/>
              <a:t>Transacciones</a:t>
            </a:r>
            <a:r>
              <a:rPr lang="en-US" dirty="0"/>
              <a:t> vs (</a:t>
            </a:r>
            <a:r>
              <a:rPr lang="en-US" dirty="0" err="1"/>
              <a:t>edad,antigüedad</a:t>
            </a:r>
            <a:r>
              <a:rPr lang="en-US" dirty="0"/>
              <a:t> ciudad)</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Stay_years!$C$11</c:f>
              <c:strCache>
                <c:ptCount val="1"/>
                <c:pt idx="0">
                  <c:v>Count</c:v>
                </c:pt>
              </c:strCache>
            </c:strRef>
          </c:tx>
          <c:spPr>
            <a:solidFill>
              <a:schemeClr val="accent5"/>
            </a:solidFill>
            <a:ln>
              <a:noFill/>
            </a:ln>
            <a:effectLst/>
          </c:spPr>
          <c:invertIfNegative val="0"/>
          <c:cat>
            <c:multiLvlStrRef>
              <c:f>Stay_years!$A$12:$B$46</c:f>
              <c:multiLvlStrCache>
                <c:ptCount val="35"/>
                <c:lvl>
                  <c:pt idx="0">
                    <c:v>0-17</c:v>
                  </c:pt>
                  <c:pt idx="1">
                    <c:v>18-25</c:v>
                  </c:pt>
                  <c:pt idx="2">
                    <c:v>26-35</c:v>
                  </c:pt>
                  <c:pt idx="3">
                    <c:v>36-45</c:v>
                  </c:pt>
                  <c:pt idx="4">
                    <c:v>46-50</c:v>
                  </c:pt>
                  <c:pt idx="5">
                    <c:v>51-55</c:v>
                  </c:pt>
                  <c:pt idx="6">
                    <c:v>55+</c:v>
                  </c:pt>
                  <c:pt idx="7">
                    <c:v>0-17</c:v>
                  </c:pt>
                  <c:pt idx="8">
                    <c:v>18-25</c:v>
                  </c:pt>
                  <c:pt idx="9">
                    <c:v>26-35</c:v>
                  </c:pt>
                  <c:pt idx="10">
                    <c:v>36-45</c:v>
                  </c:pt>
                  <c:pt idx="11">
                    <c:v>46-50</c:v>
                  </c:pt>
                  <c:pt idx="12">
                    <c:v>51-55</c:v>
                  </c:pt>
                  <c:pt idx="13">
                    <c:v>55+</c:v>
                  </c:pt>
                  <c:pt idx="14">
                    <c:v>0-17</c:v>
                  </c:pt>
                  <c:pt idx="15">
                    <c:v>18-25</c:v>
                  </c:pt>
                  <c:pt idx="16">
                    <c:v>26-35</c:v>
                  </c:pt>
                  <c:pt idx="17">
                    <c:v>36-45</c:v>
                  </c:pt>
                  <c:pt idx="18">
                    <c:v>46-50</c:v>
                  </c:pt>
                  <c:pt idx="19">
                    <c:v>51-55</c:v>
                  </c:pt>
                  <c:pt idx="20">
                    <c:v>55+</c:v>
                  </c:pt>
                  <c:pt idx="21">
                    <c:v>0-17</c:v>
                  </c:pt>
                  <c:pt idx="22">
                    <c:v>18-25</c:v>
                  </c:pt>
                  <c:pt idx="23">
                    <c:v>26-35</c:v>
                  </c:pt>
                  <c:pt idx="24">
                    <c:v>36-45</c:v>
                  </c:pt>
                  <c:pt idx="25">
                    <c:v>46-50</c:v>
                  </c:pt>
                  <c:pt idx="26">
                    <c:v>51-55</c:v>
                  </c:pt>
                  <c:pt idx="27">
                    <c:v>55+</c:v>
                  </c:pt>
                  <c:pt idx="28">
                    <c:v>0-17</c:v>
                  </c:pt>
                  <c:pt idx="29">
                    <c:v>18-25</c:v>
                  </c:pt>
                  <c:pt idx="30">
                    <c:v>26-35</c:v>
                  </c:pt>
                  <c:pt idx="31">
                    <c:v>36-45</c:v>
                  </c:pt>
                  <c:pt idx="32">
                    <c:v>46-50</c:v>
                  </c:pt>
                  <c:pt idx="33">
                    <c:v>51-55</c:v>
                  </c:pt>
                  <c:pt idx="34">
                    <c:v>55+</c:v>
                  </c:pt>
                </c:lvl>
                <c:lvl>
                  <c:pt idx="0">
                    <c:v>0</c:v>
                  </c:pt>
                  <c:pt idx="7">
                    <c:v>1</c:v>
                  </c:pt>
                  <c:pt idx="14">
                    <c:v>2</c:v>
                  </c:pt>
                  <c:pt idx="21">
                    <c:v>3</c:v>
                  </c:pt>
                  <c:pt idx="28">
                    <c:v>4</c:v>
                  </c:pt>
                </c:lvl>
              </c:multiLvlStrCache>
            </c:multiLvlStrRef>
          </c:cat>
          <c:val>
            <c:numRef>
              <c:f>Stay_years!$C$12:$C$46</c:f>
              <c:numCache>
                <c:formatCode>General</c:formatCode>
                <c:ptCount val="35"/>
                <c:pt idx="0">
                  <c:v>165</c:v>
                </c:pt>
                <c:pt idx="1">
                  <c:v>1216</c:v>
                </c:pt>
                <c:pt idx="2">
                  <c:v>1986</c:v>
                </c:pt>
                <c:pt idx="3">
                  <c:v>1001</c:v>
                </c:pt>
                <c:pt idx="4">
                  <c:v>472</c:v>
                </c:pt>
                <c:pt idx="5">
                  <c:v>322</c:v>
                </c:pt>
                <c:pt idx="6">
                  <c:v>222</c:v>
                </c:pt>
                <c:pt idx="7">
                  <c:v>368</c:v>
                </c:pt>
                <c:pt idx="8">
                  <c:v>2380</c:v>
                </c:pt>
                <c:pt idx="9">
                  <c:v>5639</c:v>
                </c:pt>
                <c:pt idx="10">
                  <c:v>2663</c:v>
                </c:pt>
                <c:pt idx="11">
                  <c:v>1266</c:v>
                </c:pt>
                <c:pt idx="12">
                  <c:v>1212</c:v>
                </c:pt>
                <c:pt idx="13">
                  <c:v>525</c:v>
                </c:pt>
                <c:pt idx="14">
                  <c:v>238</c:v>
                </c:pt>
                <c:pt idx="15">
                  <c:v>1408</c:v>
                </c:pt>
                <c:pt idx="16">
                  <c:v>2798</c:v>
                </c:pt>
                <c:pt idx="17">
                  <c:v>1555</c:v>
                </c:pt>
                <c:pt idx="18">
                  <c:v>632</c:v>
                </c:pt>
                <c:pt idx="19">
                  <c:v>436</c:v>
                </c:pt>
                <c:pt idx="20">
                  <c:v>287</c:v>
                </c:pt>
                <c:pt idx="21">
                  <c:v>198</c:v>
                </c:pt>
                <c:pt idx="22">
                  <c:v>1135</c:v>
                </c:pt>
                <c:pt idx="23">
                  <c:v>2872</c:v>
                </c:pt>
                <c:pt idx="24">
                  <c:v>1696</c:v>
                </c:pt>
                <c:pt idx="25">
                  <c:v>438</c:v>
                </c:pt>
                <c:pt idx="26">
                  <c:v>395</c:v>
                </c:pt>
                <c:pt idx="27">
                  <c:v>255</c:v>
                </c:pt>
                <c:pt idx="28">
                  <c:v>107</c:v>
                </c:pt>
                <c:pt idx="29">
                  <c:v>1206</c:v>
                </c:pt>
                <c:pt idx="30">
                  <c:v>2566</c:v>
                </c:pt>
                <c:pt idx="31">
                  <c:v>1139</c:v>
                </c:pt>
                <c:pt idx="32">
                  <c:v>590</c:v>
                </c:pt>
                <c:pt idx="33">
                  <c:v>407</c:v>
                </c:pt>
                <c:pt idx="34">
                  <c:v>256</c:v>
                </c:pt>
              </c:numCache>
            </c:numRef>
          </c:val>
          <c:extLst>
            <c:ext xmlns:c16="http://schemas.microsoft.com/office/drawing/2014/chart" uri="{C3380CC4-5D6E-409C-BE32-E72D297353CC}">
              <c16:uniqueId val="{00000000-700A-4D08-B4E0-FBA04FF2F159}"/>
            </c:ext>
          </c:extLst>
        </c:ser>
        <c:dLbls>
          <c:showLegendKey val="0"/>
          <c:showVal val="0"/>
          <c:showCatName val="0"/>
          <c:showSerName val="0"/>
          <c:showPercent val="0"/>
          <c:showBubbleSize val="0"/>
        </c:dLbls>
        <c:gapWidth val="199"/>
        <c:axId val="1606621631"/>
        <c:axId val="1592474287"/>
      </c:barChart>
      <c:catAx>
        <c:axId val="16066216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s-MX"/>
          </a:p>
        </c:txPr>
        <c:crossAx val="1592474287"/>
        <c:crosses val="autoZero"/>
        <c:auto val="1"/>
        <c:lblAlgn val="ctr"/>
        <c:lblOffset val="100"/>
        <c:noMultiLvlLbl val="0"/>
      </c:catAx>
      <c:valAx>
        <c:axId val="15924742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606621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dirty="0"/>
              <a:t>Precio x producto</a:t>
            </a:r>
            <a:r>
              <a:rPr lang="es-MX" baseline="0" dirty="0"/>
              <a:t> </a:t>
            </a:r>
            <a:r>
              <a:rPr lang="es-MX" sz="1050" dirty="0"/>
              <a:t>(promedio)</a:t>
            </a:r>
            <a:endParaRPr lang="es-MX" sz="1600" dirty="0"/>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Genero!$B$2</c:f>
              <c:strCache>
                <c:ptCount val="1"/>
                <c:pt idx="0">
                  <c:v>Mujer</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Genero!$N$3</c:f>
              <c:numCache>
                <c:formatCode>General</c:formatCode>
                <c:ptCount val="1"/>
              </c:numCache>
            </c:numRef>
          </c:cat>
          <c:val>
            <c:numRef>
              <c:f>Genero!$I$2</c:f>
              <c:numCache>
                <c:formatCode>_-"$"* #,##0_-;\-"$"* #,##0_-;_-"$"* "-"??_-;_-@_-</c:formatCode>
                <c:ptCount val="1"/>
                <c:pt idx="0">
                  <c:v>8786.16</c:v>
                </c:pt>
              </c:numCache>
            </c:numRef>
          </c:val>
          <c:extLst>
            <c:ext xmlns:c16="http://schemas.microsoft.com/office/drawing/2014/chart" uri="{C3380CC4-5D6E-409C-BE32-E72D297353CC}">
              <c16:uniqueId val="{00000000-527A-4938-BCF5-8F9B13EAE87D}"/>
            </c:ext>
          </c:extLst>
        </c:ser>
        <c:ser>
          <c:idx val="1"/>
          <c:order val="1"/>
          <c:tx>
            <c:strRef>
              <c:f>Genero!$B$3</c:f>
              <c:strCache>
                <c:ptCount val="1"/>
                <c:pt idx="0">
                  <c:v>Hombre</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Genero!$N$3</c:f>
              <c:numCache>
                <c:formatCode>General</c:formatCode>
                <c:ptCount val="1"/>
              </c:numCache>
            </c:numRef>
          </c:cat>
          <c:val>
            <c:numRef>
              <c:f>Genero!$I$3</c:f>
              <c:numCache>
                <c:formatCode>_-"$"* #,##0_-;\-"$"* #,##0_-;_-"$"* "-"??_-;_-@_-</c:formatCode>
                <c:ptCount val="1"/>
                <c:pt idx="0">
                  <c:v>9499.67</c:v>
                </c:pt>
              </c:numCache>
            </c:numRef>
          </c:val>
          <c:extLst>
            <c:ext xmlns:c16="http://schemas.microsoft.com/office/drawing/2014/chart" uri="{C3380CC4-5D6E-409C-BE32-E72D297353CC}">
              <c16:uniqueId val="{00000001-527A-4938-BCF5-8F9B13EAE87D}"/>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 Transacciones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manualLayout>
          <c:layoutTarget val="inner"/>
          <c:xMode val="edge"/>
          <c:yMode val="edge"/>
          <c:x val="8.9584029954719605E-2"/>
          <c:y val="0.37938592951304817"/>
          <c:w val="0.898251219087426"/>
          <c:h val="0.526653887543718"/>
        </c:manualLayout>
      </c:layout>
      <c:barChart>
        <c:barDir val="col"/>
        <c:grouping val="clustered"/>
        <c:varyColors val="0"/>
        <c:ser>
          <c:idx val="0"/>
          <c:order val="0"/>
          <c:tx>
            <c:strRef>
              <c:f>Categoría!$B$2</c:f>
              <c:strCache>
                <c:ptCount val="1"/>
                <c:pt idx="0">
                  <c:v>1</c:v>
                </c:pt>
              </c:strCache>
            </c:strRef>
          </c:tx>
          <c:spPr>
            <a:solidFill>
              <a:schemeClr val="accent5">
                <a:shade val="3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Categoría!$N$3</c:f>
              <c:numCache>
                <c:formatCode>General</c:formatCode>
                <c:ptCount val="1"/>
              </c:numCache>
            </c:numRef>
          </c:cat>
          <c:val>
            <c:numRef>
              <c:f>Categoría!$E$2</c:f>
              <c:numCache>
                <c:formatCode>_-* #,##0_-;\-* #,##0_-;_-* "-"??_-;_-@_-</c:formatCode>
                <c:ptCount val="1"/>
                <c:pt idx="0">
                  <c:v>10310</c:v>
                </c:pt>
              </c:numCache>
            </c:numRef>
          </c:val>
          <c:extLst>
            <c:ext xmlns:c16="http://schemas.microsoft.com/office/drawing/2014/chart" uri="{C3380CC4-5D6E-409C-BE32-E72D297353CC}">
              <c16:uniqueId val="{00000000-B03F-4E04-8A87-C641C251E46B}"/>
            </c:ext>
          </c:extLst>
        </c:ser>
        <c:ser>
          <c:idx val="1"/>
          <c:order val="1"/>
          <c:tx>
            <c:strRef>
              <c:f>Categoría!$B$3</c:f>
              <c:strCache>
                <c:ptCount val="1"/>
                <c:pt idx="0">
                  <c:v>2</c:v>
                </c:pt>
              </c:strCache>
            </c:strRef>
          </c:tx>
          <c:spPr>
            <a:solidFill>
              <a:schemeClr val="accent5">
                <a:shade val="4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Categoría!$N$3</c:f>
              <c:numCache>
                <c:formatCode>General</c:formatCode>
                <c:ptCount val="1"/>
              </c:numCache>
            </c:numRef>
          </c:cat>
          <c:val>
            <c:numRef>
              <c:f>Categoría!$E$3</c:f>
              <c:numCache>
                <c:formatCode>_-* #,##0_-;\-* #,##0_-;_-* "-"??_-;_-@_-</c:formatCode>
                <c:ptCount val="1"/>
                <c:pt idx="0">
                  <c:v>1768</c:v>
                </c:pt>
              </c:numCache>
            </c:numRef>
          </c:val>
          <c:extLst>
            <c:ext xmlns:c16="http://schemas.microsoft.com/office/drawing/2014/chart" uri="{C3380CC4-5D6E-409C-BE32-E72D297353CC}">
              <c16:uniqueId val="{00000001-B03F-4E04-8A87-C641C251E46B}"/>
            </c:ext>
          </c:extLst>
        </c:ser>
        <c:ser>
          <c:idx val="2"/>
          <c:order val="2"/>
          <c:tx>
            <c:strRef>
              <c:f>Categoría!$B$4</c:f>
              <c:strCache>
                <c:ptCount val="1"/>
                <c:pt idx="0">
                  <c:v>3</c:v>
                </c:pt>
              </c:strCache>
            </c:strRef>
          </c:tx>
          <c:spPr>
            <a:solidFill>
              <a:schemeClr val="accent5">
                <a:shade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Categoría!$E$4</c:f>
              <c:numCache>
                <c:formatCode>_-* #,##0_-;\-* #,##0_-;_-* "-"??_-;_-@_-</c:formatCode>
                <c:ptCount val="1"/>
                <c:pt idx="0">
                  <c:v>1453</c:v>
                </c:pt>
              </c:numCache>
            </c:numRef>
          </c:val>
          <c:extLst>
            <c:ext xmlns:c16="http://schemas.microsoft.com/office/drawing/2014/chart" uri="{C3380CC4-5D6E-409C-BE32-E72D297353CC}">
              <c16:uniqueId val="{00000002-B03F-4E04-8A87-C641C251E46B}"/>
            </c:ext>
          </c:extLst>
        </c:ser>
        <c:ser>
          <c:idx val="3"/>
          <c:order val="3"/>
          <c:tx>
            <c:strRef>
              <c:f>Categoría!$B$5</c:f>
              <c:strCache>
                <c:ptCount val="1"/>
                <c:pt idx="0">
                  <c:v>4</c:v>
                </c:pt>
              </c:strCache>
            </c:strRef>
          </c:tx>
          <c:spPr>
            <a:solidFill>
              <a:schemeClr val="accent5">
                <a:shade val="5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Categoría!$E$5</c:f>
              <c:numCache>
                <c:formatCode>_-* #,##0_-;\-* #,##0_-;_-* "-"??_-;_-@_-</c:formatCode>
                <c:ptCount val="1"/>
                <c:pt idx="0">
                  <c:v>880</c:v>
                </c:pt>
              </c:numCache>
            </c:numRef>
          </c:val>
          <c:extLst>
            <c:ext xmlns:c16="http://schemas.microsoft.com/office/drawing/2014/chart" uri="{C3380CC4-5D6E-409C-BE32-E72D297353CC}">
              <c16:uniqueId val="{00000003-B03F-4E04-8A87-C641C251E46B}"/>
            </c:ext>
          </c:extLst>
        </c:ser>
        <c:ser>
          <c:idx val="4"/>
          <c:order val="4"/>
          <c:tx>
            <c:strRef>
              <c:f>Categoría!$B$6</c:f>
              <c:strCache>
                <c:ptCount val="1"/>
                <c:pt idx="0">
                  <c:v>5</c:v>
                </c:pt>
              </c:strCache>
            </c:strRef>
          </c:tx>
          <c:spPr>
            <a:solidFill>
              <a:schemeClr val="accent5">
                <a:shade val="6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Categoría!$E$6</c:f>
              <c:numCache>
                <c:formatCode>_-* #,##0_-;\-* #,##0_-;_-* "-"??_-;_-@_-</c:formatCode>
                <c:ptCount val="1"/>
                <c:pt idx="0">
                  <c:v>10867</c:v>
                </c:pt>
              </c:numCache>
            </c:numRef>
          </c:val>
          <c:extLst>
            <c:ext xmlns:c16="http://schemas.microsoft.com/office/drawing/2014/chart" uri="{C3380CC4-5D6E-409C-BE32-E72D297353CC}">
              <c16:uniqueId val="{00000004-B03F-4E04-8A87-C641C251E46B}"/>
            </c:ext>
          </c:extLst>
        </c:ser>
        <c:ser>
          <c:idx val="5"/>
          <c:order val="5"/>
          <c:tx>
            <c:strRef>
              <c:f>Categoría!$B$7</c:f>
              <c:strCache>
                <c:ptCount val="1"/>
                <c:pt idx="0">
                  <c:v>6</c:v>
                </c:pt>
              </c:strCache>
            </c:strRef>
          </c:tx>
          <c:spPr>
            <a:solidFill>
              <a:schemeClr val="accent5">
                <a:shade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Categoría!$E$7</c:f>
              <c:numCache>
                <c:formatCode>_-* #,##0_-;\-* #,##0_-;_-* "-"??_-;_-@_-</c:formatCode>
                <c:ptCount val="1"/>
                <c:pt idx="0">
                  <c:v>1561</c:v>
                </c:pt>
              </c:numCache>
            </c:numRef>
          </c:val>
          <c:extLst>
            <c:ext xmlns:c16="http://schemas.microsoft.com/office/drawing/2014/chart" uri="{C3380CC4-5D6E-409C-BE32-E72D297353CC}">
              <c16:uniqueId val="{00000005-B03F-4E04-8A87-C641C251E46B}"/>
            </c:ext>
          </c:extLst>
        </c:ser>
        <c:ser>
          <c:idx val="6"/>
          <c:order val="6"/>
          <c:tx>
            <c:strRef>
              <c:f>Categoría!$B$8</c:f>
              <c:strCache>
                <c:ptCount val="1"/>
                <c:pt idx="0">
                  <c:v>7</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Categoría!$E$8</c:f>
              <c:numCache>
                <c:formatCode>_-* #,##0_-;\-* #,##0_-;_-* "-"??_-;_-@_-</c:formatCode>
                <c:ptCount val="1"/>
                <c:pt idx="0">
                  <c:v>283</c:v>
                </c:pt>
              </c:numCache>
            </c:numRef>
          </c:val>
          <c:extLst>
            <c:ext xmlns:c16="http://schemas.microsoft.com/office/drawing/2014/chart" uri="{C3380CC4-5D6E-409C-BE32-E72D297353CC}">
              <c16:uniqueId val="{00000006-B03F-4E04-8A87-C641C251E46B}"/>
            </c:ext>
          </c:extLst>
        </c:ser>
        <c:ser>
          <c:idx val="7"/>
          <c:order val="7"/>
          <c:tx>
            <c:strRef>
              <c:f>Categoría!$B$9</c:f>
              <c:strCache>
                <c:ptCount val="1"/>
                <c:pt idx="0">
                  <c:v>8</c:v>
                </c:pt>
              </c:strCache>
            </c:strRef>
          </c:tx>
          <c:spPr>
            <a:solidFill>
              <a:schemeClr val="accent5">
                <a:shade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Categoría!$E$9</c:f>
              <c:numCache>
                <c:formatCode>_-* #,##0_-;\-* #,##0_-;_-* "-"??_-;_-@_-</c:formatCode>
                <c:ptCount val="1"/>
                <c:pt idx="0">
                  <c:v>8301</c:v>
                </c:pt>
              </c:numCache>
            </c:numRef>
          </c:val>
          <c:extLst>
            <c:ext xmlns:c16="http://schemas.microsoft.com/office/drawing/2014/chart" uri="{C3380CC4-5D6E-409C-BE32-E72D297353CC}">
              <c16:uniqueId val="{00000007-B03F-4E04-8A87-C641C251E46B}"/>
            </c:ext>
          </c:extLst>
        </c:ser>
        <c:ser>
          <c:idx val="8"/>
          <c:order val="8"/>
          <c:tx>
            <c:strRef>
              <c:f>Categoría!$B$10</c:f>
              <c:strCache>
                <c:ptCount val="1"/>
                <c:pt idx="0">
                  <c:v>9</c:v>
                </c:pt>
              </c:strCache>
            </c:strRef>
          </c:tx>
          <c:spPr>
            <a:solidFill>
              <a:schemeClr val="accent5">
                <a:shade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Categoría!$E$10</c:f>
              <c:numCache>
                <c:formatCode>_-* #,##0_-;\-* #,##0_-;_-* "-"??_-;_-@_-</c:formatCode>
                <c:ptCount val="1"/>
                <c:pt idx="0">
                  <c:v>23</c:v>
                </c:pt>
              </c:numCache>
            </c:numRef>
          </c:val>
          <c:extLst>
            <c:ext xmlns:c16="http://schemas.microsoft.com/office/drawing/2014/chart" uri="{C3380CC4-5D6E-409C-BE32-E72D297353CC}">
              <c16:uniqueId val="{00000008-B03F-4E04-8A87-C641C251E46B}"/>
            </c:ext>
          </c:extLst>
        </c:ser>
        <c:ser>
          <c:idx val="9"/>
          <c:order val="9"/>
          <c:tx>
            <c:strRef>
              <c:f>Categoría!$B$11</c:f>
              <c:strCache>
                <c:ptCount val="1"/>
                <c:pt idx="0">
                  <c:v>10</c:v>
                </c:pt>
              </c:strCache>
            </c:strRef>
          </c:tx>
          <c:spPr>
            <a:solidFill>
              <a:schemeClr val="accent5">
                <a:shade val="9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Categoría!$E$11</c:f>
              <c:numCache>
                <c:formatCode>_-* #,##0_-;\-* #,##0_-;_-* "-"??_-;_-@_-</c:formatCode>
                <c:ptCount val="1"/>
                <c:pt idx="0">
                  <c:v>363</c:v>
                </c:pt>
              </c:numCache>
            </c:numRef>
          </c:val>
          <c:extLst>
            <c:ext xmlns:c16="http://schemas.microsoft.com/office/drawing/2014/chart" uri="{C3380CC4-5D6E-409C-BE32-E72D297353CC}">
              <c16:uniqueId val="{00000009-B03F-4E04-8A87-C641C251E46B}"/>
            </c:ext>
          </c:extLst>
        </c:ser>
        <c:ser>
          <c:idx val="10"/>
          <c:order val="10"/>
          <c:tx>
            <c:strRef>
              <c:f>Categoría!$B$12</c:f>
              <c:strCache>
                <c:ptCount val="1"/>
                <c:pt idx="0">
                  <c:v>11</c:v>
                </c:pt>
              </c:strCache>
            </c:strRef>
          </c:tx>
          <c:spPr>
            <a:solidFill>
              <a:schemeClr val="accent5">
                <a:tint val="9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Categoría!$E$12</c:f>
              <c:numCache>
                <c:formatCode>_-* #,##0_-;\-* #,##0_-;_-* "-"??_-;_-@_-</c:formatCode>
                <c:ptCount val="1"/>
                <c:pt idx="0">
                  <c:v>1719</c:v>
                </c:pt>
              </c:numCache>
            </c:numRef>
          </c:val>
          <c:extLst>
            <c:ext xmlns:c16="http://schemas.microsoft.com/office/drawing/2014/chart" uri="{C3380CC4-5D6E-409C-BE32-E72D297353CC}">
              <c16:uniqueId val="{0000000A-B03F-4E04-8A87-C641C251E46B}"/>
            </c:ext>
          </c:extLst>
        </c:ser>
        <c:ser>
          <c:idx val="11"/>
          <c:order val="11"/>
          <c:tx>
            <c:strRef>
              <c:f>Categoría!$B$13</c:f>
              <c:strCache>
                <c:ptCount val="1"/>
                <c:pt idx="0">
                  <c:v>12</c:v>
                </c:pt>
              </c:strCache>
            </c:strRef>
          </c:tx>
          <c:spPr>
            <a:solidFill>
              <a:schemeClr val="accent5">
                <a:tint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Categoría!$E$13</c:f>
              <c:numCache>
                <c:formatCode>_-* #,##0_-;\-* #,##0_-;_-* "-"??_-;_-@_-</c:formatCode>
                <c:ptCount val="1"/>
                <c:pt idx="0">
                  <c:v>287</c:v>
                </c:pt>
              </c:numCache>
            </c:numRef>
          </c:val>
          <c:extLst>
            <c:ext xmlns:c16="http://schemas.microsoft.com/office/drawing/2014/chart" uri="{C3380CC4-5D6E-409C-BE32-E72D297353CC}">
              <c16:uniqueId val="{0000000B-B03F-4E04-8A87-C641C251E46B}"/>
            </c:ext>
          </c:extLst>
        </c:ser>
        <c:ser>
          <c:idx val="12"/>
          <c:order val="12"/>
          <c:tx>
            <c:strRef>
              <c:f>Categoría!$B$14</c:f>
              <c:strCache>
                <c:ptCount val="1"/>
                <c:pt idx="0">
                  <c:v>13</c:v>
                </c:pt>
              </c:strCache>
            </c:strRef>
          </c:tx>
          <c:spPr>
            <a:solidFill>
              <a:schemeClr val="accent5">
                <a:tint val="8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Categoría!$E$14</c:f>
              <c:numCache>
                <c:formatCode>_-* #,##0_-;\-* #,##0_-;_-* "-"??_-;_-@_-</c:formatCode>
                <c:ptCount val="1"/>
                <c:pt idx="0">
                  <c:v>387</c:v>
                </c:pt>
              </c:numCache>
            </c:numRef>
          </c:val>
          <c:extLst>
            <c:ext xmlns:c16="http://schemas.microsoft.com/office/drawing/2014/chart" uri="{C3380CC4-5D6E-409C-BE32-E72D297353CC}">
              <c16:uniqueId val="{0000000C-B03F-4E04-8A87-C641C251E46B}"/>
            </c:ext>
          </c:extLst>
        </c:ser>
        <c:ser>
          <c:idx val="13"/>
          <c:order val="13"/>
          <c:tx>
            <c:strRef>
              <c:f>Categoría!$B$15</c:f>
              <c:strCache>
                <c:ptCount val="1"/>
                <c:pt idx="0">
                  <c:v>14</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Categoría!$E$15</c:f>
              <c:numCache>
                <c:formatCode>_-* #,##0_-;\-* #,##0_-;_-* "-"??_-;_-@_-</c:formatCode>
                <c:ptCount val="1"/>
                <c:pt idx="0">
                  <c:v>113</c:v>
                </c:pt>
              </c:numCache>
            </c:numRef>
          </c:val>
          <c:extLst>
            <c:ext xmlns:c16="http://schemas.microsoft.com/office/drawing/2014/chart" uri="{C3380CC4-5D6E-409C-BE32-E72D297353CC}">
              <c16:uniqueId val="{0000000D-B03F-4E04-8A87-C641C251E46B}"/>
            </c:ext>
          </c:extLst>
        </c:ser>
        <c:ser>
          <c:idx val="14"/>
          <c:order val="14"/>
          <c:tx>
            <c:strRef>
              <c:f>Categoría!$B$16</c:f>
              <c:strCache>
                <c:ptCount val="1"/>
                <c:pt idx="0">
                  <c:v>15</c:v>
                </c:pt>
              </c:strCache>
            </c:strRef>
          </c:tx>
          <c:spPr>
            <a:solidFill>
              <a:schemeClr val="accent5">
                <a:tint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Categoría!$E$16</c:f>
              <c:numCache>
                <c:formatCode>_-* #,##0_-;\-* #,##0_-;_-* "-"??_-;_-@_-</c:formatCode>
                <c:ptCount val="1"/>
                <c:pt idx="0">
                  <c:v>484</c:v>
                </c:pt>
              </c:numCache>
            </c:numRef>
          </c:val>
          <c:extLst>
            <c:ext xmlns:c16="http://schemas.microsoft.com/office/drawing/2014/chart" uri="{C3380CC4-5D6E-409C-BE32-E72D297353CC}">
              <c16:uniqueId val="{0000000E-B03F-4E04-8A87-C641C251E46B}"/>
            </c:ext>
          </c:extLst>
        </c:ser>
        <c:ser>
          <c:idx val="15"/>
          <c:order val="15"/>
          <c:tx>
            <c:strRef>
              <c:f>Categoría!$B$17</c:f>
              <c:strCache>
                <c:ptCount val="1"/>
                <c:pt idx="0">
                  <c:v>16</c:v>
                </c:pt>
              </c:strCache>
            </c:strRef>
          </c:tx>
          <c:spPr>
            <a:solidFill>
              <a:schemeClr val="accent5">
                <a:tint val="6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Categoría!$E$17</c:f>
              <c:numCache>
                <c:formatCode>_-* #,##0_-;\-* #,##0_-;_-* "-"??_-;_-@_-</c:formatCode>
                <c:ptCount val="1"/>
                <c:pt idx="0">
                  <c:v>710</c:v>
                </c:pt>
              </c:numCache>
            </c:numRef>
          </c:val>
          <c:extLst>
            <c:ext xmlns:c16="http://schemas.microsoft.com/office/drawing/2014/chart" uri="{C3380CC4-5D6E-409C-BE32-E72D297353CC}">
              <c16:uniqueId val="{0000000F-B03F-4E04-8A87-C641C251E46B}"/>
            </c:ext>
          </c:extLst>
        </c:ser>
        <c:ser>
          <c:idx val="16"/>
          <c:order val="16"/>
          <c:tx>
            <c:strRef>
              <c:f>Categoría!$B$18</c:f>
              <c:strCache>
                <c:ptCount val="1"/>
                <c:pt idx="0">
                  <c:v>17</c:v>
                </c:pt>
              </c:strCache>
            </c:strRef>
          </c:tx>
          <c:spPr>
            <a:solidFill>
              <a:schemeClr val="accent5">
                <a:tint val="5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Categoría!$E$18</c:f>
              <c:numCache>
                <c:formatCode>_-* #,##0_-;\-* #,##0_-;_-* "-"??_-;_-@_-</c:formatCode>
                <c:ptCount val="1"/>
                <c:pt idx="0">
                  <c:v>42</c:v>
                </c:pt>
              </c:numCache>
            </c:numRef>
          </c:val>
          <c:extLst>
            <c:ext xmlns:c16="http://schemas.microsoft.com/office/drawing/2014/chart" uri="{C3380CC4-5D6E-409C-BE32-E72D297353CC}">
              <c16:uniqueId val="{00000010-B03F-4E04-8A87-C641C251E46B}"/>
            </c:ext>
          </c:extLst>
        </c:ser>
        <c:ser>
          <c:idx val="17"/>
          <c:order val="17"/>
          <c:tx>
            <c:strRef>
              <c:f>Categoría!$B$19</c:f>
              <c:strCache>
                <c:ptCount val="1"/>
                <c:pt idx="0">
                  <c:v>18</c:v>
                </c:pt>
              </c:strCache>
            </c:strRef>
          </c:tx>
          <c:spPr>
            <a:solidFill>
              <a:schemeClr val="accent5">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Categoría!$E$19</c:f>
              <c:numCache>
                <c:formatCode>_-* #,##0_-;\-* #,##0_-;_-* "-"??_-;_-@_-</c:formatCode>
                <c:ptCount val="1"/>
                <c:pt idx="0">
                  <c:v>213</c:v>
                </c:pt>
              </c:numCache>
            </c:numRef>
          </c:val>
          <c:extLst>
            <c:ext xmlns:c16="http://schemas.microsoft.com/office/drawing/2014/chart" uri="{C3380CC4-5D6E-409C-BE32-E72D297353CC}">
              <c16:uniqueId val="{00000011-B03F-4E04-8A87-C641C251E46B}"/>
            </c:ext>
          </c:extLst>
        </c:ser>
        <c:ser>
          <c:idx val="18"/>
          <c:order val="18"/>
          <c:tx>
            <c:strRef>
              <c:f>Categoría!$B$20</c:f>
              <c:strCache>
                <c:ptCount val="1"/>
                <c:pt idx="0">
                  <c:v>19</c:v>
                </c:pt>
              </c:strCache>
            </c:strRef>
          </c:tx>
          <c:spPr>
            <a:solidFill>
              <a:schemeClr val="accent5">
                <a:tint val="4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Categoría!$E$20</c:f>
              <c:numCache>
                <c:formatCode>_-* #,##0_-;\-* #,##0_-;_-* "-"??_-;_-@_-</c:formatCode>
                <c:ptCount val="1"/>
                <c:pt idx="0">
                  <c:v>120</c:v>
                </c:pt>
              </c:numCache>
            </c:numRef>
          </c:val>
          <c:extLst>
            <c:ext xmlns:c16="http://schemas.microsoft.com/office/drawing/2014/chart" uri="{C3380CC4-5D6E-409C-BE32-E72D297353CC}">
              <c16:uniqueId val="{00000012-B03F-4E04-8A87-C641C251E46B}"/>
            </c:ext>
          </c:extLst>
        </c:ser>
        <c:ser>
          <c:idx val="19"/>
          <c:order val="19"/>
          <c:tx>
            <c:strRef>
              <c:f>Categoría!$B$21</c:f>
              <c:strCache>
                <c:ptCount val="1"/>
                <c:pt idx="0">
                  <c:v>20</c:v>
                </c:pt>
              </c:strCache>
            </c:strRef>
          </c:tx>
          <c:spPr>
            <a:solidFill>
              <a:schemeClr val="accent5">
                <a:tint val="3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Categoría!$E$21</c:f>
              <c:numCache>
                <c:formatCode>_-* #,##0_-;\-* #,##0_-;_-* "-"??_-;_-@_-</c:formatCode>
                <c:ptCount val="1"/>
                <c:pt idx="0">
                  <c:v>167</c:v>
                </c:pt>
              </c:numCache>
            </c:numRef>
          </c:val>
          <c:extLst>
            <c:ext xmlns:c16="http://schemas.microsoft.com/office/drawing/2014/chart" uri="{C3380CC4-5D6E-409C-BE32-E72D297353CC}">
              <c16:uniqueId val="{00000013-B03F-4E04-8A87-C641C251E46B}"/>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out"/>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out"/>
        <c:minorTickMark val="none"/>
        <c:tickLblPos val="nextTo"/>
        <c:crossAx val="14221099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sz="1800" b="0" i="0" baseline="0">
                <a:effectLst/>
              </a:rPr>
              <a:t>Precio x producto</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manualLayout>
          <c:layoutTarget val="inner"/>
          <c:xMode val="edge"/>
          <c:yMode val="edge"/>
          <c:x val="9.179580285614769E-2"/>
          <c:y val="0.35854385256927629"/>
          <c:w val="0.89603944618599796"/>
          <c:h val="0.54749596448748994"/>
        </c:manualLayout>
      </c:layout>
      <c:barChart>
        <c:barDir val="col"/>
        <c:grouping val="clustered"/>
        <c:varyColors val="0"/>
        <c:ser>
          <c:idx val="0"/>
          <c:order val="0"/>
          <c:tx>
            <c:strRef>
              <c:f>Categoría!$B$2</c:f>
              <c:strCache>
                <c:ptCount val="1"/>
                <c:pt idx="0">
                  <c:v>1</c:v>
                </c:pt>
              </c:strCache>
            </c:strRef>
          </c:tx>
          <c:spPr>
            <a:solidFill>
              <a:schemeClr val="accent5">
                <a:shade val="3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Categoría!$N$3</c:f>
              <c:numCache>
                <c:formatCode>General</c:formatCode>
                <c:ptCount val="1"/>
              </c:numCache>
            </c:numRef>
          </c:cat>
          <c:val>
            <c:numRef>
              <c:f>Categoría!$I$2</c:f>
              <c:numCache>
                <c:formatCode>_-"$"* #,##0_-;\-"$"* #,##0_-;_-"$"* "-"??_-;_-@_-</c:formatCode>
                <c:ptCount val="1"/>
                <c:pt idx="0">
                  <c:v>13635.7</c:v>
                </c:pt>
              </c:numCache>
            </c:numRef>
          </c:val>
          <c:extLst>
            <c:ext xmlns:c16="http://schemas.microsoft.com/office/drawing/2014/chart" uri="{C3380CC4-5D6E-409C-BE32-E72D297353CC}">
              <c16:uniqueId val="{00000000-F6B8-4593-9A9B-C9C960262793}"/>
            </c:ext>
          </c:extLst>
        </c:ser>
        <c:ser>
          <c:idx val="1"/>
          <c:order val="1"/>
          <c:tx>
            <c:strRef>
              <c:f>Categoría!$B$3</c:f>
              <c:strCache>
                <c:ptCount val="1"/>
                <c:pt idx="0">
                  <c:v>2</c:v>
                </c:pt>
              </c:strCache>
            </c:strRef>
          </c:tx>
          <c:spPr>
            <a:solidFill>
              <a:schemeClr val="accent5">
                <a:shade val="4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Categoría!$N$3</c:f>
              <c:numCache>
                <c:formatCode>General</c:formatCode>
                <c:ptCount val="1"/>
              </c:numCache>
            </c:numRef>
          </c:cat>
          <c:val>
            <c:numRef>
              <c:f>Categoría!$I$3</c:f>
              <c:numCache>
                <c:formatCode>_-"$"* #,##0_-;\-"$"* #,##0_-;_-"$"* "-"??_-;_-@_-</c:formatCode>
                <c:ptCount val="1"/>
                <c:pt idx="0">
                  <c:v>11342.64</c:v>
                </c:pt>
              </c:numCache>
            </c:numRef>
          </c:val>
          <c:extLst>
            <c:ext xmlns:c16="http://schemas.microsoft.com/office/drawing/2014/chart" uri="{C3380CC4-5D6E-409C-BE32-E72D297353CC}">
              <c16:uniqueId val="{00000001-F6B8-4593-9A9B-C9C960262793}"/>
            </c:ext>
          </c:extLst>
        </c:ser>
        <c:ser>
          <c:idx val="2"/>
          <c:order val="2"/>
          <c:tx>
            <c:strRef>
              <c:f>Categoría!$B$4</c:f>
              <c:strCache>
                <c:ptCount val="1"/>
                <c:pt idx="0">
                  <c:v>3</c:v>
                </c:pt>
              </c:strCache>
            </c:strRef>
          </c:tx>
          <c:spPr>
            <a:solidFill>
              <a:schemeClr val="accent5">
                <a:shade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Categoría!$I$4</c:f>
              <c:numCache>
                <c:formatCode>_-"$"* #,##0_-;\-"$"* #,##0_-;_-"$"* "-"??_-;_-@_-</c:formatCode>
                <c:ptCount val="1"/>
                <c:pt idx="0">
                  <c:v>10085.120000000001</c:v>
                </c:pt>
              </c:numCache>
            </c:numRef>
          </c:val>
          <c:extLst>
            <c:ext xmlns:c16="http://schemas.microsoft.com/office/drawing/2014/chart" uri="{C3380CC4-5D6E-409C-BE32-E72D297353CC}">
              <c16:uniqueId val="{00000002-F6B8-4593-9A9B-C9C960262793}"/>
            </c:ext>
          </c:extLst>
        </c:ser>
        <c:ser>
          <c:idx val="3"/>
          <c:order val="3"/>
          <c:tx>
            <c:strRef>
              <c:f>Categoría!$B$5</c:f>
              <c:strCache>
                <c:ptCount val="1"/>
                <c:pt idx="0">
                  <c:v>4</c:v>
                </c:pt>
              </c:strCache>
            </c:strRef>
          </c:tx>
          <c:spPr>
            <a:solidFill>
              <a:schemeClr val="accent5">
                <a:shade val="5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Categoría!$I$5</c:f>
              <c:numCache>
                <c:formatCode>_-"$"* #,##0_-;\-"$"* #,##0_-;_-"$"* "-"??_-;_-@_-</c:formatCode>
                <c:ptCount val="1"/>
                <c:pt idx="0">
                  <c:v>2316.71</c:v>
                </c:pt>
              </c:numCache>
            </c:numRef>
          </c:val>
          <c:extLst>
            <c:ext xmlns:c16="http://schemas.microsoft.com/office/drawing/2014/chart" uri="{C3380CC4-5D6E-409C-BE32-E72D297353CC}">
              <c16:uniqueId val="{00000003-F6B8-4593-9A9B-C9C960262793}"/>
            </c:ext>
          </c:extLst>
        </c:ser>
        <c:ser>
          <c:idx val="4"/>
          <c:order val="4"/>
          <c:tx>
            <c:strRef>
              <c:f>Categoría!$B$6</c:f>
              <c:strCache>
                <c:ptCount val="1"/>
                <c:pt idx="0">
                  <c:v>5</c:v>
                </c:pt>
              </c:strCache>
            </c:strRef>
          </c:tx>
          <c:spPr>
            <a:solidFill>
              <a:schemeClr val="accent5">
                <a:shade val="6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Categoría!$I$6</c:f>
              <c:numCache>
                <c:formatCode>_-"$"* #,##0_-;\-"$"* #,##0_-;_-"$"* "-"??_-;_-@_-</c:formatCode>
                <c:ptCount val="1"/>
                <c:pt idx="0">
                  <c:v>6235.25</c:v>
                </c:pt>
              </c:numCache>
            </c:numRef>
          </c:val>
          <c:extLst>
            <c:ext xmlns:c16="http://schemas.microsoft.com/office/drawing/2014/chart" uri="{C3380CC4-5D6E-409C-BE32-E72D297353CC}">
              <c16:uniqueId val="{00000004-F6B8-4593-9A9B-C9C960262793}"/>
            </c:ext>
          </c:extLst>
        </c:ser>
        <c:ser>
          <c:idx val="5"/>
          <c:order val="5"/>
          <c:tx>
            <c:strRef>
              <c:f>Categoría!$B$7</c:f>
              <c:strCache>
                <c:ptCount val="1"/>
                <c:pt idx="0">
                  <c:v>6</c:v>
                </c:pt>
              </c:strCache>
            </c:strRef>
          </c:tx>
          <c:spPr>
            <a:solidFill>
              <a:schemeClr val="accent5">
                <a:shade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Categoría!$I$7</c:f>
              <c:numCache>
                <c:formatCode>_-"$"* #,##0_-;\-"$"* #,##0_-;_-"$"* "-"??_-;_-@_-</c:formatCode>
                <c:ptCount val="1"/>
                <c:pt idx="0">
                  <c:v>15990.42</c:v>
                </c:pt>
              </c:numCache>
            </c:numRef>
          </c:val>
          <c:extLst>
            <c:ext xmlns:c16="http://schemas.microsoft.com/office/drawing/2014/chart" uri="{C3380CC4-5D6E-409C-BE32-E72D297353CC}">
              <c16:uniqueId val="{00000005-F6B8-4593-9A9B-C9C960262793}"/>
            </c:ext>
          </c:extLst>
        </c:ser>
        <c:ser>
          <c:idx val="6"/>
          <c:order val="6"/>
          <c:tx>
            <c:strRef>
              <c:f>Categoría!$B$8</c:f>
              <c:strCache>
                <c:ptCount val="1"/>
                <c:pt idx="0">
                  <c:v>7</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Categoría!$I$8</c:f>
              <c:numCache>
                <c:formatCode>_-"$"* #,##0_-;\-"$"* #,##0_-;_-"$"* "-"??_-;_-@_-</c:formatCode>
                <c:ptCount val="1"/>
                <c:pt idx="0">
                  <c:v>15660.37</c:v>
                </c:pt>
              </c:numCache>
            </c:numRef>
          </c:val>
          <c:extLst>
            <c:ext xmlns:c16="http://schemas.microsoft.com/office/drawing/2014/chart" uri="{C3380CC4-5D6E-409C-BE32-E72D297353CC}">
              <c16:uniqueId val="{00000006-F6B8-4593-9A9B-C9C960262793}"/>
            </c:ext>
          </c:extLst>
        </c:ser>
        <c:ser>
          <c:idx val="7"/>
          <c:order val="7"/>
          <c:tx>
            <c:strRef>
              <c:f>Categoría!$B$9</c:f>
              <c:strCache>
                <c:ptCount val="1"/>
                <c:pt idx="0">
                  <c:v>8</c:v>
                </c:pt>
              </c:strCache>
            </c:strRef>
          </c:tx>
          <c:spPr>
            <a:solidFill>
              <a:schemeClr val="accent5">
                <a:shade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Categoría!$I$9</c:f>
              <c:numCache>
                <c:formatCode>_-"$"* #,##0_-;\-"$"* #,##0_-;_-"$"* "-"??_-;_-@_-</c:formatCode>
                <c:ptCount val="1"/>
                <c:pt idx="0">
                  <c:v>7510.17</c:v>
                </c:pt>
              </c:numCache>
            </c:numRef>
          </c:val>
          <c:extLst>
            <c:ext xmlns:c16="http://schemas.microsoft.com/office/drawing/2014/chart" uri="{C3380CC4-5D6E-409C-BE32-E72D297353CC}">
              <c16:uniqueId val="{00000007-F6B8-4593-9A9B-C9C960262793}"/>
            </c:ext>
          </c:extLst>
        </c:ser>
        <c:ser>
          <c:idx val="8"/>
          <c:order val="8"/>
          <c:tx>
            <c:strRef>
              <c:f>Categoría!$B$10</c:f>
              <c:strCache>
                <c:ptCount val="1"/>
                <c:pt idx="0">
                  <c:v>9</c:v>
                </c:pt>
              </c:strCache>
            </c:strRef>
          </c:tx>
          <c:spPr>
            <a:solidFill>
              <a:schemeClr val="accent5">
                <a:shade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Categoría!$I$10</c:f>
              <c:numCache>
                <c:formatCode>_-"$"* #,##0_-;\-"$"* #,##0_-;_-"$"* "-"??_-;_-@_-</c:formatCode>
                <c:ptCount val="1"/>
                <c:pt idx="0">
                  <c:v>15319.04</c:v>
                </c:pt>
              </c:numCache>
            </c:numRef>
          </c:val>
          <c:extLst>
            <c:ext xmlns:c16="http://schemas.microsoft.com/office/drawing/2014/chart" uri="{C3380CC4-5D6E-409C-BE32-E72D297353CC}">
              <c16:uniqueId val="{00000008-F6B8-4593-9A9B-C9C960262793}"/>
            </c:ext>
          </c:extLst>
        </c:ser>
        <c:ser>
          <c:idx val="9"/>
          <c:order val="9"/>
          <c:tx>
            <c:strRef>
              <c:f>Categoría!$B$11</c:f>
              <c:strCache>
                <c:ptCount val="1"/>
                <c:pt idx="0">
                  <c:v>10</c:v>
                </c:pt>
              </c:strCache>
            </c:strRef>
          </c:tx>
          <c:spPr>
            <a:solidFill>
              <a:schemeClr val="accent5">
                <a:shade val="9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Categoría!$I$11</c:f>
              <c:numCache>
                <c:formatCode>_-"$"* #,##0_-;\-"$"* #,##0_-;_-"$"* "-"??_-;_-@_-</c:formatCode>
                <c:ptCount val="1"/>
                <c:pt idx="0">
                  <c:v>19690.22</c:v>
                </c:pt>
              </c:numCache>
            </c:numRef>
          </c:val>
          <c:extLst>
            <c:ext xmlns:c16="http://schemas.microsoft.com/office/drawing/2014/chart" uri="{C3380CC4-5D6E-409C-BE32-E72D297353CC}">
              <c16:uniqueId val="{00000009-F6B8-4593-9A9B-C9C960262793}"/>
            </c:ext>
          </c:extLst>
        </c:ser>
        <c:ser>
          <c:idx val="10"/>
          <c:order val="10"/>
          <c:tx>
            <c:strRef>
              <c:f>Categoría!$B$12</c:f>
              <c:strCache>
                <c:ptCount val="1"/>
                <c:pt idx="0">
                  <c:v>11</c:v>
                </c:pt>
              </c:strCache>
            </c:strRef>
          </c:tx>
          <c:spPr>
            <a:solidFill>
              <a:schemeClr val="accent5">
                <a:tint val="9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Categoría!$I$12</c:f>
              <c:numCache>
                <c:formatCode>_-"$"* #,##0_-;\-"$"* #,##0_-;_-"$"* "-"??_-;_-@_-</c:formatCode>
                <c:ptCount val="1"/>
                <c:pt idx="0">
                  <c:v>4776.17</c:v>
                </c:pt>
              </c:numCache>
            </c:numRef>
          </c:val>
          <c:extLst>
            <c:ext xmlns:c16="http://schemas.microsoft.com/office/drawing/2014/chart" uri="{C3380CC4-5D6E-409C-BE32-E72D297353CC}">
              <c16:uniqueId val="{0000000A-F6B8-4593-9A9B-C9C960262793}"/>
            </c:ext>
          </c:extLst>
        </c:ser>
        <c:ser>
          <c:idx val="11"/>
          <c:order val="11"/>
          <c:tx>
            <c:strRef>
              <c:f>Categoría!$B$13</c:f>
              <c:strCache>
                <c:ptCount val="1"/>
                <c:pt idx="0">
                  <c:v>12</c:v>
                </c:pt>
              </c:strCache>
            </c:strRef>
          </c:tx>
          <c:spPr>
            <a:solidFill>
              <a:schemeClr val="accent5">
                <a:tint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Categoría!$I$13</c:f>
              <c:numCache>
                <c:formatCode>_-"$"* #,##0_-;\-"$"* #,##0_-;_-"$"* "-"??_-;_-@_-</c:formatCode>
                <c:ptCount val="1"/>
                <c:pt idx="0">
                  <c:v>1327.43</c:v>
                </c:pt>
              </c:numCache>
            </c:numRef>
          </c:val>
          <c:extLst>
            <c:ext xmlns:c16="http://schemas.microsoft.com/office/drawing/2014/chart" uri="{C3380CC4-5D6E-409C-BE32-E72D297353CC}">
              <c16:uniqueId val="{0000000B-F6B8-4593-9A9B-C9C960262793}"/>
            </c:ext>
          </c:extLst>
        </c:ser>
        <c:ser>
          <c:idx val="12"/>
          <c:order val="12"/>
          <c:tx>
            <c:strRef>
              <c:f>Categoría!$B$14</c:f>
              <c:strCache>
                <c:ptCount val="1"/>
                <c:pt idx="0">
                  <c:v>13</c:v>
                </c:pt>
              </c:strCache>
            </c:strRef>
          </c:tx>
          <c:spPr>
            <a:solidFill>
              <a:schemeClr val="accent5">
                <a:tint val="8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Categoría!$I$14</c:f>
              <c:numCache>
                <c:formatCode>_-"$"* #,##0_-;\-"$"* #,##0_-;_-"$"* "-"??_-;_-@_-</c:formatCode>
                <c:ptCount val="1"/>
                <c:pt idx="0">
                  <c:v>727.43</c:v>
                </c:pt>
              </c:numCache>
            </c:numRef>
          </c:val>
          <c:extLst>
            <c:ext xmlns:c16="http://schemas.microsoft.com/office/drawing/2014/chart" uri="{C3380CC4-5D6E-409C-BE32-E72D297353CC}">
              <c16:uniqueId val="{0000000C-F6B8-4593-9A9B-C9C960262793}"/>
            </c:ext>
          </c:extLst>
        </c:ser>
        <c:ser>
          <c:idx val="13"/>
          <c:order val="13"/>
          <c:tx>
            <c:strRef>
              <c:f>Categoría!$B$15</c:f>
              <c:strCache>
                <c:ptCount val="1"/>
                <c:pt idx="0">
                  <c:v>14</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Categoría!$I$15</c:f>
              <c:numCache>
                <c:formatCode>_-"$"* #,##0_-;\-"$"* #,##0_-;_-"$"* "-"??_-;_-@_-</c:formatCode>
                <c:ptCount val="1"/>
                <c:pt idx="0">
                  <c:v>13050.04</c:v>
                </c:pt>
              </c:numCache>
            </c:numRef>
          </c:val>
          <c:extLst>
            <c:ext xmlns:c16="http://schemas.microsoft.com/office/drawing/2014/chart" uri="{C3380CC4-5D6E-409C-BE32-E72D297353CC}">
              <c16:uniqueId val="{0000000D-F6B8-4593-9A9B-C9C960262793}"/>
            </c:ext>
          </c:extLst>
        </c:ser>
        <c:ser>
          <c:idx val="14"/>
          <c:order val="14"/>
          <c:tx>
            <c:strRef>
              <c:f>Categoría!$B$16</c:f>
              <c:strCache>
                <c:ptCount val="1"/>
                <c:pt idx="0">
                  <c:v>15</c:v>
                </c:pt>
              </c:strCache>
            </c:strRef>
          </c:tx>
          <c:spPr>
            <a:solidFill>
              <a:schemeClr val="accent5">
                <a:tint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Categoría!$I$16</c:f>
              <c:numCache>
                <c:formatCode>_-"$"* #,##0_-;\-"$"* #,##0_-;_-"$"* "-"??_-;_-@_-</c:formatCode>
                <c:ptCount val="1"/>
                <c:pt idx="0">
                  <c:v>14676.91</c:v>
                </c:pt>
              </c:numCache>
            </c:numRef>
          </c:val>
          <c:extLst>
            <c:ext xmlns:c16="http://schemas.microsoft.com/office/drawing/2014/chart" uri="{C3380CC4-5D6E-409C-BE32-E72D297353CC}">
              <c16:uniqueId val="{0000000E-F6B8-4593-9A9B-C9C960262793}"/>
            </c:ext>
          </c:extLst>
        </c:ser>
        <c:ser>
          <c:idx val="15"/>
          <c:order val="15"/>
          <c:tx>
            <c:strRef>
              <c:f>Categoría!$B$17</c:f>
              <c:strCache>
                <c:ptCount val="1"/>
                <c:pt idx="0">
                  <c:v>16</c:v>
                </c:pt>
              </c:strCache>
            </c:strRef>
          </c:tx>
          <c:spPr>
            <a:solidFill>
              <a:schemeClr val="accent5">
                <a:tint val="6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Categoría!$I$17</c:f>
              <c:numCache>
                <c:formatCode>_-"$"* #,##0_-;\-"$"* #,##0_-;_-"$"* "-"??_-;_-@_-</c:formatCode>
                <c:ptCount val="1"/>
                <c:pt idx="0">
                  <c:v>14863.1</c:v>
                </c:pt>
              </c:numCache>
            </c:numRef>
          </c:val>
          <c:extLst>
            <c:ext xmlns:c16="http://schemas.microsoft.com/office/drawing/2014/chart" uri="{C3380CC4-5D6E-409C-BE32-E72D297353CC}">
              <c16:uniqueId val="{0000000F-F6B8-4593-9A9B-C9C960262793}"/>
            </c:ext>
          </c:extLst>
        </c:ser>
        <c:ser>
          <c:idx val="16"/>
          <c:order val="16"/>
          <c:tx>
            <c:strRef>
              <c:f>Categoría!$B$18</c:f>
              <c:strCache>
                <c:ptCount val="1"/>
                <c:pt idx="0">
                  <c:v>17</c:v>
                </c:pt>
              </c:strCache>
            </c:strRef>
          </c:tx>
          <c:spPr>
            <a:solidFill>
              <a:schemeClr val="accent5">
                <a:tint val="5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Categoría!$I$18</c:f>
              <c:numCache>
                <c:formatCode>_-"$"* #,##0_-;\-"$"* #,##0_-;_-"$"* "-"??_-;_-@_-</c:formatCode>
                <c:ptCount val="1"/>
                <c:pt idx="0">
                  <c:v>10376.290000000001</c:v>
                </c:pt>
              </c:numCache>
            </c:numRef>
          </c:val>
          <c:extLst>
            <c:ext xmlns:c16="http://schemas.microsoft.com/office/drawing/2014/chart" uri="{C3380CC4-5D6E-409C-BE32-E72D297353CC}">
              <c16:uniqueId val="{00000010-F6B8-4593-9A9B-C9C960262793}"/>
            </c:ext>
          </c:extLst>
        </c:ser>
        <c:ser>
          <c:idx val="17"/>
          <c:order val="17"/>
          <c:tx>
            <c:strRef>
              <c:f>Categoría!$B$19</c:f>
              <c:strCache>
                <c:ptCount val="1"/>
                <c:pt idx="0">
                  <c:v>18</c:v>
                </c:pt>
              </c:strCache>
            </c:strRef>
          </c:tx>
          <c:spPr>
            <a:solidFill>
              <a:schemeClr val="accent5">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Categoría!$I$19</c:f>
              <c:numCache>
                <c:formatCode>_-"$"* #,##0_-;\-"$"* #,##0_-;_-"$"* "-"??_-;_-@_-</c:formatCode>
                <c:ptCount val="1"/>
                <c:pt idx="0">
                  <c:v>2943.31</c:v>
                </c:pt>
              </c:numCache>
            </c:numRef>
          </c:val>
          <c:extLst>
            <c:ext xmlns:c16="http://schemas.microsoft.com/office/drawing/2014/chart" uri="{C3380CC4-5D6E-409C-BE32-E72D297353CC}">
              <c16:uniqueId val="{00000011-F6B8-4593-9A9B-C9C960262793}"/>
            </c:ext>
          </c:extLst>
        </c:ser>
        <c:ser>
          <c:idx val="18"/>
          <c:order val="18"/>
          <c:tx>
            <c:strRef>
              <c:f>Categoría!$B$20</c:f>
              <c:strCache>
                <c:ptCount val="1"/>
                <c:pt idx="0">
                  <c:v>19</c:v>
                </c:pt>
              </c:strCache>
            </c:strRef>
          </c:tx>
          <c:spPr>
            <a:solidFill>
              <a:schemeClr val="accent5">
                <a:tint val="4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Categoría!$I$20</c:f>
              <c:numCache>
                <c:formatCode>_-"$"* #,##0_-;\-"$"* #,##0_-;_-"$"* "-"??_-;_-@_-</c:formatCode>
                <c:ptCount val="1"/>
                <c:pt idx="0">
                  <c:v>39.17</c:v>
                </c:pt>
              </c:numCache>
            </c:numRef>
          </c:val>
          <c:extLst>
            <c:ext xmlns:c16="http://schemas.microsoft.com/office/drawing/2014/chart" uri="{C3380CC4-5D6E-409C-BE32-E72D297353CC}">
              <c16:uniqueId val="{00000012-F6B8-4593-9A9B-C9C960262793}"/>
            </c:ext>
          </c:extLst>
        </c:ser>
        <c:ser>
          <c:idx val="19"/>
          <c:order val="19"/>
          <c:tx>
            <c:strRef>
              <c:f>Categoría!$B$21</c:f>
              <c:strCache>
                <c:ptCount val="1"/>
                <c:pt idx="0">
                  <c:v>20</c:v>
                </c:pt>
              </c:strCache>
            </c:strRef>
          </c:tx>
          <c:spPr>
            <a:solidFill>
              <a:schemeClr val="accent5">
                <a:tint val="3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Categoría!$I$21</c:f>
              <c:numCache>
                <c:formatCode>_-"$"* #,##0_-;\-"$"* #,##0_-;_-"$"* "-"??_-;_-@_-</c:formatCode>
                <c:ptCount val="1"/>
                <c:pt idx="0">
                  <c:v>384.92</c:v>
                </c:pt>
              </c:numCache>
            </c:numRef>
          </c:val>
          <c:extLst>
            <c:ext xmlns:c16="http://schemas.microsoft.com/office/drawing/2014/chart" uri="{C3380CC4-5D6E-409C-BE32-E72D297353CC}">
              <c16:uniqueId val="{00000013-F6B8-4593-9A9B-C9C960262793}"/>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out"/>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out"/>
        <c:minorTickMark val="none"/>
        <c:tickLblPos val="nextTo"/>
        <c:crossAx val="1422109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Monto total</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manualLayout>
          <c:layoutTarget val="inner"/>
          <c:xMode val="edge"/>
          <c:yMode val="edge"/>
          <c:x val="8.9584029954719605E-2"/>
          <c:y val="0.37938592951304817"/>
          <c:w val="0.898251219087426"/>
          <c:h val="0.526653887543718"/>
        </c:manualLayout>
      </c:layout>
      <c:barChart>
        <c:barDir val="col"/>
        <c:grouping val="clustered"/>
        <c:varyColors val="0"/>
        <c:ser>
          <c:idx val="0"/>
          <c:order val="0"/>
          <c:tx>
            <c:strRef>
              <c:f>Categoría!$B$2</c:f>
              <c:strCache>
                <c:ptCount val="1"/>
                <c:pt idx="0">
                  <c:v>1</c:v>
                </c:pt>
              </c:strCache>
            </c:strRef>
          </c:tx>
          <c:spPr>
            <a:solidFill>
              <a:schemeClr val="accent5">
                <a:shade val="3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Categoría!$N$3</c:f>
              <c:numCache>
                <c:formatCode>General</c:formatCode>
                <c:ptCount val="1"/>
              </c:numCache>
            </c:numRef>
          </c:cat>
          <c:val>
            <c:numRef>
              <c:f>Categoría!$F$2</c:f>
              <c:numCache>
                <c:formatCode>_-"$"* #,##0_-;\-"$"* #,##0_-;_-"$"* "-"??_-;_-@_-</c:formatCode>
                <c:ptCount val="1"/>
                <c:pt idx="0">
                  <c:v>140584056</c:v>
                </c:pt>
              </c:numCache>
            </c:numRef>
          </c:val>
          <c:extLst>
            <c:ext xmlns:c16="http://schemas.microsoft.com/office/drawing/2014/chart" uri="{C3380CC4-5D6E-409C-BE32-E72D297353CC}">
              <c16:uniqueId val="{00000000-A2B1-4ED1-AD70-70312A173D09}"/>
            </c:ext>
          </c:extLst>
        </c:ser>
        <c:ser>
          <c:idx val="1"/>
          <c:order val="1"/>
          <c:tx>
            <c:strRef>
              <c:f>Categoría!$B$3</c:f>
              <c:strCache>
                <c:ptCount val="1"/>
                <c:pt idx="0">
                  <c:v>2</c:v>
                </c:pt>
              </c:strCache>
            </c:strRef>
          </c:tx>
          <c:spPr>
            <a:solidFill>
              <a:schemeClr val="accent5">
                <a:shade val="43000"/>
              </a:schemeClr>
            </a:solidFill>
            <a:ln>
              <a:noFill/>
            </a:ln>
            <a:effectLst/>
          </c:spPr>
          <c:invertIfNegative val="0"/>
          <c:dLbls>
            <c:dLbl>
              <c:idx val="0"/>
              <c:layout>
                <c:manualLayout>
                  <c:x val="0"/>
                  <c:y val="-6.833467850417010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A2B1-4ED1-AD70-70312A173D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Categoría!$N$3</c:f>
              <c:numCache>
                <c:formatCode>General</c:formatCode>
                <c:ptCount val="1"/>
              </c:numCache>
            </c:numRef>
          </c:cat>
          <c:val>
            <c:numRef>
              <c:f>Categoría!$F$3</c:f>
              <c:numCache>
                <c:formatCode>_-"$"* #,##0_-;\-"$"* #,##0_-;_-"$"* "-"??_-;_-@_-</c:formatCode>
                <c:ptCount val="1"/>
                <c:pt idx="0">
                  <c:v>20053781</c:v>
                </c:pt>
              </c:numCache>
            </c:numRef>
          </c:val>
          <c:extLst>
            <c:ext xmlns:c16="http://schemas.microsoft.com/office/drawing/2014/chart" uri="{C3380CC4-5D6E-409C-BE32-E72D297353CC}">
              <c16:uniqueId val="{00000001-A2B1-4ED1-AD70-70312A173D09}"/>
            </c:ext>
          </c:extLst>
        </c:ser>
        <c:ser>
          <c:idx val="2"/>
          <c:order val="2"/>
          <c:tx>
            <c:strRef>
              <c:f>Categoría!$B$4</c:f>
              <c:strCache>
                <c:ptCount val="1"/>
                <c:pt idx="0">
                  <c:v>3</c:v>
                </c:pt>
              </c:strCache>
            </c:strRef>
          </c:tx>
          <c:spPr>
            <a:solidFill>
              <a:schemeClr val="accent5">
                <a:shade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Categoría!$F$4</c:f>
              <c:numCache>
                <c:formatCode>_-"$"* #,##0_-;\-"$"* #,##0_-;_-"$"* "-"??_-;_-@_-</c:formatCode>
                <c:ptCount val="1"/>
                <c:pt idx="0">
                  <c:v>14653677</c:v>
                </c:pt>
              </c:numCache>
            </c:numRef>
          </c:val>
          <c:extLst>
            <c:ext xmlns:c16="http://schemas.microsoft.com/office/drawing/2014/chart" uri="{C3380CC4-5D6E-409C-BE32-E72D297353CC}">
              <c16:uniqueId val="{00000002-A2B1-4ED1-AD70-70312A173D09}"/>
            </c:ext>
          </c:extLst>
        </c:ser>
        <c:ser>
          <c:idx val="3"/>
          <c:order val="3"/>
          <c:tx>
            <c:strRef>
              <c:f>Categoría!$B$5</c:f>
              <c:strCache>
                <c:ptCount val="1"/>
                <c:pt idx="0">
                  <c:v>4</c:v>
                </c:pt>
              </c:strCache>
            </c:strRef>
          </c:tx>
          <c:spPr>
            <a:solidFill>
              <a:schemeClr val="accent5">
                <a:shade val="5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Categoría!$F$5</c:f>
              <c:numCache>
                <c:formatCode>_-"$"* #,##0_-;\-"$"* #,##0_-;_-"$"* "-"??_-;_-@_-</c:formatCode>
                <c:ptCount val="1"/>
                <c:pt idx="0">
                  <c:v>2038707</c:v>
                </c:pt>
              </c:numCache>
            </c:numRef>
          </c:val>
          <c:extLst>
            <c:ext xmlns:c16="http://schemas.microsoft.com/office/drawing/2014/chart" uri="{C3380CC4-5D6E-409C-BE32-E72D297353CC}">
              <c16:uniqueId val="{00000003-A2B1-4ED1-AD70-70312A173D09}"/>
            </c:ext>
          </c:extLst>
        </c:ser>
        <c:ser>
          <c:idx val="4"/>
          <c:order val="4"/>
          <c:tx>
            <c:strRef>
              <c:f>Categoría!$B$6</c:f>
              <c:strCache>
                <c:ptCount val="1"/>
                <c:pt idx="0">
                  <c:v>5</c:v>
                </c:pt>
              </c:strCache>
            </c:strRef>
          </c:tx>
          <c:spPr>
            <a:solidFill>
              <a:schemeClr val="accent5">
                <a:shade val="6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Categoría!$F$6</c:f>
              <c:numCache>
                <c:formatCode>_-"$"* #,##0_-;\-"$"* #,##0_-;_-"$"* "-"??_-;_-@_-</c:formatCode>
                <c:ptCount val="1"/>
                <c:pt idx="0">
                  <c:v>67758513</c:v>
                </c:pt>
              </c:numCache>
            </c:numRef>
          </c:val>
          <c:extLst>
            <c:ext xmlns:c16="http://schemas.microsoft.com/office/drawing/2014/chart" uri="{C3380CC4-5D6E-409C-BE32-E72D297353CC}">
              <c16:uniqueId val="{00000004-A2B1-4ED1-AD70-70312A173D09}"/>
            </c:ext>
          </c:extLst>
        </c:ser>
        <c:ser>
          <c:idx val="5"/>
          <c:order val="5"/>
          <c:tx>
            <c:strRef>
              <c:f>Categoría!$B$7</c:f>
              <c:strCache>
                <c:ptCount val="1"/>
                <c:pt idx="0">
                  <c:v>6</c:v>
                </c:pt>
              </c:strCache>
            </c:strRef>
          </c:tx>
          <c:spPr>
            <a:solidFill>
              <a:schemeClr val="accent5">
                <a:shade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Categoría!$F$7</c:f>
              <c:numCache>
                <c:formatCode>_-"$"* #,##0_-;\-"$"* #,##0_-;_-"$"* "-"??_-;_-@_-</c:formatCode>
                <c:ptCount val="1"/>
                <c:pt idx="0">
                  <c:v>24961042</c:v>
                </c:pt>
              </c:numCache>
            </c:numRef>
          </c:val>
          <c:extLst>
            <c:ext xmlns:c16="http://schemas.microsoft.com/office/drawing/2014/chart" uri="{C3380CC4-5D6E-409C-BE32-E72D297353CC}">
              <c16:uniqueId val="{00000005-A2B1-4ED1-AD70-70312A173D09}"/>
            </c:ext>
          </c:extLst>
        </c:ser>
        <c:ser>
          <c:idx val="6"/>
          <c:order val="6"/>
          <c:tx>
            <c:strRef>
              <c:f>Categoría!$B$8</c:f>
              <c:strCache>
                <c:ptCount val="1"/>
                <c:pt idx="0">
                  <c:v>7</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Categoría!$F$8</c:f>
              <c:numCache>
                <c:formatCode>_-"$"* #,##0_-;\-"$"* #,##0_-;_-"$"* "-"??_-;_-@_-</c:formatCode>
                <c:ptCount val="1"/>
                <c:pt idx="0">
                  <c:v>4431886</c:v>
                </c:pt>
              </c:numCache>
            </c:numRef>
          </c:val>
          <c:extLst>
            <c:ext xmlns:c16="http://schemas.microsoft.com/office/drawing/2014/chart" uri="{C3380CC4-5D6E-409C-BE32-E72D297353CC}">
              <c16:uniqueId val="{00000006-A2B1-4ED1-AD70-70312A173D09}"/>
            </c:ext>
          </c:extLst>
        </c:ser>
        <c:ser>
          <c:idx val="7"/>
          <c:order val="7"/>
          <c:tx>
            <c:strRef>
              <c:f>Categoría!$B$9</c:f>
              <c:strCache>
                <c:ptCount val="1"/>
                <c:pt idx="0">
                  <c:v>8</c:v>
                </c:pt>
              </c:strCache>
            </c:strRef>
          </c:tx>
          <c:spPr>
            <a:solidFill>
              <a:schemeClr val="accent5">
                <a:shade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Categoría!$F$9</c:f>
              <c:numCache>
                <c:formatCode>_-"$"* #,##0_-;\-"$"* #,##0_-;_-"$"* "-"??_-;_-@_-</c:formatCode>
                <c:ptCount val="1"/>
                <c:pt idx="0">
                  <c:v>62341943</c:v>
                </c:pt>
              </c:numCache>
            </c:numRef>
          </c:val>
          <c:extLst>
            <c:ext xmlns:c16="http://schemas.microsoft.com/office/drawing/2014/chart" uri="{C3380CC4-5D6E-409C-BE32-E72D297353CC}">
              <c16:uniqueId val="{00000007-A2B1-4ED1-AD70-70312A173D09}"/>
            </c:ext>
          </c:extLst>
        </c:ser>
        <c:ser>
          <c:idx val="8"/>
          <c:order val="8"/>
          <c:tx>
            <c:strRef>
              <c:f>Categoría!$B$10</c:f>
              <c:strCache>
                <c:ptCount val="1"/>
                <c:pt idx="0">
                  <c:v>9</c:v>
                </c:pt>
              </c:strCache>
            </c:strRef>
          </c:tx>
          <c:spPr>
            <a:solidFill>
              <a:schemeClr val="accent5">
                <a:shade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Categoría!$F$10</c:f>
              <c:numCache>
                <c:formatCode>_-"$"* #,##0_-;\-"$"* #,##0_-;_-"$"* "-"??_-;_-@_-</c:formatCode>
                <c:ptCount val="1"/>
                <c:pt idx="0">
                  <c:v>352338</c:v>
                </c:pt>
              </c:numCache>
            </c:numRef>
          </c:val>
          <c:extLst>
            <c:ext xmlns:c16="http://schemas.microsoft.com/office/drawing/2014/chart" uri="{C3380CC4-5D6E-409C-BE32-E72D297353CC}">
              <c16:uniqueId val="{00000008-A2B1-4ED1-AD70-70312A173D09}"/>
            </c:ext>
          </c:extLst>
        </c:ser>
        <c:ser>
          <c:idx val="9"/>
          <c:order val="9"/>
          <c:tx>
            <c:strRef>
              <c:f>Categoría!$B$11</c:f>
              <c:strCache>
                <c:ptCount val="1"/>
                <c:pt idx="0">
                  <c:v>10</c:v>
                </c:pt>
              </c:strCache>
            </c:strRef>
          </c:tx>
          <c:spPr>
            <a:solidFill>
              <a:schemeClr val="accent5">
                <a:shade val="96000"/>
              </a:schemeClr>
            </a:solidFill>
            <a:ln>
              <a:noFill/>
            </a:ln>
            <a:effectLst/>
          </c:spPr>
          <c:invertIfNegative val="0"/>
          <c:dLbls>
            <c:dLbl>
              <c:idx val="0"/>
              <c:layout>
                <c:manualLayout>
                  <c:x val="-2.2117729014281551E-3"/>
                  <c:y val="-5.979284369114885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A2B1-4ED1-AD70-70312A173D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Categoría!$F$11</c:f>
              <c:numCache>
                <c:formatCode>_-"$"* #,##0_-;\-"$"* #,##0_-;_-"$"* "-"??_-;_-@_-</c:formatCode>
                <c:ptCount val="1"/>
                <c:pt idx="0">
                  <c:v>7147550</c:v>
                </c:pt>
              </c:numCache>
            </c:numRef>
          </c:val>
          <c:extLst>
            <c:ext xmlns:c16="http://schemas.microsoft.com/office/drawing/2014/chart" uri="{C3380CC4-5D6E-409C-BE32-E72D297353CC}">
              <c16:uniqueId val="{00000009-A2B1-4ED1-AD70-70312A173D09}"/>
            </c:ext>
          </c:extLst>
        </c:ser>
        <c:ser>
          <c:idx val="10"/>
          <c:order val="10"/>
          <c:tx>
            <c:strRef>
              <c:f>Categoría!$B$12</c:f>
              <c:strCache>
                <c:ptCount val="1"/>
                <c:pt idx="0">
                  <c:v>11</c:v>
                </c:pt>
              </c:strCache>
            </c:strRef>
          </c:tx>
          <c:spPr>
            <a:solidFill>
              <a:schemeClr val="accent5">
                <a:tint val="9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Categoría!$F$12</c:f>
              <c:numCache>
                <c:formatCode>_-"$"* #,##0_-;\-"$"* #,##0_-;_-"$"* "-"??_-;_-@_-</c:formatCode>
                <c:ptCount val="1"/>
                <c:pt idx="0">
                  <c:v>8210236</c:v>
                </c:pt>
              </c:numCache>
            </c:numRef>
          </c:val>
          <c:extLst>
            <c:ext xmlns:c16="http://schemas.microsoft.com/office/drawing/2014/chart" uri="{C3380CC4-5D6E-409C-BE32-E72D297353CC}">
              <c16:uniqueId val="{0000000A-A2B1-4ED1-AD70-70312A173D09}"/>
            </c:ext>
          </c:extLst>
        </c:ser>
        <c:ser>
          <c:idx val="11"/>
          <c:order val="11"/>
          <c:tx>
            <c:strRef>
              <c:f>Categoría!$B$13</c:f>
              <c:strCache>
                <c:ptCount val="1"/>
                <c:pt idx="0">
                  <c:v>12</c:v>
                </c:pt>
              </c:strCache>
            </c:strRef>
          </c:tx>
          <c:spPr>
            <a:solidFill>
              <a:schemeClr val="accent5">
                <a:tint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Categoría!$F$13</c:f>
              <c:numCache>
                <c:formatCode>_-"$"* #,##0_-;\-"$"* #,##0_-;_-"$"* "-"??_-;_-@_-</c:formatCode>
                <c:ptCount val="1"/>
                <c:pt idx="0">
                  <c:v>380973</c:v>
                </c:pt>
              </c:numCache>
            </c:numRef>
          </c:val>
          <c:extLst>
            <c:ext xmlns:c16="http://schemas.microsoft.com/office/drawing/2014/chart" uri="{C3380CC4-5D6E-409C-BE32-E72D297353CC}">
              <c16:uniqueId val="{0000000B-A2B1-4ED1-AD70-70312A173D09}"/>
            </c:ext>
          </c:extLst>
        </c:ser>
        <c:ser>
          <c:idx val="12"/>
          <c:order val="12"/>
          <c:tx>
            <c:strRef>
              <c:f>Categoría!$B$14</c:f>
              <c:strCache>
                <c:ptCount val="1"/>
                <c:pt idx="0">
                  <c:v>13</c:v>
                </c:pt>
              </c:strCache>
            </c:strRef>
          </c:tx>
          <c:spPr>
            <a:solidFill>
              <a:schemeClr val="accent5">
                <a:tint val="8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Categoría!$F$14</c:f>
              <c:numCache>
                <c:formatCode>_-"$"* #,##0_-;\-"$"* #,##0_-;_-"$"* "-"??_-;_-@_-</c:formatCode>
                <c:ptCount val="1"/>
                <c:pt idx="0">
                  <c:v>281514</c:v>
                </c:pt>
              </c:numCache>
            </c:numRef>
          </c:val>
          <c:extLst>
            <c:ext xmlns:c16="http://schemas.microsoft.com/office/drawing/2014/chart" uri="{C3380CC4-5D6E-409C-BE32-E72D297353CC}">
              <c16:uniqueId val="{0000000C-A2B1-4ED1-AD70-70312A173D09}"/>
            </c:ext>
          </c:extLst>
        </c:ser>
        <c:ser>
          <c:idx val="13"/>
          <c:order val="13"/>
          <c:tx>
            <c:strRef>
              <c:f>Categoría!$B$15</c:f>
              <c:strCache>
                <c:ptCount val="1"/>
                <c:pt idx="0">
                  <c:v>14</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Categoría!$F$15</c:f>
              <c:numCache>
                <c:formatCode>_-"$"* #,##0_-;\-"$"* #,##0_-;_-"$"* "-"??_-;_-@_-</c:formatCode>
                <c:ptCount val="1"/>
                <c:pt idx="0">
                  <c:v>1474655</c:v>
                </c:pt>
              </c:numCache>
            </c:numRef>
          </c:val>
          <c:extLst>
            <c:ext xmlns:c16="http://schemas.microsoft.com/office/drawing/2014/chart" uri="{C3380CC4-5D6E-409C-BE32-E72D297353CC}">
              <c16:uniqueId val="{0000000D-A2B1-4ED1-AD70-70312A173D09}"/>
            </c:ext>
          </c:extLst>
        </c:ser>
        <c:ser>
          <c:idx val="14"/>
          <c:order val="14"/>
          <c:tx>
            <c:strRef>
              <c:f>Categoría!$B$16</c:f>
              <c:strCache>
                <c:ptCount val="1"/>
                <c:pt idx="0">
                  <c:v>15</c:v>
                </c:pt>
              </c:strCache>
            </c:strRef>
          </c:tx>
          <c:spPr>
            <a:solidFill>
              <a:schemeClr val="accent5">
                <a:tint val="70000"/>
              </a:schemeClr>
            </a:solidFill>
            <a:ln>
              <a:noFill/>
            </a:ln>
            <a:effectLst/>
          </c:spPr>
          <c:invertIfNegative val="0"/>
          <c:dLbls>
            <c:dLbl>
              <c:idx val="0"/>
              <c:layout>
                <c:manualLayout>
                  <c:x val="0"/>
                  <c:y val="-5.97928436911489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A2B1-4ED1-AD70-70312A173D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Categoría!$F$16</c:f>
              <c:numCache>
                <c:formatCode>_-"$"* #,##0_-;\-"$"* #,##0_-;_-"$"* "-"??_-;_-@_-</c:formatCode>
                <c:ptCount val="1"/>
                <c:pt idx="0">
                  <c:v>7103624</c:v>
                </c:pt>
              </c:numCache>
            </c:numRef>
          </c:val>
          <c:extLst>
            <c:ext xmlns:c16="http://schemas.microsoft.com/office/drawing/2014/chart" uri="{C3380CC4-5D6E-409C-BE32-E72D297353CC}">
              <c16:uniqueId val="{0000000E-A2B1-4ED1-AD70-70312A173D09}"/>
            </c:ext>
          </c:extLst>
        </c:ser>
        <c:ser>
          <c:idx val="15"/>
          <c:order val="15"/>
          <c:tx>
            <c:strRef>
              <c:f>Categoría!$B$17</c:f>
              <c:strCache>
                <c:ptCount val="1"/>
                <c:pt idx="0">
                  <c:v>16</c:v>
                </c:pt>
              </c:strCache>
            </c:strRef>
          </c:tx>
          <c:spPr>
            <a:solidFill>
              <a:schemeClr val="accent5">
                <a:tint val="6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Categoría!$F$17</c:f>
              <c:numCache>
                <c:formatCode>_-"$"* #,##0_-;\-"$"* #,##0_-;_-"$"* "-"??_-;_-@_-</c:formatCode>
                <c:ptCount val="1"/>
                <c:pt idx="0">
                  <c:v>10552804</c:v>
                </c:pt>
              </c:numCache>
            </c:numRef>
          </c:val>
          <c:extLst>
            <c:ext xmlns:c16="http://schemas.microsoft.com/office/drawing/2014/chart" uri="{C3380CC4-5D6E-409C-BE32-E72D297353CC}">
              <c16:uniqueId val="{0000000F-A2B1-4ED1-AD70-70312A173D09}"/>
            </c:ext>
          </c:extLst>
        </c:ser>
        <c:ser>
          <c:idx val="16"/>
          <c:order val="16"/>
          <c:tx>
            <c:strRef>
              <c:f>Categoría!$B$18</c:f>
              <c:strCache>
                <c:ptCount val="1"/>
                <c:pt idx="0">
                  <c:v>17</c:v>
                </c:pt>
              </c:strCache>
            </c:strRef>
          </c:tx>
          <c:spPr>
            <a:solidFill>
              <a:schemeClr val="accent5">
                <a:tint val="5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Categoría!$F$18</c:f>
              <c:numCache>
                <c:formatCode>_-"$"* #,##0_-;\-"$"* #,##0_-;_-"$"* "-"??_-;_-@_-</c:formatCode>
                <c:ptCount val="1"/>
                <c:pt idx="0">
                  <c:v>435804</c:v>
                </c:pt>
              </c:numCache>
            </c:numRef>
          </c:val>
          <c:extLst>
            <c:ext xmlns:c16="http://schemas.microsoft.com/office/drawing/2014/chart" uri="{C3380CC4-5D6E-409C-BE32-E72D297353CC}">
              <c16:uniqueId val="{00000010-A2B1-4ED1-AD70-70312A173D09}"/>
            </c:ext>
          </c:extLst>
        </c:ser>
        <c:ser>
          <c:idx val="17"/>
          <c:order val="17"/>
          <c:tx>
            <c:strRef>
              <c:f>Categoría!$B$19</c:f>
              <c:strCache>
                <c:ptCount val="1"/>
                <c:pt idx="0">
                  <c:v>18</c:v>
                </c:pt>
              </c:strCache>
            </c:strRef>
          </c:tx>
          <c:spPr>
            <a:solidFill>
              <a:schemeClr val="accent5">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Categoría!$F$19</c:f>
              <c:numCache>
                <c:formatCode>_-"$"* #,##0_-;\-"$"* #,##0_-;_-"$"* "-"??_-;_-@_-</c:formatCode>
                <c:ptCount val="1"/>
                <c:pt idx="0">
                  <c:v>626926</c:v>
                </c:pt>
              </c:numCache>
            </c:numRef>
          </c:val>
          <c:extLst>
            <c:ext xmlns:c16="http://schemas.microsoft.com/office/drawing/2014/chart" uri="{C3380CC4-5D6E-409C-BE32-E72D297353CC}">
              <c16:uniqueId val="{00000011-A2B1-4ED1-AD70-70312A173D09}"/>
            </c:ext>
          </c:extLst>
        </c:ser>
        <c:ser>
          <c:idx val="18"/>
          <c:order val="18"/>
          <c:tx>
            <c:strRef>
              <c:f>Categoría!$B$20</c:f>
              <c:strCache>
                <c:ptCount val="1"/>
                <c:pt idx="0">
                  <c:v>19</c:v>
                </c:pt>
              </c:strCache>
            </c:strRef>
          </c:tx>
          <c:spPr>
            <a:solidFill>
              <a:schemeClr val="accent5">
                <a:tint val="4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Categoría!$F$20</c:f>
              <c:numCache>
                <c:formatCode>_-"$"* #,##0_-;\-"$"* #,##0_-;_-"$"* "-"??_-;_-@_-</c:formatCode>
                <c:ptCount val="1"/>
                <c:pt idx="0">
                  <c:v>4701</c:v>
                </c:pt>
              </c:numCache>
            </c:numRef>
          </c:val>
          <c:extLst>
            <c:ext xmlns:c16="http://schemas.microsoft.com/office/drawing/2014/chart" uri="{C3380CC4-5D6E-409C-BE32-E72D297353CC}">
              <c16:uniqueId val="{00000012-A2B1-4ED1-AD70-70312A173D09}"/>
            </c:ext>
          </c:extLst>
        </c:ser>
        <c:ser>
          <c:idx val="19"/>
          <c:order val="19"/>
          <c:tx>
            <c:strRef>
              <c:f>Categoría!$B$21</c:f>
              <c:strCache>
                <c:ptCount val="1"/>
                <c:pt idx="0">
                  <c:v>20</c:v>
                </c:pt>
              </c:strCache>
            </c:strRef>
          </c:tx>
          <c:spPr>
            <a:solidFill>
              <a:schemeClr val="accent5">
                <a:tint val="3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Categoría!$F$21</c:f>
              <c:numCache>
                <c:formatCode>_-"$"* #,##0_-;\-"$"* #,##0_-;_-"$"* "-"??_-;_-@_-</c:formatCode>
                <c:ptCount val="1"/>
                <c:pt idx="0">
                  <c:v>64282</c:v>
                </c:pt>
              </c:numCache>
            </c:numRef>
          </c:val>
          <c:extLst>
            <c:ext xmlns:c16="http://schemas.microsoft.com/office/drawing/2014/chart" uri="{C3380CC4-5D6E-409C-BE32-E72D297353CC}">
              <c16:uniqueId val="{00000013-A2B1-4ED1-AD70-70312A173D09}"/>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Desempeño</a:t>
            </a:r>
            <a:r>
              <a:rPr lang="es-MX" baseline="0"/>
              <a:t> en RMSE</a:t>
            </a:r>
            <a:endParaRPr lang="es-MX"/>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lineChart>
        <c:grouping val="standard"/>
        <c:varyColors val="0"/>
        <c:ser>
          <c:idx val="0"/>
          <c:order val="0"/>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Modelo!$A$3:$A$8</c:f>
              <c:strCache>
                <c:ptCount val="6"/>
                <c:pt idx="0">
                  <c:v>SVR </c:v>
                </c:pt>
                <c:pt idx="1">
                  <c:v>Linear Regression </c:v>
                </c:pt>
                <c:pt idx="2">
                  <c:v>MLP Regressor </c:v>
                </c:pt>
                <c:pt idx="3">
                  <c:v>Decision Tree Regressor </c:v>
                </c:pt>
                <c:pt idx="4">
                  <c:v>Random Forest Regressor </c:v>
                </c:pt>
                <c:pt idx="5">
                  <c:v>Gradient Boosting Regressor *</c:v>
                </c:pt>
              </c:strCache>
            </c:strRef>
          </c:cat>
          <c:val>
            <c:numRef>
              <c:f>Modelo!$B$3:$B$8</c:f>
              <c:numCache>
                <c:formatCode>_-* #,##0_-;\-* #,##0_-;_-* "-"??_-;_-@_-</c:formatCode>
                <c:ptCount val="6"/>
                <c:pt idx="0">
                  <c:v>5124</c:v>
                </c:pt>
                <c:pt idx="1">
                  <c:v>4645</c:v>
                </c:pt>
                <c:pt idx="2">
                  <c:v>4333</c:v>
                </c:pt>
                <c:pt idx="3">
                  <c:v>3851</c:v>
                </c:pt>
                <c:pt idx="4">
                  <c:v>3125</c:v>
                </c:pt>
                <c:pt idx="5">
                  <c:v>3001</c:v>
                </c:pt>
              </c:numCache>
            </c:numRef>
          </c:val>
          <c:smooth val="0"/>
          <c:extLst>
            <c:ext xmlns:c16="http://schemas.microsoft.com/office/drawing/2014/chart" uri="{C3380CC4-5D6E-409C-BE32-E72D297353CC}">
              <c16:uniqueId val="{00000000-9084-48A7-BFD8-3F6BC683B8B6}"/>
            </c:ext>
          </c:extLst>
        </c:ser>
        <c:dLbls>
          <c:dLblPos val="ctr"/>
          <c:showLegendKey val="0"/>
          <c:showVal val="1"/>
          <c:showCatName val="0"/>
          <c:showSerName val="0"/>
          <c:showPercent val="0"/>
          <c:showBubbleSize val="0"/>
        </c:dLbls>
        <c:smooth val="0"/>
        <c:axId val="1667056255"/>
        <c:axId val="1667048351"/>
      </c:lineChart>
      <c:catAx>
        <c:axId val="1667056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lumMod val="65000"/>
                    <a:lumOff val="35000"/>
                  </a:schemeClr>
                </a:solidFill>
                <a:latin typeface="+mn-lt"/>
                <a:ea typeface="+mn-ea"/>
                <a:cs typeface="+mn-cs"/>
              </a:defRPr>
            </a:pPr>
            <a:endParaRPr lang="es-MX"/>
          </a:p>
        </c:txPr>
        <c:crossAx val="1667048351"/>
        <c:crosses val="autoZero"/>
        <c:auto val="1"/>
        <c:lblAlgn val="ctr"/>
        <c:lblOffset val="100"/>
        <c:noMultiLvlLbl val="0"/>
      </c:catAx>
      <c:valAx>
        <c:axId val="1667048351"/>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667056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MX"/>
              <a:t>NATURALEZA DE LAS VARIABLES FINALES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MX"/>
        </a:p>
      </c:txPr>
    </c:title>
    <c:autoTitleDeleted val="0"/>
    <c:plotArea>
      <c:layout/>
      <c:pieChart>
        <c:varyColors val="1"/>
        <c:ser>
          <c:idx val="0"/>
          <c:order val="0"/>
          <c:dPt>
            <c:idx val="0"/>
            <c:bubble3D val="0"/>
            <c:spPr>
              <a:gradFill rotWithShape="1">
                <a:gsLst>
                  <a:gs pos="0">
                    <a:schemeClr val="accent5">
                      <a:shade val="65000"/>
                      <a:lumMod val="110000"/>
                      <a:satMod val="105000"/>
                      <a:tint val="67000"/>
                    </a:schemeClr>
                  </a:gs>
                  <a:gs pos="50000">
                    <a:schemeClr val="accent5">
                      <a:shade val="65000"/>
                      <a:lumMod val="105000"/>
                      <a:satMod val="103000"/>
                      <a:tint val="73000"/>
                    </a:schemeClr>
                  </a:gs>
                  <a:gs pos="100000">
                    <a:schemeClr val="accent5">
                      <a:shade val="65000"/>
                      <a:lumMod val="105000"/>
                      <a:satMod val="109000"/>
                      <a:tint val="81000"/>
                    </a:schemeClr>
                  </a:gs>
                </a:gsLst>
                <a:lin ang="5400000" scaled="0"/>
              </a:gradFill>
              <a:ln w="9525" cap="flat" cmpd="sng" algn="ctr">
                <a:solidFill>
                  <a:schemeClr val="accent5">
                    <a:shade val="65000"/>
                    <a:shade val="95000"/>
                  </a:schemeClr>
                </a:solidFill>
                <a:round/>
              </a:ln>
              <a:effectLst/>
            </c:spPr>
            <c:extLst>
              <c:ext xmlns:c16="http://schemas.microsoft.com/office/drawing/2014/chart" uri="{C3380CC4-5D6E-409C-BE32-E72D297353CC}">
                <c16:uniqueId val="{00000001-54D1-4056-8F9A-03A2DA752C5B}"/>
              </c:ext>
            </c:extLst>
          </c:dPt>
          <c:dPt>
            <c:idx val="1"/>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3-54D1-4056-8F9A-03A2DA752C5B}"/>
              </c:ext>
            </c:extLst>
          </c:dPt>
          <c:dPt>
            <c:idx val="2"/>
            <c:bubble3D val="0"/>
            <c:spPr>
              <a:gradFill rotWithShape="1">
                <a:gsLst>
                  <a:gs pos="0">
                    <a:schemeClr val="accent5">
                      <a:tint val="65000"/>
                      <a:lumMod val="110000"/>
                      <a:satMod val="105000"/>
                      <a:tint val="67000"/>
                    </a:schemeClr>
                  </a:gs>
                  <a:gs pos="50000">
                    <a:schemeClr val="accent5">
                      <a:tint val="65000"/>
                      <a:lumMod val="105000"/>
                      <a:satMod val="103000"/>
                      <a:tint val="73000"/>
                    </a:schemeClr>
                  </a:gs>
                  <a:gs pos="100000">
                    <a:schemeClr val="accent5">
                      <a:tint val="65000"/>
                      <a:lumMod val="105000"/>
                      <a:satMod val="109000"/>
                      <a:tint val="81000"/>
                    </a:schemeClr>
                  </a:gs>
                </a:gsLst>
                <a:lin ang="5400000" scaled="0"/>
              </a:gradFill>
              <a:ln w="9525" cap="flat" cmpd="sng" algn="ctr">
                <a:solidFill>
                  <a:schemeClr val="accent5">
                    <a:tint val="65000"/>
                    <a:shade val="95000"/>
                  </a:schemeClr>
                </a:solidFill>
                <a:round/>
              </a:ln>
              <a:effectLst/>
            </c:spPr>
            <c:extLst>
              <c:ext xmlns:c16="http://schemas.microsoft.com/office/drawing/2014/chart" uri="{C3380CC4-5D6E-409C-BE32-E72D297353CC}">
                <c16:uniqueId val="{00000005-54D1-4056-8F9A-03A2DA752C5B}"/>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65000"/>
                        <a:lumOff val="35000"/>
                      </a:schemeClr>
                    </a:solidFill>
                    <a:latin typeface="+mn-lt"/>
                    <a:ea typeface="+mn-ea"/>
                    <a:cs typeface="+mn-cs"/>
                  </a:defRPr>
                </a:pPr>
                <a:endParaRPr lang="es-MX"/>
              </a:p>
            </c:txPr>
            <c:dLblPos val="ctr"/>
            <c:showLegendKey val="0"/>
            <c:showVal val="1"/>
            <c:showCatName val="0"/>
            <c:showSerName val="0"/>
            <c:showPercent val="1"/>
            <c:showBubbleSize val="0"/>
            <c:separator>
</c:separator>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Hoja12!$F$2:$F$4</c:f>
              <c:strCache>
                <c:ptCount val="3"/>
                <c:pt idx="0">
                  <c:v>PRODUCTO</c:v>
                </c:pt>
                <c:pt idx="1">
                  <c:v>COMBINACIÓN</c:v>
                </c:pt>
                <c:pt idx="2">
                  <c:v>CONSUMIDOR</c:v>
                </c:pt>
              </c:strCache>
            </c:strRef>
          </c:cat>
          <c:val>
            <c:numRef>
              <c:f>Hoja12!$G$2:$G$4</c:f>
              <c:numCache>
                <c:formatCode>General</c:formatCode>
                <c:ptCount val="3"/>
                <c:pt idx="0">
                  <c:v>11</c:v>
                </c:pt>
                <c:pt idx="1">
                  <c:v>4</c:v>
                </c:pt>
                <c:pt idx="2">
                  <c:v>3</c:v>
                </c:pt>
              </c:numCache>
            </c:numRef>
          </c:val>
          <c:extLst>
            <c:ext xmlns:c16="http://schemas.microsoft.com/office/drawing/2014/chart" uri="{C3380CC4-5D6E-409C-BE32-E72D297353CC}">
              <c16:uniqueId val="{00000006-54D1-4056-8F9A-03A2DA752C5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Monto</a:t>
            </a:r>
            <a:r>
              <a:rPr lang="es-MX" baseline="0"/>
              <a:t> total</a:t>
            </a:r>
            <a:endParaRPr lang="es-MX"/>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Genero!$B$2</c:f>
              <c:strCache>
                <c:ptCount val="1"/>
                <c:pt idx="0">
                  <c:v>Mujer</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Genero!$N$3</c:f>
              <c:numCache>
                <c:formatCode>General</c:formatCode>
                <c:ptCount val="1"/>
              </c:numCache>
            </c:numRef>
          </c:cat>
          <c:val>
            <c:numRef>
              <c:f>Genero!$F$2</c:f>
              <c:numCache>
                <c:formatCode>_-"$"* #,##0_-;\-"$"* #,##0_-;_-"$"* "-"??_-;_-@_-</c:formatCode>
                <c:ptCount val="1"/>
                <c:pt idx="0">
                  <c:v>86350416</c:v>
                </c:pt>
              </c:numCache>
            </c:numRef>
          </c:val>
          <c:extLst>
            <c:ext xmlns:c16="http://schemas.microsoft.com/office/drawing/2014/chart" uri="{C3380CC4-5D6E-409C-BE32-E72D297353CC}">
              <c16:uniqueId val="{00000000-3E33-4C4D-A2F3-DF53F925097D}"/>
            </c:ext>
          </c:extLst>
        </c:ser>
        <c:ser>
          <c:idx val="1"/>
          <c:order val="1"/>
          <c:tx>
            <c:strRef>
              <c:f>Genero!$B$3</c:f>
              <c:strCache>
                <c:ptCount val="1"/>
                <c:pt idx="0">
                  <c:v>Hombre</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Genero!$N$3</c:f>
              <c:numCache>
                <c:formatCode>General</c:formatCode>
                <c:ptCount val="1"/>
              </c:numCache>
            </c:numRef>
          </c:cat>
          <c:val>
            <c:numRef>
              <c:f>Genero!$F$3</c:f>
              <c:numCache>
                <c:formatCode>_-"$"* #,##0_-;\-"$"* #,##0_-;_-"$"* "-"??_-;_-@_-</c:formatCode>
                <c:ptCount val="1"/>
                <c:pt idx="0">
                  <c:v>287108596</c:v>
                </c:pt>
              </c:numCache>
            </c:numRef>
          </c:val>
          <c:extLst>
            <c:ext xmlns:c16="http://schemas.microsoft.com/office/drawing/2014/chart" uri="{C3380CC4-5D6E-409C-BE32-E72D297353CC}">
              <c16:uniqueId val="{00000001-3E33-4C4D-A2F3-DF53F925097D}"/>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 Transacciones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marital!$B$2</c:f>
              <c:strCache>
                <c:ptCount val="1"/>
                <c:pt idx="0">
                  <c:v>No casados</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marital!$N$3</c:f>
              <c:numCache>
                <c:formatCode>General</c:formatCode>
                <c:ptCount val="1"/>
              </c:numCache>
            </c:numRef>
          </c:cat>
          <c:val>
            <c:numRef>
              <c:f>marital!$E$2</c:f>
              <c:numCache>
                <c:formatCode>_-* #,##0_-;\-* #,##0_-;_-* "-"??_-;_-@_-</c:formatCode>
                <c:ptCount val="1"/>
                <c:pt idx="0">
                  <c:v>23616</c:v>
                </c:pt>
              </c:numCache>
            </c:numRef>
          </c:val>
          <c:extLst>
            <c:ext xmlns:c16="http://schemas.microsoft.com/office/drawing/2014/chart" uri="{C3380CC4-5D6E-409C-BE32-E72D297353CC}">
              <c16:uniqueId val="{00000000-2A63-4B9C-ACDC-849A49AC2F30}"/>
            </c:ext>
          </c:extLst>
        </c:ser>
        <c:ser>
          <c:idx val="1"/>
          <c:order val="1"/>
          <c:tx>
            <c:strRef>
              <c:f>marital!$B$3</c:f>
              <c:strCache>
                <c:ptCount val="1"/>
                <c:pt idx="0">
                  <c:v>Casados</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marital!$N$3</c:f>
              <c:numCache>
                <c:formatCode>General</c:formatCode>
                <c:ptCount val="1"/>
              </c:numCache>
            </c:numRef>
          </c:cat>
          <c:val>
            <c:numRef>
              <c:f>marital!$E$3</c:f>
              <c:numCache>
                <c:formatCode>_-* #,##0_-;\-* #,##0_-;_-* "-"??_-;_-@_-</c:formatCode>
                <c:ptCount val="1"/>
                <c:pt idx="0">
                  <c:v>16435</c:v>
                </c:pt>
              </c:numCache>
            </c:numRef>
          </c:val>
          <c:extLst>
            <c:ext xmlns:c16="http://schemas.microsoft.com/office/drawing/2014/chart" uri="{C3380CC4-5D6E-409C-BE32-E72D297353CC}">
              <c16:uniqueId val="{00000001-2A63-4B9C-ACDC-849A49AC2F30}"/>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Precio x producto</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marital!$B$2</c:f>
              <c:strCache>
                <c:ptCount val="1"/>
                <c:pt idx="0">
                  <c:v>No casados</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marital!$N$3</c:f>
              <c:numCache>
                <c:formatCode>General</c:formatCode>
                <c:ptCount val="1"/>
              </c:numCache>
            </c:numRef>
          </c:cat>
          <c:val>
            <c:numRef>
              <c:f>marital!$I$2</c:f>
              <c:numCache>
                <c:formatCode>_-"$"* #,##0_-;\-"$"* #,##0_-;_-"$"* "-"??_-;_-@_-</c:formatCode>
                <c:ptCount val="1"/>
                <c:pt idx="0">
                  <c:v>9360.7999999999993</c:v>
                </c:pt>
              </c:numCache>
            </c:numRef>
          </c:val>
          <c:extLst>
            <c:ext xmlns:c16="http://schemas.microsoft.com/office/drawing/2014/chart" uri="{C3380CC4-5D6E-409C-BE32-E72D297353CC}">
              <c16:uniqueId val="{00000000-D989-4C1F-BCFB-AA0F62D03A07}"/>
            </c:ext>
          </c:extLst>
        </c:ser>
        <c:ser>
          <c:idx val="1"/>
          <c:order val="1"/>
          <c:tx>
            <c:strRef>
              <c:f>marital!$B$3</c:f>
              <c:strCache>
                <c:ptCount val="1"/>
                <c:pt idx="0">
                  <c:v>Casados</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marital!$N$3</c:f>
              <c:numCache>
                <c:formatCode>General</c:formatCode>
                <c:ptCount val="1"/>
              </c:numCache>
            </c:numRef>
          </c:cat>
          <c:val>
            <c:numRef>
              <c:f>marital!$I$3</c:f>
              <c:numCache>
                <c:formatCode>_-"$"* #,##0_-;\-"$"* #,##0_-;_-"$"* "-"??_-;_-@_-</c:formatCode>
                <c:ptCount val="1"/>
                <c:pt idx="0">
                  <c:v>9272.5499999999993</c:v>
                </c:pt>
              </c:numCache>
            </c:numRef>
          </c:val>
          <c:extLst>
            <c:ext xmlns:c16="http://schemas.microsoft.com/office/drawing/2014/chart" uri="{C3380CC4-5D6E-409C-BE32-E72D297353CC}">
              <c16:uniqueId val="{00000001-D989-4C1F-BCFB-AA0F62D03A07}"/>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Monto</a:t>
            </a:r>
            <a:r>
              <a:rPr lang="es-MX" baseline="0"/>
              <a:t> total</a:t>
            </a:r>
            <a:endParaRPr lang="es-MX"/>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marital!$B$2</c:f>
              <c:strCache>
                <c:ptCount val="1"/>
                <c:pt idx="0">
                  <c:v>No casados</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marital!$N$3</c:f>
              <c:numCache>
                <c:formatCode>General</c:formatCode>
                <c:ptCount val="1"/>
              </c:numCache>
            </c:numRef>
          </c:cat>
          <c:val>
            <c:numRef>
              <c:f>marital!$F$2</c:f>
              <c:numCache>
                <c:formatCode>_-"$"* #,##0_-;\-"$"* #,##0_-;_-"$"* "-"??_-;_-@_-</c:formatCode>
                <c:ptCount val="1"/>
                <c:pt idx="0">
                  <c:v>221064671</c:v>
                </c:pt>
              </c:numCache>
            </c:numRef>
          </c:val>
          <c:extLst>
            <c:ext xmlns:c16="http://schemas.microsoft.com/office/drawing/2014/chart" uri="{C3380CC4-5D6E-409C-BE32-E72D297353CC}">
              <c16:uniqueId val="{00000000-7756-4855-9F57-6100F2409160}"/>
            </c:ext>
          </c:extLst>
        </c:ser>
        <c:ser>
          <c:idx val="1"/>
          <c:order val="1"/>
          <c:tx>
            <c:strRef>
              <c:f>marital!$B$3</c:f>
              <c:strCache>
                <c:ptCount val="1"/>
                <c:pt idx="0">
                  <c:v>Casados</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marital!$N$3</c:f>
              <c:numCache>
                <c:formatCode>General</c:formatCode>
                <c:ptCount val="1"/>
              </c:numCache>
            </c:numRef>
          </c:cat>
          <c:val>
            <c:numRef>
              <c:f>marital!$F$3</c:f>
              <c:numCache>
                <c:formatCode>_-"$"* #,##0_-;\-"$"* #,##0_-;_-"$"* "-"??_-;_-@_-</c:formatCode>
                <c:ptCount val="1"/>
                <c:pt idx="0">
                  <c:v>152394341</c:v>
                </c:pt>
              </c:numCache>
            </c:numRef>
          </c:val>
          <c:extLst>
            <c:ext xmlns:c16="http://schemas.microsoft.com/office/drawing/2014/chart" uri="{C3380CC4-5D6E-409C-BE32-E72D297353CC}">
              <c16:uniqueId val="{00000001-7756-4855-9F57-6100F2409160}"/>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 Transacciones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edad!$B$2</c:f>
              <c:strCache>
                <c:ptCount val="1"/>
                <c:pt idx="0">
                  <c:v>0-17</c:v>
                </c:pt>
              </c:strCache>
            </c:strRef>
          </c:tx>
          <c:spPr>
            <a:solidFill>
              <a:schemeClr val="accent5">
                <a:shade val="4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edad!$N$3</c:f>
              <c:numCache>
                <c:formatCode>General</c:formatCode>
                <c:ptCount val="1"/>
              </c:numCache>
            </c:numRef>
          </c:cat>
          <c:val>
            <c:numRef>
              <c:f>edad!$E$2</c:f>
              <c:numCache>
                <c:formatCode>_-* #,##0_-;\-* #,##0_-;_-* "-"??_-;_-@_-</c:formatCode>
                <c:ptCount val="1"/>
                <c:pt idx="0">
                  <c:v>1076</c:v>
                </c:pt>
              </c:numCache>
            </c:numRef>
          </c:val>
          <c:extLst>
            <c:ext xmlns:c16="http://schemas.microsoft.com/office/drawing/2014/chart" uri="{C3380CC4-5D6E-409C-BE32-E72D297353CC}">
              <c16:uniqueId val="{00000000-BA8A-4F7E-8CD7-4D3850550D95}"/>
            </c:ext>
          </c:extLst>
        </c:ser>
        <c:ser>
          <c:idx val="1"/>
          <c:order val="1"/>
          <c:tx>
            <c:strRef>
              <c:f>edad!$B$3</c:f>
              <c:strCache>
                <c:ptCount val="1"/>
                <c:pt idx="0">
                  <c:v>18-25</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edad!$N$3</c:f>
              <c:numCache>
                <c:formatCode>General</c:formatCode>
                <c:ptCount val="1"/>
              </c:numCache>
            </c:numRef>
          </c:cat>
          <c:val>
            <c:numRef>
              <c:f>edad!$E$3</c:f>
              <c:numCache>
                <c:formatCode>_-* #,##0_-;\-* #,##0_-;_-* "-"??_-;_-@_-</c:formatCode>
                <c:ptCount val="1"/>
                <c:pt idx="0">
                  <c:v>7345</c:v>
                </c:pt>
              </c:numCache>
            </c:numRef>
          </c:val>
          <c:extLst>
            <c:ext xmlns:c16="http://schemas.microsoft.com/office/drawing/2014/chart" uri="{C3380CC4-5D6E-409C-BE32-E72D297353CC}">
              <c16:uniqueId val="{00000001-BA8A-4F7E-8CD7-4D3850550D95}"/>
            </c:ext>
          </c:extLst>
        </c:ser>
        <c:ser>
          <c:idx val="2"/>
          <c:order val="2"/>
          <c:tx>
            <c:strRef>
              <c:f>edad!$B$4</c:f>
              <c:strCache>
                <c:ptCount val="1"/>
                <c:pt idx="0">
                  <c:v>26-35</c:v>
                </c:pt>
              </c:strCache>
            </c:strRef>
          </c:tx>
          <c:spPr>
            <a:solidFill>
              <a:schemeClr val="accent5">
                <a:shade val="8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edad!$E$4</c:f>
              <c:numCache>
                <c:formatCode>_-* #,##0_-;\-* #,##0_-;_-* "-"??_-;_-@_-</c:formatCode>
                <c:ptCount val="1"/>
                <c:pt idx="0">
                  <c:v>15861</c:v>
                </c:pt>
              </c:numCache>
            </c:numRef>
          </c:val>
          <c:extLst>
            <c:ext xmlns:c16="http://schemas.microsoft.com/office/drawing/2014/chart" uri="{C3380CC4-5D6E-409C-BE32-E72D297353CC}">
              <c16:uniqueId val="{00000002-BA8A-4F7E-8CD7-4D3850550D95}"/>
            </c:ext>
          </c:extLst>
        </c:ser>
        <c:ser>
          <c:idx val="3"/>
          <c:order val="3"/>
          <c:tx>
            <c:strRef>
              <c:f>edad!$B$5</c:f>
              <c:strCache>
                <c:ptCount val="1"/>
                <c:pt idx="0">
                  <c:v>36-45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edad!$E$5</c:f>
              <c:numCache>
                <c:formatCode>_-* #,##0_-;\-* #,##0_-;_-* "-"??_-;_-@_-</c:formatCode>
                <c:ptCount val="1"/>
                <c:pt idx="0">
                  <c:v>8054</c:v>
                </c:pt>
              </c:numCache>
            </c:numRef>
          </c:val>
          <c:extLst>
            <c:ext xmlns:c16="http://schemas.microsoft.com/office/drawing/2014/chart" uri="{C3380CC4-5D6E-409C-BE32-E72D297353CC}">
              <c16:uniqueId val="{00000003-BA8A-4F7E-8CD7-4D3850550D95}"/>
            </c:ext>
          </c:extLst>
        </c:ser>
        <c:ser>
          <c:idx val="4"/>
          <c:order val="4"/>
          <c:tx>
            <c:strRef>
              <c:f>edad!$B$6</c:f>
              <c:strCache>
                <c:ptCount val="1"/>
                <c:pt idx="0">
                  <c:v>46-50</c:v>
                </c:pt>
              </c:strCache>
            </c:strRef>
          </c:tx>
          <c:spPr>
            <a:solidFill>
              <a:schemeClr val="accent5">
                <a:tint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edad!$E$6</c:f>
              <c:numCache>
                <c:formatCode>_-* #,##0_-;\-* #,##0_-;_-* "-"??_-;_-@_-</c:formatCode>
                <c:ptCount val="1"/>
                <c:pt idx="0">
                  <c:v>3398</c:v>
                </c:pt>
              </c:numCache>
            </c:numRef>
          </c:val>
          <c:extLst>
            <c:ext xmlns:c16="http://schemas.microsoft.com/office/drawing/2014/chart" uri="{C3380CC4-5D6E-409C-BE32-E72D297353CC}">
              <c16:uniqueId val="{00000004-BA8A-4F7E-8CD7-4D3850550D95}"/>
            </c:ext>
          </c:extLst>
        </c:ser>
        <c:ser>
          <c:idx val="5"/>
          <c:order val="5"/>
          <c:tx>
            <c:strRef>
              <c:f>edad!$B$7</c:f>
              <c:strCache>
                <c:ptCount val="1"/>
                <c:pt idx="0">
                  <c:v>51-55</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edad!$E$7</c:f>
              <c:numCache>
                <c:formatCode>_-* #,##0_-;\-* #,##0_-;_-* "-"??_-;_-@_-</c:formatCode>
                <c:ptCount val="1"/>
                <c:pt idx="0">
                  <c:v>2772</c:v>
                </c:pt>
              </c:numCache>
            </c:numRef>
          </c:val>
          <c:extLst>
            <c:ext xmlns:c16="http://schemas.microsoft.com/office/drawing/2014/chart" uri="{C3380CC4-5D6E-409C-BE32-E72D297353CC}">
              <c16:uniqueId val="{00000005-BA8A-4F7E-8CD7-4D3850550D95}"/>
            </c:ext>
          </c:extLst>
        </c:ser>
        <c:ser>
          <c:idx val="6"/>
          <c:order val="6"/>
          <c:tx>
            <c:strRef>
              <c:f>edad!$B$8</c:f>
              <c:strCache>
                <c:ptCount val="1"/>
                <c:pt idx="0">
                  <c:v>55+</c:v>
                </c:pt>
              </c:strCache>
            </c:strRef>
          </c:tx>
          <c:spPr>
            <a:solidFill>
              <a:schemeClr val="accent5">
                <a:tint val="4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edad!$E$8</c:f>
              <c:numCache>
                <c:formatCode>_-* #,##0_-;\-* #,##0_-;_-* "-"??_-;_-@_-</c:formatCode>
                <c:ptCount val="1"/>
                <c:pt idx="0">
                  <c:v>1545</c:v>
                </c:pt>
              </c:numCache>
            </c:numRef>
          </c:val>
          <c:extLst>
            <c:ext xmlns:c16="http://schemas.microsoft.com/office/drawing/2014/chart" uri="{C3380CC4-5D6E-409C-BE32-E72D297353CC}">
              <c16:uniqueId val="{00000006-BA8A-4F7E-8CD7-4D3850550D95}"/>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_-;\-* #,##0_-;_-*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Precio x producto</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edad!$B$2</c:f>
              <c:strCache>
                <c:ptCount val="1"/>
                <c:pt idx="0">
                  <c:v>0-17</c:v>
                </c:pt>
              </c:strCache>
            </c:strRef>
          </c:tx>
          <c:spPr>
            <a:solidFill>
              <a:schemeClr val="accent5">
                <a:shade val="4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edad!$N$3</c:f>
              <c:numCache>
                <c:formatCode>General</c:formatCode>
                <c:ptCount val="1"/>
              </c:numCache>
            </c:numRef>
          </c:cat>
          <c:val>
            <c:numRef>
              <c:f>edad!$I$2</c:f>
              <c:numCache>
                <c:formatCode>_-"$"* #,##0_-;\-"$"* #,##0_-;_-"$"* "-"??_-;_-@_-</c:formatCode>
                <c:ptCount val="1"/>
                <c:pt idx="0">
                  <c:v>9097.4599999999991</c:v>
                </c:pt>
              </c:numCache>
            </c:numRef>
          </c:val>
          <c:extLst>
            <c:ext xmlns:c16="http://schemas.microsoft.com/office/drawing/2014/chart" uri="{C3380CC4-5D6E-409C-BE32-E72D297353CC}">
              <c16:uniqueId val="{00000000-64FD-4A93-8AB4-F1218C4308D2}"/>
            </c:ext>
          </c:extLst>
        </c:ser>
        <c:ser>
          <c:idx val="1"/>
          <c:order val="1"/>
          <c:tx>
            <c:strRef>
              <c:f>edad!$B$3</c:f>
              <c:strCache>
                <c:ptCount val="1"/>
                <c:pt idx="0">
                  <c:v>18-25</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edad!$N$3</c:f>
              <c:numCache>
                <c:formatCode>General</c:formatCode>
                <c:ptCount val="1"/>
              </c:numCache>
            </c:numRef>
          </c:cat>
          <c:val>
            <c:numRef>
              <c:f>edad!$I$3</c:f>
              <c:numCache>
                <c:formatCode>_-"$"* #,##0_-;\-"$"* #,##0_-;_-"$"* "-"??_-;_-@_-</c:formatCode>
                <c:ptCount val="1"/>
                <c:pt idx="0">
                  <c:v>9242.08</c:v>
                </c:pt>
              </c:numCache>
            </c:numRef>
          </c:val>
          <c:extLst>
            <c:ext xmlns:c16="http://schemas.microsoft.com/office/drawing/2014/chart" uri="{C3380CC4-5D6E-409C-BE32-E72D297353CC}">
              <c16:uniqueId val="{00000001-64FD-4A93-8AB4-F1218C4308D2}"/>
            </c:ext>
          </c:extLst>
        </c:ser>
        <c:ser>
          <c:idx val="2"/>
          <c:order val="2"/>
          <c:tx>
            <c:strRef>
              <c:f>edad!$B$4</c:f>
              <c:strCache>
                <c:ptCount val="1"/>
                <c:pt idx="0">
                  <c:v>26-35</c:v>
                </c:pt>
              </c:strCache>
            </c:strRef>
          </c:tx>
          <c:spPr>
            <a:solidFill>
              <a:schemeClr val="accent5">
                <a:shade val="8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edad!$I$4</c:f>
              <c:numCache>
                <c:formatCode>_-"$"* #,##0_-;\-"$"* #,##0_-;_-"$"* "-"??_-;_-@_-</c:formatCode>
                <c:ptCount val="1"/>
                <c:pt idx="0">
                  <c:v>9276.76</c:v>
                </c:pt>
              </c:numCache>
            </c:numRef>
          </c:val>
          <c:extLst>
            <c:ext xmlns:c16="http://schemas.microsoft.com/office/drawing/2014/chart" uri="{C3380CC4-5D6E-409C-BE32-E72D297353CC}">
              <c16:uniqueId val="{00000002-64FD-4A93-8AB4-F1218C4308D2}"/>
            </c:ext>
          </c:extLst>
        </c:ser>
        <c:ser>
          <c:idx val="3"/>
          <c:order val="3"/>
          <c:tx>
            <c:strRef>
              <c:f>edad!$B$5</c:f>
              <c:strCache>
                <c:ptCount val="1"/>
                <c:pt idx="0">
                  <c:v>36-45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edad!$I$5</c:f>
              <c:numCache>
                <c:formatCode>_-"$"* #,##0_-;\-"$"* #,##0_-;_-"$"* "-"??_-;_-@_-</c:formatCode>
                <c:ptCount val="1"/>
                <c:pt idx="0">
                  <c:v>9437.81</c:v>
                </c:pt>
              </c:numCache>
            </c:numRef>
          </c:val>
          <c:extLst>
            <c:ext xmlns:c16="http://schemas.microsoft.com/office/drawing/2014/chart" uri="{C3380CC4-5D6E-409C-BE32-E72D297353CC}">
              <c16:uniqueId val="{00000003-64FD-4A93-8AB4-F1218C4308D2}"/>
            </c:ext>
          </c:extLst>
        </c:ser>
        <c:ser>
          <c:idx val="4"/>
          <c:order val="4"/>
          <c:tx>
            <c:strRef>
              <c:f>edad!$B$6</c:f>
              <c:strCache>
                <c:ptCount val="1"/>
                <c:pt idx="0">
                  <c:v>46-50</c:v>
                </c:pt>
              </c:strCache>
            </c:strRef>
          </c:tx>
          <c:spPr>
            <a:solidFill>
              <a:schemeClr val="accent5">
                <a:tint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edad!$I$6</c:f>
              <c:numCache>
                <c:formatCode>_-"$"* #,##0_-;\-"$"* #,##0_-;_-"$"* "-"??_-;_-@_-</c:formatCode>
                <c:ptCount val="1"/>
                <c:pt idx="0">
                  <c:v>9270.4699999999993</c:v>
                </c:pt>
              </c:numCache>
            </c:numRef>
          </c:val>
          <c:extLst>
            <c:ext xmlns:c16="http://schemas.microsoft.com/office/drawing/2014/chart" uri="{C3380CC4-5D6E-409C-BE32-E72D297353CC}">
              <c16:uniqueId val="{00000004-64FD-4A93-8AB4-F1218C4308D2}"/>
            </c:ext>
          </c:extLst>
        </c:ser>
        <c:ser>
          <c:idx val="5"/>
          <c:order val="5"/>
          <c:tx>
            <c:strRef>
              <c:f>edad!$B$7</c:f>
              <c:strCache>
                <c:ptCount val="1"/>
                <c:pt idx="0">
                  <c:v>51-55</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edad!$I$7</c:f>
              <c:numCache>
                <c:formatCode>_-"$"* #,##0_-;\-"$"* #,##0_-;_-"$"* "-"??_-;_-@_-</c:formatCode>
                <c:ptCount val="1"/>
                <c:pt idx="0">
                  <c:v>9527.25</c:v>
                </c:pt>
              </c:numCache>
            </c:numRef>
          </c:val>
          <c:extLst>
            <c:ext xmlns:c16="http://schemas.microsoft.com/office/drawing/2014/chart" uri="{C3380CC4-5D6E-409C-BE32-E72D297353CC}">
              <c16:uniqueId val="{00000005-64FD-4A93-8AB4-F1218C4308D2}"/>
            </c:ext>
          </c:extLst>
        </c:ser>
        <c:ser>
          <c:idx val="6"/>
          <c:order val="6"/>
          <c:tx>
            <c:strRef>
              <c:f>edad!$B$8</c:f>
              <c:strCache>
                <c:ptCount val="1"/>
                <c:pt idx="0">
                  <c:v>55+</c:v>
                </c:pt>
              </c:strCache>
            </c:strRef>
          </c:tx>
          <c:spPr>
            <a:solidFill>
              <a:schemeClr val="accent5">
                <a:tint val="4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edad!$I$8</c:f>
              <c:numCache>
                <c:formatCode>_-"$"* #,##0_-;\-"$"* #,##0_-;_-"$"* "-"??_-;_-@_-</c:formatCode>
                <c:ptCount val="1"/>
                <c:pt idx="0">
                  <c:v>9531.2099999999991</c:v>
                </c:pt>
              </c:numCache>
            </c:numRef>
          </c:val>
          <c:extLst>
            <c:ext xmlns:c16="http://schemas.microsoft.com/office/drawing/2014/chart" uri="{C3380CC4-5D6E-409C-BE32-E72D297353CC}">
              <c16:uniqueId val="{00000006-64FD-4A93-8AB4-F1218C4308D2}"/>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s-MX"/>
              <a:t>Monto</a:t>
            </a:r>
            <a:r>
              <a:rPr lang="es-MX" baseline="0"/>
              <a:t> total</a:t>
            </a:r>
            <a:endParaRPr lang="es-MX"/>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s-MX"/>
        </a:p>
      </c:txPr>
    </c:title>
    <c:autoTitleDeleted val="0"/>
    <c:plotArea>
      <c:layout/>
      <c:barChart>
        <c:barDir val="col"/>
        <c:grouping val="clustered"/>
        <c:varyColors val="0"/>
        <c:ser>
          <c:idx val="0"/>
          <c:order val="0"/>
          <c:tx>
            <c:strRef>
              <c:f>edad!$B$2</c:f>
              <c:strCache>
                <c:ptCount val="1"/>
                <c:pt idx="0">
                  <c:v>0-17</c:v>
                </c:pt>
              </c:strCache>
            </c:strRef>
          </c:tx>
          <c:spPr>
            <a:solidFill>
              <a:schemeClr val="accent5">
                <a:shade val="4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edad!$N$3</c:f>
              <c:numCache>
                <c:formatCode>General</c:formatCode>
                <c:ptCount val="1"/>
              </c:numCache>
            </c:numRef>
          </c:cat>
          <c:val>
            <c:numRef>
              <c:f>edad!$F$2</c:f>
              <c:numCache>
                <c:formatCode>_-"$"* #,##0_-;\-"$"* #,##0_-;_-"$"* "-"??_-;_-@_-</c:formatCode>
                <c:ptCount val="1"/>
                <c:pt idx="0">
                  <c:v>9788872</c:v>
                </c:pt>
              </c:numCache>
            </c:numRef>
          </c:val>
          <c:extLst>
            <c:ext xmlns:c16="http://schemas.microsoft.com/office/drawing/2014/chart" uri="{C3380CC4-5D6E-409C-BE32-E72D297353CC}">
              <c16:uniqueId val="{00000000-629E-4208-B083-911782B4C1B5}"/>
            </c:ext>
          </c:extLst>
        </c:ser>
        <c:ser>
          <c:idx val="1"/>
          <c:order val="1"/>
          <c:tx>
            <c:strRef>
              <c:f>edad!$B$3</c:f>
              <c:strCache>
                <c:ptCount val="1"/>
                <c:pt idx="0">
                  <c:v>18-25</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edad!$N$3</c:f>
              <c:numCache>
                <c:formatCode>General</c:formatCode>
                <c:ptCount val="1"/>
              </c:numCache>
            </c:numRef>
          </c:cat>
          <c:val>
            <c:numRef>
              <c:f>edad!$F$3</c:f>
              <c:numCache>
                <c:formatCode>_-"$"* #,##0_-;\-"$"* #,##0_-;_-"$"* "-"??_-;_-@_-</c:formatCode>
                <c:ptCount val="1"/>
                <c:pt idx="0">
                  <c:v>67883085</c:v>
                </c:pt>
              </c:numCache>
            </c:numRef>
          </c:val>
          <c:extLst>
            <c:ext xmlns:c16="http://schemas.microsoft.com/office/drawing/2014/chart" uri="{C3380CC4-5D6E-409C-BE32-E72D297353CC}">
              <c16:uniqueId val="{00000001-629E-4208-B083-911782B4C1B5}"/>
            </c:ext>
          </c:extLst>
        </c:ser>
        <c:ser>
          <c:idx val="2"/>
          <c:order val="2"/>
          <c:tx>
            <c:strRef>
              <c:f>edad!$B$4</c:f>
              <c:strCache>
                <c:ptCount val="1"/>
                <c:pt idx="0">
                  <c:v>26-35</c:v>
                </c:pt>
              </c:strCache>
            </c:strRef>
          </c:tx>
          <c:spPr>
            <a:solidFill>
              <a:schemeClr val="accent5">
                <a:shade val="8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edad!$F$4</c:f>
              <c:numCache>
                <c:formatCode>_-"$"* #,##0_-;\-"$"* #,##0_-;_-"$"* "-"??_-;_-@_-</c:formatCode>
                <c:ptCount val="1"/>
                <c:pt idx="0">
                  <c:v>147138618</c:v>
                </c:pt>
              </c:numCache>
            </c:numRef>
          </c:val>
          <c:extLst>
            <c:ext xmlns:c16="http://schemas.microsoft.com/office/drawing/2014/chart" uri="{C3380CC4-5D6E-409C-BE32-E72D297353CC}">
              <c16:uniqueId val="{00000002-629E-4208-B083-911782B4C1B5}"/>
            </c:ext>
          </c:extLst>
        </c:ser>
        <c:ser>
          <c:idx val="3"/>
          <c:order val="3"/>
          <c:tx>
            <c:strRef>
              <c:f>edad!$B$5</c:f>
              <c:strCache>
                <c:ptCount val="1"/>
                <c:pt idx="0">
                  <c:v>36-45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edad!$F$5</c:f>
              <c:numCache>
                <c:formatCode>_-"$"* #,##0_-;\-"$"* #,##0_-;_-"$"* "-"??_-;_-@_-</c:formatCode>
                <c:ptCount val="1"/>
                <c:pt idx="0">
                  <c:v>76012147</c:v>
                </c:pt>
              </c:numCache>
            </c:numRef>
          </c:val>
          <c:extLst>
            <c:ext xmlns:c16="http://schemas.microsoft.com/office/drawing/2014/chart" uri="{C3380CC4-5D6E-409C-BE32-E72D297353CC}">
              <c16:uniqueId val="{00000003-629E-4208-B083-911782B4C1B5}"/>
            </c:ext>
          </c:extLst>
        </c:ser>
        <c:ser>
          <c:idx val="4"/>
          <c:order val="4"/>
          <c:tx>
            <c:strRef>
              <c:f>edad!$B$6</c:f>
              <c:strCache>
                <c:ptCount val="1"/>
                <c:pt idx="0">
                  <c:v>46-50</c:v>
                </c:pt>
              </c:strCache>
            </c:strRef>
          </c:tx>
          <c:spPr>
            <a:solidFill>
              <a:schemeClr val="accent5">
                <a:tint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edad!$F$6</c:f>
              <c:numCache>
                <c:formatCode>_-"$"* #,##0_-;\-"$"* #,##0_-;_-"$"* "-"??_-;_-@_-</c:formatCode>
                <c:ptCount val="1"/>
                <c:pt idx="0">
                  <c:v>31501042</c:v>
                </c:pt>
              </c:numCache>
            </c:numRef>
          </c:val>
          <c:extLst>
            <c:ext xmlns:c16="http://schemas.microsoft.com/office/drawing/2014/chart" uri="{C3380CC4-5D6E-409C-BE32-E72D297353CC}">
              <c16:uniqueId val="{00000004-629E-4208-B083-911782B4C1B5}"/>
            </c:ext>
          </c:extLst>
        </c:ser>
        <c:ser>
          <c:idx val="5"/>
          <c:order val="5"/>
          <c:tx>
            <c:strRef>
              <c:f>edad!$B$7</c:f>
              <c:strCache>
                <c:ptCount val="1"/>
                <c:pt idx="0">
                  <c:v>51-55</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edad!$F$7</c:f>
              <c:numCache>
                <c:formatCode>_-"$"* #,##0_-;\-"$"* #,##0_-;_-"$"* "-"??_-;_-@_-</c:formatCode>
                <c:ptCount val="1"/>
                <c:pt idx="0">
                  <c:v>26409529</c:v>
                </c:pt>
              </c:numCache>
            </c:numRef>
          </c:val>
          <c:extLst>
            <c:ext xmlns:c16="http://schemas.microsoft.com/office/drawing/2014/chart" uri="{C3380CC4-5D6E-409C-BE32-E72D297353CC}">
              <c16:uniqueId val="{00000005-629E-4208-B083-911782B4C1B5}"/>
            </c:ext>
          </c:extLst>
        </c:ser>
        <c:ser>
          <c:idx val="6"/>
          <c:order val="6"/>
          <c:tx>
            <c:strRef>
              <c:f>edad!$B$8</c:f>
              <c:strCache>
                <c:ptCount val="1"/>
                <c:pt idx="0">
                  <c:v>55+</c:v>
                </c:pt>
              </c:strCache>
            </c:strRef>
          </c:tx>
          <c:spPr>
            <a:solidFill>
              <a:schemeClr val="accent5">
                <a:tint val="4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edad!$F$8</c:f>
              <c:numCache>
                <c:formatCode>_-"$"* #,##0_-;\-"$"* #,##0_-;_-"$"* "-"??_-;_-@_-</c:formatCode>
                <c:ptCount val="1"/>
                <c:pt idx="0">
                  <c:v>14725719</c:v>
                </c:pt>
              </c:numCache>
            </c:numRef>
          </c:val>
          <c:extLst>
            <c:ext xmlns:c16="http://schemas.microsoft.com/office/drawing/2014/chart" uri="{C3380CC4-5D6E-409C-BE32-E72D297353CC}">
              <c16:uniqueId val="{00000006-629E-4208-B083-911782B4C1B5}"/>
            </c:ext>
          </c:extLst>
        </c:ser>
        <c:dLbls>
          <c:dLblPos val="outEnd"/>
          <c:showLegendKey val="0"/>
          <c:showVal val="1"/>
          <c:showCatName val="0"/>
          <c:showSerName val="0"/>
          <c:showPercent val="0"/>
          <c:showBubbleSize val="0"/>
        </c:dLbls>
        <c:gapWidth val="199"/>
        <c:axId val="1422109903"/>
        <c:axId val="1422110735"/>
      </c:barChart>
      <c:catAx>
        <c:axId val="1422109903"/>
        <c:scaling>
          <c:orientation val="minMax"/>
        </c:scaling>
        <c:delete val="1"/>
        <c:axPos val="b"/>
        <c:numFmt formatCode="General" sourceLinked="1"/>
        <c:majorTickMark val="none"/>
        <c:minorTickMark val="none"/>
        <c:tickLblPos val="nextTo"/>
        <c:crossAx val="1422110735"/>
        <c:crosses val="autoZero"/>
        <c:auto val="1"/>
        <c:lblAlgn val="ctr"/>
        <c:lblOffset val="100"/>
        <c:noMultiLvlLbl val="0"/>
      </c:catAx>
      <c:valAx>
        <c:axId val="1422110735"/>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quot;$&quot;* #,##0_-;_-&quot;$&quot;* &quot;-&quot;??_-;_-@_-" sourceLinked="1"/>
        <c:majorTickMark val="none"/>
        <c:minorTickMark val="none"/>
        <c:tickLblPos val="nextTo"/>
        <c:crossAx val="142210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8">
  <a:schemeClr val="accent5"/>
</cs:colorStyle>
</file>

<file path=ppt/charts/colors12.xml><?xml version="1.0" encoding="utf-8"?>
<cs:colorStyle xmlns:cs="http://schemas.microsoft.com/office/drawing/2012/chartStyle" xmlns:a="http://schemas.openxmlformats.org/drawingml/2006/main" meth="withinLinear" id="18">
  <a:schemeClr val="accent5"/>
</cs:colorStyle>
</file>

<file path=ppt/charts/colors13.xml><?xml version="1.0" encoding="utf-8"?>
<cs:colorStyle xmlns:cs="http://schemas.microsoft.com/office/drawing/2012/chartStyle" xmlns:a="http://schemas.openxmlformats.org/drawingml/2006/main" meth="withinLinear" id="18">
  <a:schemeClr val="accent5"/>
</cs:colorStyle>
</file>

<file path=ppt/charts/colors14.xml><?xml version="1.0" encoding="utf-8"?>
<cs:colorStyle xmlns:cs="http://schemas.microsoft.com/office/drawing/2012/chartStyle" xmlns:a="http://schemas.openxmlformats.org/drawingml/2006/main" meth="withinLinear" id="18">
  <a:schemeClr val="accent5"/>
</cs:colorStyle>
</file>

<file path=ppt/charts/colors15.xml><?xml version="1.0" encoding="utf-8"?>
<cs:colorStyle xmlns:cs="http://schemas.microsoft.com/office/drawing/2012/chartStyle" xmlns:a="http://schemas.openxmlformats.org/drawingml/2006/main" meth="withinLinear" id="18">
  <a:schemeClr val="accent5"/>
</cs:colorStyle>
</file>

<file path=ppt/charts/colors16.xml><?xml version="1.0" encoding="utf-8"?>
<cs:colorStyle xmlns:cs="http://schemas.microsoft.com/office/drawing/2012/chartStyle" xmlns:a="http://schemas.openxmlformats.org/drawingml/2006/main" meth="withinLinear" id="18">
  <a:schemeClr val="accent5"/>
</cs:colorStyle>
</file>

<file path=ppt/charts/colors17.xml><?xml version="1.0" encoding="utf-8"?>
<cs:colorStyle xmlns:cs="http://schemas.microsoft.com/office/drawing/2012/chartStyle" xmlns:a="http://schemas.openxmlformats.org/drawingml/2006/main" meth="withinLinear" id="18">
  <a:schemeClr val="accent5"/>
</cs:colorStyle>
</file>

<file path=ppt/charts/colors18.xml><?xml version="1.0" encoding="utf-8"?>
<cs:colorStyle xmlns:cs="http://schemas.microsoft.com/office/drawing/2012/chartStyle" xmlns:a="http://schemas.openxmlformats.org/drawingml/2006/main" meth="withinLinear" id="18">
  <a:schemeClr val="accent5"/>
</cs:colorStyle>
</file>

<file path=ppt/charts/colors19.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20.xml><?xml version="1.0" encoding="utf-8"?>
<cs:colorStyle xmlns:cs="http://schemas.microsoft.com/office/drawing/2012/chartStyle" xmlns:a="http://schemas.openxmlformats.org/drawingml/2006/main" meth="withinLinear" id="18">
  <a:schemeClr val="accent5"/>
</cs:colorStyle>
</file>

<file path=ppt/charts/colors21.xml><?xml version="1.0" encoding="utf-8"?>
<cs:colorStyle xmlns:cs="http://schemas.microsoft.com/office/drawing/2012/chartStyle" xmlns:a="http://schemas.openxmlformats.org/drawingml/2006/main" meth="withinLinear" id="18">
  <a:schemeClr val="accent5"/>
</cs:colorStyle>
</file>

<file path=ppt/charts/colors22.xml><?xml version="1.0" encoding="utf-8"?>
<cs:colorStyle xmlns:cs="http://schemas.microsoft.com/office/drawing/2012/chartStyle" xmlns:a="http://schemas.openxmlformats.org/drawingml/2006/main" meth="withinLinear" id="18">
  <a:schemeClr val="accent5"/>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8C355C-AAA8-4ED0-8709-1B32B0E5B9FD}" type="doc">
      <dgm:prSet loTypeId="urn:microsoft.com/office/officeart/2005/8/layout/StepDownProcess" loCatId="process" qsTypeId="urn:microsoft.com/office/officeart/2005/8/quickstyle/simple4" qsCatId="simple" csTypeId="urn:microsoft.com/office/officeart/2005/8/colors/accent1_2" csCatId="accent1" phldr="1"/>
      <dgm:spPr/>
      <dgm:t>
        <a:bodyPr/>
        <a:lstStyle/>
        <a:p>
          <a:endParaRPr lang="es-MX"/>
        </a:p>
      </dgm:t>
    </dgm:pt>
    <dgm:pt modelId="{205E5498-B615-4DA5-B4F0-5ED72BB93C37}">
      <dgm:prSet phldrT="[Texto]"/>
      <dgm:spPr/>
      <dgm:t>
        <a:bodyPr/>
        <a:lstStyle/>
        <a:p>
          <a:r>
            <a:rPr lang="es-MX" dirty="0"/>
            <a:t>VARIABLES ORIGINALES</a:t>
          </a:r>
        </a:p>
      </dgm:t>
    </dgm:pt>
    <dgm:pt modelId="{6BA6625C-38A4-40A9-A161-7E109D9205ED}" type="parTrans" cxnId="{B1F32564-FDD5-4F3F-AAA0-C11757F63FC9}">
      <dgm:prSet/>
      <dgm:spPr/>
      <dgm:t>
        <a:bodyPr/>
        <a:lstStyle/>
        <a:p>
          <a:endParaRPr lang="es-MX"/>
        </a:p>
      </dgm:t>
    </dgm:pt>
    <dgm:pt modelId="{06615313-14EE-4645-B0D7-DEC6286EB9E4}" type="sibTrans" cxnId="{B1F32564-FDD5-4F3F-AAA0-C11757F63FC9}">
      <dgm:prSet/>
      <dgm:spPr/>
      <dgm:t>
        <a:bodyPr/>
        <a:lstStyle/>
        <a:p>
          <a:endParaRPr lang="es-MX"/>
        </a:p>
      </dgm:t>
    </dgm:pt>
    <dgm:pt modelId="{7888DE88-AEDF-4F1F-AF16-5FFD52523337}">
      <dgm:prSet phldrT="[Texto]" custT="1"/>
      <dgm:spPr/>
      <dgm:t>
        <a:bodyPr/>
        <a:lstStyle/>
        <a:p>
          <a:r>
            <a:rPr lang="es-MX" sz="1000" dirty="0"/>
            <a:t>Product_Category_2 68.6% </a:t>
          </a:r>
          <a:r>
            <a:rPr lang="es-MX" sz="1000" dirty="0" err="1"/>
            <a:t>missing</a:t>
          </a:r>
          <a:endParaRPr lang="es-MX" sz="1000" dirty="0"/>
        </a:p>
      </dgm:t>
    </dgm:pt>
    <dgm:pt modelId="{7847DA26-0BDA-4AD3-A233-D04BD6D08BB1}" type="parTrans" cxnId="{8D29DB35-4A8D-435F-8872-00CA6575C3C6}">
      <dgm:prSet/>
      <dgm:spPr/>
      <dgm:t>
        <a:bodyPr/>
        <a:lstStyle/>
        <a:p>
          <a:endParaRPr lang="es-MX"/>
        </a:p>
      </dgm:t>
    </dgm:pt>
    <dgm:pt modelId="{0BFD71E7-9F9A-4E07-92D7-8CE6BC7770DB}" type="sibTrans" cxnId="{8D29DB35-4A8D-435F-8872-00CA6575C3C6}">
      <dgm:prSet/>
      <dgm:spPr/>
      <dgm:t>
        <a:bodyPr/>
        <a:lstStyle/>
        <a:p>
          <a:endParaRPr lang="es-MX"/>
        </a:p>
      </dgm:t>
    </dgm:pt>
    <dgm:pt modelId="{42D7A290-7A9C-455D-808A-76584D1EC9A1}">
      <dgm:prSet phldrT="[Texto]" custT="1"/>
      <dgm:spPr/>
      <dgm:t>
        <a:bodyPr/>
        <a:lstStyle/>
        <a:p>
          <a:r>
            <a:rPr lang="es-MX" sz="1000" dirty="0"/>
            <a:t>Control</a:t>
          </a:r>
        </a:p>
      </dgm:t>
    </dgm:pt>
    <dgm:pt modelId="{1BA32D3E-082C-457E-923B-933A63759445}" type="parTrans" cxnId="{F88F41D1-DFB7-4FD1-9EE1-2B5340D62BDC}">
      <dgm:prSet/>
      <dgm:spPr/>
      <dgm:t>
        <a:bodyPr/>
        <a:lstStyle/>
        <a:p>
          <a:endParaRPr lang="es-MX"/>
        </a:p>
      </dgm:t>
    </dgm:pt>
    <dgm:pt modelId="{7B2E2C50-B2B8-4A55-9AA5-B128465672B8}" type="sibTrans" cxnId="{F88F41D1-DFB7-4FD1-9EE1-2B5340D62BDC}">
      <dgm:prSet/>
      <dgm:spPr/>
      <dgm:t>
        <a:bodyPr/>
        <a:lstStyle/>
        <a:p>
          <a:endParaRPr lang="es-MX"/>
        </a:p>
      </dgm:t>
    </dgm:pt>
    <dgm:pt modelId="{85422681-6667-4340-9044-A8855D0DCA3D}">
      <dgm:prSet phldrT="[Texto]"/>
      <dgm:spPr/>
      <dgm:t>
        <a:bodyPr/>
        <a:lstStyle/>
        <a:p>
          <a:r>
            <a:rPr lang="es-MX" dirty="0"/>
            <a:t>FEATURE ENGINEERING </a:t>
          </a:r>
        </a:p>
      </dgm:t>
    </dgm:pt>
    <dgm:pt modelId="{F55C3F47-B204-4DBF-8F80-7A55CFC8C111}" type="parTrans" cxnId="{5B2B2BD5-0A99-4EB8-9D7A-FD1314B484D2}">
      <dgm:prSet/>
      <dgm:spPr/>
      <dgm:t>
        <a:bodyPr/>
        <a:lstStyle/>
        <a:p>
          <a:endParaRPr lang="es-MX"/>
        </a:p>
      </dgm:t>
    </dgm:pt>
    <dgm:pt modelId="{02101579-7342-4264-9C08-2C8913F40623}" type="sibTrans" cxnId="{5B2B2BD5-0A99-4EB8-9D7A-FD1314B484D2}">
      <dgm:prSet/>
      <dgm:spPr/>
      <dgm:t>
        <a:bodyPr/>
        <a:lstStyle/>
        <a:p>
          <a:endParaRPr lang="es-MX"/>
        </a:p>
      </dgm:t>
    </dgm:pt>
    <dgm:pt modelId="{585411C4-8A0A-4489-B83A-D7AF4F89C81D}">
      <dgm:prSet phldrT="[Texto]"/>
      <dgm:spPr/>
      <dgm:t>
        <a:bodyPr/>
        <a:lstStyle/>
        <a:p>
          <a:r>
            <a:rPr lang="es-MX" dirty="0"/>
            <a:t>Control (distribución)</a:t>
          </a:r>
        </a:p>
      </dgm:t>
    </dgm:pt>
    <dgm:pt modelId="{63C3DC6E-D71B-4344-9D26-F1FB63EDF635}" type="parTrans" cxnId="{E6FD32BE-2883-4D36-8DF6-2C505E7B0985}">
      <dgm:prSet/>
      <dgm:spPr/>
      <dgm:t>
        <a:bodyPr/>
        <a:lstStyle/>
        <a:p>
          <a:endParaRPr lang="es-MX"/>
        </a:p>
      </dgm:t>
    </dgm:pt>
    <dgm:pt modelId="{70A940C8-BD5E-4C9B-A7F3-98E2D1AF7617}" type="sibTrans" cxnId="{E6FD32BE-2883-4D36-8DF6-2C505E7B0985}">
      <dgm:prSet/>
      <dgm:spPr/>
      <dgm:t>
        <a:bodyPr/>
        <a:lstStyle/>
        <a:p>
          <a:endParaRPr lang="es-MX"/>
        </a:p>
      </dgm:t>
    </dgm:pt>
    <dgm:pt modelId="{A670E571-749C-4EBB-A6DF-7A031BBB5108}">
      <dgm:prSet phldrT="[Texto]"/>
      <dgm:spPr/>
      <dgm:t>
        <a:bodyPr/>
        <a:lstStyle/>
        <a:p>
          <a:r>
            <a:rPr lang="es-MX" dirty="0"/>
            <a:t>MISSING TREATMENT</a:t>
          </a:r>
        </a:p>
      </dgm:t>
    </dgm:pt>
    <dgm:pt modelId="{A45695A3-BB10-4247-BD26-F5DE7EEE3093}" type="parTrans" cxnId="{78D2CE36-E545-4A9D-898E-055CBDC34FBD}">
      <dgm:prSet/>
      <dgm:spPr/>
      <dgm:t>
        <a:bodyPr/>
        <a:lstStyle/>
        <a:p>
          <a:endParaRPr lang="es-MX"/>
        </a:p>
      </dgm:t>
    </dgm:pt>
    <dgm:pt modelId="{6666EAF3-F5D6-4DDB-A276-085BC2F9BB4C}" type="sibTrans" cxnId="{78D2CE36-E545-4A9D-898E-055CBDC34FBD}">
      <dgm:prSet/>
      <dgm:spPr/>
      <dgm:t>
        <a:bodyPr/>
        <a:lstStyle/>
        <a:p>
          <a:endParaRPr lang="es-MX"/>
        </a:p>
      </dgm:t>
    </dgm:pt>
    <dgm:pt modelId="{6A3F1B99-158B-41B3-B3C3-04911DF5FF24}">
      <dgm:prSet phldrT="[Texto]" custT="1"/>
      <dgm:spPr/>
      <dgm:t>
        <a:bodyPr/>
        <a:lstStyle/>
        <a:p>
          <a:r>
            <a:rPr lang="es-MX" sz="1000" dirty="0"/>
            <a:t>Product_Category_3 30.6% </a:t>
          </a:r>
          <a:r>
            <a:rPr lang="es-MX" sz="1000" dirty="0" err="1"/>
            <a:t>missing</a:t>
          </a:r>
          <a:endParaRPr lang="es-MX" sz="1000" dirty="0"/>
        </a:p>
      </dgm:t>
    </dgm:pt>
    <dgm:pt modelId="{5FDB8945-4054-4628-A1CA-FCC50488AAF8}" type="parTrans" cxnId="{9F9D743E-178B-48E8-ADFC-D18AC98F376F}">
      <dgm:prSet/>
      <dgm:spPr/>
      <dgm:t>
        <a:bodyPr/>
        <a:lstStyle/>
        <a:p>
          <a:endParaRPr lang="es-MX"/>
        </a:p>
      </dgm:t>
    </dgm:pt>
    <dgm:pt modelId="{55037B62-EAE6-450C-8590-5CD0C03CBBB4}" type="sibTrans" cxnId="{9F9D743E-178B-48E8-ADFC-D18AC98F376F}">
      <dgm:prSet/>
      <dgm:spPr/>
      <dgm:t>
        <a:bodyPr/>
        <a:lstStyle/>
        <a:p>
          <a:endParaRPr lang="es-MX"/>
        </a:p>
      </dgm:t>
    </dgm:pt>
    <dgm:pt modelId="{3B481A58-C66A-4055-AF92-B1CC0A97AB10}">
      <dgm:prSet phldrT="[Texto]" custT="1"/>
      <dgm:spPr/>
      <dgm:t>
        <a:bodyPr/>
        <a:lstStyle/>
        <a:p>
          <a:r>
            <a:rPr lang="es-MX" sz="1000" dirty="0"/>
            <a:t>Imputar con -999 para evitar que se reconozca el valor como patrón</a:t>
          </a:r>
        </a:p>
      </dgm:t>
    </dgm:pt>
    <dgm:pt modelId="{630E3E88-4188-4278-88A8-CFEA44CE92B4}" type="parTrans" cxnId="{07E0FE32-8579-4D56-B188-E5C72B56C6E7}">
      <dgm:prSet/>
      <dgm:spPr/>
      <dgm:t>
        <a:bodyPr/>
        <a:lstStyle/>
        <a:p>
          <a:endParaRPr lang="es-MX"/>
        </a:p>
      </dgm:t>
    </dgm:pt>
    <dgm:pt modelId="{6C3D13B0-6CE5-4E4A-BC9A-0C9A65F39A6C}" type="sibTrans" cxnId="{07E0FE32-8579-4D56-B188-E5C72B56C6E7}">
      <dgm:prSet/>
      <dgm:spPr/>
      <dgm:t>
        <a:bodyPr/>
        <a:lstStyle/>
        <a:p>
          <a:endParaRPr lang="es-MX"/>
        </a:p>
      </dgm:t>
    </dgm:pt>
    <dgm:pt modelId="{5CBE6051-68D0-4D9B-AE71-7052CD1C58AD}">
      <dgm:prSet phldrT="[Texto]" custT="1"/>
      <dgm:spPr/>
      <dgm:t>
        <a:bodyPr/>
        <a:lstStyle/>
        <a:p>
          <a:r>
            <a:rPr lang="es-MX" sz="1000" dirty="0"/>
            <a:t>Control (distribución)</a:t>
          </a:r>
        </a:p>
      </dgm:t>
    </dgm:pt>
    <dgm:pt modelId="{F64A2AC7-1518-4350-8095-37DFB272DDAE}" type="parTrans" cxnId="{A3340E31-4EC1-426F-8713-B6490B870A3E}">
      <dgm:prSet/>
      <dgm:spPr/>
      <dgm:t>
        <a:bodyPr/>
        <a:lstStyle/>
        <a:p>
          <a:endParaRPr lang="es-MX"/>
        </a:p>
      </dgm:t>
    </dgm:pt>
    <dgm:pt modelId="{388AC6A3-EEB2-4500-9B86-400509B28040}" type="sibTrans" cxnId="{A3340E31-4EC1-426F-8713-B6490B870A3E}">
      <dgm:prSet/>
      <dgm:spPr/>
      <dgm:t>
        <a:bodyPr/>
        <a:lstStyle/>
        <a:p>
          <a:endParaRPr lang="es-MX"/>
        </a:p>
      </dgm:t>
    </dgm:pt>
    <dgm:pt modelId="{08B14917-6C6A-4010-A55E-E40D120FDDD3}">
      <dgm:prSet phldrT="[Texto]" custT="1"/>
      <dgm:spPr/>
      <dgm:t>
        <a:bodyPr/>
        <a:lstStyle/>
        <a:p>
          <a:r>
            <a:rPr lang="es-MX" sz="1000" dirty="0"/>
            <a:t>Control (distribución)</a:t>
          </a:r>
        </a:p>
      </dgm:t>
    </dgm:pt>
    <dgm:pt modelId="{9C1DC0B8-E1BD-4B81-9AB4-6ABC7F92FEC0}" type="parTrans" cxnId="{6C541E2D-C96E-4560-908C-42E9274F21FC}">
      <dgm:prSet/>
      <dgm:spPr/>
      <dgm:t>
        <a:bodyPr/>
        <a:lstStyle/>
        <a:p>
          <a:endParaRPr lang="es-MX"/>
        </a:p>
      </dgm:t>
    </dgm:pt>
    <dgm:pt modelId="{D71EB80C-B8D6-43AC-8E6A-E92601C2C49B}" type="sibTrans" cxnId="{6C541E2D-C96E-4560-908C-42E9274F21FC}">
      <dgm:prSet/>
      <dgm:spPr/>
      <dgm:t>
        <a:bodyPr/>
        <a:lstStyle/>
        <a:p>
          <a:endParaRPr lang="es-MX"/>
        </a:p>
      </dgm:t>
    </dgm:pt>
    <dgm:pt modelId="{3807FA84-23CB-4E5D-9FCE-F92E81DAEF1E}">
      <dgm:prSet phldrT="[Texto]"/>
      <dgm:spPr/>
      <dgm:t>
        <a:bodyPr/>
        <a:lstStyle/>
        <a:p>
          <a:r>
            <a:rPr lang="es-MX" dirty="0"/>
            <a:t>1) Variables ordinales (</a:t>
          </a:r>
          <a:r>
            <a:rPr lang="es-MX" dirty="0" err="1"/>
            <a:t>sort</a:t>
          </a:r>
          <a:r>
            <a:rPr lang="es-MX" dirty="0"/>
            <a:t> </a:t>
          </a:r>
          <a:r>
            <a:rPr lang="es-MX" dirty="0" err="1"/>
            <a:t>categorical</a:t>
          </a:r>
          <a:r>
            <a:rPr lang="es-MX" dirty="0"/>
            <a:t> por monto)</a:t>
          </a:r>
        </a:p>
      </dgm:t>
    </dgm:pt>
    <dgm:pt modelId="{3694863E-D71C-4662-96FB-7F070977402C}" type="parTrans" cxnId="{D7141381-CE90-4AD4-9F9A-DFB899CD4FE3}">
      <dgm:prSet/>
      <dgm:spPr/>
      <dgm:t>
        <a:bodyPr/>
        <a:lstStyle/>
        <a:p>
          <a:endParaRPr lang="es-MX"/>
        </a:p>
      </dgm:t>
    </dgm:pt>
    <dgm:pt modelId="{5CDF9D1B-3B61-4859-BE59-7830925D423B}" type="sibTrans" cxnId="{D7141381-CE90-4AD4-9F9A-DFB899CD4FE3}">
      <dgm:prSet/>
      <dgm:spPr/>
      <dgm:t>
        <a:bodyPr/>
        <a:lstStyle/>
        <a:p>
          <a:endParaRPr lang="es-MX"/>
        </a:p>
      </dgm:t>
    </dgm:pt>
    <dgm:pt modelId="{C96920AC-2E42-4563-9089-5C707A9B754E}">
      <dgm:prSet phldrT="[Texto]"/>
      <dgm:spPr/>
      <dgm:t>
        <a:bodyPr/>
        <a:lstStyle/>
        <a:p>
          <a:r>
            <a:rPr lang="es-MX" dirty="0"/>
            <a:t>2) Interacciones 2 (v1*v2…)</a:t>
          </a:r>
        </a:p>
      </dgm:t>
    </dgm:pt>
    <dgm:pt modelId="{B8BEF1C1-F1A5-462A-A292-A748418B0D0A}" type="parTrans" cxnId="{2F545F8A-EDEF-4696-82B5-DA6E97D79EAD}">
      <dgm:prSet/>
      <dgm:spPr/>
      <dgm:t>
        <a:bodyPr/>
        <a:lstStyle/>
        <a:p>
          <a:endParaRPr lang="es-MX"/>
        </a:p>
      </dgm:t>
    </dgm:pt>
    <dgm:pt modelId="{2FD7466C-5766-49D9-BAB4-375EEACA697C}" type="sibTrans" cxnId="{2F545F8A-EDEF-4696-82B5-DA6E97D79EAD}">
      <dgm:prSet/>
      <dgm:spPr/>
      <dgm:t>
        <a:bodyPr/>
        <a:lstStyle/>
        <a:p>
          <a:endParaRPr lang="es-MX"/>
        </a:p>
      </dgm:t>
    </dgm:pt>
    <dgm:pt modelId="{D4216ADA-6B9D-4499-B695-524E6385B36C}">
      <dgm:prSet phldrT="[Texto]"/>
      <dgm:spPr/>
      <dgm:t>
        <a:bodyPr/>
        <a:lstStyle/>
        <a:p>
          <a:r>
            <a:rPr lang="es-MX" dirty="0"/>
            <a:t>3) </a:t>
          </a:r>
          <a:r>
            <a:rPr lang="es-MX" dirty="0" err="1"/>
            <a:t>Dummy</a:t>
          </a:r>
          <a:r>
            <a:rPr lang="es-MX" dirty="0"/>
            <a:t> variables (</a:t>
          </a:r>
          <a:r>
            <a:rPr lang="es-MX" dirty="0" err="1"/>
            <a:t>Occupation</a:t>
          </a:r>
          <a:r>
            <a:rPr lang="es-MX" dirty="0"/>
            <a:t> y </a:t>
          </a:r>
          <a:r>
            <a:rPr lang="es-MX" dirty="0" err="1"/>
            <a:t>City_Category</a:t>
          </a:r>
          <a:r>
            <a:rPr lang="es-MX" dirty="0"/>
            <a:t>)</a:t>
          </a:r>
        </a:p>
      </dgm:t>
    </dgm:pt>
    <dgm:pt modelId="{0AC8CC3B-5AB5-4953-A850-62774241089C}" type="parTrans" cxnId="{A905C8A5-36AE-4577-9F33-364397E48FB6}">
      <dgm:prSet/>
      <dgm:spPr/>
      <dgm:t>
        <a:bodyPr/>
        <a:lstStyle/>
        <a:p>
          <a:endParaRPr lang="es-MX"/>
        </a:p>
      </dgm:t>
    </dgm:pt>
    <dgm:pt modelId="{2197955E-6FD3-46F1-AE06-E29F794DCD89}" type="sibTrans" cxnId="{A905C8A5-36AE-4577-9F33-364397E48FB6}">
      <dgm:prSet/>
      <dgm:spPr/>
      <dgm:t>
        <a:bodyPr/>
        <a:lstStyle/>
        <a:p>
          <a:endParaRPr lang="es-MX"/>
        </a:p>
      </dgm:t>
    </dgm:pt>
    <dgm:pt modelId="{1D266C8C-A784-4FBD-9934-BE41555ADB1A}">
      <dgm:prSet phldrT="[Texto]"/>
      <dgm:spPr/>
      <dgm:t>
        <a:bodyPr/>
        <a:lstStyle/>
        <a:p>
          <a:r>
            <a:rPr lang="es-MX" dirty="0"/>
            <a:t>FEATURE SELECTION</a:t>
          </a:r>
        </a:p>
      </dgm:t>
    </dgm:pt>
    <dgm:pt modelId="{2D754DC7-3FC6-4C00-98F8-70A4B471AAEB}" type="parTrans" cxnId="{CD9C8E1F-143B-44AA-918D-A446B478C014}">
      <dgm:prSet/>
      <dgm:spPr/>
      <dgm:t>
        <a:bodyPr/>
        <a:lstStyle/>
        <a:p>
          <a:endParaRPr lang="es-MX"/>
        </a:p>
      </dgm:t>
    </dgm:pt>
    <dgm:pt modelId="{8D235853-4259-4379-9556-57BE123D00C4}" type="sibTrans" cxnId="{CD9C8E1F-143B-44AA-918D-A446B478C014}">
      <dgm:prSet/>
      <dgm:spPr/>
      <dgm:t>
        <a:bodyPr/>
        <a:lstStyle/>
        <a:p>
          <a:endParaRPr lang="es-MX"/>
        </a:p>
      </dgm:t>
    </dgm:pt>
    <dgm:pt modelId="{99014512-5E01-49AC-A96C-58DB762D03D6}">
      <dgm:prSet phldrT="[Texto]" custT="1"/>
      <dgm:spPr/>
      <dgm:t>
        <a:bodyPr/>
        <a:lstStyle/>
        <a:p>
          <a:r>
            <a:rPr lang="es-MX" sz="1000" dirty="0"/>
            <a:t>GBM Variable </a:t>
          </a:r>
          <a:r>
            <a:rPr lang="es-MX" sz="1000" dirty="0" err="1"/>
            <a:t>importance</a:t>
          </a:r>
          <a:r>
            <a:rPr lang="es-MX" sz="1000" dirty="0"/>
            <a:t> at 99% -&gt; 35 variables</a:t>
          </a:r>
        </a:p>
      </dgm:t>
    </dgm:pt>
    <dgm:pt modelId="{5F6CE9D8-2D8F-48FB-B920-1B8F5927BD18}" type="parTrans" cxnId="{75A73A84-5D55-47AD-99D3-8FD0B615D187}">
      <dgm:prSet/>
      <dgm:spPr/>
      <dgm:t>
        <a:bodyPr/>
        <a:lstStyle/>
        <a:p>
          <a:endParaRPr lang="es-MX"/>
        </a:p>
      </dgm:t>
    </dgm:pt>
    <dgm:pt modelId="{53C92CC6-C0BA-45E2-839A-B6A8DCFA914B}" type="sibTrans" cxnId="{75A73A84-5D55-47AD-99D3-8FD0B615D187}">
      <dgm:prSet/>
      <dgm:spPr/>
      <dgm:t>
        <a:bodyPr/>
        <a:lstStyle/>
        <a:p>
          <a:endParaRPr lang="es-MX"/>
        </a:p>
      </dgm:t>
    </dgm:pt>
    <dgm:pt modelId="{09B744BD-42DA-4065-9AAB-C37206D497BC}">
      <dgm:prSet phldrT="[Texto]"/>
      <dgm:spPr/>
      <dgm:t>
        <a:bodyPr/>
        <a:lstStyle/>
        <a:p>
          <a:r>
            <a:rPr lang="es-MX" dirty="0"/>
            <a:t>160 Variables finales</a:t>
          </a:r>
        </a:p>
      </dgm:t>
    </dgm:pt>
    <dgm:pt modelId="{9C513E32-89C6-4F5A-8A52-6341E9C64AE5}" type="parTrans" cxnId="{6C87740D-94D5-44E3-8E57-BD1500444A22}">
      <dgm:prSet/>
      <dgm:spPr/>
      <dgm:t>
        <a:bodyPr/>
        <a:lstStyle/>
        <a:p>
          <a:endParaRPr lang="es-MX"/>
        </a:p>
      </dgm:t>
    </dgm:pt>
    <dgm:pt modelId="{61199DCD-5732-433E-8E12-878CE1DACD9C}" type="sibTrans" cxnId="{6C87740D-94D5-44E3-8E57-BD1500444A22}">
      <dgm:prSet/>
      <dgm:spPr/>
      <dgm:t>
        <a:bodyPr/>
        <a:lstStyle/>
        <a:p>
          <a:endParaRPr lang="es-MX"/>
        </a:p>
      </dgm:t>
    </dgm:pt>
    <dgm:pt modelId="{F45BB9E6-F5F4-41B0-B6C0-5DF76C64438B}">
      <dgm:prSet phldrT="[Texto]" custT="1"/>
      <dgm:spPr/>
      <dgm:t>
        <a:bodyPr/>
        <a:lstStyle/>
        <a:p>
          <a:r>
            <a:rPr lang="es-MX" sz="1000" dirty="0" err="1"/>
            <a:t>Correlation</a:t>
          </a:r>
          <a:r>
            <a:rPr lang="es-MX" sz="1000" dirty="0"/>
            <a:t> &gt; 0.7 -&gt; 18 variables</a:t>
          </a:r>
        </a:p>
      </dgm:t>
    </dgm:pt>
    <dgm:pt modelId="{FFF6FE50-643D-4E1B-9BC8-3FD8E848E133}" type="parTrans" cxnId="{FA7B8373-584A-4A76-9FEA-8EFE02E97009}">
      <dgm:prSet/>
      <dgm:spPr/>
      <dgm:t>
        <a:bodyPr/>
        <a:lstStyle/>
        <a:p>
          <a:endParaRPr lang="es-MX"/>
        </a:p>
      </dgm:t>
    </dgm:pt>
    <dgm:pt modelId="{815D476F-BDCB-4E57-9D18-0CA77F9CC24A}" type="sibTrans" cxnId="{FA7B8373-584A-4A76-9FEA-8EFE02E97009}">
      <dgm:prSet/>
      <dgm:spPr/>
      <dgm:t>
        <a:bodyPr/>
        <a:lstStyle/>
        <a:p>
          <a:endParaRPr lang="es-MX"/>
        </a:p>
      </dgm:t>
    </dgm:pt>
    <dgm:pt modelId="{B99A6128-0D04-4AA1-8CA7-033459278A87}">
      <dgm:prSet phldrT="[Texto]" custT="1"/>
      <dgm:spPr/>
      <dgm:t>
        <a:bodyPr/>
        <a:lstStyle/>
        <a:p>
          <a:r>
            <a:rPr lang="es-MX" sz="1000" dirty="0"/>
            <a:t>PDP &amp; ICE no computables</a:t>
          </a:r>
        </a:p>
      </dgm:t>
    </dgm:pt>
    <dgm:pt modelId="{5C675951-70B9-45F8-BB18-0C483B4D659E}" type="parTrans" cxnId="{C805ADC2-1751-4AD3-84B9-8EC88FE4F8C5}">
      <dgm:prSet/>
      <dgm:spPr/>
      <dgm:t>
        <a:bodyPr/>
        <a:lstStyle/>
        <a:p>
          <a:endParaRPr lang="es-MX"/>
        </a:p>
      </dgm:t>
    </dgm:pt>
    <dgm:pt modelId="{26F5DCBF-2ED1-4076-AAC4-298AEBECA39D}" type="sibTrans" cxnId="{C805ADC2-1751-4AD3-84B9-8EC88FE4F8C5}">
      <dgm:prSet/>
      <dgm:spPr/>
      <dgm:t>
        <a:bodyPr/>
        <a:lstStyle/>
        <a:p>
          <a:endParaRPr lang="es-MX"/>
        </a:p>
      </dgm:t>
    </dgm:pt>
    <dgm:pt modelId="{476943E3-2E19-41B0-BDD1-B4449BF49FA2}" type="pres">
      <dgm:prSet presAssocID="{988C355C-AAA8-4ED0-8709-1B32B0E5B9FD}" presName="rootnode" presStyleCnt="0">
        <dgm:presLayoutVars>
          <dgm:chMax/>
          <dgm:chPref/>
          <dgm:dir/>
          <dgm:animLvl val="lvl"/>
        </dgm:presLayoutVars>
      </dgm:prSet>
      <dgm:spPr/>
    </dgm:pt>
    <dgm:pt modelId="{51463C59-D5CD-431F-BC6C-AAD95F092129}" type="pres">
      <dgm:prSet presAssocID="{205E5498-B615-4DA5-B4F0-5ED72BB93C37}" presName="composite" presStyleCnt="0"/>
      <dgm:spPr/>
    </dgm:pt>
    <dgm:pt modelId="{512DF238-2A26-486B-BE6F-05C67DB4245B}" type="pres">
      <dgm:prSet presAssocID="{205E5498-B615-4DA5-B4F0-5ED72BB93C37}" presName="bentUpArrow1" presStyleLbl="alignImgPlace1" presStyleIdx="0" presStyleCnt="3"/>
      <dgm:spPr/>
    </dgm:pt>
    <dgm:pt modelId="{9025651C-A97D-483A-A082-887232DCDA15}" type="pres">
      <dgm:prSet presAssocID="{205E5498-B615-4DA5-B4F0-5ED72BB93C37}" presName="ParentText" presStyleLbl="node1" presStyleIdx="0" presStyleCnt="4">
        <dgm:presLayoutVars>
          <dgm:chMax val="1"/>
          <dgm:chPref val="1"/>
          <dgm:bulletEnabled val="1"/>
        </dgm:presLayoutVars>
      </dgm:prSet>
      <dgm:spPr/>
    </dgm:pt>
    <dgm:pt modelId="{3A8F2E6F-3E48-4852-92F3-6AD490A715BD}" type="pres">
      <dgm:prSet presAssocID="{205E5498-B615-4DA5-B4F0-5ED72BB93C37}" presName="ChildText" presStyleLbl="revTx" presStyleIdx="0" presStyleCnt="4" custScaleX="227029" custLinFactNeighborX="64740" custLinFactNeighborY="-1261">
        <dgm:presLayoutVars>
          <dgm:chMax val="0"/>
          <dgm:chPref val="0"/>
          <dgm:bulletEnabled val="1"/>
        </dgm:presLayoutVars>
      </dgm:prSet>
      <dgm:spPr/>
    </dgm:pt>
    <dgm:pt modelId="{128081D0-7FDA-4081-A092-8A6879F8C3C0}" type="pres">
      <dgm:prSet presAssocID="{06615313-14EE-4645-B0D7-DEC6286EB9E4}" presName="sibTrans" presStyleCnt="0"/>
      <dgm:spPr/>
    </dgm:pt>
    <dgm:pt modelId="{D0A5B61D-1146-4CD8-AEA8-128B85F3A16E}" type="pres">
      <dgm:prSet presAssocID="{A670E571-749C-4EBB-A6DF-7A031BBB5108}" presName="composite" presStyleCnt="0"/>
      <dgm:spPr/>
    </dgm:pt>
    <dgm:pt modelId="{937F506E-0AE4-409D-8CE4-CD2AB58BDE9E}" type="pres">
      <dgm:prSet presAssocID="{A670E571-749C-4EBB-A6DF-7A031BBB5108}" presName="bentUpArrow1" presStyleLbl="alignImgPlace1" presStyleIdx="1" presStyleCnt="3"/>
      <dgm:spPr/>
    </dgm:pt>
    <dgm:pt modelId="{D6A82570-2155-4685-9CAA-2A461611DDD9}" type="pres">
      <dgm:prSet presAssocID="{A670E571-749C-4EBB-A6DF-7A031BBB5108}" presName="ParentText" presStyleLbl="node1" presStyleIdx="1" presStyleCnt="4">
        <dgm:presLayoutVars>
          <dgm:chMax val="1"/>
          <dgm:chPref val="1"/>
          <dgm:bulletEnabled val="1"/>
        </dgm:presLayoutVars>
      </dgm:prSet>
      <dgm:spPr/>
    </dgm:pt>
    <dgm:pt modelId="{95453607-74AC-407A-B1AD-989E30ED1C31}" type="pres">
      <dgm:prSet presAssocID="{A670E571-749C-4EBB-A6DF-7A031BBB5108}" presName="ChildText" presStyleLbl="revTx" presStyleIdx="1" presStyleCnt="4" custScaleX="386938" custLinFactX="43155" custLinFactNeighborX="100000" custLinFactNeighborY="-301">
        <dgm:presLayoutVars>
          <dgm:chMax val="0"/>
          <dgm:chPref val="0"/>
          <dgm:bulletEnabled val="1"/>
        </dgm:presLayoutVars>
      </dgm:prSet>
      <dgm:spPr/>
    </dgm:pt>
    <dgm:pt modelId="{3F8AB5C4-9D39-4CAF-ABC2-6F543413E115}" type="pres">
      <dgm:prSet presAssocID="{6666EAF3-F5D6-4DDB-A276-085BC2F9BB4C}" presName="sibTrans" presStyleCnt="0"/>
      <dgm:spPr/>
    </dgm:pt>
    <dgm:pt modelId="{5033883E-2183-4126-A7AE-81DA209D0DEE}" type="pres">
      <dgm:prSet presAssocID="{85422681-6667-4340-9044-A8855D0DCA3D}" presName="composite" presStyleCnt="0"/>
      <dgm:spPr/>
    </dgm:pt>
    <dgm:pt modelId="{A4520179-42F1-4BA6-AEEA-E2217A01674D}" type="pres">
      <dgm:prSet presAssocID="{85422681-6667-4340-9044-A8855D0DCA3D}" presName="bentUpArrow1" presStyleLbl="alignImgPlace1" presStyleIdx="2" presStyleCnt="3"/>
      <dgm:spPr/>
    </dgm:pt>
    <dgm:pt modelId="{56367263-CB9E-4568-8828-0D7C74E46B03}" type="pres">
      <dgm:prSet presAssocID="{85422681-6667-4340-9044-A8855D0DCA3D}" presName="ParentText" presStyleLbl="node1" presStyleIdx="2" presStyleCnt="4">
        <dgm:presLayoutVars>
          <dgm:chMax val="1"/>
          <dgm:chPref val="1"/>
          <dgm:bulletEnabled val="1"/>
        </dgm:presLayoutVars>
      </dgm:prSet>
      <dgm:spPr/>
    </dgm:pt>
    <dgm:pt modelId="{92ABEDB9-C626-46D5-ACFE-C0631643E682}" type="pres">
      <dgm:prSet presAssocID="{85422681-6667-4340-9044-A8855D0DCA3D}" presName="ChildText" presStyleLbl="revTx" presStyleIdx="2" presStyleCnt="4" custScaleX="341566" custLinFactX="19817" custLinFactNeighborX="100000" custLinFactNeighborY="1024">
        <dgm:presLayoutVars>
          <dgm:chMax val="0"/>
          <dgm:chPref val="0"/>
          <dgm:bulletEnabled val="1"/>
        </dgm:presLayoutVars>
      </dgm:prSet>
      <dgm:spPr/>
    </dgm:pt>
    <dgm:pt modelId="{2DA50592-8A5A-4AD8-B18D-82D50108D7DE}" type="pres">
      <dgm:prSet presAssocID="{02101579-7342-4264-9C08-2C8913F40623}" presName="sibTrans" presStyleCnt="0"/>
      <dgm:spPr/>
    </dgm:pt>
    <dgm:pt modelId="{971A2F79-D99D-43DA-82E9-685CED1BB5BC}" type="pres">
      <dgm:prSet presAssocID="{1D266C8C-A784-4FBD-9934-BE41555ADB1A}" presName="composite" presStyleCnt="0"/>
      <dgm:spPr/>
    </dgm:pt>
    <dgm:pt modelId="{920A6EFC-324C-4794-95CB-EE8DEBAF3F23}" type="pres">
      <dgm:prSet presAssocID="{1D266C8C-A784-4FBD-9934-BE41555ADB1A}" presName="ParentText" presStyleLbl="node1" presStyleIdx="3" presStyleCnt="4">
        <dgm:presLayoutVars>
          <dgm:chMax val="1"/>
          <dgm:chPref val="1"/>
          <dgm:bulletEnabled val="1"/>
        </dgm:presLayoutVars>
      </dgm:prSet>
      <dgm:spPr/>
    </dgm:pt>
    <dgm:pt modelId="{4CD5B39E-48B4-42E4-8847-4B1341E2C0D5}" type="pres">
      <dgm:prSet presAssocID="{1D266C8C-A784-4FBD-9934-BE41555ADB1A}" presName="FinalChildText" presStyleLbl="revTx" presStyleIdx="3" presStyleCnt="4" custScaleX="269063" custLinFactNeighborX="83711" custLinFactNeighborY="120">
        <dgm:presLayoutVars>
          <dgm:chMax val="0"/>
          <dgm:chPref val="0"/>
          <dgm:bulletEnabled val="1"/>
        </dgm:presLayoutVars>
      </dgm:prSet>
      <dgm:spPr/>
    </dgm:pt>
  </dgm:ptLst>
  <dgm:cxnLst>
    <dgm:cxn modelId="{6C87740D-94D5-44E3-8E57-BD1500444A22}" srcId="{85422681-6667-4340-9044-A8855D0DCA3D}" destId="{09B744BD-42DA-4065-9AAB-C37206D497BC}" srcOrd="3" destOrd="0" parTransId="{9C513E32-89C6-4F5A-8A52-6341E9C64AE5}" sibTransId="{61199DCD-5732-433E-8E12-878CE1DACD9C}"/>
    <dgm:cxn modelId="{D5F40E11-9161-4077-9E0C-B51A9D683154}" type="presOf" srcId="{08B14917-6C6A-4010-A55E-E40D120FDDD3}" destId="{95453607-74AC-407A-B1AD-989E30ED1C31}" srcOrd="0" destOrd="2" presId="urn:microsoft.com/office/officeart/2005/8/layout/StepDownProcess"/>
    <dgm:cxn modelId="{CD9C8E1F-143B-44AA-918D-A446B478C014}" srcId="{988C355C-AAA8-4ED0-8709-1B32B0E5B9FD}" destId="{1D266C8C-A784-4FBD-9934-BE41555ADB1A}" srcOrd="3" destOrd="0" parTransId="{2D754DC7-3FC6-4C00-98F8-70A4B471AAEB}" sibTransId="{8D235853-4259-4379-9556-57BE123D00C4}"/>
    <dgm:cxn modelId="{6C541E2D-C96E-4560-908C-42E9274F21FC}" srcId="{A670E571-749C-4EBB-A6DF-7A031BBB5108}" destId="{08B14917-6C6A-4010-A55E-E40D120FDDD3}" srcOrd="2" destOrd="0" parTransId="{9C1DC0B8-E1BD-4B81-9AB4-6ABC7F92FEC0}" sibTransId="{D71EB80C-B8D6-43AC-8E6A-E92601C2C49B}"/>
    <dgm:cxn modelId="{A3340E31-4EC1-426F-8713-B6490B870A3E}" srcId="{205E5498-B615-4DA5-B4F0-5ED72BB93C37}" destId="{5CBE6051-68D0-4D9B-AE71-7052CD1C58AD}" srcOrd="2" destOrd="0" parTransId="{F64A2AC7-1518-4350-8095-37DFB272DDAE}" sibTransId="{388AC6A3-EEB2-4500-9B86-400509B28040}"/>
    <dgm:cxn modelId="{48FB7631-B447-4A16-82E6-821DB009ECA8}" type="presOf" srcId="{205E5498-B615-4DA5-B4F0-5ED72BB93C37}" destId="{9025651C-A97D-483A-A082-887232DCDA15}" srcOrd="0" destOrd="0" presId="urn:microsoft.com/office/officeart/2005/8/layout/StepDownProcess"/>
    <dgm:cxn modelId="{CA8C9632-9336-4BB6-98AD-530D4DF34133}" type="presOf" srcId="{99014512-5E01-49AC-A96C-58DB762D03D6}" destId="{4CD5B39E-48B4-42E4-8847-4B1341E2C0D5}" srcOrd="0" destOrd="0" presId="urn:microsoft.com/office/officeart/2005/8/layout/StepDownProcess"/>
    <dgm:cxn modelId="{07E0FE32-8579-4D56-B188-E5C72B56C6E7}" srcId="{A670E571-749C-4EBB-A6DF-7A031BBB5108}" destId="{3B481A58-C66A-4055-AF92-B1CC0A97AB10}" srcOrd="1" destOrd="0" parTransId="{630E3E88-4188-4278-88A8-CFEA44CE92B4}" sibTransId="{6C3D13B0-6CE5-4E4A-BC9A-0C9A65F39A6C}"/>
    <dgm:cxn modelId="{8D29DB35-4A8D-435F-8872-00CA6575C3C6}" srcId="{205E5498-B615-4DA5-B4F0-5ED72BB93C37}" destId="{7888DE88-AEDF-4F1F-AF16-5FFD52523337}" srcOrd="0" destOrd="0" parTransId="{7847DA26-0BDA-4AD3-A233-D04BD6D08BB1}" sibTransId="{0BFD71E7-9F9A-4E07-92D7-8CE6BC7770DB}"/>
    <dgm:cxn modelId="{78D2CE36-E545-4A9D-898E-055CBDC34FBD}" srcId="{988C355C-AAA8-4ED0-8709-1B32B0E5B9FD}" destId="{A670E571-749C-4EBB-A6DF-7A031BBB5108}" srcOrd="1" destOrd="0" parTransId="{A45695A3-BB10-4247-BD26-F5DE7EEE3093}" sibTransId="{6666EAF3-F5D6-4DDB-A276-085BC2F9BB4C}"/>
    <dgm:cxn modelId="{894ACF3C-522F-44B2-BD82-91C513003335}" type="presOf" srcId="{D4216ADA-6B9D-4499-B695-524E6385B36C}" destId="{92ABEDB9-C626-46D5-ACFE-C0631643E682}" srcOrd="0" destOrd="2" presId="urn:microsoft.com/office/officeart/2005/8/layout/StepDownProcess"/>
    <dgm:cxn modelId="{9F9D743E-178B-48E8-ADFC-D18AC98F376F}" srcId="{205E5498-B615-4DA5-B4F0-5ED72BB93C37}" destId="{6A3F1B99-158B-41B3-B3C3-04911DF5FF24}" srcOrd="1" destOrd="0" parTransId="{5FDB8945-4054-4628-A1CA-FCC50488AAF8}" sibTransId="{55037B62-EAE6-450C-8590-5CD0C03CBBB4}"/>
    <dgm:cxn modelId="{F80F135F-EC6B-45BF-B355-207B26FA28E9}" type="presOf" srcId="{7888DE88-AEDF-4F1F-AF16-5FFD52523337}" destId="{3A8F2E6F-3E48-4852-92F3-6AD490A715BD}" srcOrd="0" destOrd="0" presId="urn:microsoft.com/office/officeart/2005/8/layout/StepDownProcess"/>
    <dgm:cxn modelId="{85394D62-BFEF-46DE-9D50-6093FA9DD7B4}" type="presOf" srcId="{5CBE6051-68D0-4D9B-AE71-7052CD1C58AD}" destId="{3A8F2E6F-3E48-4852-92F3-6AD490A715BD}" srcOrd="0" destOrd="2" presId="urn:microsoft.com/office/officeart/2005/8/layout/StepDownProcess"/>
    <dgm:cxn modelId="{33B3CF42-B011-4665-B71F-9A848F2B5034}" type="presOf" srcId="{F45BB9E6-F5F4-41B0-B6C0-5DF76C64438B}" destId="{4CD5B39E-48B4-42E4-8847-4B1341E2C0D5}" srcOrd="0" destOrd="1" presId="urn:microsoft.com/office/officeart/2005/8/layout/StepDownProcess"/>
    <dgm:cxn modelId="{B1F32564-FDD5-4F3F-AAA0-C11757F63FC9}" srcId="{988C355C-AAA8-4ED0-8709-1B32B0E5B9FD}" destId="{205E5498-B615-4DA5-B4F0-5ED72BB93C37}" srcOrd="0" destOrd="0" parTransId="{6BA6625C-38A4-40A9-A161-7E109D9205ED}" sibTransId="{06615313-14EE-4645-B0D7-DEC6286EB9E4}"/>
    <dgm:cxn modelId="{35E89352-F35B-4CF3-A2BB-726ED0F308A1}" type="presOf" srcId="{3B481A58-C66A-4055-AF92-B1CC0A97AB10}" destId="{95453607-74AC-407A-B1AD-989E30ED1C31}" srcOrd="0" destOrd="1" presId="urn:microsoft.com/office/officeart/2005/8/layout/StepDownProcess"/>
    <dgm:cxn modelId="{514B6573-9BED-42AC-9062-1B6D368F9A6A}" type="presOf" srcId="{C96920AC-2E42-4563-9089-5C707A9B754E}" destId="{92ABEDB9-C626-46D5-ACFE-C0631643E682}" srcOrd="0" destOrd="1" presId="urn:microsoft.com/office/officeart/2005/8/layout/StepDownProcess"/>
    <dgm:cxn modelId="{FA7B8373-584A-4A76-9FEA-8EFE02E97009}" srcId="{1D266C8C-A784-4FBD-9934-BE41555ADB1A}" destId="{F45BB9E6-F5F4-41B0-B6C0-5DF76C64438B}" srcOrd="1" destOrd="0" parTransId="{FFF6FE50-643D-4E1B-9BC8-3FD8E848E133}" sibTransId="{815D476F-BDCB-4E57-9D18-0CA77F9CC24A}"/>
    <dgm:cxn modelId="{EA326475-2F84-41D7-B9B0-7CDC33D0B65A}" type="presOf" srcId="{42D7A290-7A9C-455D-808A-76584D1EC9A1}" destId="{95453607-74AC-407A-B1AD-989E30ED1C31}" srcOrd="0" destOrd="0" presId="urn:microsoft.com/office/officeart/2005/8/layout/StepDownProcess"/>
    <dgm:cxn modelId="{7BBE157D-3A5C-4E12-B6BB-CFD25A8D4D7B}" type="presOf" srcId="{85422681-6667-4340-9044-A8855D0DCA3D}" destId="{56367263-CB9E-4568-8828-0D7C74E46B03}" srcOrd="0" destOrd="0" presId="urn:microsoft.com/office/officeart/2005/8/layout/StepDownProcess"/>
    <dgm:cxn modelId="{D7141381-CE90-4AD4-9F9A-DFB899CD4FE3}" srcId="{85422681-6667-4340-9044-A8855D0DCA3D}" destId="{3807FA84-23CB-4E5D-9FCE-F92E81DAEF1E}" srcOrd="0" destOrd="0" parTransId="{3694863E-D71C-4662-96FB-7F070977402C}" sibTransId="{5CDF9D1B-3B61-4859-BE59-7830925D423B}"/>
    <dgm:cxn modelId="{75A73A84-5D55-47AD-99D3-8FD0B615D187}" srcId="{1D266C8C-A784-4FBD-9934-BE41555ADB1A}" destId="{99014512-5E01-49AC-A96C-58DB762D03D6}" srcOrd="0" destOrd="0" parTransId="{5F6CE9D8-2D8F-48FB-B920-1B8F5927BD18}" sibTransId="{53C92CC6-C0BA-45E2-839A-B6A8DCFA914B}"/>
    <dgm:cxn modelId="{2F545F8A-EDEF-4696-82B5-DA6E97D79EAD}" srcId="{85422681-6667-4340-9044-A8855D0DCA3D}" destId="{C96920AC-2E42-4563-9089-5C707A9B754E}" srcOrd="1" destOrd="0" parTransId="{B8BEF1C1-F1A5-462A-A292-A748418B0D0A}" sibTransId="{2FD7466C-5766-49D9-BAB4-375EEACA697C}"/>
    <dgm:cxn modelId="{10E7FFA3-E640-47DD-8488-A7583299B077}" type="presOf" srcId="{3807FA84-23CB-4E5D-9FCE-F92E81DAEF1E}" destId="{92ABEDB9-C626-46D5-ACFE-C0631643E682}" srcOrd="0" destOrd="0" presId="urn:microsoft.com/office/officeart/2005/8/layout/StepDownProcess"/>
    <dgm:cxn modelId="{A905C8A5-36AE-4577-9F33-364397E48FB6}" srcId="{85422681-6667-4340-9044-A8855D0DCA3D}" destId="{D4216ADA-6B9D-4499-B695-524E6385B36C}" srcOrd="2" destOrd="0" parTransId="{0AC8CC3B-5AB5-4953-A850-62774241089C}" sibTransId="{2197955E-6FD3-46F1-AE06-E29F794DCD89}"/>
    <dgm:cxn modelId="{60559DB1-9617-4862-B60C-D9A83FE7323E}" type="presOf" srcId="{988C355C-AAA8-4ED0-8709-1B32B0E5B9FD}" destId="{476943E3-2E19-41B0-BDD1-B4449BF49FA2}" srcOrd="0" destOrd="0" presId="urn:microsoft.com/office/officeart/2005/8/layout/StepDownProcess"/>
    <dgm:cxn modelId="{16785CBA-A29C-4419-901A-4E2A1EEC540B}" type="presOf" srcId="{A670E571-749C-4EBB-A6DF-7A031BBB5108}" destId="{D6A82570-2155-4685-9CAA-2A461611DDD9}" srcOrd="0" destOrd="0" presId="urn:microsoft.com/office/officeart/2005/8/layout/StepDownProcess"/>
    <dgm:cxn modelId="{E6FD32BE-2883-4D36-8DF6-2C505E7B0985}" srcId="{85422681-6667-4340-9044-A8855D0DCA3D}" destId="{585411C4-8A0A-4489-B83A-D7AF4F89C81D}" srcOrd="4" destOrd="0" parTransId="{63C3DC6E-D71B-4344-9D26-F1FB63EDF635}" sibTransId="{70A940C8-BD5E-4C9B-A7F3-98E2D1AF7617}"/>
    <dgm:cxn modelId="{C805ADC2-1751-4AD3-84B9-8EC88FE4F8C5}" srcId="{1D266C8C-A784-4FBD-9934-BE41555ADB1A}" destId="{B99A6128-0D04-4AA1-8CA7-033459278A87}" srcOrd="2" destOrd="0" parTransId="{5C675951-70B9-45F8-BB18-0C483B4D659E}" sibTransId="{26F5DCBF-2ED1-4076-AAC4-298AEBECA39D}"/>
    <dgm:cxn modelId="{D4BBBBC7-42ED-4909-8916-8CB2FA85F2E7}" type="presOf" srcId="{585411C4-8A0A-4489-B83A-D7AF4F89C81D}" destId="{92ABEDB9-C626-46D5-ACFE-C0631643E682}" srcOrd="0" destOrd="4" presId="urn:microsoft.com/office/officeart/2005/8/layout/StepDownProcess"/>
    <dgm:cxn modelId="{F88F41D1-DFB7-4FD1-9EE1-2B5340D62BDC}" srcId="{A670E571-749C-4EBB-A6DF-7A031BBB5108}" destId="{42D7A290-7A9C-455D-808A-76584D1EC9A1}" srcOrd="0" destOrd="0" parTransId="{1BA32D3E-082C-457E-923B-933A63759445}" sibTransId="{7B2E2C50-B2B8-4A55-9AA5-B128465672B8}"/>
    <dgm:cxn modelId="{1C3574D2-A52F-497F-B68C-37BEA24AA64B}" type="presOf" srcId="{1D266C8C-A784-4FBD-9934-BE41555ADB1A}" destId="{920A6EFC-324C-4794-95CB-EE8DEBAF3F23}" srcOrd="0" destOrd="0" presId="urn:microsoft.com/office/officeart/2005/8/layout/StepDownProcess"/>
    <dgm:cxn modelId="{5B2B2BD5-0A99-4EB8-9D7A-FD1314B484D2}" srcId="{988C355C-AAA8-4ED0-8709-1B32B0E5B9FD}" destId="{85422681-6667-4340-9044-A8855D0DCA3D}" srcOrd="2" destOrd="0" parTransId="{F55C3F47-B204-4DBF-8F80-7A55CFC8C111}" sibTransId="{02101579-7342-4264-9C08-2C8913F40623}"/>
    <dgm:cxn modelId="{9CF11FDC-86CD-43ED-864A-58940DD3AA65}" type="presOf" srcId="{09B744BD-42DA-4065-9AAB-C37206D497BC}" destId="{92ABEDB9-C626-46D5-ACFE-C0631643E682}" srcOrd="0" destOrd="3" presId="urn:microsoft.com/office/officeart/2005/8/layout/StepDownProcess"/>
    <dgm:cxn modelId="{4475C2E7-C4FF-4CF8-9E4D-DF466812AACB}" type="presOf" srcId="{6A3F1B99-158B-41B3-B3C3-04911DF5FF24}" destId="{3A8F2E6F-3E48-4852-92F3-6AD490A715BD}" srcOrd="0" destOrd="1" presId="urn:microsoft.com/office/officeart/2005/8/layout/StepDownProcess"/>
    <dgm:cxn modelId="{264C88F9-B57E-4CEC-97A4-FB8DF99252D6}" type="presOf" srcId="{B99A6128-0D04-4AA1-8CA7-033459278A87}" destId="{4CD5B39E-48B4-42E4-8847-4B1341E2C0D5}" srcOrd="0" destOrd="2" presId="urn:microsoft.com/office/officeart/2005/8/layout/StepDownProcess"/>
    <dgm:cxn modelId="{F6663945-408E-4279-B214-95F47AB1D71F}" type="presParOf" srcId="{476943E3-2E19-41B0-BDD1-B4449BF49FA2}" destId="{51463C59-D5CD-431F-BC6C-AAD95F092129}" srcOrd="0" destOrd="0" presId="urn:microsoft.com/office/officeart/2005/8/layout/StepDownProcess"/>
    <dgm:cxn modelId="{FE7F37DA-6DC7-4507-919F-F01FCBF8F029}" type="presParOf" srcId="{51463C59-D5CD-431F-BC6C-AAD95F092129}" destId="{512DF238-2A26-486B-BE6F-05C67DB4245B}" srcOrd="0" destOrd="0" presId="urn:microsoft.com/office/officeart/2005/8/layout/StepDownProcess"/>
    <dgm:cxn modelId="{20B55636-3866-4F2D-8FA5-CC32DB0A1E43}" type="presParOf" srcId="{51463C59-D5CD-431F-BC6C-AAD95F092129}" destId="{9025651C-A97D-483A-A082-887232DCDA15}" srcOrd="1" destOrd="0" presId="urn:microsoft.com/office/officeart/2005/8/layout/StepDownProcess"/>
    <dgm:cxn modelId="{AF14766E-85DF-47AD-8BEC-72BEC9D3DEC8}" type="presParOf" srcId="{51463C59-D5CD-431F-BC6C-AAD95F092129}" destId="{3A8F2E6F-3E48-4852-92F3-6AD490A715BD}" srcOrd="2" destOrd="0" presId="urn:microsoft.com/office/officeart/2005/8/layout/StepDownProcess"/>
    <dgm:cxn modelId="{F161954F-1547-4740-AED5-20C845676E27}" type="presParOf" srcId="{476943E3-2E19-41B0-BDD1-B4449BF49FA2}" destId="{128081D0-7FDA-4081-A092-8A6879F8C3C0}" srcOrd="1" destOrd="0" presId="urn:microsoft.com/office/officeart/2005/8/layout/StepDownProcess"/>
    <dgm:cxn modelId="{A316B7A3-D1EA-4D11-97DE-ABFCBF962DF7}" type="presParOf" srcId="{476943E3-2E19-41B0-BDD1-B4449BF49FA2}" destId="{D0A5B61D-1146-4CD8-AEA8-128B85F3A16E}" srcOrd="2" destOrd="0" presId="urn:microsoft.com/office/officeart/2005/8/layout/StepDownProcess"/>
    <dgm:cxn modelId="{9345D372-7131-4822-8F71-3CDACF91CFD0}" type="presParOf" srcId="{D0A5B61D-1146-4CD8-AEA8-128B85F3A16E}" destId="{937F506E-0AE4-409D-8CE4-CD2AB58BDE9E}" srcOrd="0" destOrd="0" presId="urn:microsoft.com/office/officeart/2005/8/layout/StepDownProcess"/>
    <dgm:cxn modelId="{F5BE4DCE-DB26-43B5-B143-1B7348B7D313}" type="presParOf" srcId="{D0A5B61D-1146-4CD8-AEA8-128B85F3A16E}" destId="{D6A82570-2155-4685-9CAA-2A461611DDD9}" srcOrd="1" destOrd="0" presId="urn:microsoft.com/office/officeart/2005/8/layout/StepDownProcess"/>
    <dgm:cxn modelId="{92FE7D60-42C9-4935-A724-86800E02063F}" type="presParOf" srcId="{D0A5B61D-1146-4CD8-AEA8-128B85F3A16E}" destId="{95453607-74AC-407A-B1AD-989E30ED1C31}" srcOrd="2" destOrd="0" presId="urn:microsoft.com/office/officeart/2005/8/layout/StepDownProcess"/>
    <dgm:cxn modelId="{29CF5DBE-85E6-45C3-9322-30DCD1D1AD0C}" type="presParOf" srcId="{476943E3-2E19-41B0-BDD1-B4449BF49FA2}" destId="{3F8AB5C4-9D39-4CAF-ABC2-6F543413E115}" srcOrd="3" destOrd="0" presId="urn:microsoft.com/office/officeart/2005/8/layout/StepDownProcess"/>
    <dgm:cxn modelId="{3B1EB995-C2B2-4890-A87D-B9966C99B244}" type="presParOf" srcId="{476943E3-2E19-41B0-BDD1-B4449BF49FA2}" destId="{5033883E-2183-4126-A7AE-81DA209D0DEE}" srcOrd="4" destOrd="0" presId="urn:microsoft.com/office/officeart/2005/8/layout/StepDownProcess"/>
    <dgm:cxn modelId="{EFCC8BAB-6F76-4992-A71F-C28EABAFE484}" type="presParOf" srcId="{5033883E-2183-4126-A7AE-81DA209D0DEE}" destId="{A4520179-42F1-4BA6-AEEA-E2217A01674D}" srcOrd="0" destOrd="0" presId="urn:microsoft.com/office/officeart/2005/8/layout/StepDownProcess"/>
    <dgm:cxn modelId="{FBD3981B-2793-4405-8961-25EC3EC03A6B}" type="presParOf" srcId="{5033883E-2183-4126-A7AE-81DA209D0DEE}" destId="{56367263-CB9E-4568-8828-0D7C74E46B03}" srcOrd="1" destOrd="0" presId="urn:microsoft.com/office/officeart/2005/8/layout/StepDownProcess"/>
    <dgm:cxn modelId="{9BAEF892-6D3C-4DE3-82F0-5B29EEC2A54C}" type="presParOf" srcId="{5033883E-2183-4126-A7AE-81DA209D0DEE}" destId="{92ABEDB9-C626-46D5-ACFE-C0631643E682}" srcOrd="2" destOrd="0" presId="urn:microsoft.com/office/officeart/2005/8/layout/StepDownProcess"/>
    <dgm:cxn modelId="{37EF8270-0425-44F8-AC44-2080A3C53499}" type="presParOf" srcId="{476943E3-2E19-41B0-BDD1-B4449BF49FA2}" destId="{2DA50592-8A5A-4AD8-B18D-82D50108D7DE}" srcOrd="5" destOrd="0" presId="urn:microsoft.com/office/officeart/2005/8/layout/StepDownProcess"/>
    <dgm:cxn modelId="{64C82346-3E3A-4A7B-9DF6-C461887AB3EC}" type="presParOf" srcId="{476943E3-2E19-41B0-BDD1-B4449BF49FA2}" destId="{971A2F79-D99D-43DA-82E9-685CED1BB5BC}" srcOrd="6" destOrd="0" presId="urn:microsoft.com/office/officeart/2005/8/layout/StepDownProcess"/>
    <dgm:cxn modelId="{260BC30A-D845-41B4-9F55-0367FA463F1E}" type="presParOf" srcId="{971A2F79-D99D-43DA-82E9-685CED1BB5BC}" destId="{920A6EFC-324C-4794-95CB-EE8DEBAF3F23}" srcOrd="0" destOrd="0" presId="urn:microsoft.com/office/officeart/2005/8/layout/StepDownProcess"/>
    <dgm:cxn modelId="{21D80270-EC9E-402B-9915-F5009CC7B216}" type="presParOf" srcId="{971A2F79-D99D-43DA-82E9-685CED1BB5BC}" destId="{4CD5B39E-48B4-42E4-8847-4B1341E2C0D5}"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81D40D-FF98-486A-9DBA-FEDD855E2881}"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s-MX"/>
        </a:p>
      </dgm:t>
    </dgm:pt>
    <dgm:pt modelId="{8194513D-419B-4D94-9FD0-ACEF4282C6E5}">
      <dgm:prSet phldrT="[Texto]" custT="1"/>
      <dgm:spPr/>
      <dgm:t>
        <a:bodyPr/>
        <a:lstStyle/>
        <a:p>
          <a:pPr>
            <a:lnSpc>
              <a:spcPct val="0"/>
            </a:lnSpc>
          </a:pPr>
          <a:endParaRPr lang="es-MX" sz="3300" dirty="0"/>
        </a:p>
        <a:p>
          <a:pPr>
            <a:lnSpc>
              <a:spcPct val="0"/>
            </a:lnSpc>
          </a:pPr>
          <a:endParaRPr lang="es-MX" sz="3300" dirty="0"/>
        </a:p>
        <a:p>
          <a:pPr>
            <a:lnSpc>
              <a:spcPct val="0"/>
            </a:lnSpc>
          </a:pPr>
          <a:r>
            <a:rPr lang="es-MX" sz="3300" dirty="0"/>
            <a:t>GBM</a:t>
          </a:r>
        </a:p>
        <a:p>
          <a:pPr>
            <a:lnSpc>
              <a:spcPct val="0"/>
            </a:lnSpc>
          </a:pPr>
          <a:r>
            <a:rPr lang="es-MX" sz="1400" dirty="0"/>
            <a:t>73 modelos</a:t>
          </a:r>
          <a:endParaRPr lang="es-MX" sz="3300" dirty="0"/>
        </a:p>
      </dgm:t>
    </dgm:pt>
    <dgm:pt modelId="{2681C362-1011-4AC2-8E3F-DA0DC2051B1B}" type="parTrans" cxnId="{6987C81F-0B3A-4E1E-B910-E6AFA1BC9006}">
      <dgm:prSet/>
      <dgm:spPr/>
      <dgm:t>
        <a:bodyPr/>
        <a:lstStyle/>
        <a:p>
          <a:endParaRPr lang="es-MX"/>
        </a:p>
      </dgm:t>
    </dgm:pt>
    <dgm:pt modelId="{4D4E53C3-89A7-4EAA-8B6B-661E46112A59}" type="sibTrans" cxnId="{6987C81F-0B3A-4E1E-B910-E6AFA1BC9006}">
      <dgm:prSet/>
      <dgm:spPr/>
      <dgm:t>
        <a:bodyPr/>
        <a:lstStyle/>
        <a:p>
          <a:endParaRPr lang="es-MX"/>
        </a:p>
      </dgm:t>
    </dgm:pt>
    <dgm:pt modelId="{8D2E1763-B13F-4275-A00E-E34821F09FB7}">
      <dgm:prSet phldrT="[Texto]" custT="1"/>
      <dgm:spPr/>
      <dgm:t>
        <a:bodyPr/>
        <a:lstStyle/>
        <a:p>
          <a:r>
            <a:rPr lang="es-MX" sz="1600" dirty="0"/>
            <a:t>Estimadores  </a:t>
          </a:r>
          <a:r>
            <a:rPr lang="es-MX" sz="800" dirty="0"/>
            <a:t> (100,200,300,500)</a:t>
          </a:r>
          <a:endParaRPr lang="es-MX" sz="700" dirty="0"/>
        </a:p>
      </dgm:t>
    </dgm:pt>
    <dgm:pt modelId="{374386EC-0568-468D-B6C7-424DFC13BDCB}" type="parTrans" cxnId="{FE448592-6D2D-4DAD-A9F0-4CCF553C78AD}">
      <dgm:prSet/>
      <dgm:spPr/>
      <dgm:t>
        <a:bodyPr/>
        <a:lstStyle/>
        <a:p>
          <a:endParaRPr lang="es-MX"/>
        </a:p>
      </dgm:t>
    </dgm:pt>
    <dgm:pt modelId="{3145EFC9-707B-46BC-A717-DF9C7F099191}" type="sibTrans" cxnId="{FE448592-6D2D-4DAD-A9F0-4CCF553C78AD}">
      <dgm:prSet/>
      <dgm:spPr/>
      <dgm:t>
        <a:bodyPr/>
        <a:lstStyle/>
        <a:p>
          <a:endParaRPr lang="es-MX"/>
        </a:p>
      </dgm:t>
    </dgm:pt>
    <dgm:pt modelId="{F6CED120-62CF-4EEF-B79E-FAAAA2FD0E6F}">
      <dgm:prSet phldrT="[Texto]" custT="1"/>
      <dgm:spPr/>
      <dgm:t>
        <a:bodyPr/>
        <a:lstStyle/>
        <a:p>
          <a:r>
            <a:rPr lang="es-MX" sz="2600" dirty="0"/>
            <a:t>Depth   </a:t>
          </a:r>
          <a:r>
            <a:rPr lang="es-MX" sz="1400" dirty="0"/>
            <a:t>(4, 5, 6)</a:t>
          </a:r>
          <a:endParaRPr lang="es-MX" sz="2600" dirty="0"/>
        </a:p>
      </dgm:t>
    </dgm:pt>
    <dgm:pt modelId="{E072A563-B8E0-460B-8A8C-8FB52B9C6836}" type="parTrans" cxnId="{0EEC0266-2847-4C60-8F5F-11F4E5E73BD2}">
      <dgm:prSet/>
      <dgm:spPr/>
      <dgm:t>
        <a:bodyPr/>
        <a:lstStyle/>
        <a:p>
          <a:endParaRPr lang="es-MX"/>
        </a:p>
      </dgm:t>
    </dgm:pt>
    <dgm:pt modelId="{2745C70E-6BAC-4657-8B1B-D91F893DC9C7}" type="sibTrans" cxnId="{0EEC0266-2847-4C60-8F5F-11F4E5E73BD2}">
      <dgm:prSet/>
      <dgm:spPr/>
      <dgm:t>
        <a:bodyPr/>
        <a:lstStyle/>
        <a:p>
          <a:endParaRPr lang="es-MX"/>
        </a:p>
      </dgm:t>
    </dgm:pt>
    <dgm:pt modelId="{AA692562-7249-426B-A739-BB4B5D9A9259}">
      <dgm:prSet phldrT="[Texto]" custT="1"/>
      <dgm:spPr/>
      <dgm:t>
        <a:bodyPr/>
        <a:lstStyle/>
        <a:p>
          <a:r>
            <a:rPr lang="es-MX" sz="2400" dirty="0" err="1"/>
            <a:t>Sample</a:t>
          </a:r>
          <a:r>
            <a:rPr lang="es-MX" sz="2400" dirty="0"/>
            <a:t>  </a:t>
          </a:r>
          <a:r>
            <a:rPr lang="es-MX" sz="1200" dirty="0"/>
            <a:t>(80%, 90%)</a:t>
          </a:r>
          <a:endParaRPr lang="es-MX" sz="2400" dirty="0"/>
        </a:p>
      </dgm:t>
    </dgm:pt>
    <dgm:pt modelId="{7C1C2C71-27B7-482D-A70A-BB0A7EAB04B0}" type="parTrans" cxnId="{E35A94A3-B718-4398-ABC3-DEAC5EB7D0F6}">
      <dgm:prSet/>
      <dgm:spPr/>
      <dgm:t>
        <a:bodyPr/>
        <a:lstStyle/>
        <a:p>
          <a:endParaRPr lang="es-MX"/>
        </a:p>
      </dgm:t>
    </dgm:pt>
    <dgm:pt modelId="{CACE6868-F100-4280-BC1E-BEC22F26CD46}" type="sibTrans" cxnId="{E35A94A3-B718-4398-ABC3-DEAC5EB7D0F6}">
      <dgm:prSet/>
      <dgm:spPr/>
      <dgm:t>
        <a:bodyPr/>
        <a:lstStyle/>
        <a:p>
          <a:endParaRPr lang="es-MX"/>
        </a:p>
      </dgm:t>
    </dgm:pt>
    <dgm:pt modelId="{6A020D74-D913-44FF-A3C1-F227718F96F8}">
      <dgm:prSet phldrT="[Texto]" custT="1"/>
      <dgm:spPr/>
      <dgm:t>
        <a:bodyPr/>
        <a:lstStyle/>
        <a:p>
          <a:r>
            <a:rPr lang="es-MX" sz="1800" dirty="0" err="1"/>
            <a:t>Learning</a:t>
          </a:r>
          <a:r>
            <a:rPr lang="es-MX" sz="1800" dirty="0"/>
            <a:t> </a:t>
          </a:r>
          <a:r>
            <a:rPr lang="es-MX" sz="1800" dirty="0" err="1"/>
            <a:t>rate</a:t>
          </a:r>
          <a:r>
            <a:rPr lang="es-MX" sz="1800" dirty="0"/>
            <a:t>    </a:t>
          </a:r>
          <a:r>
            <a:rPr lang="es-MX" sz="1200" dirty="0"/>
            <a:t>(0.5,0.075, 0.1)</a:t>
          </a:r>
          <a:endParaRPr lang="es-MX" sz="1800" dirty="0"/>
        </a:p>
      </dgm:t>
    </dgm:pt>
    <dgm:pt modelId="{EE3A39ED-3929-46FC-B7CF-F0CF599D5BA5}" type="parTrans" cxnId="{F61151D4-A71C-424C-BFEC-0402BD2B1A26}">
      <dgm:prSet/>
      <dgm:spPr/>
      <dgm:t>
        <a:bodyPr/>
        <a:lstStyle/>
        <a:p>
          <a:endParaRPr lang="es-MX"/>
        </a:p>
      </dgm:t>
    </dgm:pt>
    <dgm:pt modelId="{6C9EB517-27C3-4623-AB58-D8D4B2EE7662}" type="sibTrans" cxnId="{F61151D4-A71C-424C-BFEC-0402BD2B1A26}">
      <dgm:prSet/>
      <dgm:spPr/>
      <dgm:t>
        <a:bodyPr/>
        <a:lstStyle/>
        <a:p>
          <a:endParaRPr lang="es-MX"/>
        </a:p>
      </dgm:t>
    </dgm:pt>
    <dgm:pt modelId="{6C9F13FF-0AD5-450B-AB02-6BB44CC6B431}" type="pres">
      <dgm:prSet presAssocID="{EB81D40D-FF98-486A-9DBA-FEDD855E2881}" presName="Name0" presStyleCnt="0">
        <dgm:presLayoutVars>
          <dgm:chMax val="1"/>
          <dgm:dir/>
          <dgm:animLvl val="ctr"/>
          <dgm:resizeHandles val="exact"/>
        </dgm:presLayoutVars>
      </dgm:prSet>
      <dgm:spPr/>
    </dgm:pt>
    <dgm:pt modelId="{B8B77CAA-0660-4499-A092-E93F45F77D90}" type="pres">
      <dgm:prSet presAssocID="{8194513D-419B-4D94-9FD0-ACEF4282C6E5}" presName="centerShape" presStyleLbl="node0" presStyleIdx="0" presStyleCnt="1"/>
      <dgm:spPr/>
    </dgm:pt>
    <dgm:pt modelId="{F82C6E86-3D39-4F34-8747-319F2BCF56BD}" type="pres">
      <dgm:prSet presAssocID="{8D2E1763-B13F-4275-A00E-E34821F09FB7}" presName="node" presStyleLbl="node1" presStyleIdx="0" presStyleCnt="4" custScaleX="128343" custScaleY="128343">
        <dgm:presLayoutVars>
          <dgm:bulletEnabled val="1"/>
        </dgm:presLayoutVars>
      </dgm:prSet>
      <dgm:spPr/>
    </dgm:pt>
    <dgm:pt modelId="{8FCA0BE2-8144-48F1-B6F2-DBEF07672E43}" type="pres">
      <dgm:prSet presAssocID="{8D2E1763-B13F-4275-A00E-E34821F09FB7}" presName="dummy" presStyleCnt="0"/>
      <dgm:spPr/>
    </dgm:pt>
    <dgm:pt modelId="{5C7731DA-9620-45A8-B511-BAAA613B5C52}" type="pres">
      <dgm:prSet presAssocID="{3145EFC9-707B-46BC-A717-DF9C7F099191}" presName="sibTrans" presStyleLbl="sibTrans2D1" presStyleIdx="0" presStyleCnt="4"/>
      <dgm:spPr/>
    </dgm:pt>
    <dgm:pt modelId="{2737C1EA-AF04-4CA3-B29D-AF77A3900B21}" type="pres">
      <dgm:prSet presAssocID="{F6CED120-62CF-4EEF-B79E-FAAAA2FD0E6F}" presName="node" presStyleLbl="node1" presStyleIdx="1" presStyleCnt="4" custScaleX="128343" custScaleY="128343">
        <dgm:presLayoutVars>
          <dgm:bulletEnabled val="1"/>
        </dgm:presLayoutVars>
      </dgm:prSet>
      <dgm:spPr/>
    </dgm:pt>
    <dgm:pt modelId="{6FB4F4C1-8474-4717-86E2-17D41B0D628C}" type="pres">
      <dgm:prSet presAssocID="{F6CED120-62CF-4EEF-B79E-FAAAA2FD0E6F}" presName="dummy" presStyleCnt="0"/>
      <dgm:spPr/>
    </dgm:pt>
    <dgm:pt modelId="{EEAD46BD-D1E5-4757-A014-264823615F4A}" type="pres">
      <dgm:prSet presAssocID="{2745C70E-6BAC-4657-8B1B-D91F893DC9C7}" presName="sibTrans" presStyleLbl="sibTrans2D1" presStyleIdx="1" presStyleCnt="4"/>
      <dgm:spPr/>
    </dgm:pt>
    <dgm:pt modelId="{1798868B-829F-443B-80E0-836E290D76E2}" type="pres">
      <dgm:prSet presAssocID="{AA692562-7249-426B-A739-BB4B5D9A9259}" presName="node" presStyleLbl="node1" presStyleIdx="2" presStyleCnt="4" custScaleX="128343" custScaleY="128343">
        <dgm:presLayoutVars>
          <dgm:bulletEnabled val="1"/>
        </dgm:presLayoutVars>
      </dgm:prSet>
      <dgm:spPr/>
    </dgm:pt>
    <dgm:pt modelId="{3BC31119-9C97-4AAB-9F85-892B86652847}" type="pres">
      <dgm:prSet presAssocID="{AA692562-7249-426B-A739-BB4B5D9A9259}" presName="dummy" presStyleCnt="0"/>
      <dgm:spPr/>
    </dgm:pt>
    <dgm:pt modelId="{F25D0635-CCB2-4154-96E7-ABCED84B3EBD}" type="pres">
      <dgm:prSet presAssocID="{CACE6868-F100-4280-BC1E-BEC22F26CD46}" presName="sibTrans" presStyleLbl="sibTrans2D1" presStyleIdx="2" presStyleCnt="4"/>
      <dgm:spPr/>
    </dgm:pt>
    <dgm:pt modelId="{936C1A68-D956-48D1-9BB8-645DF7F20512}" type="pres">
      <dgm:prSet presAssocID="{6A020D74-D913-44FF-A3C1-F227718F96F8}" presName="node" presStyleLbl="node1" presStyleIdx="3" presStyleCnt="4" custScaleX="128343" custScaleY="128343">
        <dgm:presLayoutVars>
          <dgm:bulletEnabled val="1"/>
        </dgm:presLayoutVars>
      </dgm:prSet>
      <dgm:spPr/>
    </dgm:pt>
    <dgm:pt modelId="{363BD34C-B18D-4FD2-B395-CDB98B875C7E}" type="pres">
      <dgm:prSet presAssocID="{6A020D74-D913-44FF-A3C1-F227718F96F8}" presName="dummy" presStyleCnt="0"/>
      <dgm:spPr/>
    </dgm:pt>
    <dgm:pt modelId="{AE22F553-F786-4A0E-BE34-428790F1D769}" type="pres">
      <dgm:prSet presAssocID="{6C9EB517-27C3-4623-AB58-D8D4B2EE7662}" presName="sibTrans" presStyleLbl="sibTrans2D1" presStyleIdx="3" presStyleCnt="4"/>
      <dgm:spPr/>
    </dgm:pt>
  </dgm:ptLst>
  <dgm:cxnLst>
    <dgm:cxn modelId="{D6C86A11-3252-4AA7-A1A3-24D86F801546}" type="presOf" srcId="{6C9EB517-27C3-4623-AB58-D8D4B2EE7662}" destId="{AE22F553-F786-4A0E-BE34-428790F1D769}" srcOrd="0" destOrd="0" presId="urn:microsoft.com/office/officeart/2005/8/layout/radial6"/>
    <dgm:cxn modelId="{02BE6516-8F39-447A-8BB5-6C91DEDA39C0}" type="presOf" srcId="{2745C70E-6BAC-4657-8B1B-D91F893DC9C7}" destId="{EEAD46BD-D1E5-4757-A014-264823615F4A}" srcOrd="0" destOrd="0" presId="urn:microsoft.com/office/officeart/2005/8/layout/radial6"/>
    <dgm:cxn modelId="{CE40581F-AB53-47A2-8E49-4A2B6D349B27}" type="presOf" srcId="{8194513D-419B-4D94-9FD0-ACEF4282C6E5}" destId="{B8B77CAA-0660-4499-A092-E93F45F77D90}" srcOrd="0" destOrd="0" presId="urn:microsoft.com/office/officeart/2005/8/layout/radial6"/>
    <dgm:cxn modelId="{6987C81F-0B3A-4E1E-B910-E6AFA1BC9006}" srcId="{EB81D40D-FF98-486A-9DBA-FEDD855E2881}" destId="{8194513D-419B-4D94-9FD0-ACEF4282C6E5}" srcOrd="0" destOrd="0" parTransId="{2681C362-1011-4AC2-8E3F-DA0DC2051B1B}" sibTransId="{4D4E53C3-89A7-4EAA-8B6B-661E46112A59}"/>
    <dgm:cxn modelId="{2A4CB634-2751-4856-8FAC-9A9BADCA888E}" type="presOf" srcId="{F6CED120-62CF-4EEF-B79E-FAAAA2FD0E6F}" destId="{2737C1EA-AF04-4CA3-B29D-AF77A3900B21}" srcOrd="0" destOrd="0" presId="urn:microsoft.com/office/officeart/2005/8/layout/radial6"/>
    <dgm:cxn modelId="{8191F160-BDAD-416E-A97D-4E37A21793EF}" type="presOf" srcId="{EB81D40D-FF98-486A-9DBA-FEDD855E2881}" destId="{6C9F13FF-0AD5-450B-AB02-6BB44CC6B431}" srcOrd="0" destOrd="0" presId="urn:microsoft.com/office/officeart/2005/8/layout/radial6"/>
    <dgm:cxn modelId="{0EEC0266-2847-4C60-8F5F-11F4E5E73BD2}" srcId="{8194513D-419B-4D94-9FD0-ACEF4282C6E5}" destId="{F6CED120-62CF-4EEF-B79E-FAAAA2FD0E6F}" srcOrd="1" destOrd="0" parTransId="{E072A563-B8E0-460B-8A8C-8FB52B9C6836}" sibTransId="{2745C70E-6BAC-4657-8B1B-D91F893DC9C7}"/>
    <dgm:cxn modelId="{03D9E268-1BB0-4E8A-91DA-805BCE416F1F}" type="presOf" srcId="{CACE6868-F100-4280-BC1E-BEC22F26CD46}" destId="{F25D0635-CCB2-4154-96E7-ABCED84B3EBD}" srcOrd="0" destOrd="0" presId="urn:microsoft.com/office/officeart/2005/8/layout/radial6"/>
    <dgm:cxn modelId="{ECCB7E74-C33C-42C5-A656-D598E091EBFD}" type="presOf" srcId="{AA692562-7249-426B-A739-BB4B5D9A9259}" destId="{1798868B-829F-443B-80E0-836E290D76E2}" srcOrd="0" destOrd="0" presId="urn:microsoft.com/office/officeart/2005/8/layout/radial6"/>
    <dgm:cxn modelId="{FE448592-6D2D-4DAD-A9F0-4CCF553C78AD}" srcId="{8194513D-419B-4D94-9FD0-ACEF4282C6E5}" destId="{8D2E1763-B13F-4275-A00E-E34821F09FB7}" srcOrd="0" destOrd="0" parTransId="{374386EC-0568-468D-B6C7-424DFC13BDCB}" sibTransId="{3145EFC9-707B-46BC-A717-DF9C7F099191}"/>
    <dgm:cxn modelId="{E35A94A3-B718-4398-ABC3-DEAC5EB7D0F6}" srcId="{8194513D-419B-4D94-9FD0-ACEF4282C6E5}" destId="{AA692562-7249-426B-A739-BB4B5D9A9259}" srcOrd="2" destOrd="0" parTransId="{7C1C2C71-27B7-482D-A70A-BB0A7EAB04B0}" sibTransId="{CACE6868-F100-4280-BC1E-BEC22F26CD46}"/>
    <dgm:cxn modelId="{ACA49DB1-1EBF-4D2E-BCE2-A3CF3B3342E6}" type="presOf" srcId="{6A020D74-D913-44FF-A3C1-F227718F96F8}" destId="{936C1A68-D956-48D1-9BB8-645DF7F20512}" srcOrd="0" destOrd="0" presId="urn:microsoft.com/office/officeart/2005/8/layout/radial6"/>
    <dgm:cxn modelId="{AD5819B6-9ABE-491A-B5C3-8DB278E460AA}" type="presOf" srcId="{8D2E1763-B13F-4275-A00E-E34821F09FB7}" destId="{F82C6E86-3D39-4F34-8747-319F2BCF56BD}" srcOrd="0" destOrd="0" presId="urn:microsoft.com/office/officeart/2005/8/layout/radial6"/>
    <dgm:cxn modelId="{F61151D4-A71C-424C-BFEC-0402BD2B1A26}" srcId="{8194513D-419B-4D94-9FD0-ACEF4282C6E5}" destId="{6A020D74-D913-44FF-A3C1-F227718F96F8}" srcOrd="3" destOrd="0" parTransId="{EE3A39ED-3929-46FC-B7CF-F0CF599D5BA5}" sibTransId="{6C9EB517-27C3-4623-AB58-D8D4B2EE7662}"/>
    <dgm:cxn modelId="{0C41F4FC-7403-448B-9763-6B01C70E690E}" type="presOf" srcId="{3145EFC9-707B-46BC-A717-DF9C7F099191}" destId="{5C7731DA-9620-45A8-B511-BAAA613B5C52}" srcOrd="0" destOrd="0" presId="urn:microsoft.com/office/officeart/2005/8/layout/radial6"/>
    <dgm:cxn modelId="{75FC6EF9-BA1A-45DE-A4E4-344FBFE4DA5C}" type="presParOf" srcId="{6C9F13FF-0AD5-450B-AB02-6BB44CC6B431}" destId="{B8B77CAA-0660-4499-A092-E93F45F77D90}" srcOrd="0" destOrd="0" presId="urn:microsoft.com/office/officeart/2005/8/layout/radial6"/>
    <dgm:cxn modelId="{50D53150-055A-440A-82D9-CD0EEAF687E6}" type="presParOf" srcId="{6C9F13FF-0AD5-450B-AB02-6BB44CC6B431}" destId="{F82C6E86-3D39-4F34-8747-319F2BCF56BD}" srcOrd="1" destOrd="0" presId="urn:microsoft.com/office/officeart/2005/8/layout/radial6"/>
    <dgm:cxn modelId="{471C4FC2-D3DD-4357-A208-F07244D42BA9}" type="presParOf" srcId="{6C9F13FF-0AD5-450B-AB02-6BB44CC6B431}" destId="{8FCA0BE2-8144-48F1-B6F2-DBEF07672E43}" srcOrd="2" destOrd="0" presId="urn:microsoft.com/office/officeart/2005/8/layout/radial6"/>
    <dgm:cxn modelId="{B96FF7C6-3A22-4A3A-9005-913359A2E3CA}" type="presParOf" srcId="{6C9F13FF-0AD5-450B-AB02-6BB44CC6B431}" destId="{5C7731DA-9620-45A8-B511-BAAA613B5C52}" srcOrd="3" destOrd="0" presId="urn:microsoft.com/office/officeart/2005/8/layout/radial6"/>
    <dgm:cxn modelId="{7E984DDA-7D30-4261-A0AB-6410F4FC9224}" type="presParOf" srcId="{6C9F13FF-0AD5-450B-AB02-6BB44CC6B431}" destId="{2737C1EA-AF04-4CA3-B29D-AF77A3900B21}" srcOrd="4" destOrd="0" presId="urn:microsoft.com/office/officeart/2005/8/layout/radial6"/>
    <dgm:cxn modelId="{F57CEBFF-A259-4B9C-B4C4-512338914F35}" type="presParOf" srcId="{6C9F13FF-0AD5-450B-AB02-6BB44CC6B431}" destId="{6FB4F4C1-8474-4717-86E2-17D41B0D628C}" srcOrd="5" destOrd="0" presId="urn:microsoft.com/office/officeart/2005/8/layout/radial6"/>
    <dgm:cxn modelId="{0C8E0B1E-5B93-4DEE-A9DD-3F8C4448A968}" type="presParOf" srcId="{6C9F13FF-0AD5-450B-AB02-6BB44CC6B431}" destId="{EEAD46BD-D1E5-4757-A014-264823615F4A}" srcOrd="6" destOrd="0" presId="urn:microsoft.com/office/officeart/2005/8/layout/radial6"/>
    <dgm:cxn modelId="{AC5C660E-D268-4809-8722-21F3B65C6EBB}" type="presParOf" srcId="{6C9F13FF-0AD5-450B-AB02-6BB44CC6B431}" destId="{1798868B-829F-443B-80E0-836E290D76E2}" srcOrd="7" destOrd="0" presId="urn:microsoft.com/office/officeart/2005/8/layout/radial6"/>
    <dgm:cxn modelId="{A794AAEE-114C-430B-94F3-86843E98E3D3}" type="presParOf" srcId="{6C9F13FF-0AD5-450B-AB02-6BB44CC6B431}" destId="{3BC31119-9C97-4AAB-9F85-892B86652847}" srcOrd="8" destOrd="0" presId="urn:microsoft.com/office/officeart/2005/8/layout/radial6"/>
    <dgm:cxn modelId="{C28F36C5-F801-4A97-AAF0-B935C98313D5}" type="presParOf" srcId="{6C9F13FF-0AD5-450B-AB02-6BB44CC6B431}" destId="{F25D0635-CCB2-4154-96E7-ABCED84B3EBD}" srcOrd="9" destOrd="0" presId="urn:microsoft.com/office/officeart/2005/8/layout/radial6"/>
    <dgm:cxn modelId="{3814953E-B0DB-4C4D-8C1C-9C9D356568D0}" type="presParOf" srcId="{6C9F13FF-0AD5-450B-AB02-6BB44CC6B431}" destId="{936C1A68-D956-48D1-9BB8-645DF7F20512}" srcOrd="10" destOrd="0" presId="urn:microsoft.com/office/officeart/2005/8/layout/radial6"/>
    <dgm:cxn modelId="{AEC7E5CE-D2BC-47AB-9371-F6B2A7BCA964}" type="presParOf" srcId="{6C9F13FF-0AD5-450B-AB02-6BB44CC6B431}" destId="{363BD34C-B18D-4FD2-B395-CDB98B875C7E}" srcOrd="11" destOrd="0" presId="urn:microsoft.com/office/officeart/2005/8/layout/radial6"/>
    <dgm:cxn modelId="{9CFC63EB-7F20-4B1C-A631-4C51AC2CC925}" type="presParOf" srcId="{6C9F13FF-0AD5-450B-AB02-6BB44CC6B431}" destId="{AE22F553-F786-4A0E-BE34-428790F1D769}" srcOrd="12"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DF238-2A26-486B-BE6F-05C67DB4245B}">
      <dsp:nvSpPr>
        <dsp:cNvPr id="0" name=""/>
        <dsp:cNvSpPr/>
      </dsp:nvSpPr>
      <dsp:spPr>
        <a:xfrm rot="5400000">
          <a:off x="1914205" y="1078439"/>
          <a:ext cx="947104" cy="107824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25651C-A97D-483A-A082-887232DCDA15}">
      <dsp:nvSpPr>
        <dsp:cNvPr id="0" name=""/>
        <dsp:cNvSpPr/>
      </dsp:nvSpPr>
      <dsp:spPr>
        <a:xfrm>
          <a:off x="1663280" y="28555"/>
          <a:ext cx="1594365" cy="1116004"/>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VARIABLES ORIGINALES</a:t>
          </a:r>
        </a:p>
      </dsp:txBody>
      <dsp:txXfrm>
        <a:off x="1717769" y="83044"/>
        <a:ext cx="1485387" cy="1007026"/>
      </dsp:txXfrm>
    </dsp:sp>
    <dsp:sp modelId="{3A8F2E6F-3E48-4852-92F3-6AD490A715BD}">
      <dsp:nvSpPr>
        <dsp:cNvPr id="0" name=""/>
        <dsp:cNvSpPr/>
      </dsp:nvSpPr>
      <dsp:spPr>
        <a:xfrm>
          <a:off x="3271856" y="123617"/>
          <a:ext cx="2632604" cy="902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s-MX" sz="1000" kern="1200" dirty="0"/>
            <a:t>Product_Category_2 68.6% </a:t>
          </a:r>
          <a:r>
            <a:rPr lang="es-MX" sz="1000" kern="1200" dirty="0" err="1"/>
            <a:t>missing</a:t>
          </a:r>
          <a:endParaRPr lang="es-MX" sz="1000" kern="1200" dirty="0"/>
        </a:p>
        <a:p>
          <a:pPr marL="57150" lvl="1" indent="-57150" algn="l" defTabSz="444500">
            <a:lnSpc>
              <a:spcPct val="90000"/>
            </a:lnSpc>
            <a:spcBef>
              <a:spcPct val="0"/>
            </a:spcBef>
            <a:spcAft>
              <a:spcPct val="15000"/>
            </a:spcAft>
            <a:buChar char="•"/>
          </a:pPr>
          <a:r>
            <a:rPr lang="es-MX" sz="1000" kern="1200" dirty="0"/>
            <a:t>Product_Category_3 30.6% </a:t>
          </a:r>
          <a:r>
            <a:rPr lang="es-MX" sz="1000" kern="1200" dirty="0" err="1"/>
            <a:t>missing</a:t>
          </a:r>
          <a:endParaRPr lang="es-MX" sz="1000" kern="1200" dirty="0"/>
        </a:p>
        <a:p>
          <a:pPr marL="57150" lvl="1" indent="-57150" algn="l" defTabSz="444500">
            <a:lnSpc>
              <a:spcPct val="90000"/>
            </a:lnSpc>
            <a:spcBef>
              <a:spcPct val="0"/>
            </a:spcBef>
            <a:spcAft>
              <a:spcPct val="15000"/>
            </a:spcAft>
            <a:buChar char="•"/>
          </a:pPr>
          <a:r>
            <a:rPr lang="es-MX" sz="1000" kern="1200" dirty="0"/>
            <a:t>Control (distribución)</a:t>
          </a:r>
        </a:p>
      </dsp:txBody>
      <dsp:txXfrm>
        <a:off x="3271856" y="123617"/>
        <a:ext cx="2632604" cy="902003"/>
      </dsp:txXfrm>
    </dsp:sp>
    <dsp:sp modelId="{937F506E-0AE4-409D-8CE4-CD2AB58BDE9E}">
      <dsp:nvSpPr>
        <dsp:cNvPr id="0" name=""/>
        <dsp:cNvSpPr/>
      </dsp:nvSpPr>
      <dsp:spPr>
        <a:xfrm rot="5400000">
          <a:off x="3658913" y="2332080"/>
          <a:ext cx="947104" cy="107824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6A82570-2155-4685-9CAA-2A461611DDD9}">
      <dsp:nvSpPr>
        <dsp:cNvPr id="0" name=""/>
        <dsp:cNvSpPr/>
      </dsp:nvSpPr>
      <dsp:spPr>
        <a:xfrm>
          <a:off x="3407988" y="1282196"/>
          <a:ext cx="1594365" cy="1116004"/>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MISSING TREATMENT</a:t>
          </a:r>
        </a:p>
      </dsp:txBody>
      <dsp:txXfrm>
        <a:off x="3462477" y="1336685"/>
        <a:ext cx="1485387" cy="1007026"/>
      </dsp:txXfrm>
    </dsp:sp>
    <dsp:sp modelId="{95453607-74AC-407A-B1AD-989E30ED1C31}">
      <dsp:nvSpPr>
        <dsp:cNvPr id="0" name=""/>
        <dsp:cNvSpPr/>
      </dsp:nvSpPr>
      <dsp:spPr>
        <a:xfrm>
          <a:off x="4998713" y="1385917"/>
          <a:ext cx="4486892" cy="902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s-MX" sz="1000" kern="1200" dirty="0"/>
            <a:t>Control</a:t>
          </a:r>
        </a:p>
        <a:p>
          <a:pPr marL="57150" lvl="1" indent="-57150" algn="l" defTabSz="444500">
            <a:lnSpc>
              <a:spcPct val="90000"/>
            </a:lnSpc>
            <a:spcBef>
              <a:spcPct val="0"/>
            </a:spcBef>
            <a:spcAft>
              <a:spcPct val="15000"/>
            </a:spcAft>
            <a:buChar char="•"/>
          </a:pPr>
          <a:r>
            <a:rPr lang="es-MX" sz="1000" kern="1200" dirty="0"/>
            <a:t>Imputar con -999 para evitar que se reconozca el valor como patrón</a:t>
          </a:r>
        </a:p>
        <a:p>
          <a:pPr marL="57150" lvl="1" indent="-57150" algn="l" defTabSz="444500">
            <a:lnSpc>
              <a:spcPct val="90000"/>
            </a:lnSpc>
            <a:spcBef>
              <a:spcPct val="0"/>
            </a:spcBef>
            <a:spcAft>
              <a:spcPct val="15000"/>
            </a:spcAft>
            <a:buChar char="•"/>
          </a:pPr>
          <a:r>
            <a:rPr lang="es-MX" sz="1000" kern="1200" dirty="0"/>
            <a:t>Control (distribución)</a:t>
          </a:r>
        </a:p>
      </dsp:txBody>
      <dsp:txXfrm>
        <a:off x="4998713" y="1385917"/>
        <a:ext cx="4486892" cy="902003"/>
      </dsp:txXfrm>
    </dsp:sp>
    <dsp:sp modelId="{A4520179-42F1-4BA6-AEEA-E2217A01674D}">
      <dsp:nvSpPr>
        <dsp:cNvPr id="0" name=""/>
        <dsp:cNvSpPr/>
      </dsp:nvSpPr>
      <dsp:spPr>
        <a:xfrm rot="5400000">
          <a:off x="5265049" y="3585721"/>
          <a:ext cx="947104" cy="107824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367263-CB9E-4568-8828-0D7C74E46B03}">
      <dsp:nvSpPr>
        <dsp:cNvPr id="0" name=""/>
        <dsp:cNvSpPr/>
      </dsp:nvSpPr>
      <dsp:spPr>
        <a:xfrm>
          <a:off x="5014124" y="2535837"/>
          <a:ext cx="1594365" cy="1116004"/>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FEATURE ENGINEERING </a:t>
          </a:r>
        </a:p>
      </dsp:txBody>
      <dsp:txXfrm>
        <a:off x="5068613" y="2590326"/>
        <a:ext cx="1485387" cy="1007026"/>
      </dsp:txXfrm>
    </dsp:sp>
    <dsp:sp modelId="{92ABEDB9-C626-46D5-ACFE-C0631643E682}">
      <dsp:nvSpPr>
        <dsp:cNvPr id="0" name=""/>
        <dsp:cNvSpPr/>
      </dsp:nvSpPr>
      <dsp:spPr>
        <a:xfrm>
          <a:off x="6597288" y="2651510"/>
          <a:ext cx="3960763" cy="902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lang="es-MX" sz="1000" kern="1200" dirty="0"/>
            <a:t>1) Variables ordinales (</a:t>
          </a:r>
          <a:r>
            <a:rPr lang="es-MX" sz="1000" kern="1200" dirty="0" err="1"/>
            <a:t>sort</a:t>
          </a:r>
          <a:r>
            <a:rPr lang="es-MX" sz="1000" kern="1200" dirty="0"/>
            <a:t> </a:t>
          </a:r>
          <a:r>
            <a:rPr lang="es-MX" sz="1000" kern="1200" dirty="0" err="1"/>
            <a:t>categorical</a:t>
          </a:r>
          <a:r>
            <a:rPr lang="es-MX" sz="1000" kern="1200" dirty="0"/>
            <a:t> por monto)</a:t>
          </a:r>
        </a:p>
        <a:p>
          <a:pPr marL="57150" lvl="1" indent="-57150" algn="l" defTabSz="444500">
            <a:lnSpc>
              <a:spcPct val="90000"/>
            </a:lnSpc>
            <a:spcBef>
              <a:spcPct val="0"/>
            </a:spcBef>
            <a:spcAft>
              <a:spcPct val="15000"/>
            </a:spcAft>
            <a:buChar char="•"/>
          </a:pPr>
          <a:r>
            <a:rPr lang="es-MX" sz="1000" kern="1200" dirty="0"/>
            <a:t>2) Interacciones 2 (v1*v2…)</a:t>
          </a:r>
        </a:p>
        <a:p>
          <a:pPr marL="57150" lvl="1" indent="-57150" algn="l" defTabSz="444500">
            <a:lnSpc>
              <a:spcPct val="90000"/>
            </a:lnSpc>
            <a:spcBef>
              <a:spcPct val="0"/>
            </a:spcBef>
            <a:spcAft>
              <a:spcPct val="15000"/>
            </a:spcAft>
            <a:buChar char="•"/>
          </a:pPr>
          <a:r>
            <a:rPr lang="es-MX" sz="1000" kern="1200" dirty="0"/>
            <a:t>3) </a:t>
          </a:r>
          <a:r>
            <a:rPr lang="es-MX" sz="1000" kern="1200" dirty="0" err="1"/>
            <a:t>Dummy</a:t>
          </a:r>
          <a:r>
            <a:rPr lang="es-MX" sz="1000" kern="1200" dirty="0"/>
            <a:t> variables (</a:t>
          </a:r>
          <a:r>
            <a:rPr lang="es-MX" sz="1000" kern="1200" dirty="0" err="1"/>
            <a:t>Occupation</a:t>
          </a:r>
          <a:r>
            <a:rPr lang="es-MX" sz="1000" kern="1200" dirty="0"/>
            <a:t> y </a:t>
          </a:r>
          <a:r>
            <a:rPr lang="es-MX" sz="1000" kern="1200" dirty="0" err="1"/>
            <a:t>City_Category</a:t>
          </a:r>
          <a:r>
            <a:rPr lang="es-MX" sz="1000" kern="1200" dirty="0"/>
            <a:t>)</a:t>
          </a:r>
        </a:p>
        <a:p>
          <a:pPr marL="57150" lvl="1" indent="-57150" algn="l" defTabSz="444500">
            <a:lnSpc>
              <a:spcPct val="90000"/>
            </a:lnSpc>
            <a:spcBef>
              <a:spcPct val="0"/>
            </a:spcBef>
            <a:spcAft>
              <a:spcPct val="15000"/>
            </a:spcAft>
            <a:buChar char="•"/>
          </a:pPr>
          <a:r>
            <a:rPr lang="es-MX" sz="1000" kern="1200" dirty="0"/>
            <a:t>160 Variables finales</a:t>
          </a:r>
        </a:p>
        <a:p>
          <a:pPr marL="57150" lvl="1" indent="-57150" algn="l" defTabSz="444500">
            <a:lnSpc>
              <a:spcPct val="90000"/>
            </a:lnSpc>
            <a:spcBef>
              <a:spcPct val="0"/>
            </a:spcBef>
            <a:spcAft>
              <a:spcPct val="15000"/>
            </a:spcAft>
            <a:buChar char="•"/>
          </a:pPr>
          <a:r>
            <a:rPr lang="es-MX" sz="1000" kern="1200" dirty="0"/>
            <a:t>Control (distribución)</a:t>
          </a:r>
        </a:p>
      </dsp:txBody>
      <dsp:txXfrm>
        <a:off x="6597288" y="2651510"/>
        <a:ext cx="3960763" cy="902003"/>
      </dsp:txXfrm>
    </dsp:sp>
    <dsp:sp modelId="{920A6EFC-324C-4794-95CB-EE8DEBAF3F23}">
      <dsp:nvSpPr>
        <dsp:cNvPr id="0" name=""/>
        <dsp:cNvSpPr/>
      </dsp:nvSpPr>
      <dsp:spPr>
        <a:xfrm>
          <a:off x="6689546" y="3789478"/>
          <a:ext cx="1594365" cy="1116004"/>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FEATURE SELECTION</a:t>
          </a:r>
        </a:p>
      </dsp:txBody>
      <dsp:txXfrm>
        <a:off x="6744035" y="3843967"/>
        <a:ext cx="1485387" cy="1007026"/>
      </dsp:txXfrm>
    </dsp:sp>
    <dsp:sp modelId="{4CD5B39E-48B4-42E4-8847-4B1341E2C0D5}">
      <dsp:nvSpPr>
        <dsp:cNvPr id="0" name=""/>
        <dsp:cNvSpPr/>
      </dsp:nvSpPr>
      <dsp:spPr>
        <a:xfrm>
          <a:off x="8274398" y="3896997"/>
          <a:ext cx="3120026" cy="902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s-MX" sz="1000" kern="1200" dirty="0"/>
            <a:t>GBM Variable </a:t>
          </a:r>
          <a:r>
            <a:rPr lang="es-MX" sz="1000" kern="1200" dirty="0" err="1"/>
            <a:t>importance</a:t>
          </a:r>
          <a:r>
            <a:rPr lang="es-MX" sz="1000" kern="1200" dirty="0"/>
            <a:t> at 99% -&gt; 35 variables</a:t>
          </a:r>
        </a:p>
        <a:p>
          <a:pPr marL="57150" lvl="1" indent="-57150" algn="l" defTabSz="444500">
            <a:lnSpc>
              <a:spcPct val="90000"/>
            </a:lnSpc>
            <a:spcBef>
              <a:spcPct val="0"/>
            </a:spcBef>
            <a:spcAft>
              <a:spcPct val="15000"/>
            </a:spcAft>
            <a:buChar char="•"/>
          </a:pPr>
          <a:r>
            <a:rPr lang="es-MX" sz="1000" kern="1200" dirty="0" err="1"/>
            <a:t>Correlation</a:t>
          </a:r>
          <a:r>
            <a:rPr lang="es-MX" sz="1000" kern="1200" dirty="0"/>
            <a:t> &gt; 0.7 -&gt; 18 variables</a:t>
          </a:r>
        </a:p>
        <a:p>
          <a:pPr marL="57150" lvl="1" indent="-57150" algn="l" defTabSz="444500">
            <a:lnSpc>
              <a:spcPct val="90000"/>
            </a:lnSpc>
            <a:spcBef>
              <a:spcPct val="0"/>
            </a:spcBef>
            <a:spcAft>
              <a:spcPct val="15000"/>
            </a:spcAft>
            <a:buChar char="•"/>
          </a:pPr>
          <a:r>
            <a:rPr lang="es-MX" sz="1000" kern="1200" dirty="0"/>
            <a:t>PDP &amp; ICE no computables</a:t>
          </a:r>
        </a:p>
      </dsp:txBody>
      <dsp:txXfrm>
        <a:off x="8274398" y="3896997"/>
        <a:ext cx="3120026" cy="902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2F553-F786-4A0E-BE34-428790F1D769}">
      <dsp:nvSpPr>
        <dsp:cNvPr id="0" name=""/>
        <dsp:cNvSpPr/>
      </dsp:nvSpPr>
      <dsp:spPr>
        <a:xfrm>
          <a:off x="938612" y="560862"/>
          <a:ext cx="3747152" cy="3747152"/>
        </a:xfrm>
        <a:prstGeom prst="blockArc">
          <a:avLst>
            <a:gd name="adj1" fmla="val 10800000"/>
            <a:gd name="adj2" fmla="val 1620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5D0635-CCB2-4154-96E7-ABCED84B3EBD}">
      <dsp:nvSpPr>
        <dsp:cNvPr id="0" name=""/>
        <dsp:cNvSpPr/>
      </dsp:nvSpPr>
      <dsp:spPr>
        <a:xfrm>
          <a:off x="938612" y="560862"/>
          <a:ext cx="3747152" cy="3747152"/>
        </a:xfrm>
        <a:prstGeom prst="blockArc">
          <a:avLst>
            <a:gd name="adj1" fmla="val 5400000"/>
            <a:gd name="adj2" fmla="val 1080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AD46BD-D1E5-4757-A014-264823615F4A}">
      <dsp:nvSpPr>
        <dsp:cNvPr id="0" name=""/>
        <dsp:cNvSpPr/>
      </dsp:nvSpPr>
      <dsp:spPr>
        <a:xfrm>
          <a:off x="938612" y="560862"/>
          <a:ext cx="3747152" cy="3747152"/>
        </a:xfrm>
        <a:prstGeom prst="blockArc">
          <a:avLst>
            <a:gd name="adj1" fmla="val 0"/>
            <a:gd name="adj2" fmla="val 540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7731DA-9620-45A8-B511-BAAA613B5C52}">
      <dsp:nvSpPr>
        <dsp:cNvPr id="0" name=""/>
        <dsp:cNvSpPr/>
      </dsp:nvSpPr>
      <dsp:spPr>
        <a:xfrm>
          <a:off x="938612" y="560862"/>
          <a:ext cx="3747152" cy="3747152"/>
        </a:xfrm>
        <a:prstGeom prst="blockArc">
          <a:avLst>
            <a:gd name="adj1" fmla="val 16200000"/>
            <a:gd name="adj2" fmla="val 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B77CAA-0660-4499-A092-E93F45F77D90}">
      <dsp:nvSpPr>
        <dsp:cNvPr id="0" name=""/>
        <dsp:cNvSpPr/>
      </dsp:nvSpPr>
      <dsp:spPr>
        <a:xfrm>
          <a:off x="1949857" y="1572107"/>
          <a:ext cx="1724662" cy="17246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0"/>
            </a:lnSpc>
            <a:spcBef>
              <a:spcPct val="0"/>
            </a:spcBef>
            <a:spcAft>
              <a:spcPct val="35000"/>
            </a:spcAft>
            <a:buNone/>
          </a:pPr>
          <a:endParaRPr lang="es-MX" sz="3300" kern="1200" dirty="0"/>
        </a:p>
        <a:p>
          <a:pPr marL="0" lvl="0" indent="0" algn="ctr" defTabSz="1466850">
            <a:lnSpc>
              <a:spcPct val="0"/>
            </a:lnSpc>
            <a:spcBef>
              <a:spcPct val="0"/>
            </a:spcBef>
            <a:spcAft>
              <a:spcPct val="35000"/>
            </a:spcAft>
            <a:buNone/>
          </a:pPr>
          <a:endParaRPr lang="es-MX" sz="3300" kern="1200" dirty="0"/>
        </a:p>
        <a:p>
          <a:pPr marL="0" lvl="0" indent="0" algn="ctr" defTabSz="1466850">
            <a:lnSpc>
              <a:spcPct val="0"/>
            </a:lnSpc>
            <a:spcBef>
              <a:spcPct val="0"/>
            </a:spcBef>
            <a:spcAft>
              <a:spcPct val="35000"/>
            </a:spcAft>
            <a:buNone/>
          </a:pPr>
          <a:r>
            <a:rPr lang="es-MX" sz="3300" kern="1200" dirty="0"/>
            <a:t>GBM</a:t>
          </a:r>
        </a:p>
        <a:p>
          <a:pPr marL="0" lvl="0" indent="0" algn="ctr" defTabSz="1466850">
            <a:lnSpc>
              <a:spcPct val="0"/>
            </a:lnSpc>
            <a:spcBef>
              <a:spcPct val="0"/>
            </a:spcBef>
            <a:spcAft>
              <a:spcPct val="35000"/>
            </a:spcAft>
            <a:buNone/>
          </a:pPr>
          <a:r>
            <a:rPr lang="es-MX" sz="1400" kern="1200" dirty="0"/>
            <a:t>73 modelos</a:t>
          </a:r>
          <a:endParaRPr lang="es-MX" sz="3300" kern="1200" dirty="0"/>
        </a:p>
      </dsp:txBody>
      <dsp:txXfrm>
        <a:off x="2202428" y="1824678"/>
        <a:ext cx="1219520" cy="1219520"/>
      </dsp:txXfrm>
    </dsp:sp>
    <dsp:sp modelId="{F82C6E86-3D39-4F34-8747-319F2BCF56BD}">
      <dsp:nvSpPr>
        <dsp:cNvPr id="0" name=""/>
        <dsp:cNvSpPr/>
      </dsp:nvSpPr>
      <dsp:spPr>
        <a:xfrm>
          <a:off x="2037469" y="-170395"/>
          <a:ext cx="1549438" cy="15494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a:t>Estimadores  </a:t>
          </a:r>
          <a:r>
            <a:rPr lang="es-MX" sz="800" kern="1200" dirty="0"/>
            <a:t> (100,200,300,500)</a:t>
          </a:r>
          <a:endParaRPr lang="es-MX" sz="700" kern="1200" dirty="0"/>
        </a:p>
      </dsp:txBody>
      <dsp:txXfrm>
        <a:off x="2264379" y="56515"/>
        <a:ext cx="1095618" cy="1095618"/>
      </dsp:txXfrm>
    </dsp:sp>
    <dsp:sp modelId="{2737C1EA-AF04-4CA3-B29D-AF77A3900B21}">
      <dsp:nvSpPr>
        <dsp:cNvPr id="0" name=""/>
        <dsp:cNvSpPr/>
      </dsp:nvSpPr>
      <dsp:spPr>
        <a:xfrm>
          <a:off x="3867584" y="1659719"/>
          <a:ext cx="1549438" cy="15494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s-MX" sz="2600" kern="1200" dirty="0"/>
            <a:t>Depth   </a:t>
          </a:r>
          <a:r>
            <a:rPr lang="es-MX" sz="1400" kern="1200" dirty="0"/>
            <a:t>(4, 5, 6)</a:t>
          </a:r>
          <a:endParaRPr lang="es-MX" sz="2600" kern="1200" dirty="0"/>
        </a:p>
      </dsp:txBody>
      <dsp:txXfrm>
        <a:off x="4094494" y="1886629"/>
        <a:ext cx="1095618" cy="1095618"/>
      </dsp:txXfrm>
    </dsp:sp>
    <dsp:sp modelId="{1798868B-829F-443B-80E0-836E290D76E2}">
      <dsp:nvSpPr>
        <dsp:cNvPr id="0" name=""/>
        <dsp:cNvSpPr/>
      </dsp:nvSpPr>
      <dsp:spPr>
        <a:xfrm>
          <a:off x="2037469" y="3489834"/>
          <a:ext cx="1549438" cy="15494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MX" sz="2400" kern="1200" dirty="0" err="1"/>
            <a:t>Sample</a:t>
          </a:r>
          <a:r>
            <a:rPr lang="es-MX" sz="2400" kern="1200" dirty="0"/>
            <a:t>  </a:t>
          </a:r>
          <a:r>
            <a:rPr lang="es-MX" sz="1200" kern="1200" dirty="0"/>
            <a:t>(80%, 90%)</a:t>
          </a:r>
          <a:endParaRPr lang="es-MX" sz="2400" kern="1200" dirty="0"/>
        </a:p>
      </dsp:txBody>
      <dsp:txXfrm>
        <a:off x="2264379" y="3716744"/>
        <a:ext cx="1095618" cy="1095618"/>
      </dsp:txXfrm>
    </dsp:sp>
    <dsp:sp modelId="{936C1A68-D956-48D1-9BB8-645DF7F20512}">
      <dsp:nvSpPr>
        <dsp:cNvPr id="0" name=""/>
        <dsp:cNvSpPr/>
      </dsp:nvSpPr>
      <dsp:spPr>
        <a:xfrm>
          <a:off x="207354" y="1659719"/>
          <a:ext cx="1549438" cy="15494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MX" sz="1800" kern="1200" dirty="0" err="1"/>
            <a:t>Learning</a:t>
          </a:r>
          <a:r>
            <a:rPr lang="es-MX" sz="1800" kern="1200" dirty="0"/>
            <a:t> </a:t>
          </a:r>
          <a:r>
            <a:rPr lang="es-MX" sz="1800" kern="1200" dirty="0" err="1"/>
            <a:t>rate</a:t>
          </a:r>
          <a:r>
            <a:rPr lang="es-MX" sz="1800" kern="1200" dirty="0"/>
            <a:t>    </a:t>
          </a:r>
          <a:r>
            <a:rPr lang="es-MX" sz="1200" kern="1200" dirty="0"/>
            <a:t>(0.5,0.075, 0.1)</a:t>
          </a:r>
          <a:endParaRPr lang="es-MX" sz="1800" kern="1200" dirty="0"/>
        </a:p>
      </dsp:txBody>
      <dsp:txXfrm>
        <a:off x="434264" y="1886629"/>
        <a:ext cx="1095618" cy="109561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541E1-47DB-4A91-B778-65279A0226B7}" type="datetimeFigureOut">
              <a:rPr lang="es-MX" smtClean="0"/>
              <a:t>25/06/2021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ADE8B-25EA-4F54-B818-73EEA0E078C5}" type="slidenum">
              <a:rPr lang="es-MX" smtClean="0"/>
              <a:t>‹Nº›</a:t>
            </a:fld>
            <a:endParaRPr lang="es-MX"/>
          </a:p>
        </p:txBody>
      </p:sp>
    </p:spTree>
    <p:extLst>
      <p:ext uri="{BB962C8B-B14F-4D97-AF65-F5344CB8AC3E}">
        <p14:creationId xmlns:p14="http://schemas.microsoft.com/office/powerpoint/2010/main" val="698491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2</a:t>
            </a:fld>
            <a:endParaRPr lang="es-MX"/>
          </a:p>
        </p:txBody>
      </p:sp>
    </p:spTree>
    <p:extLst>
      <p:ext uri="{BB962C8B-B14F-4D97-AF65-F5344CB8AC3E}">
        <p14:creationId xmlns:p14="http://schemas.microsoft.com/office/powerpoint/2010/main" val="2008957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11</a:t>
            </a:fld>
            <a:endParaRPr lang="es-MX"/>
          </a:p>
        </p:txBody>
      </p:sp>
    </p:spTree>
    <p:extLst>
      <p:ext uri="{BB962C8B-B14F-4D97-AF65-F5344CB8AC3E}">
        <p14:creationId xmlns:p14="http://schemas.microsoft.com/office/powerpoint/2010/main" val="2957958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12</a:t>
            </a:fld>
            <a:endParaRPr lang="es-MX"/>
          </a:p>
        </p:txBody>
      </p:sp>
    </p:spTree>
    <p:extLst>
      <p:ext uri="{BB962C8B-B14F-4D97-AF65-F5344CB8AC3E}">
        <p14:creationId xmlns:p14="http://schemas.microsoft.com/office/powerpoint/2010/main" val="4139964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13</a:t>
            </a:fld>
            <a:endParaRPr lang="es-MX"/>
          </a:p>
        </p:txBody>
      </p:sp>
    </p:spTree>
    <p:extLst>
      <p:ext uri="{BB962C8B-B14F-4D97-AF65-F5344CB8AC3E}">
        <p14:creationId xmlns:p14="http://schemas.microsoft.com/office/powerpoint/2010/main" val="2601003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14</a:t>
            </a:fld>
            <a:endParaRPr lang="es-MX"/>
          </a:p>
        </p:txBody>
      </p:sp>
    </p:spTree>
    <p:extLst>
      <p:ext uri="{BB962C8B-B14F-4D97-AF65-F5344CB8AC3E}">
        <p14:creationId xmlns:p14="http://schemas.microsoft.com/office/powerpoint/2010/main" val="2472306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15</a:t>
            </a:fld>
            <a:endParaRPr lang="es-MX"/>
          </a:p>
        </p:txBody>
      </p:sp>
    </p:spTree>
    <p:extLst>
      <p:ext uri="{BB962C8B-B14F-4D97-AF65-F5344CB8AC3E}">
        <p14:creationId xmlns:p14="http://schemas.microsoft.com/office/powerpoint/2010/main" val="178912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16</a:t>
            </a:fld>
            <a:endParaRPr lang="es-MX"/>
          </a:p>
        </p:txBody>
      </p:sp>
    </p:spTree>
    <p:extLst>
      <p:ext uri="{BB962C8B-B14F-4D97-AF65-F5344CB8AC3E}">
        <p14:creationId xmlns:p14="http://schemas.microsoft.com/office/powerpoint/2010/main" val="2279323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17</a:t>
            </a:fld>
            <a:endParaRPr lang="es-MX"/>
          </a:p>
        </p:txBody>
      </p:sp>
    </p:spTree>
    <p:extLst>
      <p:ext uri="{BB962C8B-B14F-4D97-AF65-F5344CB8AC3E}">
        <p14:creationId xmlns:p14="http://schemas.microsoft.com/office/powerpoint/2010/main" val="65833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18</a:t>
            </a:fld>
            <a:endParaRPr lang="es-MX"/>
          </a:p>
        </p:txBody>
      </p:sp>
    </p:spTree>
    <p:extLst>
      <p:ext uri="{BB962C8B-B14F-4D97-AF65-F5344CB8AC3E}">
        <p14:creationId xmlns:p14="http://schemas.microsoft.com/office/powerpoint/2010/main" val="1907218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Pablo</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19</a:t>
            </a:fld>
            <a:endParaRPr lang="es-MX"/>
          </a:p>
        </p:txBody>
      </p:sp>
    </p:spTree>
    <p:extLst>
      <p:ext uri="{BB962C8B-B14F-4D97-AF65-F5344CB8AC3E}">
        <p14:creationId xmlns:p14="http://schemas.microsoft.com/office/powerpoint/2010/main" val="3552061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3</a:t>
            </a:fld>
            <a:endParaRPr lang="es-MX"/>
          </a:p>
        </p:txBody>
      </p:sp>
    </p:spTree>
    <p:extLst>
      <p:ext uri="{BB962C8B-B14F-4D97-AF65-F5344CB8AC3E}">
        <p14:creationId xmlns:p14="http://schemas.microsoft.com/office/powerpoint/2010/main" val="4204105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4</a:t>
            </a:fld>
            <a:endParaRPr lang="es-MX"/>
          </a:p>
        </p:txBody>
      </p:sp>
    </p:spTree>
    <p:extLst>
      <p:ext uri="{BB962C8B-B14F-4D97-AF65-F5344CB8AC3E}">
        <p14:creationId xmlns:p14="http://schemas.microsoft.com/office/powerpoint/2010/main" val="173877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5</a:t>
            </a:fld>
            <a:endParaRPr lang="es-MX"/>
          </a:p>
        </p:txBody>
      </p:sp>
    </p:spTree>
    <p:extLst>
      <p:ext uri="{BB962C8B-B14F-4D97-AF65-F5344CB8AC3E}">
        <p14:creationId xmlns:p14="http://schemas.microsoft.com/office/powerpoint/2010/main" val="390468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6</a:t>
            </a:fld>
            <a:endParaRPr lang="es-MX"/>
          </a:p>
        </p:txBody>
      </p:sp>
    </p:spTree>
    <p:extLst>
      <p:ext uri="{BB962C8B-B14F-4D97-AF65-F5344CB8AC3E}">
        <p14:creationId xmlns:p14="http://schemas.microsoft.com/office/powerpoint/2010/main" val="230015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7</a:t>
            </a:fld>
            <a:endParaRPr lang="es-MX"/>
          </a:p>
        </p:txBody>
      </p:sp>
    </p:spTree>
    <p:extLst>
      <p:ext uri="{BB962C8B-B14F-4D97-AF65-F5344CB8AC3E}">
        <p14:creationId xmlns:p14="http://schemas.microsoft.com/office/powerpoint/2010/main" val="2561683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8</a:t>
            </a:fld>
            <a:endParaRPr lang="es-MX"/>
          </a:p>
        </p:txBody>
      </p:sp>
    </p:spTree>
    <p:extLst>
      <p:ext uri="{BB962C8B-B14F-4D97-AF65-F5344CB8AC3E}">
        <p14:creationId xmlns:p14="http://schemas.microsoft.com/office/powerpoint/2010/main" val="407394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9</a:t>
            </a:fld>
            <a:endParaRPr lang="es-MX"/>
          </a:p>
        </p:txBody>
      </p:sp>
    </p:spTree>
    <p:extLst>
      <p:ext uri="{BB962C8B-B14F-4D97-AF65-F5344CB8AC3E}">
        <p14:creationId xmlns:p14="http://schemas.microsoft.com/office/powerpoint/2010/main" val="183392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t>Quique</a:t>
            </a:r>
          </a:p>
        </p:txBody>
      </p:sp>
      <p:sp>
        <p:nvSpPr>
          <p:cNvPr id="4" name="Marcador de número de diapositiva 3"/>
          <p:cNvSpPr>
            <a:spLocks noGrp="1"/>
          </p:cNvSpPr>
          <p:nvPr>
            <p:ph type="sldNum" sz="quarter" idx="5"/>
          </p:nvPr>
        </p:nvSpPr>
        <p:spPr/>
        <p:txBody>
          <a:bodyPr/>
          <a:lstStyle/>
          <a:p>
            <a:fld id="{E2BADE8B-25EA-4F54-B818-73EEA0E078C5}" type="slidenum">
              <a:rPr lang="es-MX" smtClean="0"/>
              <a:t>10</a:t>
            </a:fld>
            <a:endParaRPr lang="es-MX"/>
          </a:p>
        </p:txBody>
      </p:sp>
    </p:spTree>
    <p:extLst>
      <p:ext uri="{BB962C8B-B14F-4D97-AF65-F5344CB8AC3E}">
        <p14:creationId xmlns:p14="http://schemas.microsoft.com/office/powerpoint/2010/main" val="9250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6E4EB71F-0ED0-4868-8D8D-898DFB3445A1}" type="datetimeFigureOut">
              <a:rPr lang="es-MX" smtClean="0"/>
              <a:t>25/06/2021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228200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E4EB71F-0ED0-4868-8D8D-898DFB3445A1}" type="datetimeFigureOut">
              <a:rPr lang="es-MX" smtClean="0"/>
              <a:t>25/06/2021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357066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E4EB71F-0ED0-4868-8D8D-898DFB3445A1}" type="datetimeFigureOut">
              <a:rPr lang="es-MX" smtClean="0"/>
              <a:t>25/06/2021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3151180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7" name="Imagen 6" descr="Una persona sosteniendo una laptop&#10;&#10;Descripción generada automáticamente con confianza media">
            <a:extLst>
              <a:ext uri="{FF2B5EF4-FFF2-40B4-BE49-F238E27FC236}">
                <a16:creationId xmlns:a16="http://schemas.microsoft.com/office/drawing/2014/main" id="{F40189E4-0556-4C45-8BB3-04371EC26D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Google Shape;14;p55">
            <a:extLst>
              <a:ext uri="{FF2B5EF4-FFF2-40B4-BE49-F238E27FC236}">
                <a16:creationId xmlns:a16="http://schemas.microsoft.com/office/drawing/2014/main" id="{EFB6188D-3AD8-4815-AF78-0F4248CCB03C}"/>
              </a:ext>
            </a:extLst>
          </p:cNvPr>
          <p:cNvSpPr/>
          <p:nvPr userDrawn="1"/>
        </p:nvSpPr>
        <p:spPr>
          <a:xfrm>
            <a:off x="0" y="0"/>
            <a:ext cx="12192000" cy="6858000"/>
          </a:xfrm>
          <a:prstGeom prst="rect">
            <a:avLst/>
          </a:prstGeom>
          <a:gradFill>
            <a:gsLst>
              <a:gs pos="0">
                <a:schemeClr val="lt1"/>
              </a:gs>
              <a:gs pos="89000">
                <a:srgbClr val="FFFFFF">
                  <a:alpha val="0"/>
                </a:srgbClr>
              </a:gs>
              <a:gs pos="100000">
                <a:srgbClr val="FFFFFF">
                  <a:alpha val="0"/>
                </a:srgbClr>
              </a:gs>
            </a:gsLst>
            <a:lin ang="0" scaled="0"/>
          </a:gradFill>
          <a:ln>
            <a:noFill/>
          </a:ln>
        </p:spPr>
        <p:txBody>
          <a:bodyPr spcFirstLastPara="1" wrap="square" lIns="48000" tIns="45700" rIns="48000" bIns="45700" anchor="ctr" anchorCtr="0">
            <a:noAutofit/>
          </a:bodyPr>
          <a:lstStyle/>
          <a:p>
            <a:pPr marL="0" marR="0" lvl="0" indent="0" algn="ctr" rtl="0">
              <a:lnSpc>
                <a:spcPct val="100000"/>
              </a:lnSpc>
              <a:spcBef>
                <a:spcPts val="0"/>
              </a:spcBef>
              <a:spcAft>
                <a:spcPts val="0"/>
              </a:spcAft>
              <a:buNone/>
            </a:pPr>
            <a:endParaRPr sz="1467"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6307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E4EB71F-0ED0-4868-8D8D-898DFB3445A1}" type="datetimeFigureOut">
              <a:rPr lang="es-MX" smtClean="0"/>
              <a:t>25/06/2021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418989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E4EB71F-0ED0-4868-8D8D-898DFB3445A1}" type="datetimeFigureOut">
              <a:rPr lang="es-MX" smtClean="0"/>
              <a:t>25/06/2021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55335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6E4EB71F-0ED0-4868-8D8D-898DFB3445A1}" type="datetimeFigureOut">
              <a:rPr lang="es-MX" smtClean="0"/>
              <a:t>25/06/2021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259304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6E4EB71F-0ED0-4868-8D8D-898DFB3445A1}" type="datetimeFigureOut">
              <a:rPr lang="es-MX" smtClean="0"/>
              <a:t>25/06/2021</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385342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6E4EB71F-0ED0-4868-8D8D-898DFB3445A1}" type="datetimeFigureOut">
              <a:rPr lang="es-MX" smtClean="0"/>
              <a:t>25/06/2021</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240701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E4EB71F-0ED0-4868-8D8D-898DFB3445A1}" type="datetimeFigureOut">
              <a:rPr lang="es-MX" smtClean="0"/>
              <a:t>25/06/2021</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294848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E4EB71F-0ED0-4868-8D8D-898DFB3445A1}" type="datetimeFigureOut">
              <a:rPr lang="es-MX" smtClean="0"/>
              <a:t>25/06/2021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25175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E4EB71F-0ED0-4868-8D8D-898DFB3445A1}" type="datetimeFigureOut">
              <a:rPr lang="es-MX" smtClean="0"/>
              <a:t>25/06/2021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4E3BD16-64E6-4F44-A8A7-B9C22CDEAA53}" type="slidenum">
              <a:rPr lang="es-MX" smtClean="0"/>
              <a:t>‹Nº›</a:t>
            </a:fld>
            <a:endParaRPr lang="es-MX"/>
          </a:p>
        </p:txBody>
      </p:sp>
    </p:spTree>
    <p:extLst>
      <p:ext uri="{BB962C8B-B14F-4D97-AF65-F5344CB8AC3E}">
        <p14:creationId xmlns:p14="http://schemas.microsoft.com/office/powerpoint/2010/main" val="160578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EB71F-0ED0-4868-8D8D-898DFB3445A1}" type="datetimeFigureOut">
              <a:rPr lang="es-MX" smtClean="0"/>
              <a:t>25/06/2021</a:t>
            </a:fld>
            <a:endParaRPr lang="es-MX"/>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3BD16-64E6-4F44-A8A7-B9C22CDEAA53}" type="slidenum">
              <a:rPr lang="es-MX" smtClean="0"/>
              <a:t>‹Nº›</a:t>
            </a:fld>
            <a:endParaRPr lang="es-MX"/>
          </a:p>
        </p:txBody>
      </p:sp>
    </p:spTree>
    <p:extLst>
      <p:ext uri="{BB962C8B-B14F-4D97-AF65-F5344CB8AC3E}">
        <p14:creationId xmlns:p14="http://schemas.microsoft.com/office/powerpoint/2010/main" val="164233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slide" Target="slide2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11.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2.png"/><Relationship Id="rId7" Type="http://schemas.openxmlformats.org/officeDocument/2006/relationships/chart" Target="../charts/chart1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slide" Target="slide2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23.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slide" Target="slide29.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slide" Target="slide3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chart" Target="../charts/chart24.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12"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slide" Target="slide32.xml"/><Relationship Id="rId5" Type="http://schemas.openxmlformats.org/officeDocument/2006/relationships/diagramLayout" Target="../diagrams/layout2.xml"/><Relationship Id="rId10" Type="http://schemas.openxmlformats.org/officeDocument/2006/relationships/image" Target="../media/image4.png"/><Relationship Id="rId4" Type="http://schemas.openxmlformats.org/officeDocument/2006/relationships/diagramData" Target="../diagrams/data2.xml"/><Relationship Id="rId9" Type="http://schemas.openxmlformats.org/officeDocument/2006/relationships/slide" Target="slide3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5.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0.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slide" Target="slide2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slide" Target="slide2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slide" Target="slide2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slide" Target="slide2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80D4716-140E-440A-94AA-E094A95CB61A}"/>
              </a:ext>
            </a:extLst>
          </p:cNvPr>
          <p:cNvSpPr txBox="1">
            <a:spLocks/>
          </p:cNvSpPr>
          <p:nvPr/>
        </p:nvSpPr>
        <p:spPr>
          <a:xfrm>
            <a:off x="718456" y="1659553"/>
            <a:ext cx="5858023" cy="112137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8000" b="1" dirty="0">
                <a:latin typeface="Century Gothic" panose="020B0502020202020204" pitchFamily="34" charset="0"/>
              </a:rPr>
              <a:t>Seguros</a:t>
            </a:r>
          </a:p>
        </p:txBody>
      </p:sp>
      <p:sp>
        <p:nvSpPr>
          <p:cNvPr id="3" name="Subtítulo 1">
            <a:extLst>
              <a:ext uri="{FF2B5EF4-FFF2-40B4-BE49-F238E27FC236}">
                <a16:creationId xmlns:a16="http://schemas.microsoft.com/office/drawing/2014/main" id="{3C7B68A6-9F49-4567-B5D8-C572C135A22A}"/>
              </a:ext>
            </a:extLst>
          </p:cNvPr>
          <p:cNvSpPr txBox="1">
            <a:spLocks/>
          </p:cNvSpPr>
          <p:nvPr/>
        </p:nvSpPr>
        <p:spPr>
          <a:xfrm>
            <a:off x="718457" y="3690109"/>
            <a:ext cx="5858023" cy="1121377"/>
          </a:xfrm>
          <a:prstGeom prst="rect">
            <a:avLst/>
          </a:prstGeom>
          <a:noFill/>
          <a:ln>
            <a:noFill/>
          </a:ln>
        </p:spPr>
        <p:txBody>
          <a:bodyPr spcFirstLastPara="1" vert="horz" wrap="square" lIns="91425" tIns="91425" rIns="91425" bIns="91425" rtlCol="0" anchor="ctr" anchorCtr="0">
            <a:noAutofit/>
          </a:bodyPr>
          <a:lstStyle>
            <a:lvl1pPr marL="228594" marR="0" lvl="0" indent="-228594" algn="l" defTabSz="914377" rtl="0" eaLnBrk="1" latinLnBrk="0" hangingPunct="1">
              <a:lnSpc>
                <a:spcPct val="150000"/>
              </a:lnSpc>
              <a:spcBef>
                <a:spcPts val="600"/>
              </a:spcBef>
              <a:spcAft>
                <a:spcPts val="0"/>
              </a:spcAft>
              <a:buClr>
                <a:schemeClr val="lt1"/>
              </a:buClr>
              <a:buSzPts val="2100"/>
              <a:buFont typeface="Arial"/>
              <a:buNone/>
              <a:defRPr sz="2800" b="0" i="0" u="none" strike="noStrike" kern="1200" cap="small">
                <a:solidFill>
                  <a:schemeClr val="lt1"/>
                </a:solidFill>
                <a:latin typeface="Century Gothic"/>
                <a:ea typeface="Century Gothic"/>
                <a:cs typeface="Century Gothic"/>
                <a:sym typeface="Century Gothic"/>
              </a:defRPr>
            </a:lvl1pPr>
            <a:lvl2pPr marL="685783" marR="0" lvl="1" indent="-228594" algn="ctr" defTabSz="914377" rtl="0" eaLnBrk="1" latinLnBrk="0" hangingPunct="1">
              <a:lnSpc>
                <a:spcPct val="90000"/>
              </a:lnSpc>
              <a:spcBef>
                <a:spcPts val="600"/>
              </a:spcBef>
              <a:spcAft>
                <a:spcPts val="0"/>
              </a:spcAft>
              <a:buClr>
                <a:schemeClr val="dk1"/>
              </a:buClr>
              <a:buSzPts val="1500"/>
              <a:buFont typeface="Arial"/>
              <a:buNone/>
              <a:defRPr sz="2000" b="0" i="0" u="none" strike="noStrike" kern="1200" cap="none">
                <a:solidFill>
                  <a:schemeClr val="dk1"/>
                </a:solidFill>
                <a:latin typeface="Century Gothic"/>
                <a:ea typeface="Century Gothic"/>
                <a:cs typeface="Century Gothic"/>
                <a:sym typeface="Century Gothic"/>
              </a:defRPr>
            </a:lvl2pPr>
            <a:lvl3pPr marL="1142971" marR="0" lvl="2" indent="-228594" algn="ctr" defTabSz="914377" rtl="0" eaLnBrk="1" latinLnBrk="0" hangingPunct="1">
              <a:lnSpc>
                <a:spcPct val="90000"/>
              </a:lnSpc>
              <a:spcBef>
                <a:spcPts val="540"/>
              </a:spcBef>
              <a:spcAft>
                <a:spcPts val="0"/>
              </a:spcAft>
              <a:buClr>
                <a:schemeClr val="dk1"/>
              </a:buClr>
              <a:buSzPts val="1350"/>
              <a:buFont typeface="Arial"/>
              <a:buNone/>
              <a:defRPr sz="1800" b="0" i="0" u="none" strike="noStrike" kern="1200" cap="none">
                <a:solidFill>
                  <a:schemeClr val="dk1"/>
                </a:solidFill>
                <a:latin typeface="Century Gothic"/>
                <a:ea typeface="Century Gothic"/>
                <a:cs typeface="Century Gothic"/>
                <a:sym typeface="Century Gothic"/>
              </a:defRPr>
            </a:lvl3pPr>
            <a:lvl4pPr marL="1600160" marR="0" lvl="3" indent="-228594" algn="ctr" defTabSz="914377" rtl="0" eaLnBrk="1" latinLnBrk="0" hangingPunct="1">
              <a:lnSpc>
                <a:spcPct val="90000"/>
              </a:lnSpc>
              <a:spcBef>
                <a:spcPts val="480"/>
              </a:spcBef>
              <a:spcAft>
                <a:spcPts val="0"/>
              </a:spcAft>
              <a:buClr>
                <a:schemeClr val="dk1"/>
              </a:buClr>
              <a:buSzPts val="1200"/>
              <a:buFont typeface="Arial"/>
              <a:buNone/>
              <a:defRPr sz="1600" b="0" i="0" u="none" strike="noStrike" kern="1200" cap="none">
                <a:solidFill>
                  <a:schemeClr val="dk1"/>
                </a:solidFill>
                <a:latin typeface="Century Gothic"/>
                <a:ea typeface="Century Gothic"/>
                <a:cs typeface="Century Gothic"/>
                <a:sym typeface="Century Gothic"/>
              </a:defRPr>
            </a:lvl4pPr>
            <a:lvl5pPr marL="2057349" marR="0" lvl="4" indent="-228594" algn="ctr" defTabSz="914377" rtl="0" eaLnBrk="1" latinLnBrk="0" hangingPunct="1">
              <a:lnSpc>
                <a:spcPct val="90000"/>
              </a:lnSpc>
              <a:spcBef>
                <a:spcPts val="480"/>
              </a:spcBef>
              <a:spcAft>
                <a:spcPts val="0"/>
              </a:spcAft>
              <a:buClr>
                <a:schemeClr val="dk1"/>
              </a:buClr>
              <a:buSzPts val="1200"/>
              <a:buFont typeface="Arial"/>
              <a:buNone/>
              <a:defRPr sz="1600" b="0" i="0" u="none" strike="noStrike" kern="1200" cap="none">
                <a:solidFill>
                  <a:schemeClr val="dk1"/>
                </a:solidFill>
                <a:latin typeface="Century Gothic"/>
                <a:ea typeface="Century Gothic"/>
                <a:cs typeface="Century Gothic"/>
                <a:sym typeface="Century Gothic"/>
              </a:defRPr>
            </a:lvl5pPr>
            <a:lvl6pPr marL="2514537" marR="0" lvl="5" indent="-228594" algn="ctr" defTabSz="914377" rtl="0" eaLnBrk="1" latinLnBrk="0" hangingPunct="1">
              <a:lnSpc>
                <a:spcPct val="90000"/>
              </a:lnSpc>
              <a:spcBef>
                <a:spcPts val="480"/>
              </a:spcBef>
              <a:spcAft>
                <a:spcPts val="0"/>
              </a:spcAft>
              <a:buClr>
                <a:schemeClr val="dk1"/>
              </a:buClr>
              <a:buSzPts val="1116"/>
              <a:buFont typeface="Arial"/>
              <a:buNone/>
              <a:defRPr sz="1600" b="0" i="0" u="none" strike="noStrike" kern="1200" cap="none">
                <a:solidFill>
                  <a:schemeClr val="dk1"/>
                </a:solidFill>
                <a:latin typeface="Century Gothic"/>
                <a:ea typeface="Century Gothic"/>
                <a:cs typeface="Century Gothic"/>
                <a:sym typeface="Century Gothic"/>
              </a:defRPr>
            </a:lvl6pPr>
            <a:lvl7pPr marL="2971726" marR="0" lvl="6" indent="-228594" algn="ctr" defTabSz="914377" rtl="0" eaLnBrk="1" latinLnBrk="0" hangingPunct="1">
              <a:lnSpc>
                <a:spcPct val="90000"/>
              </a:lnSpc>
              <a:spcBef>
                <a:spcPts val="480"/>
              </a:spcBef>
              <a:spcAft>
                <a:spcPts val="0"/>
              </a:spcAft>
              <a:buClr>
                <a:schemeClr val="dk1"/>
              </a:buClr>
              <a:buSzPts val="1116"/>
              <a:buFont typeface="Arial"/>
              <a:buNone/>
              <a:defRPr sz="1600" b="0" i="0" u="none" strike="noStrike" kern="1200" cap="none">
                <a:solidFill>
                  <a:schemeClr val="dk1"/>
                </a:solidFill>
                <a:latin typeface="Century Gothic"/>
                <a:ea typeface="Century Gothic"/>
                <a:cs typeface="Century Gothic"/>
                <a:sym typeface="Century Gothic"/>
              </a:defRPr>
            </a:lvl7pPr>
            <a:lvl8pPr marL="3428914" marR="0" lvl="7" indent="-228594" algn="ctr" defTabSz="914377" rtl="0" eaLnBrk="1" latinLnBrk="0" hangingPunct="1">
              <a:lnSpc>
                <a:spcPct val="90000"/>
              </a:lnSpc>
              <a:spcBef>
                <a:spcPts val="480"/>
              </a:spcBef>
              <a:spcAft>
                <a:spcPts val="0"/>
              </a:spcAft>
              <a:buClr>
                <a:schemeClr val="dk1"/>
              </a:buClr>
              <a:buSzPts val="1116"/>
              <a:buFont typeface="Arial"/>
              <a:buNone/>
              <a:defRPr sz="1600" b="0" i="0" u="none" strike="noStrike" kern="1200" cap="none">
                <a:solidFill>
                  <a:schemeClr val="dk1"/>
                </a:solidFill>
                <a:latin typeface="Century Gothic"/>
                <a:ea typeface="Century Gothic"/>
                <a:cs typeface="Century Gothic"/>
                <a:sym typeface="Century Gothic"/>
              </a:defRPr>
            </a:lvl8pPr>
            <a:lvl9pPr marL="3886103" marR="0" lvl="8" indent="-228594" algn="ctr" defTabSz="914377" rtl="0" eaLnBrk="1" latinLnBrk="0" hangingPunct="1">
              <a:lnSpc>
                <a:spcPct val="90000"/>
              </a:lnSpc>
              <a:spcBef>
                <a:spcPts val="480"/>
              </a:spcBef>
              <a:spcAft>
                <a:spcPts val="0"/>
              </a:spcAft>
              <a:buClr>
                <a:schemeClr val="dk1"/>
              </a:buClr>
              <a:buSzPts val="1116"/>
              <a:buFont typeface="Arial"/>
              <a:buNone/>
              <a:defRPr sz="1600" b="0" i="0" u="none" strike="noStrike" kern="1200" cap="none">
                <a:solidFill>
                  <a:schemeClr val="dk1"/>
                </a:solidFill>
                <a:latin typeface="Century Gothic"/>
                <a:ea typeface="Century Gothic"/>
                <a:cs typeface="Century Gothic"/>
                <a:sym typeface="Century Gothic"/>
              </a:defRPr>
            </a:lvl9pPr>
          </a:lstStyle>
          <a:p>
            <a:r>
              <a:rPr lang="es-ES" sz="2000" b="1" dirty="0">
                <a:solidFill>
                  <a:schemeClr val="tx1"/>
                </a:solidFill>
              </a:rPr>
              <a:t>Gustavo Augusto Mondragón Sánchez</a:t>
            </a:r>
            <a:endParaRPr lang="es-MX" sz="2000" b="1" dirty="0">
              <a:solidFill>
                <a:schemeClr val="tx1"/>
              </a:solidFill>
            </a:endParaRPr>
          </a:p>
        </p:txBody>
      </p:sp>
      <p:sp>
        <p:nvSpPr>
          <p:cNvPr id="4" name="Subtítulo 1">
            <a:extLst>
              <a:ext uri="{FF2B5EF4-FFF2-40B4-BE49-F238E27FC236}">
                <a16:creationId xmlns:a16="http://schemas.microsoft.com/office/drawing/2014/main" id="{E403D7DB-D046-44C4-AB44-ECA704161D17}"/>
              </a:ext>
            </a:extLst>
          </p:cNvPr>
          <p:cNvSpPr txBox="1">
            <a:spLocks/>
          </p:cNvSpPr>
          <p:nvPr/>
        </p:nvSpPr>
        <p:spPr>
          <a:xfrm>
            <a:off x="718455" y="2780930"/>
            <a:ext cx="5858023" cy="112137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latin typeface="Century Gothic" panose="020B0502020202020204" pitchFamily="34" charset="0"/>
              </a:rPr>
              <a:t>Modelo “montos de compra” y comportamiento del cliente</a:t>
            </a:r>
          </a:p>
        </p:txBody>
      </p:sp>
    </p:spTree>
    <p:extLst>
      <p:ext uri="{BB962C8B-B14F-4D97-AF65-F5344CB8AC3E}">
        <p14:creationId xmlns:p14="http://schemas.microsoft.com/office/powerpoint/2010/main" val="168664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a:solidFill>
                  <a:schemeClr val="bg1">
                    <a:lumMod val="95000"/>
                  </a:schemeClr>
                </a:solidFill>
                <a:latin typeface="Raleway"/>
              </a:rPr>
              <a:t>Ciudad</a:t>
            </a: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16391" y="6432176"/>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rgbClr val="92D050"/>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2223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37240" y="6433239"/>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518" y="5865608"/>
            <a:ext cx="598409" cy="598409"/>
          </a:xfrm>
          <a:prstGeom prst="rect">
            <a:avLst/>
          </a:prstGeom>
        </p:spPr>
      </p:pic>
      <p:graphicFrame>
        <p:nvGraphicFramePr>
          <p:cNvPr id="26" name="Gráfico 25">
            <a:extLst>
              <a:ext uri="{FF2B5EF4-FFF2-40B4-BE49-F238E27FC236}">
                <a16:creationId xmlns:a16="http://schemas.microsoft.com/office/drawing/2014/main" id="{F72CCCC3-9C0D-4B08-952A-30A768804B6A}"/>
              </a:ext>
            </a:extLst>
          </p:cNvPr>
          <p:cNvGraphicFramePr>
            <a:graphicFrameLocks/>
          </p:cNvGraphicFramePr>
          <p:nvPr>
            <p:extLst>
              <p:ext uri="{D42A27DB-BD31-4B8C-83A1-F6EECF244321}">
                <p14:modId xmlns:p14="http://schemas.microsoft.com/office/powerpoint/2010/main" val="2445696912"/>
              </p:ext>
            </p:extLst>
          </p:nvPr>
        </p:nvGraphicFramePr>
        <p:xfrm>
          <a:off x="31042" y="3071811"/>
          <a:ext cx="360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Gráfico 26">
            <a:extLst>
              <a:ext uri="{FF2B5EF4-FFF2-40B4-BE49-F238E27FC236}">
                <a16:creationId xmlns:a16="http://schemas.microsoft.com/office/drawing/2014/main" id="{0F495B4B-948B-4CCA-A777-CD25458335E2}"/>
              </a:ext>
            </a:extLst>
          </p:cNvPr>
          <p:cNvGraphicFramePr>
            <a:graphicFrameLocks/>
          </p:cNvGraphicFramePr>
          <p:nvPr>
            <p:extLst>
              <p:ext uri="{D42A27DB-BD31-4B8C-83A1-F6EECF244321}">
                <p14:modId xmlns:p14="http://schemas.microsoft.com/office/powerpoint/2010/main" val="323886050"/>
              </p:ext>
            </p:extLst>
          </p:nvPr>
        </p:nvGraphicFramePr>
        <p:xfrm>
          <a:off x="4077724" y="3058139"/>
          <a:ext cx="3600000" cy="288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8" name="Gráfico 27">
            <a:extLst>
              <a:ext uri="{FF2B5EF4-FFF2-40B4-BE49-F238E27FC236}">
                <a16:creationId xmlns:a16="http://schemas.microsoft.com/office/drawing/2014/main" id="{24085D0F-A5DD-457F-B878-8D19BB59761F}"/>
              </a:ext>
            </a:extLst>
          </p:cNvPr>
          <p:cNvGraphicFramePr>
            <a:graphicFrameLocks/>
          </p:cNvGraphicFramePr>
          <p:nvPr>
            <p:extLst>
              <p:ext uri="{D42A27DB-BD31-4B8C-83A1-F6EECF244321}">
                <p14:modId xmlns:p14="http://schemas.microsoft.com/office/powerpoint/2010/main" val="1050798102"/>
              </p:ext>
            </p:extLst>
          </p:nvPr>
        </p:nvGraphicFramePr>
        <p:xfrm>
          <a:off x="8124406" y="3058139"/>
          <a:ext cx="3600000" cy="2880000"/>
        </p:xfrm>
        <a:graphic>
          <a:graphicData uri="http://schemas.openxmlformats.org/drawingml/2006/chart">
            <c:chart xmlns:c="http://schemas.openxmlformats.org/drawingml/2006/chart" xmlns:r="http://schemas.openxmlformats.org/officeDocument/2006/relationships" r:id="rId6"/>
          </a:graphicData>
        </a:graphic>
      </p:graphicFrame>
      <p:sp>
        <p:nvSpPr>
          <p:cNvPr id="2" name="CuadroTexto 1">
            <a:extLst>
              <a:ext uri="{FF2B5EF4-FFF2-40B4-BE49-F238E27FC236}">
                <a16:creationId xmlns:a16="http://schemas.microsoft.com/office/drawing/2014/main" id="{C423C864-3515-46A8-B64B-8CD01DF2DBAC}"/>
              </a:ext>
            </a:extLst>
          </p:cNvPr>
          <p:cNvSpPr txBox="1"/>
          <p:nvPr/>
        </p:nvSpPr>
        <p:spPr>
          <a:xfrm>
            <a:off x="866000" y="1112961"/>
            <a:ext cx="9931309" cy="923330"/>
          </a:xfrm>
          <a:prstGeom prst="rect">
            <a:avLst/>
          </a:prstGeom>
          <a:noFill/>
        </p:spPr>
        <p:txBody>
          <a:bodyPr wrap="square" rtlCol="0">
            <a:spAutoFit/>
          </a:bodyPr>
          <a:lstStyle/>
          <a:p>
            <a:r>
              <a:rPr lang="es-MX" dirty="0"/>
              <a:t>La ciudad B representa mayor ingreso derivado de un alto nivel de transacciones. Sin ver más detalle no se sabe si es por cuestión de tamaño, densidad poblacional, nivel de ingresos, etc. Esto será de ayuda al realizar planeación de inversión por segmento regional.</a:t>
            </a:r>
          </a:p>
        </p:txBody>
      </p:sp>
      <p:pic>
        <p:nvPicPr>
          <p:cNvPr id="30" name="Imagen 29" descr="Icono&#10;&#10;Descripción generada automáticamente">
            <a:hlinkClick r:id="rId7" action="ppaction://hlinksldjump"/>
            <a:extLst>
              <a:ext uri="{FF2B5EF4-FFF2-40B4-BE49-F238E27FC236}">
                <a16:creationId xmlns:a16="http://schemas.microsoft.com/office/drawing/2014/main" id="{9812D27E-1B9B-49EF-890C-6AB4183FBF2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418323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Años</a:t>
            </a:r>
            <a:r>
              <a:rPr lang="en-US" sz="3600" b="1" dirty="0">
                <a:solidFill>
                  <a:schemeClr val="bg1">
                    <a:lumMod val="95000"/>
                  </a:schemeClr>
                </a:solidFill>
                <a:latin typeface="Raleway"/>
              </a:rPr>
              <a:t> </a:t>
            </a:r>
            <a:r>
              <a:rPr lang="en-US" sz="3600" b="1" dirty="0" err="1">
                <a:solidFill>
                  <a:schemeClr val="bg1">
                    <a:lumMod val="95000"/>
                  </a:schemeClr>
                </a:solidFill>
                <a:latin typeface="Raleway"/>
              </a:rPr>
              <a:t>viviendo</a:t>
            </a:r>
            <a:r>
              <a:rPr lang="en-US" sz="3600" b="1" dirty="0">
                <a:solidFill>
                  <a:schemeClr val="bg1">
                    <a:lumMod val="95000"/>
                  </a:schemeClr>
                </a:solidFill>
                <a:latin typeface="Raleway"/>
              </a:rPr>
              <a:t> </a:t>
            </a:r>
            <a:r>
              <a:rPr lang="en-US" sz="3600" b="1" dirty="0" err="1">
                <a:solidFill>
                  <a:schemeClr val="bg1">
                    <a:lumMod val="95000"/>
                  </a:schemeClr>
                </a:solidFill>
                <a:latin typeface="Raleway"/>
              </a:rPr>
              <a:t>en</a:t>
            </a:r>
            <a:r>
              <a:rPr lang="en-US" sz="3600" b="1" dirty="0">
                <a:solidFill>
                  <a:schemeClr val="bg1">
                    <a:lumMod val="95000"/>
                  </a:schemeClr>
                </a:solidFill>
                <a:latin typeface="Raleway"/>
              </a:rPr>
              <a:t> la ciudad</a:t>
            </a: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16391" y="6432176"/>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rgbClr val="92D050"/>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2223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37240" y="6433239"/>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518" y="5865608"/>
            <a:ext cx="598409" cy="598409"/>
          </a:xfrm>
          <a:prstGeom prst="rect">
            <a:avLst/>
          </a:prstGeom>
        </p:spPr>
      </p:pic>
      <p:graphicFrame>
        <p:nvGraphicFramePr>
          <p:cNvPr id="29" name="Gráfico 28">
            <a:extLst>
              <a:ext uri="{FF2B5EF4-FFF2-40B4-BE49-F238E27FC236}">
                <a16:creationId xmlns:a16="http://schemas.microsoft.com/office/drawing/2014/main" id="{34875D58-EC94-4BD0-8529-988DABF2E7B5}"/>
              </a:ext>
            </a:extLst>
          </p:cNvPr>
          <p:cNvGraphicFramePr>
            <a:graphicFrameLocks/>
          </p:cNvGraphicFramePr>
          <p:nvPr>
            <p:extLst>
              <p:ext uri="{D42A27DB-BD31-4B8C-83A1-F6EECF244321}">
                <p14:modId xmlns:p14="http://schemas.microsoft.com/office/powerpoint/2010/main" val="2505805125"/>
              </p:ext>
            </p:extLst>
          </p:nvPr>
        </p:nvGraphicFramePr>
        <p:xfrm>
          <a:off x="437459" y="1765738"/>
          <a:ext cx="3600000" cy="21428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Gráfico 29">
            <a:extLst>
              <a:ext uri="{FF2B5EF4-FFF2-40B4-BE49-F238E27FC236}">
                <a16:creationId xmlns:a16="http://schemas.microsoft.com/office/drawing/2014/main" id="{F6065F13-F4C2-4DA6-9402-E77D06B2D5CA}"/>
              </a:ext>
            </a:extLst>
          </p:cNvPr>
          <p:cNvGraphicFramePr>
            <a:graphicFrameLocks/>
          </p:cNvGraphicFramePr>
          <p:nvPr>
            <p:extLst>
              <p:ext uri="{D42A27DB-BD31-4B8C-83A1-F6EECF244321}">
                <p14:modId xmlns:p14="http://schemas.microsoft.com/office/powerpoint/2010/main" val="2367632983"/>
              </p:ext>
            </p:extLst>
          </p:nvPr>
        </p:nvGraphicFramePr>
        <p:xfrm>
          <a:off x="4444232" y="1765738"/>
          <a:ext cx="3600000" cy="21428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1" name="Gráfico 30">
            <a:extLst>
              <a:ext uri="{FF2B5EF4-FFF2-40B4-BE49-F238E27FC236}">
                <a16:creationId xmlns:a16="http://schemas.microsoft.com/office/drawing/2014/main" id="{EF5510F4-09BB-4872-8840-AF7DDD01CB3F}"/>
              </a:ext>
            </a:extLst>
          </p:cNvPr>
          <p:cNvGraphicFramePr>
            <a:graphicFrameLocks/>
          </p:cNvGraphicFramePr>
          <p:nvPr>
            <p:extLst>
              <p:ext uri="{D42A27DB-BD31-4B8C-83A1-F6EECF244321}">
                <p14:modId xmlns:p14="http://schemas.microsoft.com/office/powerpoint/2010/main" val="806123990"/>
              </p:ext>
            </p:extLst>
          </p:nvPr>
        </p:nvGraphicFramePr>
        <p:xfrm>
          <a:off x="8184826" y="1758945"/>
          <a:ext cx="3600000" cy="21496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2" name="Gráfico 31">
            <a:extLst>
              <a:ext uri="{FF2B5EF4-FFF2-40B4-BE49-F238E27FC236}">
                <a16:creationId xmlns:a16="http://schemas.microsoft.com/office/drawing/2014/main" id="{C9143DAB-0FD7-4A7B-9B0D-214B5AFB8D01}"/>
              </a:ext>
            </a:extLst>
          </p:cNvPr>
          <p:cNvGraphicFramePr>
            <a:graphicFrameLocks/>
          </p:cNvGraphicFramePr>
          <p:nvPr>
            <p:extLst>
              <p:ext uri="{D42A27DB-BD31-4B8C-83A1-F6EECF244321}">
                <p14:modId xmlns:p14="http://schemas.microsoft.com/office/powerpoint/2010/main" val="1812287227"/>
              </p:ext>
            </p:extLst>
          </p:nvPr>
        </p:nvGraphicFramePr>
        <p:xfrm>
          <a:off x="427950" y="3673452"/>
          <a:ext cx="11326591" cy="2264686"/>
        </p:xfrm>
        <a:graphic>
          <a:graphicData uri="http://schemas.openxmlformats.org/drawingml/2006/chart">
            <c:chart xmlns:c="http://schemas.openxmlformats.org/drawingml/2006/chart" xmlns:r="http://schemas.openxmlformats.org/officeDocument/2006/relationships" r:id="rId7"/>
          </a:graphicData>
        </a:graphic>
      </p:graphicFrame>
      <p:sp>
        <p:nvSpPr>
          <p:cNvPr id="2" name="CuadroTexto 1">
            <a:extLst>
              <a:ext uri="{FF2B5EF4-FFF2-40B4-BE49-F238E27FC236}">
                <a16:creationId xmlns:a16="http://schemas.microsoft.com/office/drawing/2014/main" id="{2167F47C-D195-45AF-A0BB-8515170637CC}"/>
              </a:ext>
            </a:extLst>
          </p:cNvPr>
          <p:cNvSpPr txBox="1"/>
          <p:nvPr/>
        </p:nvSpPr>
        <p:spPr>
          <a:xfrm>
            <a:off x="526473" y="1016000"/>
            <a:ext cx="11228068" cy="738664"/>
          </a:xfrm>
          <a:prstGeom prst="rect">
            <a:avLst/>
          </a:prstGeom>
          <a:noFill/>
        </p:spPr>
        <p:txBody>
          <a:bodyPr wrap="square" rtlCol="0">
            <a:spAutoFit/>
          </a:bodyPr>
          <a:lstStyle/>
          <a:p>
            <a:pPr algn="ctr"/>
            <a:r>
              <a:rPr lang="es-MX" sz="1400" dirty="0"/>
              <a:t>Clientes con 1 año de antigüedad entre los 26 y los 35 tienen el mayor nivel de compras podría deberse a que necesitan comprar productos “Home &amp; </a:t>
            </a:r>
            <a:r>
              <a:rPr lang="es-MX" sz="1400" dirty="0" err="1"/>
              <a:t>Lifestyle</a:t>
            </a:r>
            <a:r>
              <a:rPr lang="es-MX" sz="1400" dirty="0"/>
              <a:t>" para jóvenes que se independizan. Si la compañía cuenta con socios comerciales en industrias "H&amp;L" podría ser un área con mucho potencial para marketing personalizado.</a:t>
            </a:r>
          </a:p>
        </p:txBody>
      </p:sp>
      <p:pic>
        <p:nvPicPr>
          <p:cNvPr id="34" name="Imagen 33" descr="Icono&#10;&#10;Descripción generada automáticamente">
            <a:hlinkClick r:id="rId8" action="ppaction://hlinksldjump"/>
            <a:extLst>
              <a:ext uri="{FF2B5EF4-FFF2-40B4-BE49-F238E27FC236}">
                <a16:creationId xmlns:a16="http://schemas.microsoft.com/office/drawing/2014/main" id="{92230D77-8C70-4B28-879C-82CD20E9E2D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167360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Categoría</a:t>
            </a:r>
            <a:r>
              <a:rPr lang="en-US" sz="3600" b="1" dirty="0">
                <a:solidFill>
                  <a:schemeClr val="bg1">
                    <a:lumMod val="95000"/>
                  </a:schemeClr>
                </a:solidFill>
                <a:latin typeface="Raleway"/>
              </a:rPr>
              <a:t> de </a:t>
            </a:r>
            <a:r>
              <a:rPr lang="en-US" sz="3600" b="1" dirty="0" err="1">
                <a:solidFill>
                  <a:schemeClr val="bg1">
                    <a:lumMod val="95000"/>
                  </a:schemeClr>
                </a:solidFill>
                <a:latin typeface="Raleway"/>
              </a:rPr>
              <a:t>producto</a:t>
            </a:r>
            <a:r>
              <a:rPr lang="en-US" sz="3600" b="1" dirty="0">
                <a:solidFill>
                  <a:schemeClr val="bg1">
                    <a:lumMod val="95000"/>
                  </a:schemeClr>
                </a:solidFill>
                <a:latin typeface="Raleway"/>
              </a:rPr>
              <a:t> 1</a:t>
            </a: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16391" y="6432176"/>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rgbClr val="92D050"/>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2223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37240" y="6433239"/>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518" y="5865608"/>
            <a:ext cx="598409" cy="598409"/>
          </a:xfrm>
          <a:prstGeom prst="rect">
            <a:avLst/>
          </a:prstGeom>
        </p:spPr>
      </p:pic>
      <p:graphicFrame>
        <p:nvGraphicFramePr>
          <p:cNvPr id="29" name="Gráfico 28">
            <a:extLst>
              <a:ext uri="{FF2B5EF4-FFF2-40B4-BE49-F238E27FC236}">
                <a16:creationId xmlns:a16="http://schemas.microsoft.com/office/drawing/2014/main" id="{4B489D10-4BF3-4966-A47F-EFEF466E9E2B}"/>
              </a:ext>
            </a:extLst>
          </p:cNvPr>
          <p:cNvGraphicFramePr>
            <a:graphicFrameLocks/>
          </p:cNvGraphicFramePr>
          <p:nvPr>
            <p:extLst>
              <p:ext uri="{D42A27DB-BD31-4B8C-83A1-F6EECF244321}">
                <p14:modId xmlns:p14="http://schemas.microsoft.com/office/powerpoint/2010/main" val="1053197446"/>
              </p:ext>
            </p:extLst>
          </p:nvPr>
        </p:nvGraphicFramePr>
        <p:xfrm>
          <a:off x="241726" y="1818141"/>
          <a:ext cx="11484000" cy="16875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Gráfico 29">
            <a:extLst>
              <a:ext uri="{FF2B5EF4-FFF2-40B4-BE49-F238E27FC236}">
                <a16:creationId xmlns:a16="http://schemas.microsoft.com/office/drawing/2014/main" id="{26085A22-DD20-43C7-B014-D3ABD801C8A7}"/>
              </a:ext>
            </a:extLst>
          </p:cNvPr>
          <p:cNvGraphicFramePr>
            <a:graphicFrameLocks/>
          </p:cNvGraphicFramePr>
          <p:nvPr>
            <p:extLst>
              <p:ext uri="{D42A27DB-BD31-4B8C-83A1-F6EECF244321}">
                <p14:modId xmlns:p14="http://schemas.microsoft.com/office/powerpoint/2010/main" val="2554395524"/>
              </p:ext>
            </p:extLst>
          </p:nvPr>
        </p:nvGraphicFramePr>
        <p:xfrm>
          <a:off x="243058" y="3322456"/>
          <a:ext cx="11484000" cy="1486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1" name="Gráfico 30">
            <a:extLst>
              <a:ext uri="{FF2B5EF4-FFF2-40B4-BE49-F238E27FC236}">
                <a16:creationId xmlns:a16="http://schemas.microsoft.com/office/drawing/2014/main" id="{5BA22183-2468-4161-8311-09F80FD844D6}"/>
              </a:ext>
            </a:extLst>
          </p:cNvPr>
          <p:cNvGraphicFramePr>
            <a:graphicFrameLocks/>
          </p:cNvGraphicFramePr>
          <p:nvPr>
            <p:extLst>
              <p:ext uri="{D42A27DB-BD31-4B8C-83A1-F6EECF244321}">
                <p14:modId xmlns:p14="http://schemas.microsoft.com/office/powerpoint/2010/main" val="3680270204"/>
              </p:ext>
            </p:extLst>
          </p:nvPr>
        </p:nvGraphicFramePr>
        <p:xfrm>
          <a:off x="241726" y="4529583"/>
          <a:ext cx="11484000" cy="1486800"/>
        </p:xfrm>
        <a:graphic>
          <a:graphicData uri="http://schemas.openxmlformats.org/drawingml/2006/chart">
            <c:chart xmlns:c="http://schemas.openxmlformats.org/drawingml/2006/chart" xmlns:r="http://schemas.openxmlformats.org/officeDocument/2006/relationships" r:id="rId6"/>
          </a:graphicData>
        </a:graphic>
      </p:graphicFrame>
      <p:sp>
        <p:nvSpPr>
          <p:cNvPr id="2" name="CuadroTexto 1">
            <a:extLst>
              <a:ext uri="{FF2B5EF4-FFF2-40B4-BE49-F238E27FC236}">
                <a16:creationId xmlns:a16="http://schemas.microsoft.com/office/drawing/2014/main" id="{8E4112AD-484A-40DE-9748-18279EC662FA}"/>
              </a:ext>
            </a:extLst>
          </p:cNvPr>
          <p:cNvSpPr txBox="1"/>
          <p:nvPr/>
        </p:nvSpPr>
        <p:spPr>
          <a:xfrm>
            <a:off x="2161309" y="1171810"/>
            <a:ext cx="7869382" cy="646331"/>
          </a:xfrm>
          <a:prstGeom prst="rect">
            <a:avLst/>
          </a:prstGeom>
          <a:noFill/>
        </p:spPr>
        <p:txBody>
          <a:bodyPr wrap="square" rtlCol="0">
            <a:spAutoFit/>
          </a:bodyPr>
          <a:lstStyle/>
          <a:p>
            <a:pPr algn="ctr"/>
            <a:r>
              <a:rPr lang="es-MX" dirty="0"/>
              <a:t>La categoría 1 es la más atractiva: Alto volumen de transacciones y precios de categoría altos. </a:t>
            </a:r>
          </a:p>
        </p:txBody>
      </p:sp>
      <p:pic>
        <p:nvPicPr>
          <p:cNvPr id="33" name="Imagen 32" descr="Icono&#10;&#10;Descripción generada automáticamente">
            <a:hlinkClick r:id="rId7" action="ppaction://hlinksldjump"/>
            <a:extLst>
              <a:ext uri="{FF2B5EF4-FFF2-40B4-BE49-F238E27FC236}">
                <a16:creationId xmlns:a16="http://schemas.microsoft.com/office/drawing/2014/main" id="{4762559E-F05B-485A-9532-04729148F39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259401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Modelos</a:t>
            </a:r>
            <a:r>
              <a:rPr lang="en-US" sz="3600" b="1" dirty="0">
                <a:solidFill>
                  <a:schemeClr val="bg1">
                    <a:lumMod val="95000"/>
                  </a:schemeClr>
                </a:solidFill>
                <a:latin typeface="Raleway"/>
              </a:rPr>
              <a:t> base</a:t>
            </a: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3892828"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299706" y="6417850"/>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244491" y="6456603"/>
            <a:ext cx="2024009" cy="338554"/>
          </a:xfrm>
          <a:prstGeom prst="rect">
            <a:avLst/>
          </a:prstGeom>
          <a:noFill/>
        </p:spPr>
        <p:txBody>
          <a:bodyPr wrap="square" rtlCol="0" anchor="t">
            <a:spAutoFit/>
          </a:bodyPr>
          <a:lstStyle/>
          <a:p>
            <a:pPr algn="ctr"/>
            <a:r>
              <a:rPr lang="en-US" sz="1600" b="1" dirty="0">
                <a:solidFill>
                  <a:srgbClr val="64BA49"/>
                </a:solidFill>
                <a:latin typeface="Raleway"/>
              </a:rPr>
              <a:t>Model</a:t>
            </a:r>
            <a:endParaRPr lang="en-US" dirty="0">
              <a:solidFill>
                <a:srgbClr val="64BA49"/>
              </a:solidFill>
            </a:endParaRPr>
          </a:p>
        </p:txBody>
      </p:sp>
      <p:sp>
        <p:nvSpPr>
          <p:cNvPr id="70" name="CuadroTexto 27">
            <a:extLst>
              <a:ext uri="{FF2B5EF4-FFF2-40B4-BE49-F238E27FC236}">
                <a16:creationId xmlns:a16="http://schemas.microsoft.com/office/drawing/2014/main" id="{7856E0CD-E5A1-8A4E-8BE4-583F3E565961}"/>
              </a:ext>
            </a:extLst>
          </p:cNvPr>
          <p:cNvSpPr txBox="1"/>
          <p:nvPr/>
        </p:nvSpPr>
        <p:spPr>
          <a:xfrm>
            <a:off x="6833717" y="6436507"/>
            <a:ext cx="276098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4522" y="5855536"/>
            <a:ext cx="598409" cy="598409"/>
          </a:xfrm>
          <a:prstGeom prst="rect">
            <a:avLst/>
          </a:prstGeom>
        </p:spPr>
      </p:pic>
      <p:graphicFrame>
        <p:nvGraphicFramePr>
          <p:cNvPr id="27" name="Gráfico 26">
            <a:extLst>
              <a:ext uri="{FF2B5EF4-FFF2-40B4-BE49-F238E27FC236}">
                <a16:creationId xmlns:a16="http://schemas.microsoft.com/office/drawing/2014/main" id="{361CED48-E0A7-4E43-8FFD-85EB936DC53A}"/>
              </a:ext>
            </a:extLst>
          </p:cNvPr>
          <p:cNvGraphicFramePr>
            <a:graphicFrameLocks/>
          </p:cNvGraphicFramePr>
          <p:nvPr>
            <p:extLst>
              <p:ext uri="{D42A27DB-BD31-4B8C-83A1-F6EECF244321}">
                <p14:modId xmlns:p14="http://schemas.microsoft.com/office/powerpoint/2010/main" val="1341752982"/>
              </p:ext>
            </p:extLst>
          </p:nvPr>
        </p:nvGraphicFramePr>
        <p:xfrm>
          <a:off x="2797284" y="1380671"/>
          <a:ext cx="6918421" cy="38900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4813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Preparación</a:t>
            </a:r>
            <a:r>
              <a:rPr lang="en-US" sz="3600" b="1" dirty="0">
                <a:solidFill>
                  <a:schemeClr val="bg1">
                    <a:lumMod val="95000"/>
                  </a:schemeClr>
                </a:solidFill>
                <a:latin typeface="Raleway"/>
              </a:rPr>
              <a:t> de los </a:t>
            </a:r>
            <a:r>
              <a:rPr lang="en-US" sz="3600" b="1" dirty="0" err="1">
                <a:solidFill>
                  <a:schemeClr val="bg1">
                    <a:lumMod val="95000"/>
                  </a:schemeClr>
                </a:solidFill>
                <a:latin typeface="Raleway"/>
              </a:rPr>
              <a:t>datos</a:t>
            </a:r>
            <a:endParaRPr lang="en-US" sz="3600" b="1" dirty="0">
              <a:solidFill>
                <a:schemeClr val="bg1">
                  <a:lumMod val="95000"/>
                </a:schemeClr>
              </a:solidFill>
              <a:latin typeface="Raleway"/>
            </a:endParaRP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3892828"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299706" y="6417850"/>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244491" y="6456603"/>
            <a:ext cx="2024009" cy="338554"/>
          </a:xfrm>
          <a:prstGeom prst="rect">
            <a:avLst/>
          </a:prstGeom>
          <a:noFill/>
        </p:spPr>
        <p:txBody>
          <a:bodyPr wrap="square" rtlCol="0" anchor="t">
            <a:spAutoFit/>
          </a:bodyPr>
          <a:lstStyle/>
          <a:p>
            <a:pPr algn="ctr"/>
            <a:r>
              <a:rPr lang="en-US" sz="1600" b="1" dirty="0">
                <a:solidFill>
                  <a:srgbClr val="64BA49"/>
                </a:solidFill>
                <a:latin typeface="Raleway"/>
              </a:rPr>
              <a:t>Model</a:t>
            </a:r>
            <a:endParaRPr lang="en-US" dirty="0">
              <a:solidFill>
                <a:srgbClr val="64BA49"/>
              </a:solidFill>
            </a:endParaRPr>
          </a:p>
        </p:txBody>
      </p:sp>
      <p:sp>
        <p:nvSpPr>
          <p:cNvPr id="70" name="CuadroTexto 27">
            <a:extLst>
              <a:ext uri="{FF2B5EF4-FFF2-40B4-BE49-F238E27FC236}">
                <a16:creationId xmlns:a16="http://schemas.microsoft.com/office/drawing/2014/main" id="{7856E0CD-E5A1-8A4E-8BE4-583F3E565961}"/>
              </a:ext>
            </a:extLst>
          </p:cNvPr>
          <p:cNvSpPr txBox="1"/>
          <p:nvPr/>
        </p:nvSpPr>
        <p:spPr>
          <a:xfrm>
            <a:off x="6833717" y="6436507"/>
            <a:ext cx="276098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4522" y="5855536"/>
            <a:ext cx="598409" cy="598409"/>
          </a:xfrm>
          <a:prstGeom prst="rect">
            <a:avLst/>
          </a:prstGeom>
        </p:spPr>
      </p:pic>
      <p:graphicFrame>
        <p:nvGraphicFramePr>
          <p:cNvPr id="2" name="Diagrama 1">
            <a:extLst>
              <a:ext uri="{FF2B5EF4-FFF2-40B4-BE49-F238E27FC236}">
                <a16:creationId xmlns:a16="http://schemas.microsoft.com/office/drawing/2014/main" id="{F71136CE-57BC-4C29-97FD-9A453DA1AEE4}"/>
              </a:ext>
            </a:extLst>
          </p:cNvPr>
          <p:cNvGraphicFramePr/>
          <p:nvPr>
            <p:extLst>
              <p:ext uri="{D42A27DB-BD31-4B8C-83A1-F6EECF244321}">
                <p14:modId xmlns:p14="http://schemas.microsoft.com/office/powerpoint/2010/main" val="3195858785"/>
              </p:ext>
            </p:extLst>
          </p:nvPr>
        </p:nvGraphicFramePr>
        <p:xfrm>
          <a:off x="41132" y="916577"/>
          <a:ext cx="12087001" cy="49340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8" name="Imagen 27" descr="Icono&#10;&#10;Descripción generada automáticamente">
            <a:hlinkClick r:id="rId9" action="ppaction://hlinksldjump"/>
            <a:extLst>
              <a:ext uri="{FF2B5EF4-FFF2-40B4-BE49-F238E27FC236}">
                <a16:creationId xmlns:a16="http://schemas.microsoft.com/office/drawing/2014/main" id="{DC23AF57-C5D8-4ACF-880B-1A06040F281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305517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a:solidFill>
                  <a:schemeClr val="bg1">
                    <a:lumMod val="95000"/>
                  </a:schemeClr>
                </a:solidFill>
                <a:latin typeface="Raleway"/>
              </a:rPr>
              <a:t>Variables finales (18)</a:t>
            </a: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3892828"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299706" y="6417850"/>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244491" y="6456603"/>
            <a:ext cx="2024009" cy="338554"/>
          </a:xfrm>
          <a:prstGeom prst="rect">
            <a:avLst/>
          </a:prstGeom>
          <a:noFill/>
        </p:spPr>
        <p:txBody>
          <a:bodyPr wrap="square" rtlCol="0" anchor="t">
            <a:spAutoFit/>
          </a:bodyPr>
          <a:lstStyle/>
          <a:p>
            <a:pPr algn="ctr"/>
            <a:r>
              <a:rPr lang="en-US" sz="1600" b="1" dirty="0">
                <a:solidFill>
                  <a:srgbClr val="64BA49"/>
                </a:solidFill>
                <a:latin typeface="Raleway"/>
              </a:rPr>
              <a:t>Model</a:t>
            </a:r>
            <a:endParaRPr lang="en-US" dirty="0">
              <a:solidFill>
                <a:srgbClr val="64BA49"/>
              </a:solidFill>
            </a:endParaRPr>
          </a:p>
        </p:txBody>
      </p:sp>
      <p:sp>
        <p:nvSpPr>
          <p:cNvPr id="70" name="CuadroTexto 27">
            <a:extLst>
              <a:ext uri="{FF2B5EF4-FFF2-40B4-BE49-F238E27FC236}">
                <a16:creationId xmlns:a16="http://schemas.microsoft.com/office/drawing/2014/main" id="{7856E0CD-E5A1-8A4E-8BE4-583F3E565961}"/>
              </a:ext>
            </a:extLst>
          </p:cNvPr>
          <p:cNvSpPr txBox="1"/>
          <p:nvPr/>
        </p:nvSpPr>
        <p:spPr>
          <a:xfrm>
            <a:off x="6833717" y="6436507"/>
            <a:ext cx="276098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4522" y="5855536"/>
            <a:ext cx="598409" cy="598409"/>
          </a:xfrm>
          <a:prstGeom prst="rect">
            <a:avLst/>
          </a:prstGeom>
        </p:spPr>
      </p:pic>
      <p:graphicFrame>
        <p:nvGraphicFramePr>
          <p:cNvPr id="30" name="Gráfico 29">
            <a:extLst>
              <a:ext uri="{FF2B5EF4-FFF2-40B4-BE49-F238E27FC236}">
                <a16:creationId xmlns:a16="http://schemas.microsoft.com/office/drawing/2014/main" id="{6D476A83-6338-4517-9108-37296DC848C9}"/>
              </a:ext>
            </a:extLst>
          </p:cNvPr>
          <p:cNvGraphicFramePr>
            <a:graphicFrameLocks/>
          </p:cNvGraphicFramePr>
          <p:nvPr>
            <p:extLst>
              <p:ext uri="{D42A27DB-BD31-4B8C-83A1-F6EECF244321}">
                <p14:modId xmlns:p14="http://schemas.microsoft.com/office/powerpoint/2010/main" val="2874998990"/>
              </p:ext>
            </p:extLst>
          </p:nvPr>
        </p:nvGraphicFramePr>
        <p:xfrm>
          <a:off x="367105" y="1200897"/>
          <a:ext cx="5272089" cy="4105276"/>
        </p:xfrm>
        <a:graphic>
          <a:graphicData uri="http://schemas.openxmlformats.org/drawingml/2006/chart">
            <c:chart xmlns:c="http://schemas.openxmlformats.org/drawingml/2006/chart" xmlns:r="http://schemas.openxmlformats.org/officeDocument/2006/relationships" r:id="rId4"/>
          </a:graphicData>
        </a:graphic>
      </p:graphicFrame>
      <p:sp>
        <p:nvSpPr>
          <p:cNvPr id="12" name="CuadroTexto 11">
            <a:extLst>
              <a:ext uri="{FF2B5EF4-FFF2-40B4-BE49-F238E27FC236}">
                <a16:creationId xmlns:a16="http://schemas.microsoft.com/office/drawing/2014/main" id="{E2166E8F-42D7-4ADA-AA0B-6F2DB790BEA9}"/>
              </a:ext>
            </a:extLst>
          </p:cNvPr>
          <p:cNvSpPr txBox="1"/>
          <p:nvPr/>
        </p:nvSpPr>
        <p:spPr>
          <a:xfrm>
            <a:off x="5983726" y="1135578"/>
            <a:ext cx="5272089" cy="830997"/>
          </a:xfrm>
          <a:prstGeom prst="rect">
            <a:avLst/>
          </a:prstGeom>
          <a:noFill/>
        </p:spPr>
        <p:txBody>
          <a:bodyPr wrap="square" rtlCol="0">
            <a:spAutoFit/>
          </a:bodyPr>
          <a:lstStyle/>
          <a:p>
            <a:pPr algn="ctr"/>
            <a:r>
              <a:rPr lang="es-MX" sz="2400" b="1" dirty="0">
                <a:solidFill>
                  <a:srgbClr val="00B0F0"/>
                </a:solidFill>
              </a:rPr>
              <a:t>¿El objetivo del modelo a nivel cliente y producto?</a:t>
            </a:r>
          </a:p>
        </p:txBody>
      </p:sp>
      <p:pic>
        <p:nvPicPr>
          <p:cNvPr id="14" name="Imagen 13" descr="Icono&#10;&#10;Descripción generada automáticamente">
            <a:extLst>
              <a:ext uri="{FF2B5EF4-FFF2-40B4-BE49-F238E27FC236}">
                <a16:creationId xmlns:a16="http://schemas.microsoft.com/office/drawing/2014/main" id="{8664FADE-3F5C-4AAD-BCF2-B3880906C7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5227" y="3999175"/>
            <a:ext cx="1396998" cy="1396998"/>
          </a:xfrm>
          <a:prstGeom prst="rect">
            <a:avLst/>
          </a:prstGeom>
        </p:spPr>
      </p:pic>
      <p:pic>
        <p:nvPicPr>
          <p:cNvPr id="16" name="Imagen 15" descr="Icono&#10;&#10;Descripción generada automáticamente">
            <a:extLst>
              <a:ext uri="{FF2B5EF4-FFF2-40B4-BE49-F238E27FC236}">
                <a16:creationId xmlns:a16="http://schemas.microsoft.com/office/drawing/2014/main" id="{BE71E05D-6DBC-4F6C-9436-E7181C9C29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22694" y="2189738"/>
            <a:ext cx="1396998" cy="1396998"/>
          </a:xfrm>
          <a:prstGeom prst="rect">
            <a:avLst/>
          </a:prstGeom>
        </p:spPr>
      </p:pic>
      <p:sp>
        <p:nvSpPr>
          <p:cNvPr id="17" name="CuadroTexto 16">
            <a:extLst>
              <a:ext uri="{FF2B5EF4-FFF2-40B4-BE49-F238E27FC236}">
                <a16:creationId xmlns:a16="http://schemas.microsoft.com/office/drawing/2014/main" id="{AD58A3ED-B358-45D4-8C3A-2A833186609B}"/>
              </a:ext>
            </a:extLst>
          </p:cNvPr>
          <p:cNvSpPr txBox="1"/>
          <p:nvPr/>
        </p:nvSpPr>
        <p:spPr>
          <a:xfrm>
            <a:off x="7161430" y="2382981"/>
            <a:ext cx="3298570" cy="646331"/>
          </a:xfrm>
          <a:prstGeom prst="rect">
            <a:avLst/>
          </a:prstGeom>
          <a:noFill/>
        </p:spPr>
        <p:txBody>
          <a:bodyPr wrap="square" rtlCol="0">
            <a:spAutoFit/>
          </a:bodyPr>
          <a:lstStyle/>
          <a:p>
            <a:pPr algn="ctr"/>
            <a:r>
              <a:rPr lang="es-MX" dirty="0">
                <a:solidFill>
                  <a:srgbClr val="00B0F0"/>
                </a:solidFill>
              </a:rPr>
              <a:t>El monto </a:t>
            </a:r>
            <a:r>
              <a:rPr lang="es-MX" dirty="0"/>
              <a:t>de la compra se origina del producto que ya se adquirió</a:t>
            </a:r>
          </a:p>
        </p:txBody>
      </p:sp>
      <p:sp>
        <p:nvSpPr>
          <p:cNvPr id="37" name="CuadroTexto 36">
            <a:extLst>
              <a:ext uri="{FF2B5EF4-FFF2-40B4-BE49-F238E27FC236}">
                <a16:creationId xmlns:a16="http://schemas.microsoft.com/office/drawing/2014/main" id="{14061969-8848-44DA-8474-9392B997D295}"/>
              </a:ext>
            </a:extLst>
          </p:cNvPr>
          <p:cNvSpPr txBox="1"/>
          <p:nvPr/>
        </p:nvSpPr>
        <p:spPr>
          <a:xfrm>
            <a:off x="7151086" y="4219986"/>
            <a:ext cx="3298570" cy="923330"/>
          </a:xfrm>
          <a:prstGeom prst="rect">
            <a:avLst/>
          </a:prstGeom>
          <a:noFill/>
        </p:spPr>
        <p:txBody>
          <a:bodyPr wrap="square" rtlCol="0">
            <a:spAutoFit/>
          </a:bodyPr>
          <a:lstStyle/>
          <a:p>
            <a:pPr algn="ctr"/>
            <a:r>
              <a:rPr lang="es-MX" b="1" u="sng" dirty="0">
                <a:solidFill>
                  <a:schemeClr val="accent4"/>
                </a:solidFill>
              </a:rPr>
              <a:t>El precio </a:t>
            </a:r>
            <a:r>
              <a:rPr lang="es-MX" dirty="0"/>
              <a:t>del producto se origina del deseo de los clientes a consumirlo.</a:t>
            </a:r>
          </a:p>
        </p:txBody>
      </p:sp>
      <p:pic>
        <p:nvPicPr>
          <p:cNvPr id="39" name="Imagen 38" descr="Icono&#10;&#10;Descripción generada automáticamente">
            <a:hlinkClick r:id="rId7" action="ppaction://hlinksldjump"/>
            <a:extLst>
              <a:ext uri="{FF2B5EF4-FFF2-40B4-BE49-F238E27FC236}">
                <a16:creationId xmlns:a16="http://schemas.microsoft.com/office/drawing/2014/main" id="{E313734F-35E2-428A-A8E0-2B371DD90B0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157856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Modelo</a:t>
            </a:r>
            <a:r>
              <a:rPr lang="en-US" sz="3600" b="1" dirty="0">
                <a:solidFill>
                  <a:schemeClr val="bg1">
                    <a:lumMod val="95000"/>
                  </a:schemeClr>
                </a:solidFill>
                <a:latin typeface="Raleway"/>
              </a:rPr>
              <a:t> final</a:t>
            </a: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3892828"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299706" y="6417850"/>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244491" y="6456603"/>
            <a:ext cx="2024009" cy="338554"/>
          </a:xfrm>
          <a:prstGeom prst="rect">
            <a:avLst/>
          </a:prstGeom>
          <a:noFill/>
        </p:spPr>
        <p:txBody>
          <a:bodyPr wrap="square" rtlCol="0" anchor="t">
            <a:spAutoFit/>
          </a:bodyPr>
          <a:lstStyle/>
          <a:p>
            <a:pPr algn="ctr"/>
            <a:r>
              <a:rPr lang="en-US" sz="1600" b="1" dirty="0">
                <a:solidFill>
                  <a:srgbClr val="64BA49"/>
                </a:solidFill>
                <a:latin typeface="Raleway"/>
              </a:rPr>
              <a:t>Model</a:t>
            </a:r>
            <a:endParaRPr lang="en-US" dirty="0">
              <a:solidFill>
                <a:srgbClr val="64BA49"/>
              </a:solidFill>
            </a:endParaRPr>
          </a:p>
        </p:txBody>
      </p:sp>
      <p:sp>
        <p:nvSpPr>
          <p:cNvPr id="70" name="CuadroTexto 27">
            <a:extLst>
              <a:ext uri="{FF2B5EF4-FFF2-40B4-BE49-F238E27FC236}">
                <a16:creationId xmlns:a16="http://schemas.microsoft.com/office/drawing/2014/main" id="{7856E0CD-E5A1-8A4E-8BE4-583F3E565961}"/>
              </a:ext>
            </a:extLst>
          </p:cNvPr>
          <p:cNvSpPr txBox="1"/>
          <p:nvPr/>
        </p:nvSpPr>
        <p:spPr>
          <a:xfrm>
            <a:off x="6833717" y="6436507"/>
            <a:ext cx="276098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4522" y="5855536"/>
            <a:ext cx="598409" cy="598409"/>
          </a:xfrm>
          <a:prstGeom prst="rect">
            <a:avLst/>
          </a:prstGeom>
        </p:spPr>
      </p:pic>
      <p:graphicFrame>
        <p:nvGraphicFramePr>
          <p:cNvPr id="3" name="Diagrama 2">
            <a:extLst>
              <a:ext uri="{FF2B5EF4-FFF2-40B4-BE49-F238E27FC236}">
                <a16:creationId xmlns:a16="http://schemas.microsoft.com/office/drawing/2014/main" id="{3BBE1D9D-F0D3-476A-965C-BD2E40CD687F}"/>
              </a:ext>
            </a:extLst>
          </p:cNvPr>
          <p:cNvGraphicFramePr/>
          <p:nvPr>
            <p:extLst>
              <p:ext uri="{D42A27DB-BD31-4B8C-83A1-F6EECF244321}">
                <p14:modId xmlns:p14="http://schemas.microsoft.com/office/powerpoint/2010/main" val="123948799"/>
              </p:ext>
            </p:extLst>
          </p:nvPr>
        </p:nvGraphicFramePr>
        <p:xfrm>
          <a:off x="5864522" y="962330"/>
          <a:ext cx="5624377" cy="48688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Tabla 12">
            <a:extLst>
              <a:ext uri="{FF2B5EF4-FFF2-40B4-BE49-F238E27FC236}">
                <a16:creationId xmlns:a16="http://schemas.microsoft.com/office/drawing/2014/main" id="{79C9623F-7B8A-489A-8CE3-3469DE650050}"/>
              </a:ext>
            </a:extLst>
          </p:cNvPr>
          <p:cNvGraphicFramePr>
            <a:graphicFrameLocks noGrp="1"/>
          </p:cNvGraphicFramePr>
          <p:nvPr>
            <p:extLst>
              <p:ext uri="{D42A27DB-BD31-4B8C-83A1-F6EECF244321}">
                <p14:modId xmlns:p14="http://schemas.microsoft.com/office/powerpoint/2010/main" val="1133088811"/>
              </p:ext>
            </p:extLst>
          </p:nvPr>
        </p:nvGraphicFramePr>
        <p:xfrm>
          <a:off x="926585" y="3072442"/>
          <a:ext cx="3539172" cy="2828925"/>
        </p:xfrm>
        <a:graphic>
          <a:graphicData uri="http://schemas.openxmlformats.org/drawingml/2006/table">
            <a:tbl>
              <a:tblPr/>
              <a:tblGrid>
                <a:gridCol w="2169170">
                  <a:extLst>
                    <a:ext uri="{9D8B030D-6E8A-4147-A177-3AD203B41FA5}">
                      <a16:colId xmlns:a16="http://schemas.microsoft.com/office/drawing/2014/main" val="3501981882"/>
                    </a:ext>
                  </a:extLst>
                </a:gridCol>
                <a:gridCol w="1370002">
                  <a:extLst>
                    <a:ext uri="{9D8B030D-6E8A-4147-A177-3AD203B41FA5}">
                      <a16:colId xmlns:a16="http://schemas.microsoft.com/office/drawing/2014/main" val="4169515209"/>
                    </a:ext>
                  </a:extLst>
                </a:gridCol>
              </a:tblGrid>
              <a:tr h="241186">
                <a:tc>
                  <a:txBody>
                    <a:bodyPr/>
                    <a:lstStyle/>
                    <a:p>
                      <a:pPr algn="r" fontAlgn="b"/>
                      <a:r>
                        <a:rPr lang="es-MX" sz="2000" b="0" i="0" u="none" strike="noStrike" dirty="0">
                          <a:solidFill>
                            <a:srgbClr val="44546A"/>
                          </a:solidFill>
                          <a:effectLst/>
                          <a:latin typeface="Calibri Light" panose="020F0302020204030204" pitchFamily="34" charset="0"/>
                        </a:rPr>
                        <a:t>ID</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39</a:t>
                      </a:r>
                    </a:p>
                  </a:txBody>
                  <a:tcPr marL="9525" marR="9525" marT="9525" marB="0" anchor="b">
                    <a:lnL>
                      <a:noFill/>
                    </a:lnL>
                    <a:lnR>
                      <a:noFill/>
                    </a:lnR>
                    <a:lnT>
                      <a:noFill/>
                    </a:lnT>
                    <a:lnB>
                      <a:noFill/>
                    </a:lnB>
                  </a:tcPr>
                </a:tc>
                <a:extLst>
                  <a:ext uri="{0D108BD9-81ED-4DB2-BD59-A6C34878D82A}">
                    <a16:rowId xmlns:a16="http://schemas.microsoft.com/office/drawing/2014/main" val="633837539"/>
                  </a:ext>
                </a:extLst>
              </a:tr>
              <a:tr h="241186">
                <a:tc>
                  <a:txBody>
                    <a:bodyPr/>
                    <a:lstStyle/>
                    <a:p>
                      <a:pPr algn="r" fontAlgn="b"/>
                      <a:r>
                        <a:rPr lang="es-MX" sz="2000" b="0" i="0" u="none" strike="noStrike" dirty="0">
                          <a:solidFill>
                            <a:srgbClr val="44546A"/>
                          </a:solidFill>
                          <a:effectLst/>
                          <a:latin typeface="Calibri Light" panose="020F0302020204030204" pitchFamily="34" charset="0"/>
                        </a:rPr>
                        <a:t>Time</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82.9</a:t>
                      </a:r>
                    </a:p>
                  </a:txBody>
                  <a:tcPr marL="9525" marR="9525" marT="9525" marB="0" anchor="b">
                    <a:lnL>
                      <a:noFill/>
                    </a:lnL>
                    <a:lnR>
                      <a:noFill/>
                    </a:lnR>
                    <a:lnT>
                      <a:noFill/>
                    </a:lnT>
                    <a:lnB>
                      <a:noFill/>
                    </a:lnB>
                  </a:tcPr>
                </a:tc>
                <a:extLst>
                  <a:ext uri="{0D108BD9-81ED-4DB2-BD59-A6C34878D82A}">
                    <a16:rowId xmlns:a16="http://schemas.microsoft.com/office/drawing/2014/main" val="1480759681"/>
                  </a:ext>
                </a:extLst>
              </a:tr>
              <a:tr h="241186">
                <a:tc>
                  <a:txBody>
                    <a:bodyPr/>
                    <a:lstStyle/>
                    <a:p>
                      <a:pPr algn="r" fontAlgn="b"/>
                      <a:r>
                        <a:rPr lang="es-MX" sz="2000" b="0" i="0" u="none" strike="noStrike">
                          <a:solidFill>
                            <a:srgbClr val="44546A"/>
                          </a:solidFill>
                          <a:effectLst/>
                          <a:latin typeface="Calibri Light" panose="020F0302020204030204" pitchFamily="34" charset="0"/>
                        </a:rPr>
                        <a:t>Estimadores</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300</a:t>
                      </a:r>
                    </a:p>
                  </a:txBody>
                  <a:tcPr marL="9525" marR="9525" marT="9525" marB="0" anchor="b">
                    <a:lnL>
                      <a:noFill/>
                    </a:lnL>
                    <a:lnR>
                      <a:noFill/>
                    </a:lnR>
                    <a:lnT>
                      <a:noFill/>
                    </a:lnT>
                    <a:lnB>
                      <a:noFill/>
                    </a:lnB>
                  </a:tcPr>
                </a:tc>
                <a:extLst>
                  <a:ext uri="{0D108BD9-81ED-4DB2-BD59-A6C34878D82A}">
                    <a16:rowId xmlns:a16="http://schemas.microsoft.com/office/drawing/2014/main" val="2318208527"/>
                  </a:ext>
                </a:extLst>
              </a:tr>
              <a:tr h="241186">
                <a:tc>
                  <a:txBody>
                    <a:bodyPr/>
                    <a:lstStyle/>
                    <a:p>
                      <a:pPr algn="r" fontAlgn="b"/>
                      <a:r>
                        <a:rPr lang="es-MX" sz="2000" b="0" i="0" u="none" strike="noStrike" dirty="0" err="1">
                          <a:solidFill>
                            <a:srgbClr val="44546A"/>
                          </a:solidFill>
                          <a:effectLst/>
                          <a:latin typeface="Calibri Light" panose="020F0302020204030204" pitchFamily="34" charset="0"/>
                        </a:rPr>
                        <a:t>Learning</a:t>
                      </a:r>
                      <a:r>
                        <a:rPr lang="es-MX" sz="2000" b="0" i="0" u="none" strike="noStrike" dirty="0">
                          <a:solidFill>
                            <a:srgbClr val="44546A"/>
                          </a:solidFill>
                          <a:effectLst/>
                          <a:latin typeface="Calibri Light" panose="020F0302020204030204" pitchFamily="34" charset="0"/>
                        </a:rPr>
                        <a:t> </a:t>
                      </a:r>
                      <a:r>
                        <a:rPr lang="es-MX" sz="2000" b="0" i="0" u="none" strike="noStrike" dirty="0" err="1">
                          <a:solidFill>
                            <a:srgbClr val="44546A"/>
                          </a:solidFill>
                          <a:effectLst/>
                          <a:latin typeface="Calibri Light" panose="020F0302020204030204" pitchFamily="34" charset="0"/>
                        </a:rPr>
                        <a:t>rate</a:t>
                      </a:r>
                      <a:endParaRPr lang="es-MX" sz="2000" b="0" i="0" u="none" strike="noStrike" dirty="0">
                        <a:solidFill>
                          <a:srgbClr val="44546A"/>
                        </a:solidFill>
                        <a:effectLst/>
                        <a:latin typeface="Calibri Light" panose="020F0302020204030204" pitchFamily="34" charset="0"/>
                      </a:endParaRP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0.075</a:t>
                      </a:r>
                    </a:p>
                  </a:txBody>
                  <a:tcPr marL="9525" marR="9525" marT="9525" marB="0" anchor="b">
                    <a:lnL>
                      <a:noFill/>
                    </a:lnL>
                    <a:lnR>
                      <a:noFill/>
                    </a:lnR>
                    <a:lnT>
                      <a:noFill/>
                    </a:lnT>
                    <a:lnB>
                      <a:noFill/>
                    </a:lnB>
                  </a:tcPr>
                </a:tc>
                <a:extLst>
                  <a:ext uri="{0D108BD9-81ED-4DB2-BD59-A6C34878D82A}">
                    <a16:rowId xmlns:a16="http://schemas.microsoft.com/office/drawing/2014/main" val="1826134693"/>
                  </a:ext>
                </a:extLst>
              </a:tr>
              <a:tr h="241186">
                <a:tc>
                  <a:txBody>
                    <a:bodyPr/>
                    <a:lstStyle/>
                    <a:p>
                      <a:pPr algn="r" fontAlgn="b"/>
                      <a:r>
                        <a:rPr lang="es-MX" sz="2000" b="0" i="0" u="none" strike="noStrike" dirty="0">
                          <a:solidFill>
                            <a:srgbClr val="44546A"/>
                          </a:solidFill>
                          <a:effectLst/>
                          <a:latin typeface="Calibri Light" panose="020F0302020204030204" pitchFamily="34" charset="0"/>
                        </a:rPr>
                        <a:t>Depth</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5</a:t>
                      </a:r>
                    </a:p>
                  </a:txBody>
                  <a:tcPr marL="9525" marR="9525" marT="9525" marB="0" anchor="b">
                    <a:lnL>
                      <a:noFill/>
                    </a:lnL>
                    <a:lnR>
                      <a:noFill/>
                    </a:lnR>
                    <a:lnT>
                      <a:noFill/>
                    </a:lnT>
                    <a:lnB>
                      <a:noFill/>
                    </a:lnB>
                  </a:tcPr>
                </a:tc>
                <a:extLst>
                  <a:ext uri="{0D108BD9-81ED-4DB2-BD59-A6C34878D82A}">
                    <a16:rowId xmlns:a16="http://schemas.microsoft.com/office/drawing/2014/main" val="854548261"/>
                  </a:ext>
                </a:extLst>
              </a:tr>
              <a:tr h="241186">
                <a:tc>
                  <a:txBody>
                    <a:bodyPr/>
                    <a:lstStyle/>
                    <a:p>
                      <a:pPr algn="r" fontAlgn="b"/>
                      <a:r>
                        <a:rPr lang="es-MX" sz="2000" b="0" i="0" u="none" strike="noStrike">
                          <a:solidFill>
                            <a:srgbClr val="44546A"/>
                          </a:solidFill>
                          <a:effectLst/>
                          <a:latin typeface="Calibri Light" panose="020F0302020204030204" pitchFamily="34" charset="0"/>
                        </a:rPr>
                        <a:t>Sample</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90%</a:t>
                      </a:r>
                    </a:p>
                  </a:txBody>
                  <a:tcPr marL="9525" marR="9525" marT="9525" marB="0" anchor="b">
                    <a:lnL>
                      <a:noFill/>
                    </a:lnL>
                    <a:lnR>
                      <a:noFill/>
                    </a:lnR>
                    <a:lnT>
                      <a:noFill/>
                    </a:lnT>
                    <a:lnB>
                      <a:noFill/>
                    </a:lnB>
                  </a:tcPr>
                </a:tc>
                <a:extLst>
                  <a:ext uri="{0D108BD9-81ED-4DB2-BD59-A6C34878D82A}">
                    <a16:rowId xmlns:a16="http://schemas.microsoft.com/office/drawing/2014/main" val="4255104974"/>
                  </a:ext>
                </a:extLst>
              </a:tr>
              <a:tr h="241186">
                <a:tc>
                  <a:txBody>
                    <a:bodyPr/>
                    <a:lstStyle/>
                    <a:p>
                      <a:pPr algn="r" fontAlgn="b"/>
                      <a:r>
                        <a:rPr lang="es-MX" sz="2000" b="0" i="0" u="none" strike="noStrike" dirty="0">
                          <a:solidFill>
                            <a:srgbClr val="44546A"/>
                          </a:solidFill>
                          <a:effectLst/>
                          <a:latin typeface="Calibri Light" panose="020F0302020204030204" pitchFamily="34" charset="0"/>
                        </a:rPr>
                        <a:t>RMSE Train</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2,749.5 </a:t>
                      </a:r>
                    </a:p>
                  </a:txBody>
                  <a:tcPr marL="9525" marR="9525" marT="9525" marB="0" anchor="b">
                    <a:lnL>
                      <a:noFill/>
                    </a:lnL>
                    <a:lnR>
                      <a:noFill/>
                    </a:lnR>
                    <a:lnT>
                      <a:noFill/>
                    </a:lnT>
                    <a:lnB>
                      <a:noFill/>
                    </a:lnB>
                  </a:tcPr>
                </a:tc>
                <a:extLst>
                  <a:ext uri="{0D108BD9-81ED-4DB2-BD59-A6C34878D82A}">
                    <a16:rowId xmlns:a16="http://schemas.microsoft.com/office/drawing/2014/main" val="73393323"/>
                  </a:ext>
                </a:extLst>
              </a:tr>
              <a:tr h="241186">
                <a:tc>
                  <a:txBody>
                    <a:bodyPr/>
                    <a:lstStyle/>
                    <a:p>
                      <a:pPr algn="r" fontAlgn="b"/>
                      <a:r>
                        <a:rPr lang="es-MX" sz="2000" b="0" i="0" u="none" strike="noStrike" dirty="0">
                          <a:solidFill>
                            <a:srgbClr val="44546A"/>
                          </a:solidFill>
                          <a:effectLst/>
                          <a:latin typeface="Calibri Light" panose="020F0302020204030204" pitchFamily="34" charset="0"/>
                        </a:rPr>
                        <a:t>RMSE Test</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2,937.7 </a:t>
                      </a:r>
                    </a:p>
                  </a:txBody>
                  <a:tcPr marL="9525" marR="9525" marT="9525" marB="0" anchor="b">
                    <a:lnL>
                      <a:noFill/>
                    </a:lnL>
                    <a:lnR>
                      <a:noFill/>
                    </a:lnR>
                    <a:lnT>
                      <a:noFill/>
                    </a:lnT>
                    <a:lnB>
                      <a:noFill/>
                    </a:lnB>
                  </a:tcPr>
                </a:tc>
                <a:extLst>
                  <a:ext uri="{0D108BD9-81ED-4DB2-BD59-A6C34878D82A}">
                    <a16:rowId xmlns:a16="http://schemas.microsoft.com/office/drawing/2014/main" val="2210280111"/>
                  </a:ext>
                </a:extLst>
              </a:tr>
              <a:tr h="241186">
                <a:tc>
                  <a:txBody>
                    <a:bodyPr/>
                    <a:lstStyle/>
                    <a:p>
                      <a:pPr algn="r" fontAlgn="b"/>
                      <a:r>
                        <a:rPr lang="es-MX" sz="2000" b="0" i="0" u="none" strike="noStrike" dirty="0">
                          <a:solidFill>
                            <a:srgbClr val="44546A"/>
                          </a:solidFill>
                          <a:effectLst/>
                          <a:latin typeface="Calibri Light" panose="020F0302020204030204" pitchFamily="34" charset="0"/>
                        </a:rPr>
                        <a:t>Change</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6.8%</a:t>
                      </a:r>
                    </a:p>
                  </a:txBody>
                  <a:tcPr marL="9525" marR="9525" marT="9525" marB="0" anchor="b">
                    <a:lnL>
                      <a:noFill/>
                    </a:lnL>
                    <a:lnR>
                      <a:noFill/>
                    </a:lnR>
                    <a:lnT>
                      <a:noFill/>
                    </a:lnT>
                    <a:lnB>
                      <a:noFill/>
                    </a:lnB>
                  </a:tcPr>
                </a:tc>
                <a:extLst>
                  <a:ext uri="{0D108BD9-81ED-4DB2-BD59-A6C34878D82A}">
                    <a16:rowId xmlns:a16="http://schemas.microsoft.com/office/drawing/2014/main" val="2469448227"/>
                  </a:ext>
                </a:extLst>
              </a:tr>
            </a:tbl>
          </a:graphicData>
        </a:graphic>
      </p:graphicFrame>
      <p:pic>
        <p:nvPicPr>
          <p:cNvPr id="35" name="Imagen 34" descr="Icono&#10;&#10;Descripción generada automáticamente">
            <a:hlinkClick r:id="rId9" action="ppaction://hlinksldjump"/>
            <a:extLst>
              <a:ext uri="{FF2B5EF4-FFF2-40B4-BE49-F238E27FC236}">
                <a16:creationId xmlns:a16="http://schemas.microsoft.com/office/drawing/2014/main" id="{E164B757-CDA9-4EE3-BBE8-3B2D8F812A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240776" y="6337080"/>
            <a:ext cx="321176" cy="360000"/>
          </a:xfrm>
          <a:prstGeom prst="rect">
            <a:avLst/>
          </a:prstGeom>
        </p:spPr>
      </p:pic>
      <p:pic>
        <p:nvPicPr>
          <p:cNvPr id="36" name="Imagen 35" descr="Icono&#10;&#10;Descripción generada automáticamente">
            <a:hlinkClick r:id="rId11" action="ppaction://hlinksldjump"/>
            <a:extLst>
              <a:ext uri="{FF2B5EF4-FFF2-40B4-BE49-F238E27FC236}">
                <a16:creationId xmlns:a16="http://schemas.microsoft.com/office/drawing/2014/main" id="{49CAA89D-DE4D-4EC6-AD90-A26F8542A57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pic>
        <p:nvPicPr>
          <p:cNvPr id="18434" name="Picture 2">
            <a:extLst>
              <a:ext uri="{FF2B5EF4-FFF2-40B4-BE49-F238E27FC236}">
                <a16:creationId xmlns:a16="http://schemas.microsoft.com/office/drawing/2014/main" id="{BFE289F9-6A80-433A-A22F-449047B72B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101" y="1143099"/>
            <a:ext cx="4696051"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66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Conclusiones</a:t>
            </a:r>
            <a:endParaRPr lang="en-US" sz="3600" b="1" dirty="0">
              <a:solidFill>
                <a:schemeClr val="bg1">
                  <a:lumMod val="95000"/>
                </a:schemeClr>
              </a:solidFill>
              <a:latin typeface="Raleway"/>
            </a:endParaRP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3892828"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5994654" y="5934740"/>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27474" y="6414778"/>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244491" y="6456603"/>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solidFill>
                <a:schemeClr val="bg1">
                  <a:lumMod val="75000"/>
                </a:schemeClr>
              </a:solidFill>
            </a:endParaRPr>
          </a:p>
        </p:txBody>
      </p:sp>
      <p:sp>
        <p:nvSpPr>
          <p:cNvPr id="70" name="CuadroTexto 27">
            <a:extLst>
              <a:ext uri="{FF2B5EF4-FFF2-40B4-BE49-F238E27FC236}">
                <a16:creationId xmlns:a16="http://schemas.microsoft.com/office/drawing/2014/main" id="{7856E0CD-E5A1-8A4E-8BE4-583F3E565961}"/>
              </a:ext>
            </a:extLst>
          </p:cNvPr>
          <p:cNvSpPr txBox="1"/>
          <p:nvPr/>
        </p:nvSpPr>
        <p:spPr>
          <a:xfrm>
            <a:off x="7254478" y="6417850"/>
            <a:ext cx="2024009" cy="338554"/>
          </a:xfrm>
          <a:prstGeom prst="rect">
            <a:avLst/>
          </a:prstGeom>
          <a:noFill/>
        </p:spPr>
        <p:txBody>
          <a:bodyPr wrap="square" rtlCol="0" anchor="t">
            <a:spAutoFit/>
          </a:bodyPr>
          <a:lstStyle/>
          <a:p>
            <a:pPr algn="ctr"/>
            <a:r>
              <a:rPr lang="en-US" sz="1600" b="1" dirty="0">
                <a:solidFill>
                  <a:srgbClr val="92D050"/>
                </a:solidFill>
                <a:latin typeface="Raleway"/>
              </a:rPr>
              <a:t>Business Strategy</a:t>
            </a:r>
            <a:endParaRPr lang="en-US" dirty="0">
              <a:solidFill>
                <a:srgbClr val="92D050"/>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2997" y="5856585"/>
            <a:ext cx="598409" cy="598409"/>
          </a:xfrm>
          <a:prstGeom prst="rect">
            <a:avLst/>
          </a:prstGeom>
        </p:spPr>
      </p:pic>
      <p:sp>
        <p:nvSpPr>
          <p:cNvPr id="2" name="CuadroTexto 1">
            <a:extLst>
              <a:ext uri="{FF2B5EF4-FFF2-40B4-BE49-F238E27FC236}">
                <a16:creationId xmlns:a16="http://schemas.microsoft.com/office/drawing/2014/main" id="{80C177EE-BE1F-4C6F-A04D-2ABB30A4C3C9}"/>
              </a:ext>
            </a:extLst>
          </p:cNvPr>
          <p:cNvSpPr txBox="1"/>
          <p:nvPr/>
        </p:nvSpPr>
        <p:spPr>
          <a:xfrm>
            <a:off x="563422" y="3217531"/>
            <a:ext cx="11065156" cy="2308324"/>
          </a:xfrm>
          <a:prstGeom prst="rect">
            <a:avLst/>
          </a:prstGeom>
          <a:noFill/>
        </p:spPr>
        <p:txBody>
          <a:bodyPr wrap="square" rtlCol="0">
            <a:spAutoFit/>
          </a:bodyPr>
          <a:lstStyle/>
          <a:p>
            <a:pPr marL="285750" indent="-285750">
              <a:buFont typeface="Wingdings" panose="05000000000000000000" pitchFamily="2" charset="2"/>
              <a:buChar char="ü"/>
            </a:pPr>
            <a:r>
              <a:rPr lang="es-MX" b="1" dirty="0">
                <a:solidFill>
                  <a:schemeClr val="accent4"/>
                </a:solidFill>
              </a:rPr>
              <a:t>Estrategia 1: </a:t>
            </a:r>
            <a:r>
              <a:rPr lang="es-MX" dirty="0"/>
              <a:t>Incentivar a los TOP3 deciles (</a:t>
            </a:r>
            <a:r>
              <a:rPr lang="es-MX" dirty="0" err="1"/>
              <a:t>gold</a:t>
            </a:r>
            <a:r>
              <a:rPr lang="es-MX" dirty="0"/>
              <a:t>) a transaccionar más o mantenerse en el mismo nivel (programas de lealtad, puntos en tarjeta de crédito, descuentos con socios comerciales, promociones exclusivas, etc.)</a:t>
            </a:r>
          </a:p>
          <a:p>
            <a:pPr marL="285750" indent="-285750">
              <a:buFont typeface="Wingdings" panose="05000000000000000000" pitchFamily="2" charset="2"/>
              <a:buChar char="ü"/>
            </a:pPr>
            <a:r>
              <a:rPr lang="es-MX" dirty="0">
                <a:solidFill>
                  <a:schemeClr val="accent6"/>
                </a:solidFill>
              </a:rPr>
              <a:t>Estrategia 2: </a:t>
            </a:r>
            <a:r>
              <a:rPr lang="es-MX" dirty="0"/>
              <a:t>Diseñar un modelo segmentado hacia una población más rentable (</a:t>
            </a:r>
            <a:r>
              <a:rPr lang="es-MX" dirty="0" err="1"/>
              <a:t>male-gold</a:t>
            </a:r>
            <a:r>
              <a:rPr lang="es-MX" dirty="0"/>
              <a:t>) el 80% de los clientes TOP3 son hombres (80-20 rule). Posibles acciones: aumentar inversión en marketing para sus productos preferidos, incrementar los productos de las categorías más populares entre hombres.</a:t>
            </a:r>
            <a:endParaRPr lang="es-MX" dirty="0">
              <a:solidFill>
                <a:srgbClr val="FC8CFF"/>
              </a:solidFill>
            </a:endParaRPr>
          </a:p>
          <a:p>
            <a:pPr marL="285750" indent="-285750">
              <a:buFont typeface="Wingdings" panose="05000000000000000000" pitchFamily="2" charset="2"/>
              <a:buChar char="ü"/>
            </a:pPr>
            <a:r>
              <a:rPr lang="es-MX" dirty="0">
                <a:solidFill>
                  <a:srgbClr val="FC8CFF"/>
                </a:solidFill>
              </a:rPr>
              <a:t>Estrategia 3</a:t>
            </a:r>
            <a:r>
              <a:rPr lang="es-MX" dirty="0"/>
              <a:t>: Motivar a segmentos que se vuelvan </a:t>
            </a:r>
            <a:r>
              <a:rPr lang="es-MX" dirty="0" err="1"/>
              <a:t>gold</a:t>
            </a:r>
            <a:r>
              <a:rPr lang="es-MX" dirty="0"/>
              <a:t>, por ejemplo, en el caso de las mujeres que se encuentran más concentradas en los primeros deciles, recomendar productos de precios altos, nuevas categorías o </a:t>
            </a:r>
            <a:r>
              <a:rPr lang="es-MX" dirty="0">
                <a:solidFill>
                  <a:srgbClr val="7030A0"/>
                </a:solidFill>
              </a:rPr>
              <a:t>promociones regionales </a:t>
            </a:r>
            <a:r>
              <a:rPr lang="es-MX" dirty="0"/>
              <a:t>(ciudad C).</a:t>
            </a:r>
          </a:p>
        </p:txBody>
      </p:sp>
      <p:graphicFrame>
        <p:nvGraphicFramePr>
          <p:cNvPr id="28" name="Marcador de contenido 4">
            <a:extLst>
              <a:ext uri="{FF2B5EF4-FFF2-40B4-BE49-F238E27FC236}">
                <a16:creationId xmlns:a16="http://schemas.microsoft.com/office/drawing/2014/main" id="{77259F3B-E6E4-4433-BB54-3D0B9829BA2C}"/>
              </a:ext>
            </a:extLst>
          </p:cNvPr>
          <p:cNvGraphicFramePr>
            <a:graphicFrameLocks noGrp="1"/>
          </p:cNvGraphicFramePr>
          <p:nvPr>
            <p:ph idx="1"/>
          </p:nvPr>
        </p:nvGraphicFramePr>
        <p:xfrm>
          <a:off x="563421" y="940611"/>
          <a:ext cx="11065157" cy="2078132"/>
        </p:xfrm>
        <a:graphic>
          <a:graphicData uri="http://schemas.openxmlformats.org/drawingml/2006/table">
            <a:tbl>
              <a:tblPr/>
              <a:tblGrid>
                <a:gridCol w="580427">
                  <a:extLst>
                    <a:ext uri="{9D8B030D-6E8A-4147-A177-3AD203B41FA5}">
                      <a16:colId xmlns:a16="http://schemas.microsoft.com/office/drawing/2014/main" val="2084039186"/>
                    </a:ext>
                  </a:extLst>
                </a:gridCol>
                <a:gridCol w="666874">
                  <a:extLst>
                    <a:ext uri="{9D8B030D-6E8A-4147-A177-3AD203B41FA5}">
                      <a16:colId xmlns:a16="http://schemas.microsoft.com/office/drawing/2014/main" val="3107385777"/>
                    </a:ext>
                  </a:extLst>
                </a:gridCol>
                <a:gridCol w="805805">
                  <a:extLst>
                    <a:ext uri="{9D8B030D-6E8A-4147-A177-3AD203B41FA5}">
                      <a16:colId xmlns:a16="http://schemas.microsoft.com/office/drawing/2014/main" val="192258025"/>
                    </a:ext>
                  </a:extLst>
                </a:gridCol>
                <a:gridCol w="852116">
                  <a:extLst>
                    <a:ext uri="{9D8B030D-6E8A-4147-A177-3AD203B41FA5}">
                      <a16:colId xmlns:a16="http://schemas.microsoft.com/office/drawing/2014/main" val="2470122763"/>
                    </a:ext>
                  </a:extLst>
                </a:gridCol>
                <a:gridCol w="456932">
                  <a:extLst>
                    <a:ext uri="{9D8B030D-6E8A-4147-A177-3AD203B41FA5}">
                      <a16:colId xmlns:a16="http://schemas.microsoft.com/office/drawing/2014/main" val="550657514"/>
                    </a:ext>
                  </a:extLst>
                </a:gridCol>
                <a:gridCol w="531029">
                  <a:extLst>
                    <a:ext uri="{9D8B030D-6E8A-4147-A177-3AD203B41FA5}">
                      <a16:colId xmlns:a16="http://schemas.microsoft.com/office/drawing/2014/main" val="3467154285"/>
                    </a:ext>
                  </a:extLst>
                </a:gridCol>
                <a:gridCol w="456932">
                  <a:extLst>
                    <a:ext uri="{9D8B030D-6E8A-4147-A177-3AD203B41FA5}">
                      <a16:colId xmlns:a16="http://schemas.microsoft.com/office/drawing/2014/main" val="2175173801"/>
                    </a:ext>
                  </a:extLst>
                </a:gridCol>
                <a:gridCol w="518679">
                  <a:extLst>
                    <a:ext uri="{9D8B030D-6E8A-4147-A177-3AD203B41FA5}">
                      <a16:colId xmlns:a16="http://schemas.microsoft.com/office/drawing/2014/main" val="554471891"/>
                    </a:ext>
                  </a:extLst>
                </a:gridCol>
                <a:gridCol w="414403">
                  <a:extLst>
                    <a:ext uri="{9D8B030D-6E8A-4147-A177-3AD203B41FA5}">
                      <a16:colId xmlns:a16="http://schemas.microsoft.com/office/drawing/2014/main" val="64461449"/>
                    </a:ext>
                  </a:extLst>
                </a:gridCol>
                <a:gridCol w="403751">
                  <a:extLst>
                    <a:ext uri="{9D8B030D-6E8A-4147-A177-3AD203B41FA5}">
                      <a16:colId xmlns:a16="http://schemas.microsoft.com/office/drawing/2014/main" val="3712568399"/>
                    </a:ext>
                  </a:extLst>
                </a:gridCol>
                <a:gridCol w="731708">
                  <a:extLst>
                    <a:ext uri="{9D8B030D-6E8A-4147-A177-3AD203B41FA5}">
                      <a16:colId xmlns:a16="http://schemas.microsoft.com/office/drawing/2014/main" val="1065183940"/>
                    </a:ext>
                  </a:extLst>
                </a:gridCol>
                <a:gridCol w="472369">
                  <a:extLst>
                    <a:ext uri="{9D8B030D-6E8A-4147-A177-3AD203B41FA5}">
                      <a16:colId xmlns:a16="http://schemas.microsoft.com/office/drawing/2014/main" val="4224944805"/>
                    </a:ext>
                  </a:extLst>
                </a:gridCol>
                <a:gridCol w="481630">
                  <a:extLst>
                    <a:ext uri="{9D8B030D-6E8A-4147-A177-3AD203B41FA5}">
                      <a16:colId xmlns:a16="http://schemas.microsoft.com/office/drawing/2014/main" val="2876550161"/>
                    </a:ext>
                  </a:extLst>
                </a:gridCol>
                <a:gridCol w="506330">
                  <a:extLst>
                    <a:ext uri="{9D8B030D-6E8A-4147-A177-3AD203B41FA5}">
                      <a16:colId xmlns:a16="http://schemas.microsoft.com/office/drawing/2014/main" val="3803618775"/>
                    </a:ext>
                  </a:extLst>
                </a:gridCol>
                <a:gridCol w="481630">
                  <a:extLst>
                    <a:ext uri="{9D8B030D-6E8A-4147-A177-3AD203B41FA5}">
                      <a16:colId xmlns:a16="http://schemas.microsoft.com/office/drawing/2014/main" val="427320358"/>
                    </a:ext>
                  </a:extLst>
                </a:gridCol>
                <a:gridCol w="456932">
                  <a:extLst>
                    <a:ext uri="{9D8B030D-6E8A-4147-A177-3AD203B41FA5}">
                      <a16:colId xmlns:a16="http://schemas.microsoft.com/office/drawing/2014/main" val="4124794693"/>
                    </a:ext>
                  </a:extLst>
                </a:gridCol>
                <a:gridCol w="456932">
                  <a:extLst>
                    <a:ext uri="{9D8B030D-6E8A-4147-A177-3AD203B41FA5}">
                      <a16:colId xmlns:a16="http://schemas.microsoft.com/office/drawing/2014/main" val="4293569507"/>
                    </a:ext>
                  </a:extLst>
                </a:gridCol>
                <a:gridCol w="456932">
                  <a:extLst>
                    <a:ext uri="{9D8B030D-6E8A-4147-A177-3AD203B41FA5}">
                      <a16:colId xmlns:a16="http://schemas.microsoft.com/office/drawing/2014/main" val="3684406367"/>
                    </a:ext>
                  </a:extLst>
                </a:gridCol>
                <a:gridCol w="444582">
                  <a:extLst>
                    <a:ext uri="{9D8B030D-6E8A-4147-A177-3AD203B41FA5}">
                      <a16:colId xmlns:a16="http://schemas.microsoft.com/office/drawing/2014/main" val="1547288829"/>
                    </a:ext>
                  </a:extLst>
                </a:gridCol>
                <a:gridCol w="444582">
                  <a:extLst>
                    <a:ext uri="{9D8B030D-6E8A-4147-A177-3AD203B41FA5}">
                      <a16:colId xmlns:a16="http://schemas.microsoft.com/office/drawing/2014/main" val="1539990406"/>
                    </a:ext>
                  </a:extLst>
                </a:gridCol>
                <a:gridCol w="444582">
                  <a:extLst>
                    <a:ext uri="{9D8B030D-6E8A-4147-A177-3AD203B41FA5}">
                      <a16:colId xmlns:a16="http://schemas.microsoft.com/office/drawing/2014/main" val="1768094360"/>
                    </a:ext>
                  </a:extLst>
                </a:gridCol>
              </a:tblGrid>
              <a:tr h="394288">
                <a:tc>
                  <a:txBody>
                    <a:bodyPr/>
                    <a:lstStyle/>
                    <a:p>
                      <a:pPr algn="ctr" fontAlgn="ctr"/>
                      <a:r>
                        <a:rPr lang="es-MX" sz="1000" b="1" i="0" u="none" strike="noStrike">
                          <a:solidFill>
                            <a:srgbClr val="2F75B5"/>
                          </a:solidFill>
                          <a:effectLst/>
                          <a:latin typeface="Calibri" panose="020F0502020204030204" pitchFamily="34" charset="0"/>
                        </a:rPr>
                        <a:t>RNK Purchase</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MIN Purchase</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AVG  Purchase</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MAX Purchase</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Count</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50" b="1" i="0" u="none" strike="noStrike" dirty="0">
                          <a:solidFill>
                            <a:schemeClr val="accent6"/>
                          </a:solidFill>
                          <a:effectLst/>
                          <a:latin typeface="Calibri" panose="020F0502020204030204" pitchFamily="34" charset="0"/>
                        </a:rPr>
                        <a:t>Hombre</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200" b="1" i="0" u="none" strike="noStrike" dirty="0">
                          <a:solidFill>
                            <a:srgbClr val="FC8CFF"/>
                          </a:solidFill>
                          <a:effectLst/>
                          <a:latin typeface="Calibri" panose="020F0502020204030204" pitchFamily="34" charset="0"/>
                        </a:rPr>
                        <a:t>Mujer</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marL="0" algn="ctr" defTabSz="914377" rtl="0" eaLnBrk="1" fontAlgn="ctr" latinLnBrk="0" hangingPunct="1"/>
                      <a:r>
                        <a:rPr lang="es-MX" sz="1050" b="1" i="0" u="none" strike="noStrike" kern="1200" dirty="0">
                          <a:solidFill>
                            <a:schemeClr val="accent6"/>
                          </a:solidFill>
                          <a:effectLst/>
                          <a:latin typeface="Calibri" panose="020F0502020204030204" pitchFamily="34" charset="0"/>
                          <a:ea typeface="+mn-ea"/>
                          <a:cs typeface="+mn-cs"/>
                        </a:rPr>
                        <a:t>Hombre %</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marL="0" algn="ctr" defTabSz="914377" rtl="0" eaLnBrk="1" fontAlgn="ctr" latinLnBrk="0" hangingPunct="1"/>
                      <a:r>
                        <a:rPr lang="es-MX" sz="1200" b="1" i="0" u="none" strike="noStrike" kern="1200" dirty="0">
                          <a:solidFill>
                            <a:srgbClr val="FC8CFF"/>
                          </a:solidFill>
                          <a:effectLst/>
                          <a:latin typeface="Calibri" panose="020F0502020204030204" pitchFamily="34" charset="0"/>
                          <a:ea typeface="+mn-ea"/>
                          <a:cs typeface="+mn-cs"/>
                        </a:rPr>
                        <a:t>Mujer %</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dirty="0">
                          <a:solidFill>
                            <a:srgbClr val="2F75B5"/>
                          </a:solidFill>
                          <a:effectLst/>
                          <a:latin typeface="Calibri" panose="020F0502020204030204" pitchFamily="34" charset="0"/>
                        </a:rPr>
                        <a:t>Edad </a:t>
                      </a:r>
                      <a:r>
                        <a:rPr lang="es-MX" sz="1000" b="1" i="0" u="none" strike="noStrike" dirty="0" err="1">
                          <a:solidFill>
                            <a:srgbClr val="2F75B5"/>
                          </a:solidFill>
                          <a:effectLst/>
                          <a:latin typeface="Calibri" panose="020F0502020204030204" pitchFamily="34" charset="0"/>
                        </a:rPr>
                        <a:t>prom</a:t>
                      </a:r>
                      <a:endParaRPr lang="es-MX" sz="1000" b="1" i="0" u="none" strike="noStrike" dirty="0">
                        <a:solidFill>
                          <a:srgbClr val="2F75B5"/>
                        </a:solidFill>
                        <a:effectLst/>
                        <a:latin typeface="Calibri" panose="020F0502020204030204" pitchFamily="34" charset="0"/>
                      </a:endParaRP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Antigüedad Ciudad</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Casado</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No casado</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Casado %</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No Casado %</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Ciudad A</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Ciudad B</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Ciudad C</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Ciudad A %</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Ciudad B %</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s-MX" sz="1000" b="1" i="0" u="none" strike="noStrike">
                          <a:solidFill>
                            <a:srgbClr val="2F75B5"/>
                          </a:solidFill>
                          <a:effectLst/>
                          <a:latin typeface="Calibri" panose="020F0502020204030204" pitchFamily="34" charset="0"/>
                        </a:rPr>
                        <a:t>Ciudad C %</a:t>
                      </a:r>
                    </a:p>
                  </a:txBody>
                  <a:tcPr marL="8812" marR="8812" marT="881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575257175"/>
                  </a:ext>
                </a:extLst>
              </a:tr>
              <a:tr h="136400">
                <a:tc>
                  <a:txBody>
                    <a:bodyPr/>
                    <a:lstStyle/>
                    <a:p>
                      <a:pPr algn="ctr" fontAlgn="b"/>
                      <a:r>
                        <a:rPr lang="es-MX" sz="1000" b="0" i="0" u="none" strike="noStrike">
                          <a:solidFill>
                            <a:srgbClr val="2F75B5"/>
                          </a:solidFill>
                          <a:effectLst/>
                          <a:latin typeface="Calibri" panose="020F0502020204030204" pitchFamily="34" charset="0"/>
                        </a:rPr>
                        <a:t>0</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2,490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4,397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5,000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3,582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1,418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71.6%</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28.4%</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2.2</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1.86</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1,824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3,176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36.5%</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63.5%</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1,717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1,887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1,396 </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34%</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38%</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28%</a:t>
                      </a:r>
                    </a:p>
                  </a:txBody>
                  <a:tcPr marL="8812" marR="8812" marT="8812" marB="0" anchor="b">
                    <a:lnL>
                      <a:noFill/>
                    </a:lnL>
                    <a:lnR>
                      <a:noFill/>
                    </a:lnR>
                    <a:lnT w="6350" cap="flat" cmpd="sng" algn="ctr">
                      <a:solidFill>
                        <a:srgbClr val="5B9BD5"/>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3806702574"/>
                  </a:ext>
                </a:extLst>
              </a:tr>
              <a:tr h="136400">
                <a:tc>
                  <a:txBody>
                    <a:bodyPr/>
                    <a:lstStyle/>
                    <a:p>
                      <a:pPr algn="ctr" fontAlgn="b"/>
                      <a:r>
                        <a:rPr lang="es-MX" sz="1000" b="0" i="0" u="none" strike="noStrike">
                          <a:solidFill>
                            <a:srgbClr val="2F75B5"/>
                          </a:solidFill>
                          <a:effectLst/>
                          <a:latin typeface="Calibri" panose="020F0502020204030204" pitchFamily="34" charset="0"/>
                        </a:rPr>
                        <a:t>1</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4,398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5,156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5,735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5,005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3,630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1,375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72.5%</a:t>
                      </a:r>
                    </a:p>
                  </a:txBody>
                  <a:tcPr marL="8812" marR="8812" marT="8812" marB="0" anchor="b">
                    <a:lnL>
                      <a:noFill/>
                    </a:lnL>
                    <a:lnR>
                      <a:noFill/>
                    </a:lnR>
                    <a:lnT>
                      <a:noFill/>
                    </a:lnT>
                    <a:lnB>
                      <a:noFill/>
                    </a:lnB>
                  </a:tcPr>
                </a:tc>
                <a:tc>
                  <a:txBody>
                    <a:bodyPr/>
                    <a:lstStyle/>
                    <a:p>
                      <a:pPr algn="ctr" fontAlgn="b"/>
                      <a:r>
                        <a:rPr lang="es-MX" sz="1000" b="0" i="0" u="none" strike="noStrike" dirty="0">
                          <a:solidFill>
                            <a:srgbClr val="2F75B5"/>
                          </a:solidFill>
                          <a:effectLst/>
                          <a:latin typeface="Calibri" panose="020F0502020204030204" pitchFamily="34" charset="0"/>
                        </a:rPr>
                        <a:t>27.5%</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2.4</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1.91</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2,162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2,843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43.2%</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56.8%</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1,673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2,065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1,267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33%</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41%</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25%</a:t>
                      </a:r>
                    </a:p>
                  </a:txBody>
                  <a:tcPr marL="8812" marR="8812" marT="8812" marB="0" anchor="b">
                    <a:lnL>
                      <a:noFill/>
                    </a:lnL>
                    <a:lnR>
                      <a:noFill/>
                    </a:lnR>
                    <a:lnT>
                      <a:noFill/>
                    </a:lnT>
                    <a:lnB>
                      <a:noFill/>
                    </a:lnB>
                  </a:tcPr>
                </a:tc>
                <a:extLst>
                  <a:ext uri="{0D108BD9-81ED-4DB2-BD59-A6C34878D82A}">
                    <a16:rowId xmlns:a16="http://schemas.microsoft.com/office/drawing/2014/main" val="3568244460"/>
                  </a:ext>
                </a:extLst>
              </a:tr>
              <a:tr h="136400">
                <a:tc>
                  <a:txBody>
                    <a:bodyPr/>
                    <a:lstStyle/>
                    <a:p>
                      <a:pPr algn="ctr" fontAlgn="b"/>
                      <a:r>
                        <a:rPr lang="es-MX" sz="1000" b="0" i="0" u="none" strike="noStrike">
                          <a:solidFill>
                            <a:srgbClr val="2F75B5"/>
                          </a:solidFill>
                          <a:effectLst/>
                          <a:latin typeface="Calibri" panose="020F0502020204030204" pitchFamily="34" charset="0"/>
                        </a:rPr>
                        <a:t>2</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5,735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6,197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6,580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4,995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3,632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1,363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72.7%</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27.3%</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2.5</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1.90</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2,058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2,937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41.2%</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58.8%</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1,222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2,339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1,434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24%</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47%</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29%</a:t>
                      </a:r>
                    </a:p>
                  </a:txBody>
                  <a:tcPr marL="8812" marR="8812" marT="8812" marB="0" anchor="b">
                    <a:lnL>
                      <a:noFill/>
                    </a:lnL>
                    <a:lnR>
                      <a:noFill/>
                    </a:lnR>
                    <a:lnT>
                      <a:noFill/>
                    </a:lnT>
                    <a:lnB>
                      <a:noFill/>
                    </a:lnB>
                    <a:solidFill>
                      <a:srgbClr val="DDEBF7"/>
                    </a:solidFill>
                  </a:tcPr>
                </a:tc>
                <a:extLst>
                  <a:ext uri="{0D108BD9-81ED-4DB2-BD59-A6C34878D82A}">
                    <a16:rowId xmlns:a16="http://schemas.microsoft.com/office/drawing/2014/main" val="2181928919"/>
                  </a:ext>
                </a:extLst>
              </a:tr>
              <a:tr h="136400">
                <a:tc>
                  <a:txBody>
                    <a:bodyPr/>
                    <a:lstStyle/>
                    <a:p>
                      <a:pPr algn="ctr" fontAlgn="b"/>
                      <a:r>
                        <a:rPr lang="es-MX" sz="1000" b="0" i="0" u="none" strike="noStrike">
                          <a:solidFill>
                            <a:srgbClr val="2F75B5"/>
                          </a:solidFill>
                          <a:effectLst/>
                          <a:latin typeface="Calibri" panose="020F0502020204030204" pitchFamily="34" charset="0"/>
                        </a:rPr>
                        <a:t>3</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6,580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6,994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7,377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5,002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3,617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1,385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72.3%</a:t>
                      </a:r>
                    </a:p>
                  </a:txBody>
                  <a:tcPr marL="8812" marR="8812" marT="8812" marB="0" anchor="b">
                    <a:lnL>
                      <a:noFill/>
                    </a:lnL>
                    <a:lnR>
                      <a:noFill/>
                    </a:lnR>
                    <a:lnT>
                      <a:noFill/>
                    </a:lnT>
                    <a:lnB>
                      <a:noFill/>
                    </a:lnB>
                  </a:tcPr>
                </a:tc>
                <a:tc>
                  <a:txBody>
                    <a:bodyPr/>
                    <a:lstStyle/>
                    <a:p>
                      <a:pPr algn="ctr" fontAlgn="b"/>
                      <a:r>
                        <a:rPr lang="es-MX" sz="1000" b="0" i="0" u="none" strike="noStrike" dirty="0">
                          <a:solidFill>
                            <a:srgbClr val="2F75B5"/>
                          </a:solidFill>
                          <a:effectLst/>
                          <a:latin typeface="Calibri" panose="020F0502020204030204" pitchFamily="34" charset="0"/>
                        </a:rPr>
                        <a:t>27.7%</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2.6</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1.83</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2,156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2,846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43.1%</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56.9%</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1,303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2,337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1,362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26%</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47%</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27%</a:t>
                      </a:r>
                    </a:p>
                  </a:txBody>
                  <a:tcPr marL="8812" marR="8812" marT="8812" marB="0" anchor="b">
                    <a:lnL>
                      <a:noFill/>
                    </a:lnL>
                    <a:lnR>
                      <a:noFill/>
                    </a:lnR>
                    <a:lnT>
                      <a:noFill/>
                    </a:lnT>
                    <a:lnB>
                      <a:noFill/>
                    </a:lnB>
                  </a:tcPr>
                </a:tc>
                <a:extLst>
                  <a:ext uri="{0D108BD9-81ED-4DB2-BD59-A6C34878D82A}">
                    <a16:rowId xmlns:a16="http://schemas.microsoft.com/office/drawing/2014/main" val="4233162734"/>
                  </a:ext>
                </a:extLst>
              </a:tr>
              <a:tr h="136400">
                <a:tc>
                  <a:txBody>
                    <a:bodyPr/>
                    <a:lstStyle/>
                    <a:p>
                      <a:pPr algn="ctr" fontAlgn="b"/>
                      <a:r>
                        <a:rPr lang="es-MX" sz="1000" b="0" i="0" u="none" strike="noStrike">
                          <a:solidFill>
                            <a:srgbClr val="2F75B5"/>
                          </a:solidFill>
                          <a:effectLst/>
                          <a:latin typeface="Calibri" panose="020F0502020204030204" pitchFamily="34" charset="0"/>
                        </a:rPr>
                        <a:t>4</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7,377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7,861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8,382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4,999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3,610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1,389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72.2%</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27.8%</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2.7</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1.88</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2,137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2,862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42.7%</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57.3%</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1,095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2,076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1,828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22%</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42%</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37%</a:t>
                      </a:r>
                    </a:p>
                  </a:txBody>
                  <a:tcPr marL="8812" marR="8812" marT="8812" marB="0" anchor="b">
                    <a:lnL>
                      <a:noFill/>
                    </a:lnL>
                    <a:lnR>
                      <a:noFill/>
                    </a:lnR>
                    <a:lnT>
                      <a:noFill/>
                    </a:lnT>
                    <a:lnB>
                      <a:noFill/>
                    </a:lnB>
                    <a:solidFill>
                      <a:srgbClr val="DDEBF7"/>
                    </a:solidFill>
                  </a:tcPr>
                </a:tc>
                <a:extLst>
                  <a:ext uri="{0D108BD9-81ED-4DB2-BD59-A6C34878D82A}">
                    <a16:rowId xmlns:a16="http://schemas.microsoft.com/office/drawing/2014/main" val="611139605"/>
                  </a:ext>
                </a:extLst>
              </a:tr>
              <a:tr h="136400">
                <a:tc>
                  <a:txBody>
                    <a:bodyPr/>
                    <a:lstStyle/>
                    <a:p>
                      <a:pPr algn="ctr" fontAlgn="b"/>
                      <a:r>
                        <a:rPr lang="es-MX" sz="1000" b="0" i="0" u="none" strike="noStrike">
                          <a:solidFill>
                            <a:srgbClr val="2F75B5"/>
                          </a:solidFill>
                          <a:effectLst/>
                          <a:latin typeface="Calibri" panose="020F0502020204030204" pitchFamily="34" charset="0"/>
                        </a:rPr>
                        <a:t>5</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8,383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9,115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10,016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5,000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3,679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1,321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73.6%</a:t>
                      </a:r>
                    </a:p>
                  </a:txBody>
                  <a:tcPr marL="8812" marR="8812" marT="8812" marB="0" anchor="b">
                    <a:lnL>
                      <a:noFill/>
                    </a:lnL>
                    <a:lnR>
                      <a:noFill/>
                    </a:lnR>
                    <a:lnT>
                      <a:noFill/>
                    </a:lnT>
                    <a:lnB>
                      <a:noFill/>
                    </a:lnB>
                  </a:tcPr>
                </a:tc>
                <a:tc>
                  <a:txBody>
                    <a:bodyPr/>
                    <a:lstStyle/>
                    <a:p>
                      <a:pPr algn="ctr" fontAlgn="b"/>
                      <a:r>
                        <a:rPr lang="es-MX" sz="1000" b="0" i="0" u="none" strike="noStrike" dirty="0">
                          <a:solidFill>
                            <a:srgbClr val="2F75B5"/>
                          </a:solidFill>
                          <a:effectLst/>
                          <a:latin typeface="Calibri" panose="020F0502020204030204" pitchFamily="34" charset="0"/>
                        </a:rPr>
                        <a:t>26.4%</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2.6</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1.83</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2,069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2,931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41.4%</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58.6%</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1,280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2,199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1,521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26%</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44%</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30%</a:t>
                      </a:r>
                    </a:p>
                  </a:txBody>
                  <a:tcPr marL="8812" marR="8812" marT="8812" marB="0" anchor="b">
                    <a:lnL>
                      <a:noFill/>
                    </a:lnL>
                    <a:lnR>
                      <a:noFill/>
                    </a:lnR>
                    <a:lnT>
                      <a:noFill/>
                    </a:lnT>
                    <a:lnB>
                      <a:noFill/>
                    </a:lnB>
                  </a:tcPr>
                </a:tc>
                <a:extLst>
                  <a:ext uri="{0D108BD9-81ED-4DB2-BD59-A6C34878D82A}">
                    <a16:rowId xmlns:a16="http://schemas.microsoft.com/office/drawing/2014/main" val="1356402151"/>
                  </a:ext>
                </a:extLst>
              </a:tr>
              <a:tr h="136400">
                <a:tc>
                  <a:txBody>
                    <a:bodyPr/>
                    <a:lstStyle/>
                    <a:p>
                      <a:pPr algn="ctr" fontAlgn="b"/>
                      <a:r>
                        <a:rPr lang="es-MX" sz="1000" b="0" i="0" u="none" strike="noStrike">
                          <a:solidFill>
                            <a:srgbClr val="2F75B5"/>
                          </a:solidFill>
                          <a:effectLst/>
                          <a:latin typeface="Calibri" panose="020F0502020204030204" pitchFamily="34" charset="0"/>
                        </a:rPr>
                        <a:t>6</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10,016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11,051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12,244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5,000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3,784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1,216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75.7%</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24.3%</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2.5</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1.84</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2,088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2,912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41.8%</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58.2%</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1,359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2,001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1,640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27%</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40%</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33%</a:t>
                      </a:r>
                    </a:p>
                  </a:txBody>
                  <a:tcPr marL="8812" marR="8812" marT="8812" marB="0" anchor="b">
                    <a:lnL>
                      <a:noFill/>
                    </a:lnL>
                    <a:lnR>
                      <a:noFill/>
                    </a:lnR>
                    <a:lnT>
                      <a:noFill/>
                    </a:lnT>
                    <a:lnB>
                      <a:noFill/>
                    </a:lnB>
                    <a:solidFill>
                      <a:srgbClr val="DDEBF7"/>
                    </a:solidFill>
                  </a:tcPr>
                </a:tc>
                <a:extLst>
                  <a:ext uri="{0D108BD9-81ED-4DB2-BD59-A6C34878D82A}">
                    <a16:rowId xmlns:a16="http://schemas.microsoft.com/office/drawing/2014/main" val="2408892224"/>
                  </a:ext>
                </a:extLst>
              </a:tr>
              <a:tr h="136400">
                <a:tc>
                  <a:txBody>
                    <a:bodyPr/>
                    <a:lstStyle/>
                    <a:p>
                      <a:pPr algn="ctr" fontAlgn="b"/>
                      <a:r>
                        <a:rPr lang="es-MX" sz="1000" b="1" i="0" u="none" strike="noStrike" dirty="0">
                          <a:solidFill>
                            <a:schemeClr val="accent4"/>
                          </a:solidFill>
                          <a:effectLst/>
                          <a:latin typeface="Calibri" panose="020F0502020204030204" pitchFamily="34" charset="0"/>
                        </a:rPr>
                        <a:t>7</a:t>
                      </a:r>
                    </a:p>
                  </a:txBody>
                  <a:tcPr marL="8812" marR="8812" marT="8812" marB="0" anchor="b">
                    <a:lnL>
                      <a:noFill/>
                    </a:lnL>
                    <a:lnR>
                      <a:noFill/>
                    </a:lnR>
                    <a:lnT>
                      <a:noFill/>
                    </a:lnT>
                    <a:lnB>
                      <a:noFill/>
                    </a:lnB>
                  </a:tcPr>
                </a:tc>
                <a:tc>
                  <a:txBody>
                    <a:bodyPr/>
                    <a:lstStyle/>
                    <a:p>
                      <a:pPr algn="ctr" fontAlgn="b"/>
                      <a:r>
                        <a:rPr lang="es-MX" sz="1000" b="0" i="0" u="none" strike="noStrike" dirty="0">
                          <a:solidFill>
                            <a:srgbClr val="2F75B5"/>
                          </a:solidFill>
                          <a:effectLst/>
                          <a:latin typeface="Calibri" panose="020F0502020204030204" pitchFamily="34" charset="0"/>
                        </a:rPr>
                        <a:t> $     12,245 </a:t>
                      </a:r>
                    </a:p>
                  </a:txBody>
                  <a:tcPr marL="8812" marR="8812" marT="8812" marB="0" anchor="b">
                    <a:lnL>
                      <a:noFill/>
                    </a:lnL>
                    <a:lnR>
                      <a:noFill/>
                    </a:lnR>
                    <a:lnT>
                      <a:noFill/>
                    </a:lnT>
                    <a:lnB>
                      <a:noFill/>
                    </a:lnB>
                  </a:tcPr>
                </a:tc>
                <a:tc>
                  <a:txBody>
                    <a:bodyPr/>
                    <a:lstStyle/>
                    <a:p>
                      <a:pPr algn="ctr" fontAlgn="b"/>
                      <a:r>
                        <a:rPr lang="es-MX" sz="1000" b="0" i="0" u="none" strike="noStrike" dirty="0">
                          <a:solidFill>
                            <a:srgbClr val="2F75B5"/>
                          </a:solidFill>
                          <a:effectLst/>
                          <a:latin typeface="Calibri" panose="020F0502020204030204" pitchFamily="34" charset="0"/>
                        </a:rPr>
                        <a:t> $          12,948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           13,559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4,999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4,045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954 </a:t>
                      </a:r>
                    </a:p>
                  </a:txBody>
                  <a:tcPr marL="8812" marR="8812" marT="8812" marB="0" anchor="b">
                    <a:lnL>
                      <a:noFill/>
                    </a:lnL>
                    <a:lnR>
                      <a:noFill/>
                    </a:lnR>
                    <a:lnT>
                      <a:noFill/>
                    </a:lnT>
                    <a:lnB>
                      <a:noFill/>
                    </a:lnB>
                  </a:tcPr>
                </a:tc>
                <a:tc>
                  <a:txBody>
                    <a:bodyPr/>
                    <a:lstStyle/>
                    <a:p>
                      <a:pPr algn="ctr" fontAlgn="b"/>
                      <a:r>
                        <a:rPr lang="es-MX" sz="1000" b="0" i="0" u="none" strike="noStrike" dirty="0">
                          <a:solidFill>
                            <a:srgbClr val="2F75B5"/>
                          </a:solidFill>
                          <a:effectLst/>
                          <a:latin typeface="Calibri" panose="020F0502020204030204" pitchFamily="34" charset="0"/>
                        </a:rPr>
                        <a:t>80.9%</a:t>
                      </a:r>
                    </a:p>
                  </a:txBody>
                  <a:tcPr marL="8812" marR="8812" marT="8812" marB="0" anchor="b">
                    <a:lnL>
                      <a:noFill/>
                    </a:lnL>
                    <a:lnR>
                      <a:noFill/>
                    </a:lnR>
                    <a:lnT>
                      <a:noFill/>
                    </a:lnT>
                    <a:lnB>
                      <a:noFill/>
                    </a:lnB>
                  </a:tcPr>
                </a:tc>
                <a:tc>
                  <a:txBody>
                    <a:bodyPr/>
                    <a:lstStyle/>
                    <a:p>
                      <a:pPr algn="ctr" fontAlgn="b"/>
                      <a:r>
                        <a:rPr lang="es-MX" sz="1000" b="0" i="0" u="none" strike="noStrike" dirty="0">
                          <a:solidFill>
                            <a:srgbClr val="2F75B5"/>
                          </a:solidFill>
                          <a:effectLst/>
                          <a:latin typeface="Calibri" panose="020F0502020204030204" pitchFamily="34" charset="0"/>
                        </a:rPr>
                        <a:t>19.1%</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2.3</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1.85</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1,960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3,039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39.2%</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60.8%</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1,550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2,289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   1,160 </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31%</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46%</a:t>
                      </a:r>
                    </a:p>
                  </a:txBody>
                  <a:tcPr marL="8812" marR="8812" marT="8812" marB="0" anchor="b">
                    <a:lnL>
                      <a:noFill/>
                    </a:lnL>
                    <a:lnR>
                      <a:noFill/>
                    </a:lnR>
                    <a:lnT>
                      <a:noFill/>
                    </a:lnT>
                    <a:lnB>
                      <a:noFill/>
                    </a:lnB>
                  </a:tcPr>
                </a:tc>
                <a:tc>
                  <a:txBody>
                    <a:bodyPr/>
                    <a:lstStyle/>
                    <a:p>
                      <a:pPr algn="ctr" fontAlgn="b"/>
                      <a:r>
                        <a:rPr lang="es-MX" sz="1000" b="0" i="0" u="none" strike="noStrike">
                          <a:solidFill>
                            <a:srgbClr val="2F75B5"/>
                          </a:solidFill>
                          <a:effectLst/>
                          <a:latin typeface="Calibri" panose="020F0502020204030204" pitchFamily="34" charset="0"/>
                        </a:rPr>
                        <a:t>23%</a:t>
                      </a:r>
                    </a:p>
                  </a:txBody>
                  <a:tcPr marL="8812" marR="8812" marT="8812" marB="0" anchor="b">
                    <a:lnL>
                      <a:noFill/>
                    </a:lnL>
                    <a:lnR>
                      <a:noFill/>
                    </a:lnR>
                    <a:lnT>
                      <a:noFill/>
                    </a:lnT>
                    <a:lnB>
                      <a:noFill/>
                    </a:lnB>
                  </a:tcPr>
                </a:tc>
                <a:extLst>
                  <a:ext uri="{0D108BD9-81ED-4DB2-BD59-A6C34878D82A}">
                    <a16:rowId xmlns:a16="http://schemas.microsoft.com/office/drawing/2014/main" val="4278157406"/>
                  </a:ext>
                </a:extLst>
              </a:tr>
              <a:tr h="136400">
                <a:tc>
                  <a:txBody>
                    <a:bodyPr/>
                    <a:lstStyle/>
                    <a:p>
                      <a:pPr algn="ctr" fontAlgn="b"/>
                      <a:r>
                        <a:rPr lang="es-MX" sz="1000" b="1" i="0" u="none" strike="noStrike">
                          <a:solidFill>
                            <a:schemeClr val="accent4"/>
                          </a:solidFill>
                          <a:effectLst/>
                          <a:latin typeface="Calibri" panose="020F0502020204030204" pitchFamily="34" charset="0"/>
                        </a:rPr>
                        <a:t>8</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13,559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          14,162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 $           14,842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   5,000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     4,128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      872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82.6%</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2F75B5"/>
                          </a:solidFill>
                          <a:effectLst/>
                          <a:latin typeface="Calibri" panose="020F0502020204030204" pitchFamily="34" charset="0"/>
                        </a:rPr>
                        <a:t>17.4%</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2.5</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1.91</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2,044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2,956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40.9%</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59.1%</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1,098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1,890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   2,012 </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22%</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a:solidFill>
                            <a:srgbClr val="2F75B5"/>
                          </a:solidFill>
                          <a:effectLst/>
                          <a:latin typeface="Calibri" panose="020F0502020204030204" pitchFamily="34" charset="0"/>
                        </a:rPr>
                        <a:t>38%</a:t>
                      </a:r>
                    </a:p>
                  </a:txBody>
                  <a:tcPr marL="8812" marR="8812" marT="8812" marB="0" anchor="b">
                    <a:lnL>
                      <a:noFill/>
                    </a:lnL>
                    <a:lnR>
                      <a:noFill/>
                    </a:lnR>
                    <a:lnT>
                      <a:noFill/>
                    </a:lnT>
                    <a:lnB>
                      <a:noFill/>
                    </a:lnB>
                    <a:solidFill>
                      <a:srgbClr val="DDEBF7"/>
                    </a:solidFill>
                  </a:tcPr>
                </a:tc>
                <a:tc>
                  <a:txBody>
                    <a:bodyPr/>
                    <a:lstStyle/>
                    <a:p>
                      <a:pPr algn="ctr" fontAlgn="b"/>
                      <a:r>
                        <a:rPr lang="es-MX" sz="1000" b="0" i="0" u="none" strike="noStrike" dirty="0">
                          <a:solidFill>
                            <a:srgbClr val="7030A0"/>
                          </a:solidFill>
                          <a:effectLst/>
                          <a:latin typeface="Calibri" panose="020F0502020204030204" pitchFamily="34" charset="0"/>
                        </a:rPr>
                        <a:t>40%</a:t>
                      </a:r>
                    </a:p>
                  </a:txBody>
                  <a:tcPr marL="8812" marR="8812" marT="8812" marB="0" anchor="b">
                    <a:lnL>
                      <a:noFill/>
                    </a:lnL>
                    <a:lnR>
                      <a:noFill/>
                    </a:lnR>
                    <a:lnT>
                      <a:noFill/>
                    </a:lnT>
                    <a:lnB>
                      <a:noFill/>
                    </a:lnB>
                    <a:solidFill>
                      <a:srgbClr val="DDEBF7"/>
                    </a:solidFill>
                  </a:tcPr>
                </a:tc>
                <a:extLst>
                  <a:ext uri="{0D108BD9-81ED-4DB2-BD59-A6C34878D82A}">
                    <a16:rowId xmlns:a16="http://schemas.microsoft.com/office/drawing/2014/main" val="258025553"/>
                  </a:ext>
                </a:extLst>
              </a:tr>
              <a:tr h="136400">
                <a:tc>
                  <a:txBody>
                    <a:bodyPr/>
                    <a:lstStyle/>
                    <a:p>
                      <a:pPr algn="ctr" fontAlgn="b"/>
                      <a:r>
                        <a:rPr lang="es-MX" sz="1000" b="1" i="0" u="none" strike="noStrike" dirty="0">
                          <a:solidFill>
                            <a:schemeClr val="accent4"/>
                          </a:solidFill>
                          <a:effectLst/>
                          <a:latin typeface="Calibri" panose="020F0502020204030204" pitchFamily="34" charset="0"/>
                        </a:rPr>
                        <a:t>9</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dirty="0">
                          <a:solidFill>
                            <a:srgbClr val="2F75B5"/>
                          </a:solidFill>
                          <a:effectLst/>
                          <a:latin typeface="Calibri" panose="020F0502020204030204" pitchFamily="34" charset="0"/>
                        </a:rPr>
                        <a:t> $     14,842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dirty="0">
                          <a:solidFill>
                            <a:srgbClr val="2F75B5"/>
                          </a:solidFill>
                          <a:effectLst/>
                          <a:latin typeface="Calibri" panose="020F0502020204030204" pitchFamily="34" charset="0"/>
                        </a:rPr>
                        <a:t> $          16,279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 $           23,817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   5,000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     4,006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      994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dirty="0">
                          <a:solidFill>
                            <a:srgbClr val="2F75B5"/>
                          </a:solidFill>
                          <a:effectLst/>
                          <a:latin typeface="Calibri" panose="020F0502020204030204" pitchFamily="34" charset="0"/>
                        </a:rPr>
                        <a:t>80.1%</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dirty="0">
                          <a:solidFill>
                            <a:srgbClr val="2F75B5"/>
                          </a:solidFill>
                          <a:effectLst/>
                          <a:latin typeface="Calibri" panose="020F0502020204030204" pitchFamily="34" charset="0"/>
                        </a:rPr>
                        <a:t>19.9%</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2.7</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1.86</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   1,982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dirty="0">
                          <a:solidFill>
                            <a:srgbClr val="2F75B5"/>
                          </a:solidFill>
                          <a:effectLst/>
                          <a:latin typeface="Calibri" panose="020F0502020204030204" pitchFamily="34" charset="0"/>
                        </a:rPr>
                        <a:t>    3,018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39.6%</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60.4%</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   1,020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   1,967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   2,013 </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20%</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a:solidFill>
                            <a:srgbClr val="2F75B5"/>
                          </a:solidFill>
                          <a:effectLst/>
                          <a:latin typeface="Calibri" panose="020F0502020204030204" pitchFamily="34" charset="0"/>
                        </a:rPr>
                        <a:t>39%</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tc>
                  <a:txBody>
                    <a:bodyPr/>
                    <a:lstStyle/>
                    <a:p>
                      <a:pPr algn="ctr" fontAlgn="b"/>
                      <a:r>
                        <a:rPr lang="es-MX" sz="1000" b="0" i="0" u="none" strike="noStrike" dirty="0">
                          <a:solidFill>
                            <a:srgbClr val="7030A0"/>
                          </a:solidFill>
                          <a:effectLst/>
                          <a:latin typeface="Calibri" panose="020F0502020204030204" pitchFamily="34" charset="0"/>
                        </a:rPr>
                        <a:t>40%</a:t>
                      </a:r>
                    </a:p>
                  </a:txBody>
                  <a:tcPr marL="8812" marR="8812" marT="8812" marB="0" anchor="b">
                    <a:lnL>
                      <a:noFill/>
                    </a:lnL>
                    <a:lnR>
                      <a:noFill/>
                    </a:lnR>
                    <a:lnT>
                      <a:noFill/>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57966647"/>
                  </a:ext>
                </a:extLst>
              </a:tr>
            </a:tbl>
          </a:graphicData>
        </a:graphic>
      </p:graphicFrame>
    </p:spTree>
    <p:extLst>
      <p:ext uri="{BB962C8B-B14F-4D97-AF65-F5344CB8AC3E}">
        <p14:creationId xmlns:p14="http://schemas.microsoft.com/office/powerpoint/2010/main" val="236629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a:solidFill>
                  <a:schemeClr val="bg1">
                    <a:lumMod val="95000"/>
                  </a:schemeClr>
                </a:solidFill>
                <a:latin typeface="Raleway"/>
              </a:rPr>
              <a:t>Next Steps</a:t>
            </a: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3892828"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8063495"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5994654" y="5934740"/>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446984" y="6417850"/>
            <a:ext cx="1939900" cy="338554"/>
          </a:xfrm>
          <a:prstGeom prst="rect">
            <a:avLst/>
          </a:prstGeom>
          <a:noFill/>
        </p:spPr>
        <p:txBody>
          <a:bodyPr wrap="square" rtlCol="0" anchor="t">
            <a:spAutoFit/>
          </a:bodyPr>
          <a:lstStyle/>
          <a:p>
            <a:pPr algn="ctr"/>
            <a:r>
              <a:rPr lang="en-US" sz="1600" b="1" dirty="0">
                <a:solidFill>
                  <a:srgbClr val="92D050"/>
                </a:solidFill>
                <a:latin typeface="Raleway"/>
              </a:rPr>
              <a:t>Recommendation</a:t>
            </a:r>
            <a:endParaRPr lang="en-US" sz="1600" b="1" dirty="0">
              <a:solidFill>
                <a:srgbClr val="92D050"/>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244491" y="6456603"/>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solidFill>
                <a:schemeClr val="bg1">
                  <a:lumMod val="75000"/>
                </a:schemeClr>
              </a:solidFill>
            </a:endParaRPr>
          </a:p>
        </p:txBody>
      </p:sp>
      <p:sp>
        <p:nvSpPr>
          <p:cNvPr id="70" name="CuadroTexto 27">
            <a:extLst>
              <a:ext uri="{FF2B5EF4-FFF2-40B4-BE49-F238E27FC236}">
                <a16:creationId xmlns:a16="http://schemas.microsoft.com/office/drawing/2014/main" id="{7856E0CD-E5A1-8A4E-8BE4-583F3E565961}"/>
              </a:ext>
            </a:extLst>
          </p:cNvPr>
          <p:cNvSpPr txBox="1"/>
          <p:nvPr/>
        </p:nvSpPr>
        <p:spPr>
          <a:xfrm>
            <a:off x="725447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2167" y="5858194"/>
            <a:ext cx="598409" cy="598409"/>
          </a:xfrm>
          <a:prstGeom prst="rect">
            <a:avLst/>
          </a:prstGeom>
        </p:spPr>
      </p:pic>
      <p:sp>
        <p:nvSpPr>
          <p:cNvPr id="27" name="CuadroTexto 26">
            <a:extLst>
              <a:ext uri="{FF2B5EF4-FFF2-40B4-BE49-F238E27FC236}">
                <a16:creationId xmlns:a16="http://schemas.microsoft.com/office/drawing/2014/main" id="{11F78CAB-50FA-4EC3-B213-936C4E94E980}"/>
              </a:ext>
            </a:extLst>
          </p:cNvPr>
          <p:cNvSpPr txBox="1"/>
          <p:nvPr/>
        </p:nvSpPr>
        <p:spPr>
          <a:xfrm>
            <a:off x="563422" y="1217285"/>
            <a:ext cx="11065156" cy="3693319"/>
          </a:xfrm>
          <a:prstGeom prst="rect">
            <a:avLst/>
          </a:prstGeom>
          <a:noFill/>
        </p:spPr>
        <p:txBody>
          <a:bodyPr wrap="square" rtlCol="0">
            <a:spAutoFit/>
          </a:bodyPr>
          <a:lstStyle/>
          <a:p>
            <a:pPr marL="285750" indent="-285750">
              <a:buFont typeface="Wingdings" panose="05000000000000000000" pitchFamily="2" charset="2"/>
              <a:buChar char="Ø"/>
            </a:pPr>
            <a:r>
              <a:rPr lang="es-MX" dirty="0"/>
              <a:t>Algoritmos no supervisados del lado del consumidor, segmentos, categorías (cliente no casado, joven que se acaba de mudar, etc. etc.).  </a:t>
            </a:r>
          </a:p>
          <a:p>
            <a:pPr marL="285750" indent="-285750">
              <a:buFont typeface="Wingdings" panose="05000000000000000000" pitchFamily="2" charset="2"/>
              <a:buChar char="Ø"/>
            </a:pPr>
            <a:endParaRPr lang="es-MX" dirty="0"/>
          </a:p>
          <a:p>
            <a:pPr marL="285750" indent="-285750">
              <a:buFont typeface="Wingdings" panose="05000000000000000000" pitchFamily="2" charset="2"/>
              <a:buChar char="Ø"/>
            </a:pPr>
            <a:r>
              <a:rPr lang="es-MX" dirty="0" err="1"/>
              <a:t>Apliar</a:t>
            </a:r>
            <a:r>
              <a:rPr lang="es-MX" dirty="0"/>
              <a:t> información de categorías de producto 2 y 3 para mejorar el modelo (alto </a:t>
            </a:r>
            <a:r>
              <a:rPr lang="es-MX" dirty="0" err="1"/>
              <a:t>missing</a:t>
            </a:r>
            <a:r>
              <a:rPr lang="es-MX" dirty="0"/>
              <a:t>).</a:t>
            </a:r>
          </a:p>
          <a:p>
            <a:pPr marL="285750" indent="-285750">
              <a:buFont typeface="Wingdings" panose="05000000000000000000" pitchFamily="2" charset="2"/>
              <a:buChar char="Ø"/>
            </a:pPr>
            <a:endParaRPr lang="es-MX" dirty="0"/>
          </a:p>
          <a:p>
            <a:pPr marL="285750" indent="-285750">
              <a:buFont typeface="Wingdings" panose="05000000000000000000" pitchFamily="2" charset="2"/>
              <a:buChar char="Ø"/>
            </a:pPr>
            <a:r>
              <a:rPr lang="es-MX" dirty="0"/>
              <a:t>Sistema de recomendación: en lugar de un modelo de regresión un sistema de recomendación nos puede ayudar a incrementar el consumo de nuestros clientes. </a:t>
            </a:r>
          </a:p>
          <a:p>
            <a:pPr marL="285750" indent="-285750">
              <a:buFont typeface="Wingdings" panose="05000000000000000000" pitchFamily="2" charset="2"/>
              <a:buChar char="Ø"/>
            </a:pPr>
            <a:endParaRPr lang="es-MX" dirty="0"/>
          </a:p>
          <a:p>
            <a:pPr marL="285750" indent="-285750">
              <a:buFont typeface="Wingdings" panose="05000000000000000000" pitchFamily="2" charset="2"/>
              <a:buChar char="Ø"/>
            </a:pPr>
            <a:r>
              <a:rPr lang="es-MX" dirty="0"/>
              <a:t>Se podría investigar oportunidades de </a:t>
            </a:r>
            <a:r>
              <a:rPr lang="es-MX" dirty="0" err="1"/>
              <a:t>Pricing</a:t>
            </a:r>
            <a:r>
              <a:rPr lang="es-MX" dirty="0"/>
              <a:t> en los productos. </a:t>
            </a:r>
          </a:p>
          <a:p>
            <a:pPr marL="285750" indent="-285750">
              <a:buFont typeface="Wingdings" panose="05000000000000000000" pitchFamily="2" charset="2"/>
              <a:buChar char="Ø"/>
            </a:pPr>
            <a:endParaRPr lang="es-MX" dirty="0"/>
          </a:p>
          <a:p>
            <a:pPr marL="285750" indent="-285750">
              <a:buFont typeface="Wingdings" panose="05000000000000000000" pitchFamily="2" charset="2"/>
              <a:buChar char="Ø"/>
            </a:pPr>
            <a:r>
              <a:rPr lang="es-MX" dirty="0"/>
              <a:t>Factores que impulsan o frenan el consumo en x ciudad, en ambos casos nos da perspectivas para futuras expansiones. </a:t>
            </a:r>
          </a:p>
          <a:p>
            <a:pPr marL="285750" indent="-285750">
              <a:buFont typeface="Wingdings" panose="05000000000000000000" pitchFamily="2" charset="2"/>
              <a:buChar char="Ø"/>
            </a:pPr>
            <a:endParaRPr lang="es-MX" dirty="0"/>
          </a:p>
        </p:txBody>
      </p:sp>
    </p:spTree>
    <p:extLst>
      <p:ext uri="{BB962C8B-B14F-4D97-AF65-F5344CB8AC3E}">
        <p14:creationId xmlns:p14="http://schemas.microsoft.com/office/powerpoint/2010/main" val="284218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p:cNvSpPr txBox="1"/>
          <p:nvPr/>
        </p:nvSpPr>
        <p:spPr>
          <a:xfrm>
            <a:off x="12275344" y="3531394"/>
            <a:ext cx="184731" cy="369332"/>
          </a:xfrm>
          <a:prstGeom prst="rect">
            <a:avLst/>
          </a:prstGeom>
          <a:noFill/>
        </p:spPr>
        <p:txBody>
          <a:bodyPr wrap="none" rtlCol="0">
            <a:spAutoFit/>
          </a:bodyPr>
          <a:lstStyle/>
          <a:p>
            <a:endParaRPr lang="es-MX"/>
          </a:p>
        </p:txBody>
      </p:sp>
      <p:sp>
        <p:nvSpPr>
          <p:cNvPr id="22" name="CuadroTexto 21"/>
          <p:cNvSpPr txBox="1"/>
          <p:nvPr/>
        </p:nvSpPr>
        <p:spPr>
          <a:xfrm>
            <a:off x="1" y="2828835"/>
            <a:ext cx="12174548" cy="1200329"/>
          </a:xfrm>
          <a:prstGeom prst="rect">
            <a:avLst/>
          </a:prstGeom>
          <a:noFill/>
        </p:spPr>
        <p:txBody>
          <a:bodyPr wrap="square" rtlCol="0">
            <a:spAutoFit/>
          </a:bodyPr>
          <a:lstStyle/>
          <a:p>
            <a:pPr algn="ctr"/>
            <a:r>
              <a:rPr lang="en-US" sz="4000" b="1" i="1" dirty="0">
                <a:latin typeface="Raleway" panose="020B0003030101060003"/>
              </a:rPr>
              <a:t>Gracias…</a:t>
            </a:r>
          </a:p>
          <a:p>
            <a:pPr algn="ctr"/>
            <a:endParaRPr lang="en-US" sz="3200" b="1" i="1" dirty="0"/>
          </a:p>
        </p:txBody>
      </p:sp>
      <p:grpSp>
        <p:nvGrpSpPr>
          <p:cNvPr id="330" name="Grupo 25">
            <a:extLst>
              <a:ext uri="{FF2B5EF4-FFF2-40B4-BE49-F238E27FC236}">
                <a16:creationId xmlns:a16="http://schemas.microsoft.com/office/drawing/2014/main" id="{0EBE0DF1-7BAB-4B73-A3E1-2D1D0754F7A2}"/>
              </a:ext>
            </a:extLst>
          </p:cNvPr>
          <p:cNvGrpSpPr/>
          <p:nvPr/>
        </p:nvGrpSpPr>
        <p:grpSpPr>
          <a:xfrm>
            <a:off x="-1" y="-267257"/>
            <a:ext cx="11772530" cy="1425782"/>
            <a:chOff x="-1124258" y="-260437"/>
            <a:chExt cx="11772530" cy="1425782"/>
          </a:xfrm>
        </p:grpSpPr>
        <p:grpSp>
          <p:nvGrpSpPr>
            <p:cNvPr id="331" name="Grupo 26">
              <a:extLst>
                <a:ext uri="{FF2B5EF4-FFF2-40B4-BE49-F238E27FC236}">
                  <a16:creationId xmlns:a16="http://schemas.microsoft.com/office/drawing/2014/main" id="{1E4533AD-139D-4728-80E8-778E943F7139}"/>
                </a:ext>
              </a:extLst>
            </p:cNvPr>
            <p:cNvGrpSpPr/>
            <p:nvPr/>
          </p:nvGrpSpPr>
          <p:grpSpPr>
            <a:xfrm>
              <a:off x="-1124258" y="-2187"/>
              <a:ext cx="10756391" cy="900000"/>
              <a:chOff x="-1085271" y="-2916"/>
              <a:chExt cx="10383384" cy="962914"/>
            </a:xfrm>
          </p:grpSpPr>
          <p:sp>
            <p:nvSpPr>
              <p:cNvPr id="334" name="Rectángulo 29">
                <a:extLst>
                  <a:ext uri="{FF2B5EF4-FFF2-40B4-BE49-F238E27FC236}">
                    <a16:creationId xmlns:a16="http://schemas.microsoft.com/office/drawing/2014/main" id="{42026830-E362-4F57-9A00-2F920AB00295}"/>
                  </a:ext>
                </a:extLst>
              </p:cNvPr>
              <p:cNvSpPr/>
              <p:nvPr/>
            </p:nvSpPr>
            <p:spPr>
              <a:xfrm>
                <a:off x="-1085271" y="-1"/>
                <a:ext cx="9679804" cy="959999"/>
              </a:xfrm>
              <a:prstGeom prst="rect">
                <a:avLst/>
              </a:prstGeom>
              <a:solidFill>
                <a:srgbClr val="056DAE"/>
              </a:solidFill>
              <a:ln>
                <a:solidFill>
                  <a:srgbClr val="056D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35" name="Triángulo rectángulo 30">
                <a:extLst>
                  <a:ext uri="{FF2B5EF4-FFF2-40B4-BE49-F238E27FC236}">
                    <a16:creationId xmlns:a16="http://schemas.microsoft.com/office/drawing/2014/main" id="{14B3B057-C805-4470-84DF-19F3BAD483C9}"/>
                  </a:ext>
                </a:extLst>
              </p:cNvPr>
              <p:cNvSpPr/>
              <p:nvPr/>
            </p:nvSpPr>
            <p:spPr>
              <a:xfrm flipV="1">
                <a:off x="8603081" y="-2916"/>
                <a:ext cx="695032" cy="955198"/>
              </a:xfrm>
              <a:prstGeom prst="rtTriangle">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2" name="Datos 27">
              <a:extLst>
                <a:ext uri="{FF2B5EF4-FFF2-40B4-BE49-F238E27FC236}">
                  <a16:creationId xmlns:a16="http://schemas.microsoft.com/office/drawing/2014/main" id="{0452B5CD-7A54-48AF-BC28-DD6E488ABEF0}"/>
                </a:ext>
              </a:extLst>
            </p:cNvPr>
            <p:cNvSpPr/>
            <p:nvPr/>
          </p:nvSpPr>
          <p:spPr>
            <a:xfrm rot="7696343" flipV="1">
              <a:off x="9046130" y="273909"/>
              <a:ext cx="1422975" cy="359898"/>
            </a:xfrm>
            <a:prstGeom prst="flowChartInputOutput">
              <a:avLst/>
            </a:prstGeom>
            <a:solidFill>
              <a:srgbClr val="056DAE"/>
            </a:solidFill>
            <a:ln>
              <a:solidFill>
                <a:srgbClr val="056D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3" name="Datos 28">
              <a:extLst>
                <a:ext uri="{FF2B5EF4-FFF2-40B4-BE49-F238E27FC236}">
                  <a16:creationId xmlns:a16="http://schemas.microsoft.com/office/drawing/2014/main" id="{3A6B89A3-0819-48C0-8A14-F259E15182E1}"/>
                </a:ext>
              </a:extLst>
            </p:cNvPr>
            <p:cNvSpPr/>
            <p:nvPr/>
          </p:nvSpPr>
          <p:spPr>
            <a:xfrm rot="7696343" flipV="1">
              <a:off x="9756835" y="271102"/>
              <a:ext cx="1422975" cy="359898"/>
            </a:xfrm>
            <a:prstGeom prst="flowChartInputOutput">
              <a:avLst/>
            </a:prstGeom>
            <a:solidFill>
              <a:srgbClr val="056DAE"/>
            </a:solidFill>
            <a:ln>
              <a:solidFill>
                <a:srgbClr val="056D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86" name="CuadroTexto 185">
            <a:hlinkClick r:id="" action="ppaction://noaction"/>
            <a:extLst>
              <a:ext uri="{FF2B5EF4-FFF2-40B4-BE49-F238E27FC236}">
                <a16:creationId xmlns:a16="http://schemas.microsoft.com/office/drawing/2014/main" id="{5FB10321-4912-482F-98E6-A17F13E73365}"/>
              </a:ext>
            </a:extLst>
          </p:cNvPr>
          <p:cNvSpPr txBox="1"/>
          <p:nvPr/>
        </p:nvSpPr>
        <p:spPr>
          <a:xfrm>
            <a:off x="11227801" y="6378170"/>
            <a:ext cx="900332" cy="400110"/>
          </a:xfrm>
          <a:prstGeom prst="rect">
            <a:avLst/>
          </a:prstGeom>
          <a:noFill/>
        </p:spPr>
        <p:txBody>
          <a:bodyPr wrap="square" rtlCol="0">
            <a:spAutoFit/>
          </a:bodyPr>
          <a:lstStyle/>
          <a:p>
            <a:r>
              <a:rPr lang="en-US" sz="2000" b="1">
                <a:solidFill>
                  <a:schemeClr val="bg1"/>
                </a:solidFill>
                <a:latin typeface="Raleway" panose="020B0003030101060003"/>
              </a:rPr>
              <a:t>Index</a:t>
            </a:r>
            <a:endParaRPr lang="es-MX">
              <a:solidFill>
                <a:schemeClr val="bg1"/>
              </a:solidFill>
            </a:endParaRPr>
          </a:p>
        </p:txBody>
      </p:sp>
    </p:spTree>
    <p:extLst>
      <p:ext uri="{BB962C8B-B14F-4D97-AF65-F5344CB8AC3E}">
        <p14:creationId xmlns:p14="http://schemas.microsoft.com/office/powerpoint/2010/main" val="2624980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Problema</a:t>
            </a:r>
            <a:endParaRPr lang="en-US" sz="3600" b="1" dirty="0">
              <a:solidFill>
                <a:schemeClr val="bg1">
                  <a:lumMod val="95000"/>
                </a:schemeClr>
              </a:solidFill>
              <a:latin typeface="Raleway"/>
            </a:endParaRPr>
          </a:p>
        </p:txBody>
      </p:sp>
      <p:sp>
        <p:nvSpPr>
          <p:cNvPr id="55" name="Elipse 36">
            <a:extLst>
              <a:ext uri="{FF2B5EF4-FFF2-40B4-BE49-F238E27FC236}">
                <a16:creationId xmlns:a16="http://schemas.microsoft.com/office/drawing/2014/main" id="{7EE92265-1A8B-9445-9F38-7EF20E644BF8}"/>
              </a:ext>
            </a:extLst>
          </p:cNvPr>
          <p:cNvSpPr/>
          <p:nvPr/>
        </p:nvSpPr>
        <p:spPr>
          <a:xfrm>
            <a:off x="391430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a:solidFill>
                  <a:srgbClr val="79BC42"/>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74681" y="6408948"/>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4517" y="6417850"/>
            <a:ext cx="2279461"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51721" y="6408948"/>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47214" y="6394653"/>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6610" y="5865608"/>
            <a:ext cx="598409" cy="598409"/>
          </a:xfrm>
          <a:prstGeom prst="rect">
            <a:avLst/>
          </a:prstGeom>
        </p:spPr>
      </p:pic>
      <p:sp>
        <p:nvSpPr>
          <p:cNvPr id="2" name="CuadroTexto 1">
            <a:extLst>
              <a:ext uri="{FF2B5EF4-FFF2-40B4-BE49-F238E27FC236}">
                <a16:creationId xmlns:a16="http://schemas.microsoft.com/office/drawing/2014/main" id="{F2E3696F-F934-49EE-ABD2-7DD6834A3DBC}"/>
              </a:ext>
            </a:extLst>
          </p:cNvPr>
          <p:cNvSpPr txBox="1"/>
          <p:nvPr/>
        </p:nvSpPr>
        <p:spPr>
          <a:xfrm>
            <a:off x="871748" y="1412309"/>
            <a:ext cx="9861248" cy="1477328"/>
          </a:xfrm>
          <a:prstGeom prst="rect">
            <a:avLst/>
          </a:prstGeom>
          <a:noFill/>
        </p:spPr>
        <p:txBody>
          <a:bodyPr wrap="square" rtlCol="0">
            <a:spAutoFit/>
          </a:bodyPr>
          <a:lstStyle/>
          <a:p>
            <a:pPr marL="285750" indent="-285750">
              <a:buFont typeface="Wingdings" panose="05000000000000000000" pitchFamily="2" charset="2"/>
              <a:buChar char="v"/>
            </a:pPr>
            <a:r>
              <a:rPr lang="es-MX" dirty="0">
                <a:latin typeface="Century Gothic" panose="020B0502020202020204" pitchFamily="34" charset="0"/>
              </a:rPr>
              <a:t>Crear un modelo para predicción de los montos de compra por transacción (minimizar el RMSE)</a:t>
            </a:r>
          </a:p>
          <a:p>
            <a:pPr marL="285750" indent="-285750">
              <a:buFont typeface="Arial" panose="020B0604020202020204" pitchFamily="34" charset="0"/>
              <a:buChar char="•"/>
            </a:pPr>
            <a:r>
              <a:rPr lang="es-MX" dirty="0">
                <a:latin typeface="Century Gothic" panose="020B0502020202020204" pitchFamily="34" charset="0"/>
              </a:rPr>
              <a:t>Entender el comportamiento de los clientes para generar ofertas personalizadas</a:t>
            </a:r>
          </a:p>
          <a:p>
            <a:pPr marL="285750" indent="-285750">
              <a:buFont typeface="Arial" panose="020B0604020202020204" pitchFamily="34" charset="0"/>
              <a:buChar char="•"/>
            </a:pPr>
            <a:r>
              <a:rPr lang="es-MX" dirty="0">
                <a:latin typeface="Century Gothic" panose="020B0502020202020204" pitchFamily="34" charset="0"/>
              </a:rPr>
              <a:t>Base transaccional: Atributos de los productos y demográficos de los clientes</a:t>
            </a:r>
          </a:p>
          <a:p>
            <a:pPr marL="285750" indent="-285750">
              <a:buFont typeface="Arial" panose="020B0604020202020204" pitchFamily="34" charset="0"/>
              <a:buChar char="•"/>
            </a:pPr>
            <a:r>
              <a:rPr lang="es-MX" dirty="0">
                <a:highlight>
                  <a:srgbClr val="A9DA74"/>
                </a:highlight>
                <a:latin typeface="Century Gothic" panose="020B0502020202020204" pitchFamily="34" charset="0"/>
              </a:rPr>
              <a:t>Supuestos</a:t>
            </a:r>
          </a:p>
        </p:txBody>
      </p:sp>
    </p:spTree>
    <p:extLst>
      <p:ext uri="{BB962C8B-B14F-4D97-AF65-F5344CB8AC3E}">
        <p14:creationId xmlns:p14="http://schemas.microsoft.com/office/powerpoint/2010/main" val="49371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63735D52-B8A9-48FB-949F-23A4F1CC029C}"/>
              </a:ext>
            </a:extLst>
          </p:cNvPr>
          <p:cNvPicPr>
            <a:picLocks noChangeAspect="1"/>
          </p:cNvPicPr>
          <p:nvPr/>
        </p:nvPicPr>
        <p:blipFill>
          <a:blip r:embed="rId2"/>
          <a:stretch>
            <a:fillRect/>
          </a:stretch>
        </p:blipFill>
        <p:spPr>
          <a:xfrm>
            <a:off x="1731607" y="-541"/>
            <a:ext cx="8238931" cy="2246470"/>
          </a:xfrm>
          <a:prstGeom prst="rect">
            <a:avLst/>
          </a:prstGeom>
        </p:spPr>
      </p:pic>
      <p:pic>
        <p:nvPicPr>
          <p:cNvPr id="17" name="Imagen 16">
            <a:extLst>
              <a:ext uri="{FF2B5EF4-FFF2-40B4-BE49-F238E27FC236}">
                <a16:creationId xmlns:a16="http://schemas.microsoft.com/office/drawing/2014/main" id="{B48E3EDF-4BD7-4155-8CC7-F0E3B3CE6993}"/>
              </a:ext>
            </a:extLst>
          </p:cNvPr>
          <p:cNvPicPr>
            <a:picLocks noChangeAspect="1"/>
          </p:cNvPicPr>
          <p:nvPr/>
        </p:nvPicPr>
        <p:blipFill>
          <a:blip r:embed="rId3"/>
          <a:stretch>
            <a:fillRect/>
          </a:stretch>
        </p:blipFill>
        <p:spPr>
          <a:xfrm>
            <a:off x="1964873" y="2245929"/>
            <a:ext cx="7539134" cy="2533694"/>
          </a:xfrm>
          <a:prstGeom prst="rect">
            <a:avLst/>
          </a:prstGeom>
        </p:spPr>
      </p:pic>
      <p:pic>
        <p:nvPicPr>
          <p:cNvPr id="19" name="Imagen 18">
            <a:extLst>
              <a:ext uri="{FF2B5EF4-FFF2-40B4-BE49-F238E27FC236}">
                <a16:creationId xmlns:a16="http://schemas.microsoft.com/office/drawing/2014/main" id="{3661AB3A-D7B7-4ECD-ADD4-5AD2FEE2995E}"/>
              </a:ext>
            </a:extLst>
          </p:cNvPr>
          <p:cNvPicPr>
            <a:picLocks noChangeAspect="1"/>
          </p:cNvPicPr>
          <p:nvPr/>
        </p:nvPicPr>
        <p:blipFill>
          <a:blip r:embed="rId4"/>
          <a:stretch>
            <a:fillRect/>
          </a:stretch>
        </p:blipFill>
        <p:spPr>
          <a:xfrm>
            <a:off x="1848240" y="4370349"/>
            <a:ext cx="7772400" cy="2297151"/>
          </a:xfrm>
          <a:prstGeom prst="rect">
            <a:avLst/>
          </a:prstGeom>
        </p:spPr>
      </p:pic>
      <p:pic>
        <p:nvPicPr>
          <p:cNvPr id="5" name="Imagen 4" descr="Icono&#10;&#10;Descripción generada automáticamente">
            <a:hlinkClick r:id="rId5" action="ppaction://hlinksldjump"/>
            <a:extLst>
              <a:ext uri="{FF2B5EF4-FFF2-40B4-BE49-F238E27FC236}">
                <a16:creationId xmlns:a16="http://schemas.microsoft.com/office/drawing/2014/main" id="{8D33E4EF-E1B2-43B6-BC4B-184703AF47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327870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0C320CD8-C745-4EA8-8BE5-7CFF6D342F8C}"/>
              </a:ext>
            </a:extLst>
          </p:cNvPr>
          <p:cNvPicPr>
            <a:picLocks noChangeAspect="1"/>
          </p:cNvPicPr>
          <p:nvPr/>
        </p:nvPicPr>
        <p:blipFill>
          <a:blip r:embed="rId2"/>
          <a:stretch>
            <a:fillRect/>
          </a:stretch>
        </p:blipFill>
        <p:spPr>
          <a:xfrm>
            <a:off x="1191491" y="208791"/>
            <a:ext cx="8853157" cy="2580063"/>
          </a:xfrm>
          <a:prstGeom prst="rect">
            <a:avLst/>
          </a:prstGeom>
        </p:spPr>
      </p:pic>
      <p:pic>
        <p:nvPicPr>
          <p:cNvPr id="15" name="Imagen 14">
            <a:extLst>
              <a:ext uri="{FF2B5EF4-FFF2-40B4-BE49-F238E27FC236}">
                <a16:creationId xmlns:a16="http://schemas.microsoft.com/office/drawing/2014/main" id="{B5F24E77-3FA3-442F-A6B3-13DF93EC155E}"/>
              </a:ext>
            </a:extLst>
          </p:cNvPr>
          <p:cNvPicPr>
            <a:picLocks noChangeAspect="1"/>
          </p:cNvPicPr>
          <p:nvPr/>
        </p:nvPicPr>
        <p:blipFill>
          <a:blip r:embed="rId3"/>
          <a:stretch>
            <a:fillRect/>
          </a:stretch>
        </p:blipFill>
        <p:spPr>
          <a:xfrm>
            <a:off x="1191491" y="2159397"/>
            <a:ext cx="6774025" cy="2539205"/>
          </a:xfrm>
          <a:prstGeom prst="rect">
            <a:avLst/>
          </a:prstGeom>
        </p:spPr>
      </p:pic>
      <p:pic>
        <p:nvPicPr>
          <p:cNvPr id="17" name="Imagen 16">
            <a:extLst>
              <a:ext uri="{FF2B5EF4-FFF2-40B4-BE49-F238E27FC236}">
                <a16:creationId xmlns:a16="http://schemas.microsoft.com/office/drawing/2014/main" id="{EF12A2F7-A870-4AC4-A60B-C457254CBD08}"/>
              </a:ext>
            </a:extLst>
          </p:cNvPr>
          <p:cNvPicPr>
            <a:picLocks noChangeAspect="1"/>
          </p:cNvPicPr>
          <p:nvPr/>
        </p:nvPicPr>
        <p:blipFill>
          <a:blip r:embed="rId4"/>
          <a:stretch>
            <a:fillRect/>
          </a:stretch>
        </p:blipFill>
        <p:spPr>
          <a:xfrm>
            <a:off x="1191491" y="4359886"/>
            <a:ext cx="8882743" cy="2464761"/>
          </a:xfrm>
          <a:prstGeom prst="rect">
            <a:avLst/>
          </a:prstGeom>
        </p:spPr>
      </p:pic>
      <p:pic>
        <p:nvPicPr>
          <p:cNvPr id="18" name="Imagen 17" descr="Icono&#10;&#10;Descripción generada automáticamente">
            <a:hlinkClick r:id="rId5" action="ppaction://hlinksldjump"/>
            <a:extLst>
              <a:ext uri="{FF2B5EF4-FFF2-40B4-BE49-F238E27FC236}">
                <a16:creationId xmlns:a16="http://schemas.microsoft.com/office/drawing/2014/main" id="{E201C0D6-8ED3-4541-A903-E3E47139B2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88265" y="6350991"/>
            <a:ext cx="321176" cy="360000"/>
          </a:xfrm>
          <a:prstGeom prst="rect">
            <a:avLst/>
          </a:prstGeom>
        </p:spPr>
      </p:pic>
    </p:spTree>
    <p:extLst>
      <p:ext uri="{BB962C8B-B14F-4D97-AF65-F5344CB8AC3E}">
        <p14:creationId xmlns:p14="http://schemas.microsoft.com/office/powerpoint/2010/main" val="678873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2A65853-82A4-4522-8A11-E7042750A6D8}"/>
              </a:ext>
            </a:extLst>
          </p:cNvPr>
          <p:cNvSpPr>
            <a:spLocks noChangeArrowheads="1"/>
          </p:cNvSpPr>
          <p:nvPr/>
        </p:nvSpPr>
        <p:spPr bwMode="auto">
          <a:xfrm>
            <a:off x="3841198" y="2608142"/>
            <a:ext cx="450960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rgbClr val="000000"/>
                </a:solidFill>
                <a:effectLst/>
                <a:latin typeface="Courier New" panose="02070309020205020404" pitchFamily="49" charset="0"/>
              </a:rPr>
              <a:t>*** TRANSACCIONES POR </a:t>
            </a:r>
            <a:r>
              <a:rPr kumimoji="0" lang="es-MX" altLang="es-MX" sz="1000" b="0" i="0" u="none" strike="noStrike" cap="none" normalizeH="0" baseline="0" dirty="0" err="1">
                <a:ln>
                  <a:noFill/>
                </a:ln>
                <a:solidFill>
                  <a:srgbClr val="000000"/>
                </a:solidFill>
                <a:effectLst/>
                <a:latin typeface="Courier New" panose="02070309020205020404" pitchFamily="49" charset="0"/>
              </a:rPr>
              <a:t>Gender</a:t>
            </a:r>
            <a:r>
              <a:rPr kumimoji="0" lang="es-MX" altLang="es-MX" sz="1000" b="0" i="0" u="none" strike="noStrike" cap="none" normalizeH="0" baseline="0" dirty="0">
                <a:ln>
                  <a:noFill/>
                </a:ln>
                <a:solidFill>
                  <a:srgbClr val="000000"/>
                </a:solidFill>
                <a:effectLst/>
                <a:latin typeface="Courier New" panose="02070309020205020404" pitchFamily="49" charset="0"/>
              </a:rPr>
              <a:t> *** Change: -1.30 (-16.56%) *** MONTOS POR </a:t>
            </a:r>
            <a:r>
              <a:rPr kumimoji="0" lang="es-MX" altLang="es-MX" sz="1000" b="0" i="0" u="none" strike="noStrike" cap="none" normalizeH="0" baseline="0" dirty="0" err="1">
                <a:ln>
                  <a:noFill/>
                </a:ln>
                <a:solidFill>
                  <a:srgbClr val="000000"/>
                </a:solidFill>
                <a:effectLst/>
                <a:latin typeface="Courier New" panose="02070309020205020404" pitchFamily="49" charset="0"/>
              </a:rPr>
              <a:t>Gender</a:t>
            </a:r>
            <a:r>
              <a:rPr kumimoji="0" lang="es-MX" altLang="es-MX" sz="1000" b="0" i="0" u="none" strike="noStrike" cap="none" normalizeH="0" baseline="0" dirty="0">
                <a:ln>
                  <a:noFill/>
                </a:ln>
                <a:solidFill>
                  <a:srgbClr val="000000"/>
                </a:solidFill>
                <a:effectLst/>
                <a:latin typeface="Courier New" panose="02070309020205020404" pitchFamily="49" charset="0"/>
              </a:rPr>
              <a:t> *** Change: -17,066.09 (-22.83%)</a:t>
            </a:r>
            <a:r>
              <a:rPr kumimoji="0" lang="es-MX" altLang="es-MX" sz="8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a 7">
            <a:extLst>
              <a:ext uri="{FF2B5EF4-FFF2-40B4-BE49-F238E27FC236}">
                <a16:creationId xmlns:a16="http://schemas.microsoft.com/office/drawing/2014/main" id="{9C165FCB-034F-4374-B0A1-8119BE51084A}"/>
              </a:ext>
            </a:extLst>
          </p:cNvPr>
          <p:cNvGraphicFramePr>
            <a:graphicFrameLocks noGrp="1"/>
          </p:cNvGraphicFramePr>
          <p:nvPr/>
        </p:nvGraphicFramePr>
        <p:xfrm>
          <a:off x="3035299" y="3294539"/>
          <a:ext cx="6121401" cy="1413510"/>
        </p:xfrm>
        <a:graphic>
          <a:graphicData uri="http://schemas.openxmlformats.org/drawingml/2006/table">
            <a:tbl>
              <a:tblPr/>
              <a:tblGrid>
                <a:gridCol w="456253">
                  <a:extLst>
                    <a:ext uri="{9D8B030D-6E8A-4147-A177-3AD203B41FA5}">
                      <a16:colId xmlns:a16="http://schemas.microsoft.com/office/drawing/2014/main" val="240156840"/>
                    </a:ext>
                  </a:extLst>
                </a:gridCol>
                <a:gridCol w="544969">
                  <a:extLst>
                    <a:ext uri="{9D8B030D-6E8A-4147-A177-3AD203B41FA5}">
                      <a16:colId xmlns:a16="http://schemas.microsoft.com/office/drawing/2014/main" val="2365031976"/>
                    </a:ext>
                  </a:extLst>
                </a:gridCol>
                <a:gridCol w="557643">
                  <a:extLst>
                    <a:ext uri="{9D8B030D-6E8A-4147-A177-3AD203B41FA5}">
                      <a16:colId xmlns:a16="http://schemas.microsoft.com/office/drawing/2014/main" val="399479697"/>
                    </a:ext>
                  </a:extLst>
                </a:gridCol>
                <a:gridCol w="659033">
                  <a:extLst>
                    <a:ext uri="{9D8B030D-6E8A-4147-A177-3AD203B41FA5}">
                      <a16:colId xmlns:a16="http://schemas.microsoft.com/office/drawing/2014/main" val="1475437263"/>
                    </a:ext>
                  </a:extLst>
                </a:gridCol>
                <a:gridCol w="979044">
                  <a:extLst>
                    <a:ext uri="{9D8B030D-6E8A-4147-A177-3AD203B41FA5}">
                      <a16:colId xmlns:a16="http://schemas.microsoft.com/office/drawing/2014/main" val="3393272330"/>
                    </a:ext>
                  </a:extLst>
                </a:gridCol>
                <a:gridCol w="903002">
                  <a:extLst>
                    <a:ext uri="{9D8B030D-6E8A-4147-A177-3AD203B41FA5}">
                      <a16:colId xmlns:a16="http://schemas.microsoft.com/office/drawing/2014/main" val="806796803"/>
                    </a:ext>
                  </a:extLst>
                </a:gridCol>
                <a:gridCol w="674875">
                  <a:extLst>
                    <a:ext uri="{9D8B030D-6E8A-4147-A177-3AD203B41FA5}">
                      <a16:colId xmlns:a16="http://schemas.microsoft.com/office/drawing/2014/main" val="2911873802"/>
                    </a:ext>
                  </a:extLst>
                </a:gridCol>
                <a:gridCol w="598833">
                  <a:extLst>
                    <a:ext uri="{9D8B030D-6E8A-4147-A177-3AD203B41FA5}">
                      <a16:colId xmlns:a16="http://schemas.microsoft.com/office/drawing/2014/main" val="72093908"/>
                    </a:ext>
                  </a:extLst>
                </a:gridCol>
                <a:gridCol w="747749">
                  <a:extLst>
                    <a:ext uri="{9D8B030D-6E8A-4147-A177-3AD203B41FA5}">
                      <a16:colId xmlns:a16="http://schemas.microsoft.com/office/drawing/2014/main" val="3571991241"/>
                    </a:ext>
                  </a:extLst>
                </a:gridCol>
              </a:tblGrid>
              <a:tr h="723900">
                <a:tc>
                  <a:txBody>
                    <a:bodyPr/>
                    <a:lstStyle/>
                    <a:p>
                      <a:pPr algn="ctr" fontAlgn="ctr"/>
                      <a:r>
                        <a:rPr lang="es-MX" sz="1100" b="1" i="0" u="none" strike="noStrike">
                          <a:solidFill>
                            <a:srgbClr val="F2F2F2"/>
                          </a:solidFill>
                          <a:effectLst/>
                          <a:latin typeface="Calibri" panose="020F0502020204030204" pitchFamily="34" charset="0"/>
                        </a:rPr>
                        <a:t>Código</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Género</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Clientes Unq</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Productos Unq</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 Transacciones</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 Compras promedio</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 Total de compras</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Precio promedio x producto</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4287182460"/>
                  </a:ext>
                </a:extLst>
              </a:tr>
              <a:tr h="200025">
                <a:tc>
                  <a:txBody>
                    <a:bodyPr/>
                    <a:lstStyle/>
                    <a:p>
                      <a:pPr algn="ctr" fontAlgn="b"/>
                      <a:r>
                        <a:rPr lang="es-MX"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Mujer</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1,497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2,243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9,828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86,350,416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6.6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57,682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8,786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4405"/>
                  </a:ext>
                </a:extLst>
              </a:tr>
              <a:tr h="200025">
                <a:tc>
                  <a:txBody>
                    <a:bodyPr/>
                    <a:lstStyle/>
                    <a:p>
                      <a:pPr algn="ctr" fontAlgn="b"/>
                      <a:r>
                        <a:rPr lang="es-MX"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Hombre</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3,841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2,849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30,223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287,108,596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7.9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74,748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dirty="0">
                          <a:solidFill>
                            <a:srgbClr val="000000"/>
                          </a:solidFill>
                          <a:effectLst/>
                          <a:latin typeface="Calibri" panose="020F0502020204030204" pitchFamily="34" charset="0"/>
                        </a:rPr>
                        <a:t> $         9,500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4795726"/>
                  </a:ext>
                </a:extLst>
              </a:tr>
            </a:tbl>
          </a:graphicData>
        </a:graphic>
      </p:graphicFrame>
      <p:pic>
        <p:nvPicPr>
          <p:cNvPr id="9" name="Imagen 8" descr="Icono&#10;&#10;Descripción generada automáticamente">
            <a:hlinkClick r:id="rId2" action="ppaction://hlinksldjump"/>
            <a:extLst>
              <a:ext uri="{FF2B5EF4-FFF2-40B4-BE49-F238E27FC236}">
                <a16:creationId xmlns:a16="http://schemas.microsoft.com/office/drawing/2014/main" id="{0C19D09C-E6A6-4356-AB39-D99A898F2F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294717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a:extLst>
              <a:ext uri="{FF2B5EF4-FFF2-40B4-BE49-F238E27FC236}">
                <a16:creationId xmlns:a16="http://schemas.microsoft.com/office/drawing/2014/main" id="{D9E20035-DA40-4BA4-93BA-29AF4F553E8D}"/>
              </a:ext>
            </a:extLst>
          </p:cNvPr>
          <p:cNvSpPr>
            <a:spLocks noChangeArrowheads="1"/>
          </p:cNvSpPr>
          <p:nvPr/>
        </p:nvSpPr>
        <p:spPr bwMode="auto">
          <a:xfrm>
            <a:off x="3713017" y="1885039"/>
            <a:ext cx="476596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rgbClr val="000000"/>
                </a:solidFill>
                <a:effectLst/>
                <a:latin typeface="Courier New" panose="02070309020205020404" pitchFamily="49" charset="0"/>
              </a:rPr>
              <a:t>*** TRANSACCIONES POR </a:t>
            </a:r>
            <a:r>
              <a:rPr kumimoji="0" lang="es-MX" altLang="es-MX" sz="1000" b="0" i="0" u="none" strike="noStrike" cap="none" normalizeH="0" baseline="0" dirty="0" err="1">
                <a:ln>
                  <a:noFill/>
                </a:ln>
                <a:solidFill>
                  <a:srgbClr val="000000"/>
                </a:solidFill>
                <a:effectLst/>
                <a:latin typeface="Courier New" panose="02070309020205020404" pitchFamily="49" charset="0"/>
              </a:rPr>
              <a:t>Marital_Status</a:t>
            </a:r>
            <a:r>
              <a:rPr kumimoji="0" lang="es-MX" altLang="es-MX" sz="1000" b="0" i="0" u="none" strike="noStrike" cap="none" normalizeH="0" baseline="0" dirty="0">
                <a:ln>
                  <a:noFill/>
                </a:ln>
                <a:solidFill>
                  <a:srgbClr val="000000"/>
                </a:solidFill>
                <a:effectLst/>
                <a:latin typeface="Courier New" panose="02070309020205020404" pitchFamily="49" charset="0"/>
              </a:rPr>
              <a:t> *** Change: 0.22 (2.94%) *** MONTOS POR </a:t>
            </a:r>
            <a:r>
              <a:rPr kumimoji="0" lang="es-MX" altLang="es-MX" sz="1000" b="0" i="0" u="none" strike="noStrike" cap="none" normalizeH="0" baseline="0" dirty="0" err="1">
                <a:ln>
                  <a:noFill/>
                </a:ln>
                <a:solidFill>
                  <a:srgbClr val="000000"/>
                </a:solidFill>
                <a:effectLst/>
                <a:latin typeface="Courier New" panose="02070309020205020404" pitchFamily="49" charset="0"/>
              </a:rPr>
              <a:t>Marital_Status</a:t>
            </a:r>
            <a:r>
              <a:rPr kumimoji="0" lang="es-MX" altLang="es-MX" sz="1000" b="0" i="0" u="none" strike="noStrike" cap="none" normalizeH="0" baseline="0" dirty="0">
                <a:ln>
                  <a:noFill/>
                </a:ln>
                <a:solidFill>
                  <a:srgbClr val="000000"/>
                </a:solidFill>
                <a:effectLst/>
                <a:latin typeface="Courier New" panose="02070309020205020404" pitchFamily="49" charset="0"/>
              </a:rPr>
              <a:t> *** Change: 2,682.27 (3.92%)</a:t>
            </a:r>
            <a:r>
              <a:rPr kumimoji="0" lang="es-MX" altLang="es-MX" sz="8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a 13">
            <a:extLst>
              <a:ext uri="{FF2B5EF4-FFF2-40B4-BE49-F238E27FC236}">
                <a16:creationId xmlns:a16="http://schemas.microsoft.com/office/drawing/2014/main" id="{65EFC9A4-0F25-4809-BE41-94BE387316EA}"/>
              </a:ext>
            </a:extLst>
          </p:cNvPr>
          <p:cNvGraphicFramePr>
            <a:graphicFrameLocks noGrp="1"/>
          </p:cNvGraphicFramePr>
          <p:nvPr/>
        </p:nvGraphicFramePr>
        <p:xfrm>
          <a:off x="3035299" y="3294539"/>
          <a:ext cx="6121401" cy="1413510"/>
        </p:xfrm>
        <a:graphic>
          <a:graphicData uri="http://schemas.openxmlformats.org/drawingml/2006/table">
            <a:tbl>
              <a:tblPr/>
              <a:tblGrid>
                <a:gridCol w="456253">
                  <a:extLst>
                    <a:ext uri="{9D8B030D-6E8A-4147-A177-3AD203B41FA5}">
                      <a16:colId xmlns:a16="http://schemas.microsoft.com/office/drawing/2014/main" val="2718854512"/>
                    </a:ext>
                  </a:extLst>
                </a:gridCol>
                <a:gridCol w="544969">
                  <a:extLst>
                    <a:ext uri="{9D8B030D-6E8A-4147-A177-3AD203B41FA5}">
                      <a16:colId xmlns:a16="http://schemas.microsoft.com/office/drawing/2014/main" val="3062678173"/>
                    </a:ext>
                  </a:extLst>
                </a:gridCol>
                <a:gridCol w="557643">
                  <a:extLst>
                    <a:ext uri="{9D8B030D-6E8A-4147-A177-3AD203B41FA5}">
                      <a16:colId xmlns:a16="http://schemas.microsoft.com/office/drawing/2014/main" val="2300901773"/>
                    </a:ext>
                  </a:extLst>
                </a:gridCol>
                <a:gridCol w="659033">
                  <a:extLst>
                    <a:ext uri="{9D8B030D-6E8A-4147-A177-3AD203B41FA5}">
                      <a16:colId xmlns:a16="http://schemas.microsoft.com/office/drawing/2014/main" val="2055379706"/>
                    </a:ext>
                  </a:extLst>
                </a:gridCol>
                <a:gridCol w="979044">
                  <a:extLst>
                    <a:ext uri="{9D8B030D-6E8A-4147-A177-3AD203B41FA5}">
                      <a16:colId xmlns:a16="http://schemas.microsoft.com/office/drawing/2014/main" val="3009034495"/>
                    </a:ext>
                  </a:extLst>
                </a:gridCol>
                <a:gridCol w="903002">
                  <a:extLst>
                    <a:ext uri="{9D8B030D-6E8A-4147-A177-3AD203B41FA5}">
                      <a16:colId xmlns:a16="http://schemas.microsoft.com/office/drawing/2014/main" val="2001442454"/>
                    </a:ext>
                  </a:extLst>
                </a:gridCol>
                <a:gridCol w="674875">
                  <a:extLst>
                    <a:ext uri="{9D8B030D-6E8A-4147-A177-3AD203B41FA5}">
                      <a16:colId xmlns:a16="http://schemas.microsoft.com/office/drawing/2014/main" val="3640864341"/>
                    </a:ext>
                  </a:extLst>
                </a:gridCol>
                <a:gridCol w="598833">
                  <a:extLst>
                    <a:ext uri="{9D8B030D-6E8A-4147-A177-3AD203B41FA5}">
                      <a16:colId xmlns:a16="http://schemas.microsoft.com/office/drawing/2014/main" val="824883035"/>
                    </a:ext>
                  </a:extLst>
                </a:gridCol>
                <a:gridCol w="747749">
                  <a:extLst>
                    <a:ext uri="{9D8B030D-6E8A-4147-A177-3AD203B41FA5}">
                      <a16:colId xmlns:a16="http://schemas.microsoft.com/office/drawing/2014/main" val="3295612869"/>
                    </a:ext>
                  </a:extLst>
                </a:gridCol>
              </a:tblGrid>
              <a:tr h="723900">
                <a:tc>
                  <a:txBody>
                    <a:bodyPr/>
                    <a:lstStyle/>
                    <a:p>
                      <a:pPr algn="ctr" fontAlgn="ctr"/>
                      <a:r>
                        <a:rPr lang="es-MX" sz="1100" b="1" i="0" u="none" strike="noStrike">
                          <a:solidFill>
                            <a:srgbClr val="F2F2F2"/>
                          </a:solidFill>
                          <a:effectLst/>
                          <a:latin typeface="Calibri" panose="020F0502020204030204" pitchFamily="34" charset="0"/>
                        </a:rPr>
                        <a:t>Código</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Estado Civil</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Clientes Unq</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Productos Unq</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 Transacciones</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 Compras promedio</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 Total de compras</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Precio promedio x producto</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1792708021"/>
                  </a:ext>
                </a:extLst>
              </a:tr>
              <a:tr h="200025">
                <a:tc>
                  <a:txBody>
                    <a:bodyPr/>
                    <a:lstStyle/>
                    <a:p>
                      <a:pPr algn="ctr" fontAlgn="b"/>
                      <a:r>
                        <a:rPr lang="es-MX"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No casados</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3,110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2,724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23,616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221,064,671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7.6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71,082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9,361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762604"/>
                  </a:ext>
                </a:extLst>
              </a:tr>
              <a:tr h="200025">
                <a:tc>
                  <a:txBody>
                    <a:bodyPr/>
                    <a:lstStyle/>
                    <a:p>
                      <a:pPr algn="ctr" fontAlgn="b"/>
                      <a:r>
                        <a:rPr lang="es-MX"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Casados</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2,228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2,629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16,435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152,394,341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7.4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 $  68,400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100" b="0" i="0" u="none" strike="noStrike" dirty="0">
                          <a:solidFill>
                            <a:srgbClr val="000000"/>
                          </a:solidFill>
                          <a:effectLst/>
                          <a:latin typeface="Calibri" panose="020F0502020204030204" pitchFamily="34" charset="0"/>
                        </a:rPr>
                        <a:t> $         9,273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812052"/>
                  </a:ext>
                </a:extLst>
              </a:tr>
            </a:tbl>
          </a:graphicData>
        </a:graphic>
      </p:graphicFrame>
      <p:pic>
        <p:nvPicPr>
          <p:cNvPr id="16" name="Imagen 15" descr="Icono&#10;&#10;Descripción generada automáticamente">
            <a:hlinkClick r:id="rId2" action="ppaction://hlinksldjump"/>
            <a:extLst>
              <a:ext uri="{FF2B5EF4-FFF2-40B4-BE49-F238E27FC236}">
                <a16:creationId xmlns:a16="http://schemas.microsoft.com/office/drawing/2014/main" id="{BBD948BC-8A05-4D71-954F-C55B62890A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1662576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53891638-6889-4949-B5ED-B924C0A54F5A}"/>
              </a:ext>
            </a:extLst>
          </p:cNvPr>
          <p:cNvGraphicFramePr>
            <a:graphicFrameLocks noGrp="1"/>
          </p:cNvGraphicFramePr>
          <p:nvPr>
            <p:extLst>
              <p:ext uri="{D42A27DB-BD31-4B8C-83A1-F6EECF244321}">
                <p14:modId xmlns:p14="http://schemas.microsoft.com/office/powerpoint/2010/main" val="430762859"/>
              </p:ext>
            </p:extLst>
          </p:nvPr>
        </p:nvGraphicFramePr>
        <p:xfrm>
          <a:off x="3035299" y="1398053"/>
          <a:ext cx="6121401" cy="3137535"/>
        </p:xfrm>
        <a:graphic>
          <a:graphicData uri="http://schemas.openxmlformats.org/drawingml/2006/table">
            <a:tbl>
              <a:tblPr/>
              <a:tblGrid>
                <a:gridCol w="456253">
                  <a:extLst>
                    <a:ext uri="{9D8B030D-6E8A-4147-A177-3AD203B41FA5}">
                      <a16:colId xmlns:a16="http://schemas.microsoft.com/office/drawing/2014/main" val="1275677320"/>
                    </a:ext>
                  </a:extLst>
                </a:gridCol>
                <a:gridCol w="544969">
                  <a:extLst>
                    <a:ext uri="{9D8B030D-6E8A-4147-A177-3AD203B41FA5}">
                      <a16:colId xmlns:a16="http://schemas.microsoft.com/office/drawing/2014/main" val="2641033372"/>
                    </a:ext>
                  </a:extLst>
                </a:gridCol>
                <a:gridCol w="557643">
                  <a:extLst>
                    <a:ext uri="{9D8B030D-6E8A-4147-A177-3AD203B41FA5}">
                      <a16:colId xmlns:a16="http://schemas.microsoft.com/office/drawing/2014/main" val="3899033960"/>
                    </a:ext>
                  </a:extLst>
                </a:gridCol>
                <a:gridCol w="659033">
                  <a:extLst>
                    <a:ext uri="{9D8B030D-6E8A-4147-A177-3AD203B41FA5}">
                      <a16:colId xmlns:a16="http://schemas.microsoft.com/office/drawing/2014/main" val="961103237"/>
                    </a:ext>
                  </a:extLst>
                </a:gridCol>
                <a:gridCol w="979044">
                  <a:extLst>
                    <a:ext uri="{9D8B030D-6E8A-4147-A177-3AD203B41FA5}">
                      <a16:colId xmlns:a16="http://schemas.microsoft.com/office/drawing/2014/main" val="390417195"/>
                    </a:ext>
                  </a:extLst>
                </a:gridCol>
                <a:gridCol w="903002">
                  <a:extLst>
                    <a:ext uri="{9D8B030D-6E8A-4147-A177-3AD203B41FA5}">
                      <a16:colId xmlns:a16="http://schemas.microsoft.com/office/drawing/2014/main" val="1375459046"/>
                    </a:ext>
                  </a:extLst>
                </a:gridCol>
                <a:gridCol w="674875">
                  <a:extLst>
                    <a:ext uri="{9D8B030D-6E8A-4147-A177-3AD203B41FA5}">
                      <a16:colId xmlns:a16="http://schemas.microsoft.com/office/drawing/2014/main" val="3314049747"/>
                    </a:ext>
                  </a:extLst>
                </a:gridCol>
                <a:gridCol w="598833">
                  <a:extLst>
                    <a:ext uri="{9D8B030D-6E8A-4147-A177-3AD203B41FA5}">
                      <a16:colId xmlns:a16="http://schemas.microsoft.com/office/drawing/2014/main" val="2127069852"/>
                    </a:ext>
                  </a:extLst>
                </a:gridCol>
                <a:gridCol w="747749">
                  <a:extLst>
                    <a:ext uri="{9D8B030D-6E8A-4147-A177-3AD203B41FA5}">
                      <a16:colId xmlns:a16="http://schemas.microsoft.com/office/drawing/2014/main" val="2026643838"/>
                    </a:ext>
                  </a:extLst>
                </a:gridCol>
              </a:tblGrid>
              <a:tr h="723900">
                <a:tc>
                  <a:txBody>
                    <a:bodyPr/>
                    <a:lstStyle/>
                    <a:p>
                      <a:pPr algn="ctr" fontAlgn="ctr"/>
                      <a:r>
                        <a:rPr lang="es-MX" sz="1100" b="1" i="0" u="none" strike="noStrike">
                          <a:solidFill>
                            <a:srgbClr val="F2F2F2"/>
                          </a:solidFill>
                          <a:effectLst/>
                          <a:latin typeface="Calibri" panose="020F0502020204030204" pitchFamily="34" charset="0"/>
                        </a:rPr>
                        <a:t>Código</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Edad</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Clientes Unq</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Productos Unq</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dirty="0">
                          <a:solidFill>
                            <a:srgbClr val="F2F2F2"/>
                          </a:solidFill>
                          <a:effectLst/>
                          <a:latin typeface="Calibri" panose="020F0502020204030204" pitchFamily="34" charset="0"/>
                        </a:rPr>
                        <a:t># Transacciones</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 Compras promedio</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 Total de compras</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Precio promedio x producto</a:t>
                      </a:r>
                    </a:p>
                  </a:txBody>
                  <a:tcPr marL="9525" marR="9525" marT="9525" marB="0" anchor="ctr">
                    <a:lnL>
                      <a:noFill/>
                    </a:lnL>
                    <a:lnR>
                      <a:noFill/>
                    </a:lnR>
                    <a:lnT>
                      <a:noFill/>
                    </a:lnT>
                    <a:lnB>
                      <a:noFill/>
                    </a:lnB>
                    <a:solidFill>
                      <a:srgbClr val="1F4E78"/>
                    </a:solidFill>
                  </a:tcPr>
                </a:tc>
                <a:extLst>
                  <a:ext uri="{0D108BD9-81ED-4DB2-BD59-A6C34878D82A}">
                    <a16:rowId xmlns:a16="http://schemas.microsoft.com/office/drawing/2014/main" val="988970079"/>
                  </a:ext>
                </a:extLst>
              </a:tr>
              <a:tr h="190500">
                <a:tc>
                  <a:txBody>
                    <a:bodyPr/>
                    <a:lstStyle/>
                    <a:p>
                      <a:pPr algn="ctr" fontAlgn="b"/>
                      <a:r>
                        <a:rPr lang="es-MX"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0-17</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199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732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1,076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9,788,872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5.4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49,190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9,097 </a:t>
                      </a:r>
                    </a:p>
                  </a:txBody>
                  <a:tcPr marL="9525" marR="9525" marT="9525" marB="0" anchor="b">
                    <a:lnL>
                      <a:noFill/>
                    </a:lnL>
                    <a:lnR>
                      <a:noFill/>
                    </a:lnR>
                    <a:lnT>
                      <a:noFill/>
                    </a:lnT>
                    <a:lnB>
                      <a:noFill/>
                    </a:lnB>
                  </a:tcPr>
                </a:tc>
                <a:extLst>
                  <a:ext uri="{0D108BD9-81ED-4DB2-BD59-A6C34878D82A}">
                    <a16:rowId xmlns:a16="http://schemas.microsoft.com/office/drawing/2014/main" val="2725814704"/>
                  </a:ext>
                </a:extLst>
              </a:tr>
              <a:tr h="190500">
                <a:tc>
                  <a:txBody>
                    <a:bodyPr/>
                    <a:lstStyle/>
                    <a:p>
                      <a:pPr algn="ctr" fontAlgn="b"/>
                      <a:r>
                        <a:rPr lang="es-MX"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18-25</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979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1,931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7,345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67,883,085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69,339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9,242 </a:t>
                      </a:r>
                    </a:p>
                  </a:txBody>
                  <a:tcPr marL="9525" marR="9525" marT="9525" marB="0" anchor="b">
                    <a:lnL>
                      <a:noFill/>
                    </a:lnL>
                    <a:lnR>
                      <a:noFill/>
                    </a:lnR>
                    <a:lnT>
                      <a:noFill/>
                    </a:lnT>
                    <a:lnB>
                      <a:noFill/>
                    </a:lnB>
                  </a:tcPr>
                </a:tc>
                <a:extLst>
                  <a:ext uri="{0D108BD9-81ED-4DB2-BD59-A6C34878D82A}">
                    <a16:rowId xmlns:a16="http://schemas.microsoft.com/office/drawing/2014/main" val="4075482546"/>
                  </a:ext>
                </a:extLst>
              </a:tr>
              <a:tr h="190500">
                <a:tc>
                  <a:txBody>
                    <a:bodyPr/>
                    <a:lstStyle/>
                    <a:p>
                      <a:pPr algn="ctr" fontAlgn="b"/>
                      <a:r>
                        <a:rPr lang="es-MX"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26-35</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1,862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2,490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15,861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147,138,618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8.5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79,022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9,277 </a:t>
                      </a:r>
                    </a:p>
                  </a:txBody>
                  <a:tcPr marL="9525" marR="9525" marT="9525" marB="0" anchor="b">
                    <a:lnL>
                      <a:noFill/>
                    </a:lnL>
                    <a:lnR>
                      <a:noFill/>
                    </a:lnR>
                    <a:lnT>
                      <a:noFill/>
                    </a:lnT>
                    <a:lnB>
                      <a:noFill/>
                    </a:lnB>
                  </a:tcPr>
                </a:tc>
                <a:extLst>
                  <a:ext uri="{0D108BD9-81ED-4DB2-BD59-A6C34878D82A}">
                    <a16:rowId xmlns:a16="http://schemas.microsoft.com/office/drawing/2014/main" val="471517527"/>
                  </a:ext>
                </a:extLst>
              </a:tr>
              <a:tr h="190500">
                <a:tc>
                  <a:txBody>
                    <a:bodyPr/>
                    <a:lstStyle/>
                    <a:p>
                      <a:pPr algn="ctr" fontAlgn="b"/>
                      <a:r>
                        <a:rPr lang="es-MX"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36-45</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1,060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2,115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8,054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76,012,147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7.6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71,710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9,438 </a:t>
                      </a:r>
                    </a:p>
                  </a:txBody>
                  <a:tcPr marL="9525" marR="9525" marT="9525" marB="0" anchor="b">
                    <a:lnL>
                      <a:noFill/>
                    </a:lnL>
                    <a:lnR>
                      <a:noFill/>
                    </a:lnR>
                    <a:lnT>
                      <a:noFill/>
                    </a:lnT>
                    <a:lnB>
                      <a:noFill/>
                    </a:lnB>
                  </a:tcPr>
                </a:tc>
                <a:extLst>
                  <a:ext uri="{0D108BD9-81ED-4DB2-BD59-A6C34878D82A}">
                    <a16:rowId xmlns:a16="http://schemas.microsoft.com/office/drawing/2014/main" val="3721136081"/>
                  </a:ext>
                </a:extLst>
              </a:tr>
              <a:tr h="190500">
                <a:tc>
                  <a:txBody>
                    <a:bodyPr/>
                    <a:lstStyle/>
                    <a:p>
                      <a:pPr algn="ctr" fontAlgn="b"/>
                      <a:r>
                        <a:rPr lang="es-MX"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46-50</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475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1,508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3,398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31,501,042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66,318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9,270 </a:t>
                      </a:r>
                    </a:p>
                  </a:txBody>
                  <a:tcPr marL="9525" marR="9525" marT="9525" marB="0" anchor="b">
                    <a:lnL>
                      <a:noFill/>
                    </a:lnL>
                    <a:lnR>
                      <a:noFill/>
                    </a:lnR>
                    <a:lnT>
                      <a:noFill/>
                    </a:lnT>
                    <a:lnB>
                      <a:noFill/>
                    </a:lnB>
                  </a:tcPr>
                </a:tc>
                <a:extLst>
                  <a:ext uri="{0D108BD9-81ED-4DB2-BD59-A6C34878D82A}">
                    <a16:rowId xmlns:a16="http://schemas.microsoft.com/office/drawing/2014/main" val="411562700"/>
                  </a:ext>
                </a:extLst>
              </a:tr>
              <a:tr h="190500">
                <a:tc>
                  <a:txBody>
                    <a:bodyPr/>
                    <a:lstStyle/>
                    <a:p>
                      <a:pPr algn="ctr" fontAlgn="b"/>
                      <a:r>
                        <a:rPr lang="es-MX"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51-55</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434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1,319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2,772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26,409,529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6.4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60,851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9,527 </a:t>
                      </a:r>
                    </a:p>
                  </a:txBody>
                  <a:tcPr marL="9525" marR="9525" marT="9525" marB="0" anchor="b">
                    <a:lnL>
                      <a:noFill/>
                    </a:lnL>
                    <a:lnR>
                      <a:noFill/>
                    </a:lnR>
                    <a:lnT>
                      <a:noFill/>
                    </a:lnT>
                    <a:lnB>
                      <a:noFill/>
                    </a:lnB>
                  </a:tcPr>
                </a:tc>
                <a:extLst>
                  <a:ext uri="{0D108BD9-81ED-4DB2-BD59-A6C34878D82A}">
                    <a16:rowId xmlns:a16="http://schemas.microsoft.com/office/drawing/2014/main" val="657629002"/>
                  </a:ext>
                </a:extLst>
              </a:tr>
              <a:tr h="190500">
                <a:tc>
                  <a:txBody>
                    <a:bodyPr/>
                    <a:lstStyle/>
                    <a:p>
                      <a:pPr algn="ctr" fontAlgn="b"/>
                      <a:r>
                        <a:rPr lang="es-MX"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329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916 </a:t>
                      </a:r>
                    </a:p>
                  </a:txBody>
                  <a:tcPr marL="9525" marR="9525" marT="9525"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1,545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14,725,719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4.7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44,759 </a:t>
                      </a:r>
                    </a:p>
                  </a:txBody>
                  <a:tcPr marL="9525" marR="9525" marT="9525"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         9,531 </a:t>
                      </a:r>
                    </a:p>
                  </a:txBody>
                  <a:tcPr marL="9525" marR="9525" marT="9525" marB="0" anchor="b">
                    <a:lnL>
                      <a:noFill/>
                    </a:lnL>
                    <a:lnR>
                      <a:noFill/>
                    </a:lnR>
                    <a:lnT>
                      <a:noFill/>
                    </a:lnT>
                    <a:lnB>
                      <a:noFill/>
                    </a:lnB>
                  </a:tcPr>
                </a:tc>
                <a:extLst>
                  <a:ext uri="{0D108BD9-81ED-4DB2-BD59-A6C34878D82A}">
                    <a16:rowId xmlns:a16="http://schemas.microsoft.com/office/drawing/2014/main" val="3953006080"/>
                  </a:ext>
                </a:extLst>
              </a:tr>
            </a:tbl>
          </a:graphicData>
        </a:graphic>
      </p:graphicFrame>
      <p:pic>
        <p:nvPicPr>
          <p:cNvPr id="7" name="Imagen 6" descr="Icono&#10;&#10;Descripción generada automáticamente">
            <a:hlinkClick r:id="rId2" action="ppaction://hlinksldjump"/>
            <a:extLst>
              <a:ext uri="{FF2B5EF4-FFF2-40B4-BE49-F238E27FC236}">
                <a16:creationId xmlns:a16="http://schemas.microsoft.com/office/drawing/2014/main" id="{43E8A201-743C-4392-836D-A5E84EA8ED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3151996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265F4914-CA49-454C-BA6B-3B65DC4694A0}"/>
              </a:ext>
            </a:extLst>
          </p:cNvPr>
          <p:cNvGraphicFramePr>
            <a:graphicFrameLocks noGrp="1"/>
          </p:cNvGraphicFramePr>
          <p:nvPr>
            <p:extLst>
              <p:ext uri="{D42A27DB-BD31-4B8C-83A1-F6EECF244321}">
                <p14:modId xmlns:p14="http://schemas.microsoft.com/office/powerpoint/2010/main" val="736994117"/>
              </p:ext>
            </p:extLst>
          </p:nvPr>
        </p:nvGraphicFramePr>
        <p:xfrm>
          <a:off x="1838036" y="480291"/>
          <a:ext cx="7712363" cy="6086774"/>
        </p:xfrm>
        <a:graphic>
          <a:graphicData uri="http://schemas.openxmlformats.org/drawingml/2006/table">
            <a:tbl>
              <a:tblPr/>
              <a:tblGrid>
                <a:gridCol w="556124">
                  <a:extLst>
                    <a:ext uri="{9D8B030D-6E8A-4147-A177-3AD203B41FA5}">
                      <a16:colId xmlns:a16="http://schemas.microsoft.com/office/drawing/2014/main" val="1193668219"/>
                    </a:ext>
                  </a:extLst>
                </a:gridCol>
                <a:gridCol w="915287">
                  <a:extLst>
                    <a:ext uri="{9D8B030D-6E8A-4147-A177-3AD203B41FA5}">
                      <a16:colId xmlns:a16="http://schemas.microsoft.com/office/drawing/2014/main" val="1781825270"/>
                    </a:ext>
                  </a:extLst>
                </a:gridCol>
                <a:gridCol w="679708">
                  <a:extLst>
                    <a:ext uri="{9D8B030D-6E8A-4147-A177-3AD203B41FA5}">
                      <a16:colId xmlns:a16="http://schemas.microsoft.com/office/drawing/2014/main" val="1654621677"/>
                    </a:ext>
                  </a:extLst>
                </a:gridCol>
                <a:gridCol w="803291">
                  <a:extLst>
                    <a:ext uri="{9D8B030D-6E8A-4147-A177-3AD203B41FA5}">
                      <a16:colId xmlns:a16="http://schemas.microsoft.com/office/drawing/2014/main" val="2530063644"/>
                    </a:ext>
                  </a:extLst>
                </a:gridCol>
                <a:gridCol w="1193351">
                  <a:extLst>
                    <a:ext uri="{9D8B030D-6E8A-4147-A177-3AD203B41FA5}">
                      <a16:colId xmlns:a16="http://schemas.microsoft.com/office/drawing/2014/main" val="1958843497"/>
                    </a:ext>
                  </a:extLst>
                </a:gridCol>
                <a:gridCol w="1100662">
                  <a:extLst>
                    <a:ext uri="{9D8B030D-6E8A-4147-A177-3AD203B41FA5}">
                      <a16:colId xmlns:a16="http://schemas.microsoft.com/office/drawing/2014/main" val="1941782926"/>
                    </a:ext>
                  </a:extLst>
                </a:gridCol>
                <a:gridCol w="822600">
                  <a:extLst>
                    <a:ext uri="{9D8B030D-6E8A-4147-A177-3AD203B41FA5}">
                      <a16:colId xmlns:a16="http://schemas.microsoft.com/office/drawing/2014/main" val="971240419"/>
                    </a:ext>
                  </a:extLst>
                </a:gridCol>
                <a:gridCol w="729914">
                  <a:extLst>
                    <a:ext uri="{9D8B030D-6E8A-4147-A177-3AD203B41FA5}">
                      <a16:colId xmlns:a16="http://schemas.microsoft.com/office/drawing/2014/main" val="1479522343"/>
                    </a:ext>
                  </a:extLst>
                </a:gridCol>
                <a:gridCol w="911426">
                  <a:extLst>
                    <a:ext uri="{9D8B030D-6E8A-4147-A177-3AD203B41FA5}">
                      <a16:colId xmlns:a16="http://schemas.microsoft.com/office/drawing/2014/main" val="3462449907"/>
                    </a:ext>
                  </a:extLst>
                </a:gridCol>
              </a:tblGrid>
              <a:tr h="553211">
                <a:tc>
                  <a:txBody>
                    <a:bodyPr/>
                    <a:lstStyle/>
                    <a:p>
                      <a:pPr algn="ctr" fontAlgn="ctr"/>
                      <a:r>
                        <a:rPr lang="es-MX" sz="1050" b="1" i="0" u="none" strike="noStrike" dirty="0">
                          <a:solidFill>
                            <a:srgbClr val="F2F2F2"/>
                          </a:solidFill>
                          <a:effectLst/>
                          <a:latin typeface="Calibri" panose="020F0502020204030204" pitchFamily="34" charset="0"/>
                        </a:rPr>
                        <a:t>Código</a:t>
                      </a:r>
                    </a:p>
                  </a:txBody>
                  <a:tcPr marL="5204" marR="5204" marT="5204" marB="0" anchor="ctr">
                    <a:lnL>
                      <a:noFill/>
                    </a:lnL>
                    <a:lnR>
                      <a:noFill/>
                    </a:lnR>
                    <a:lnT>
                      <a:noFill/>
                    </a:lnT>
                    <a:lnB>
                      <a:noFill/>
                    </a:lnB>
                    <a:solidFill>
                      <a:srgbClr val="1F4E78"/>
                    </a:solidFill>
                  </a:tcPr>
                </a:tc>
                <a:tc>
                  <a:txBody>
                    <a:bodyPr/>
                    <a:lstStyle/>
                    <a:p>
                      <a:pPr algn="ctr" fontAlgn="ctr"/>
                      <a:r>
                        <a:rPr lang="es-MX" sz="1050" b="1" i="0" u="none" strike="noStrike">
                          <a:solidFill>
                            <a:srgbClr val="F2F2F2"/>
                          </a:solidFill>
                          <a:effectLst/>
                          <a:latin typeface="Calibri" panose="020F0502020204030204" pitchFamily="34" charset="0"/>
                        </a:rPr>
                        <a:t>Ocupación</a:t>
                      </a:r>
                    </a:p>
                  </a:txBody>
                  <a:tcPr marL="5204" marR="5204" marT="5204" marB="0" anchor="ctr">
                    <a:lnL>
                      <a:noFill/>
                    </a:lnL>
                    <a:lnR>
                      <a:noFill/>
                    </a:lnR>
                    <a:lnT>
                      <a:noFill/>
                    </a:lnT>
                    <a:lnB>
                      <a:noFill/>
                    </a:lnB>
                    <a:solidFill>
                      <a:srgbClr val="1F4E78"/>
                    </a:solidFill>
                  </a:tcPr>
                </a:tc>
                <a:tc>
                  <a:txBody>
                    <a:bodyPr/>
                    <a:lstStyle/>
                    <a:p>
                      <a:pPr algn="ctr" fontAlgn="ctr"/>
                      <a:r>
                        <a:rPr lang="es-MX" sz="1050" b="1" i="0" u="none" strike="noStrike">
                          <a:solidFill>
                            <a:srgbClr val="F2F2F2"/>
                          </a:solidFill>
                          <a:effectLst/>
                          <a:latin typeface="Calibri" panose="020F0502020204030204" pitchFamily="34" charset="0"/>
                        </a:rPr>
                        <a:t>Clientes Unq</a:t>
                      </a:r>
                    </a:p>
                  </a:txBody>
                  <a:tcPr marL="5204" marR="5204" marT="5204" marB="0" anchor="ctr">
                    <a:lnL>
                      <a:noFill/>
                    </a:lnL>
                    <a:lnR>
                      <a:noFill/>
                    </a:lnR>
                    <a:lnT>
                      <a:noFill/>
                    </a:lnT>
                    <a:lnB>
                      <a:noFill/>
                    </a:lnB>
                    <a:solidFill>
                      <a:srgbClr val="1F4E78"/>
                    </a:solidFill>
                  </a:tcPr>
                </a:tc>
                <a:tc>
                  <a:txBody>
                    <a:bodyPr/>
                    <a:lstStyle/>
                    <a:p>
                      <a:pPr algn="ctr" fontAlgn="ctr"/>
                      <a:r>
                        <a:rPr lang="es-MX" sz="1050" b="1" i="0" u="none" strike="noStrike">
                          <a:solidFill>
                            <a:srgbClr val="F2F2F2"/>
                          </a:solidFill>
                          <a:effectLst/>
                          <a:latin typeface="Calibri" panose="020F0502020204030204" pitchFamily="34" charset="0"/>
                        </a:rPr>
                        <a:t>Productos Unq</a:t>
                      </a:r>
                    </a:p>
                  </a:txBody>
                  <a:tcPr marL="5204" marR="5204" marT="5204" marB="0" anchor="ctr">
                    <a:lnL>
                      <a:noFill/>
                    </a:lnL>
                    <a:lnR>
                      <a:noFill/>
                    </a:lnR>
                    <a:lnT>
                      <a:noFill/>
                    </a:lnT>
                    <a:lnB>
                      <a:noFill/>
                    </a:lnB>
                    <a:solidFill>
                      <a:srgbClr val="1F4E78"/>
                    </a:solidFill>
                  </a:tcPr>
                </a:tc>
                <a:tc>
                  <a:txBody>
                    <a:bodyPr/>
                    <a:lstStyle/>
                    <a:p>
                      <a:pPr algn="ctr" fontAlgn="ctr"/>
                      <a:r>
                        <a:rPr lang="es-MX" sz="1050" b="1" i="0" u="none" strike="noStrike">
                          <a:solidFill>
                            <a:srgbClr val="F2F2F2"/>
                          </a:solidFill>
                          <a:effectLst/>
                          <a:latin typeface="Calibri" panose="020F0502020204030204" pitchFamily="34" charset="0"/>
                        </a:rPr>
                        <a:t># Transacciones</a:t>
                      </a:r>
                    </a:p>
                  </a:txBody>
                  <a:tcPr marL="5204" marR="5204" marT="5204" marB="0" anchor="ctr">
                    <a:lnL>
                      <a:noFill/>
                    </a:lnL>
                    <a:lnR>
                      <a:noFill/>
                    </a:lnR>
                    <a:lnT>
                      <a:noFill/>
                    </a:lnT>
                    <a:lnB>
                      <a:noFill/>
                    </a:lnB>
                    <a:solidFill>
                      <a:srgbClr val="1F4E78"/>
                    </a:solidFill>
                  </a:tcPr>
                </a:tc>
                <a:tc>
                  <a:txBody>
                    <a:bodyPr/>
                    <a:lstStyle/>
                    <a:p>
                      <a:pPr algn="ctr" fontAlgn="ctr"/>
                      <a:r>
                        <a:rPr lang="es-MX" sz="1050" b="1" i="0" u="none" strike="noStrike">
                          <a:solidFill>
                            <a:srgbClr val="F2F2F2"/>
                          </a:solidFill>
                          <a:effectLst/>
                          <a:latin typeface="Calibri" panose="020F0502020204030204" pitchFamily="34" charset="0"/>
                        </a:rPr>
                        <a:t>Monto</a:t>
                      </a:r>
                    </a:p>
                  </a:txBody>
                  <a:tcPr marL="5204" marR="5204" marT="5204" marB="0" anchor="ctr">
                    <a:lnL>
                      <a:noFill/>
                    </a:lnL>
                    <a:lnR>
                      <a:noFill/>
                    </a:lnR>
                    <a:lnT>
                      <a:noFill/>
                    </a:lnT>
                    <a:lnB>
                      <a:noFill/>
                    </a:lnB>
                    <a:solidFill>
                      <a:srgbClr val="1F4E78"/>
                    </a:solidFill>
                  </a:tcPr>
                </a:tc>
                <a:tc>
                  <a:txBody>
                    <a:bodyPr/>
                    <a:lstStyle/>
                    <a:p>
                      <a:pPr algn="ctr" fontAlgn="ctr"/>
                      <a:r>
                        <a:rPr lang="es-MX" sz="1050" b="1" i="0" u="none" strike="noStrike">
                          <a:solidFill>
                            <a:srgbClr val="F2F2F2"/>
                          </a:solidFill>
                          <a:effectLst/>
                          <a:latin typeface="Calibri" panose="020F0502020204030204" pitchFamily="34" charset="0"/>
                        </a:rPr>
                        <a:t># Compras promedio</a:t>
                      </a:r>
                    </a:p>
                  </a:txBody>
                  <a:tcPr marL="5204" marR="5204" marT="5204" marB="0" anchor="ctr">
                    <a:lnL>
                      <a:noFill/>
                    </a:lnL>
                    <a:lnR>
                      <a:noFill/>
                    </a:lnR>
                    <a:lnT>
                      <a:noFill/>
                    </a:lnT>
                    <a:lnB>
                      <a:noFill/>
                    </a:lnB>
                    <a:solidFill>
                      <a:srgbClr val="1F4E78"/>
                    </a:solidFill>
                  </a:tcPr>
                </a:tc>
                <a:tc>
                  <a:txBody>
                    <a:bodyPr/>
                    <a:lstStyle/>
                    <a:p>
                      <a:pPr algn="ctr" fontAlgn="ctr"/>
                      <a:r>
                        <a:rPr lang="es-MX" sz="1050" b="1" i="0" u="none" strike="noStrike">
                          <a:solidFill>
                            <a:srgbClr val="F2F2F2"/>
                          </a:solidFill>
                          <a:effectLst/>
                          <a:latin typeface="Calibri" panose="020F0502020204030204" pitchFamily="34" charset="0"/>
                        </a:rPr>
                        <a:t>Monto Total de compras</a:t>
                      </a:r>
                    </a:p>
                  </a:txBody>
                  <a:tcPr marL="5204" marR="5204" marT="5204" marB="0" anchor="ctr">
                    <a:lnL>
                      <a:noFill/>
                    </a:lnL>
                    <a:lnR>
                      <a:noFill/>
                    </a:lnR>
                    <a:lnT>
                      <a:noFill/>
                    </a:lnT>
                    <a:lnB>
                      <a:noFill/>
                    </a:lnB>
                    <a:solidFill>
                      <a:srgbClr val="1F4E78"/>
                    </a:solidFill>
                  </a:tcPr>
                </a:tc>
                <a:tc>
                  <a:txBody>
                    <a:bodyPr/>
                    <a:lstStyle/>
                    <a:p>
                      <a:pPr algn="ctr" fontAlgn="ctr"/>
                      <a:r>
                        <a:rPr lang="es-MX" sz="1050" b="1" i="0" u="none" strike="noStrike">
                          <a:solidFill>
                            <a:srgbClr val="F2F2F2"/>
                          </a:solidFill>
                          <a:effectLst/>
                          <a:latin typeface="Calibri" panose="020F0502020204030204" pitchFamily="34" charset="0"/>
                        </a:rPr>
                        <a:t>Precio promedio x producto</a:t>
                      </a:r>
                    </a:p>
                  </a:txBody>
                  <a:tcPr marL="5204" marR="5204" marT="5204" marB="0" anchor="ctr">
                    <a:lnL>
                      <a:noFill/>
                    </a:lnL>
                    <a:lnR>
                      <a:noFill/>
                    </a:lnR>
                    <a:lnT>
                      <a:noFill/>
                    </a:lnT>
                    <a:lnB>
                      <a:noFill/>
                    </a:lnB>
                    <a:solidFill>
                      <a:srgbClr val="1F4E78"/>
                    </a:solidFill>
                  </a:tcPr>
                </a:tc>
                <a:extLst>
                  <a:ext uri="{0D108BD9-81ED-4DB2-BD59-A6C34878D82A}">
                    <a16:rowId xmlns:a16="http://schemas.microsoft.com/office/drawing/2014/main" val="900090724"/>
                  </a:ext>
                </a:extLst>
              </a:tr>
              <a:tr h="263503">
                <a:tc>
                  <a:txBody>
                    <a:bodyPr/>
                    <a:lstStyle/>
                    <a:p>
                      <a:pPr algn="ctr" fontAlgn="b"/>
                      <a:r>
                        <a:rPr lang="es-MX" sz="1050" b="0" i="0" u="none" strike="noStrike">
                          <a:solidFill>
                            <a:srgbClr val="000000"/>
                          </a:solidFill>
                          <a:effectLst/>
                          <a:latin typeface="Calibri" panose="020F0502020204030204" pitchFamily="34" charset="0"/>
                        </a:rPr>
                        <a:t>0</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0</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628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1,879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5,094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46,318,594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8.1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73,756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9,093 </a:t>
                      </a:r>
                    </a:p>
                  </a:txBody>
                  <a:tcPr marL="5204" marR="5204" marT="5204" marB="0" anchor="ctr">
                    <a:lnL>
                      <a:noFill/>
                    </a:lnL>
                    <a:lnR>
                      <a:noFill/>
                    </a:lnR>
                    <a:lnT>
                      <a:noFill/>
                    </a:lnT>
                    <a:lnB>
                      <a:noFill/>
                    </a:lnB>
                  </a:tcPr>
                </a:tc>
                <a:extLst>
                  <a:ext uri="{0D108BD9-81ED-4DB2-BD59-A6C34878D82A}">
                    <a16:rowId xmlns:a16="http://schemas.microsoft.com/office/drawing/2014/main" val="2590272946"/>
                  </a:ext>
                </a:extLst>
              </a:tr>
              <a:tr h="263503">
                <a:tc>
                  <a:txBody>
                    <a:bodyPr/>
                    <a:lstStyle/>
                    <a:p>
                      <a:pPr algn="ctr" fontAlgn="b"/>
                      <a:r>
                        <a:rPr lang="es-MX" sz="1050" b="0" i="0" u="none" strike="noStrike">
                          <a:solidFill>
                            <a:srgbClr val="000000"/>
                          </a:solidFill>
                          <a:effectLst/>
                          <a:latin typeface="Calibri" panose="020F0502020204030204" pitchFamily="34" charset="0"/>
                        </a:rPr>
                        <a:t>1</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460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1,487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3,358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30,484,797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7.3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66,271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9,078 </a:t>
                      </a:r>
                    </a:p>
                  </a:txBody>
                  <a:tcPr marL="5204" marR="5204" marT="5204" marB="0" anchor="ctr">
                    <a:lnL>
                      <a:noFill/>
                    </a:lnL>
                    <a:lnR>
                      <a:noFill/>
                    </a:lnR>
                    <a:lnT>
                      <a:noFill/>
                    </a:lnT>
                    <a:lnB>
                      <a:noFill/>
                    </a:lnB>
                  </a:tcPr>
                </a:tc>
                <a:extLst>
                  <a:ext uri="{0D108BD9-81ED-4DB2-BD59-A6C34878D82A}">
                    <a16:rowId xmlns:a16="http://schemas.microsoft.com/office/drawing/2014/main" val="4182846787"/>
                  </a:ext>
                </a:extLst>
              </a:tr>
              <a:tr h="263503">
                <a:tc>
                  <a:txBody>
                    <a:bodyPr/>
                    <a:lstStyle/>
                    <a:p>
                      <a:pPr algn="ctr" fontAlgn="b"/>
                      <a:r>
                        <a:rPr lang="es-MX" sz="1050" b="0" i="0" u="none" strike="noStrike">
                          <a:solidFill>
                            <a:srgbClr val="000000"/>
                          </a:solidFill>
                          <a:effectLst/>
                          <a:latin typeface="Calibri" panose="020F0502020204030204" pitchFamily="34" charset="0"/>
                        </a:rPr>
                        <a:t>2</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2</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235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1,119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1,938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17,525,155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8.3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74,575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9,043 </a:t>
                      </a:r>
                    </a:p>
                  </a:txBody>
                  <a:tcPr marL="5204" marR="5204" marT="5204" marB="0" anchor="ctr">
                    <a:lnL>
                      <a:noFill/>
                    </a:lnL>
                    <a:lnR>
                      <a:noFill/>
                    </a:lnR>
                    <a:lnT>
                      <a:noFill/>
                    </a:lnT>
                    <a:lnB>
                      <a:noFill/>
                    </a:lnB>
                  </a:tcPr>
                </a:tc>
                <a:extLst>
                  <a:ext uri="{0D108BD9-81ED-4DB2-BD59-A6C34878D82A}">
                    <a16:rowId xmlns:a16="http://schemas.microsoft.com/office/drawing/2014/main" val="2101456584"/>
                  </a:ext>
                </a:extLst>
              </a:tr>
              <a:tr h="263503">
                <a:tc>
                  <a:txBody>
                    <a:bodyPr/>
                    <a:lstStyle/>
                    <a:p>
                      <a:pPr algn="ctr" fontAlgn="b"/>
                      <a:r>
                        <a:rPr lang="es-MX" sz="1050" b="0" i="0" u="none" strike="noStrike">
                          <a:solidFill>
                            <a:srgbClr val="000000"/>
                          </a:solidFill>
                          <a:effectLst/>
                          <a:latin typeface="Calibri" panose="020F0502020204030204" pitchFamily="34" charset="0"/>
                        </a:rPr>
                        <a:t>3</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3</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154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839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1,222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11,229,596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7.9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72,919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9,190 </a:t>
                      </a:r>
                    </a:p>
                  </a:txBody>
                  <a:tcPr marL="5204" marR="5204" marT="5204" marB="0" anchor="ctr">
                    <a:lnL>
                      <a:noFill/>
                    </a:lnL>
                    <a:lnR>
                      <a:noFill/>
                    </a:lnR>
                    <a:lnT>
                      <a:noFill/>
                    </a:lnT>
                    <a:lnB>
                      <a:noFill/>
                    </a:lnB>
                  </a:tcPr>
                </a:tc>
                <a:extLst>
                  <a:ext uri="{0D108BD9-81ED-4DB2-BD59-A6C34878D82A}">
                    <a16:rowId xmlns:a16="http://schemas.microsoft.com/office/drawing/2014/main" val="495503592"/>
                  </a:ext>
                </a:extLst>
              </a:tr>
              <a:tr h="263503">
                <a:tc>
                  <a:txBody>
                    <a:bodyPr/>
                    <a:lstStyle/>
                    <a:p>
                      <a:pPr algn="ctr" fontAlgn="b"/>
                      <a:r>
                        <a:rPr lang="es-MX" sz="1050" b="0" i="0" u="none" strike="noStrike">
                          <a:solidFill>
                            <a:srgbClr val="000000"/>
                          </a:solidFill>
                          <a:effectLst/>
                          <a:latin typeface="Calibri" panose="020F0502020204030204" pitchFamily="34" charset="0"/>
                        </a:rPr>
                        <a:t>4</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4</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680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1,745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5,277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48,752,051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7.8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71,694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9,239 </a:t>
                      </a:r>
                    </a:p>
                  </a:txBody>
                  <a:tcPr marL="5204" marR="5204" marT="5204" marB="0" anchor="ctr">
                    <a:lnL>
                      <a:noFill/>
                    </a:lnL>
                    <a:lnR>
                      <a:noFill/>
                    </a:lnR>
                    <a:lnT>
                      <a:noFill/>
                    </a:lnT>
                    <a:lnB>
                      <a:noFill/>
                    </a:lnB>
                  </a:tcPr>
                </a:tc>
                <a:extLst>
                  <a:ext uri="{0D108BD9-81ED-4DB2-BD59-A6C34878D82A}">
                    <a16:rowId xmlns:a16="http://schemas.microsoft.com/office/drawing/2014/main" val="723018179"/>
                  </a:ext>
                </a:extLst>
              </a:tr>
              <a:tr h="263503">
                <a:tc>
                  <a:txBody>
                    <a:bodyPr/>
                    <a:lstStyle/>
                    <a:p>
                      <a:pPr algn="ctr" fontAlgn="b"/>
                      <a:r>
                        <a:rPr lang="es-MX" sz="1050" b="0" i="0" u="none" strike="noStrike">
                          <a:solidFill>
                            <a:srgbClr val="000000"/>
                          </a:solidFill>
                          <a:effectLst/>
                          <a:latin typeface="Calibri" panose="020F0502020204030204" pitchFamily="34" charset="0"/>
                        </a:rPr>
                        <a:t>5</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5</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99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648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870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8,308,446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8.8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83,924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9,550 </a:t>
                      </a:r>
                    </a:p>
                  </a:txBody>
                  <a:tcPr marL="5204" marR="5204" marT="5204" marB="0" anchor="ctr">
                    <a:lnL>
                      <a:noFill/>
                    </a:lnL>
                    <a:lnR>
                      <a:noFill/>
                    </a:lnR>
                    <a:lnT>
                      <a:noFill/>
                    </a:lnT>
                    <a:lnB>
                      <a:noFill/>
                    </a:lnB>
                  </a:tcPr>
                </a:tc>
                <a:extLst>
                  <a:ext uri="{0D108BD9-81ED-4DB2-BD59-A6C34878D82A}">
                    <a16:rowId xmlns:a16="http://schemas.microsoft.com/office/drawing/2014/main" val="3803032045"/>
                  </a:ext>
                </a:extLst>
              </a:tr>
              <a:tr h="263503">
                <a:tc>
                  <a:txBody>
                    <a:bodyPr/>
                    <a:lstStyle/>
                    <a:p>
                      <a:pPr algn="ctr" fontAlgn="b"/>
                      <a:r>
                        <a:rPr lang="es-MX" sz="1050" b="0" i="0" u="none" strike="noStrike">
                          <a:solidFill>
                            <a:srgbClr val="000000"/>
                          </a:solidFill>
                          <a:effectLst/>
                          <a:latin typeface="Calibri" panose="020F0502020204030204" pitchFamily="34" charset="0"/>
                        </a:rPr>
                        <a:t>6</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6</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197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980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1,534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14,472,674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7.8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73,465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9,435 </a:t>
                      </a:r>
                    </a:p>
                  </a:txBody>
                  <a:tcPr marL="5204" marR="5204" marT="5204" marB="0" anchor="ctr">
                    <a:lnL>
                      <a:noFill/>
                    </a:lnL>
                    <a:lnR>
                      <a:noFill/>
                    </a:lnR>
                    <a:lnT>
                      <a:noFill/>
                    </a:lnT>
                    <a:lnB>
                      <a:noFill/>
                    </a:lnB>
                  </a:tcPr>
                </a:tc>
                <a:extLst>
                  <a:ext uri="{0D108BD9-81ED-4DB2-BD59-A6C34878D82A}">
                    <a16:rowId xmlns:a16="http://schemas.microsoft.com/office/drawing/2014/main" val="350659927"/>
                  </a:ext>
                </a:extLst>
              </a:tr>
              <a:tr h="263503">
                <a:tc>
                  <a:txBody>
                    <a:bodyPr/>
                    <a:lstStyle/>
                    <a:p>
                      <a:pPr algn="ctr" fontAlgn="b"/>
                      <a:r>
                        <a:rPr lang="es-MX" sz="1050" b="0" i="0" u="none" strike="noStrike">
                          <a:solidFill>
                            <a:srgbClr val="000000"/>
                          </a:solidFill>
                          <a:effectLst/>
                          <a:latin typeface="Calibri" panose="020F0502020204030204" pitchFamily="34" charset="0"/>
                        </a:rPr>
                        <a:t>7</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7</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590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1,663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4,259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40,328,360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7.2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68,353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9,469 </a:t>
                      </a:r>
                    </a:p>
                  </a:txBody>
                  <a:tcPr marL="5204" marR="5204" marT="5204" marB="0" anchor="ctr">
                    <a:lnL>
                      <a:noFill/>
                    </a:lnL>
                    <a:lnR>
                      <a:noFill/>
                    </a:lnR>
                    <a:lnT>
                      <a:noFill/>
                    </a:lnT>
                    <a:lnB>
                      <a:noFill/>
                    </a:lnB>
                  </a:tcPr>
                </a:tc>
                <a:extLst>
                  <a:ext uri="{0D108BD9-81ED-4DB2-BD59-A6C34878D82A}">
                    <a16:rowId xmlns:a16="http://schemas.microsoft.com/office/drawing/2014/main" val="487686600"/>
                  </a:ext>
                </a:extLst>
              </a:tr>
              <a:tr h="263503">
                <a:tc>
                  <a:txBody>
                    <a:bodyPr/>
                    <a:lstStyle/>
                    <a:p>
                      <a:pPr algn="ctr" fontAlgn="b"/>
                      <a:r>
                        <a:rPr lang="es-MX" sz="1050" b="0" i="0" u="none" strike="noStrike">
                          <a:solidFill>
                            <a:srgbClr val="000000"/>
                          </a:solidFill>
                          <a:effectLst/>
                          <a:latin typeface="Calibri" panose="020F0502020204030204" pitchFamily="34" charset="0"/>
                        </a:rPr>
                        <a:t>8</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8</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115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117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1,144,606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9.0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88,047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9,783 </a:t>
                      </a:r>
                    </a:p>
                  </a:txBody>
                  <a:tcPr marL="5204" marR="5204" marT="5204" marB="0" anchor="ctr">
                    <a:lnL>
                      <a:noFill/>
                    </a:lnL>
                    <a:lnR>
                      <a:noFill/>
                    </a:lnR>
                    <a:lnT>
                      <a:noFill/>
                    </a:lnT>
                    <a:lnB>
                      <a:noFill/>
                    </a:lnB>
                  </a:tcPr>
                </a:tc>
                <a:extLst>
                  <a:ext uri="{0D108BD9-81ED-4DB2-BD59-A6C34878D82A}">
                    <a16:rowId xmlns:a16="http://schemas.microsoft.com/office/drawing/2014/main" val="2065489020"/>
                  </a:ext>
                </a:extLst>
              </a:tr>
              <a:tr h="263503">
                <a:tc>
                  <a:txBody>
                    <a:bodyPr/>
                    <a:lstStyle/>
                    <a:p>
                      <a:pPr algn="ctr" fontAlgn="b"/>
                      <a:r>
                        <a:rPr lang="es-MX" sz="1050" b="0" i="0" u="none" strike="noStrike">
                          <a:solidFill>
                            <a:srgbClr val="000000"/>
                          </a:solidFill>
                          <a:effectLst/>
                          <a:latin typeface="Calibri" panose="020F0502020204030204" pitchFamily="34" charset="0"/>
                        </a:rPr>
                        <a:t>9</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9</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78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419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511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4,434,485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56,852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8,678 </a:t>
                      </a:r>
                    </a:p>
                  </a:txBody>
                  <a:tcPr marL="5204" marR="5204" marT="5204" marB="0" anchor="ctr">
                    <a:lnL>
                      <a:noFill/>
                    </a:lnL>
                    <a:lnR>
                      <a:noFill/>
                    </a:lnR>
                    <a:lnT>
                      <a:noFill/>
                    </a:lnT>
                    <a:lnB>
                      <a:noFill/>
                    </a:lnB>
                  </a:tcPr>
                </a:tc>
                <a:extLst>
                  <a:ext uri="{0D108BD9-81ED-4DB2-BD59-A6C34878D82A}">
                    <a16:rowId xmlns:a16="http://schemas.microsoft.com/office/drawing/2014/main" val="3089558703"/>
                  </a:ext>
                </a:extLst>
              </a:tr>
              <a:tr h="263503">
                <a:tc>
                  <a:txBody>
                    <a:bodyPr/>
                    <a:lstStyle/>
                    <a:p>
                      <a:pPr algn="ctr" fontAlgn="b"/>
                      <a:r>
                        <a:rPr lang="es-MX" sz="1050" b="0" i="0" u="none" strike="noStrike">
                          <a:solidFill>
                            <a:srgbClr val="000000"/>
                          </a:solidFill>
                          <a:effectLst/>
                          <a:latin typeface="Calibri" panose="020F0502020204030204" pitchFamily="34" charset="0"/>
                        </a:rPr>
                        <a:t>10</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10</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175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646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925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8,373,274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5.3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47,847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9,052 </a:t>
                      </a:r>
                    </a:p>
                  </a:txBody>
                  <a:tcPr marL="5204" marR="5204" marT="5204" marB="0" anchor="ctr">
                    <a:lnL>
                      <a:noFill/>
                    </a:lnL>
                    <a:lnR>
                      <a:noFill/>
                    </a:lnR>
                    <a:lnT>
                      <a:noFill/>
                    </a:lnT>
                    <a:lnB>
                      <a:noFill/>
                    </a:lnB>
                  </a:tcPr>
                </a:tc>
                <a:extLst>
                  <a:ext uri="{0D108BD9-81ED-4DB2-BD59-A6C34878D82A}">
                    <a16:rowId xmlns:a16="http://schemas.microsoft.com/office/drawing/2014/main" val="1062446640"/>
                  </a:ext>
                </a:extLst>
              </a:tr>
              <a:tr h="263503">
                <a:tc>
                  <a:txBody>
                    <a:bodyPr/>
                    <a:lstStyle/>
                    <a:p>
                      <a:pPr algn="ctr" fontAlgn="b"/>
                      <a:r>
                        <a:rPr lang="es-MX" sz="1050" b="0" i="0" u="none" strike="noStrike">
                          <a:solidFill>
                            <a:srgbClr val="000000"/>
                          </a:solidFill>
                          <a:effectLst/>
                          <a:latin typeface="Calibri" panose="020F0502020204030204" pitchFamily="34" charset="0"/>
                        </a:rPr>
                        <a:t>11</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11</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119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622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850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7,774,530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7.1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65,332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9,147 </a:t>
                      </a:r>
                    </a:p>
                  </a:txBody>
                  <a:tcPr marL="5204" marR="5204" marT="5204" marB="0" anchor="ctr">
                    <a:lnL>
                      <a:noFill/>
                    </a:lnL>
                    <a:lnR>
                      <a:noFill/>
                    </a:lnR>
                    <a:lnT>
                      <a:noFill/>
                    </a:lnT>
                    <a:lnB>
                      <a:noFill/>
                    </a:lnB>
                  </a:tcPr>
                </a:tc>
                <a:extLst>
                  <a:ext uri="{0D108BD9-81ED-4DB2-BD59-A6C34878D82A}">
                    <a16:rowId xmlns:a16="http://schemas.microsoft.com/office/drawing/2014/main" val="559434593"/>
                  </a:ext>
                </a:extLst>
              </a:tr>
              <a:tr h="263503">
                <a:tc>
                  <a:txBody>
                    <a:bodyPr/>
                    <a:lstStyle/>
                    <a:p>
                      <a:pPr algn="ctr" fontAlgn="b"/>
                      <a:r>
                        <a:rPr lang="es-MX" sz="1050" b="0" i="0" u="none" strike="noStrike">
                          <a:solidFill>
                            <a:srgbClr val="000000"/>
                          </a:solidFill>
                          <a:effectLst/>
                          <a:latin typeface="Calibri" panose="020F0502020204030204" pitchFamily="34" charset="0"/>
                        </a:rPr>
                        <a:t>12</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12</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337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1,137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2,242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22,028,459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65,366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9,825 </a:t>
                      </a:r>
                    </a:p>
                  </a:txBody>
                  <a:tcPr marL="5204" marR="5204" marT="5204" marB="0" anchor="ctr">
                    <a:lnL>
                      <a:noFill/>
                    </a:lnL>
                    <a:lnR>
                      <a:noFill/>
                    </a:lnR>
                    <a:lnT>
                      <a:noFill/>
                    </a:lnT>
                    <a:lnB>
                      <a:noFill/>
                    </a:lnB>
                  </a:tcPr>
                </a:tc>
                <a:extLst>
                  <a:ext uri="{0D108BD9-81ED-4DB2-BD59-A6C34878D82A}">
                    <a16:rowId xmlns:a16="http://schemas.microsoft.com/office/drawing/2014/main" val="4209610170"/>
                  </a:ext>
                </a:extLst>
              </a:tr>
              <a:tr h="263503">
                <a:tc>
                  <a:txBody>
                    <a:bodyPr/>
                    <a:lstStyle/>
                    <a:p>
                      <a:pPr algn="ctr" fontAlgn="b"/>
                      <a:r>
                        <a:rPr lang="es-MX" sz="1050" b="0" i="0" u="none" strike="noStrike">
                          <a:solidFill>
                            <a:srgbClr val="000000"/>
                          </a:solidFill>
                          <a:effectLst/>
                          <a:latin typeface="Calibri" panose="020F0502020204030204" pitchFamily="34" charset="0"/>
                        </a:rPr>
                        <a:t>13</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13</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122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435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548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5,178,822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4.5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42,449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9,450 </a:t>
                      </a:r>
                    </a:p>
                  </a:txBody>
                  <a:tcPr marL="5204" marR="5204" marT="5204" marB="0" anchor="ctr">
                    <a:lnL>
                      <a:noFill/>
                    </a:lnL>
                    <a:lnR>
                      <a:noFill/>
                    </a:lnR>
                    <a:lnT>
                      <a:noFill/>
                    </a:lnT>
                    <a:lnB>
                      <a:noFill/>
                    </a:lnB>
                  </a:tcPr>
                </a:tc>
                <a:extLst>
                  <a:ext uri="{0D108BD9-81ED-4DB2-BD59-A6C34878D82A}">
                    <a16:rowId xmlns:a16="http://schemas.microsoft.com/office/drawing/2014/main" val="1013674218"/>
                  </a:ext>
                </a:extLst>
              </a:tr>
              <a:tr h="263503">
                <a:tc>
                  <a:txBody>
                    <a:bodyPr/>
                    <a:lstStyle/>
                    <a:p>
                      <a:pPr algn="ctr" fontAlgn="b"/>
                      <a:r>
                        <a:rPr lang="es-MX" sz="1050" b="0" i="0" u="none" strike="noStrike">
                          <a:solidFill>
                            <a:srgbClr val="000000"/>
                          </a:solidFill>
                          <a:effectLst/>
                          <a:latin typeface="Calibri" panose="020F0502020204030204" pitchFamily="34" charset="0"/>
                        </a:rPr>
                        <a:t>14</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14</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273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1,093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2,023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19,192,723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7.4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70,303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9,487 </a:t>
                      </a:r>
                    </a:p>
                  </a:txBody>
                  <a:tcPr marL="5204" marR="5204" marT="5204" marB="0" anchor="ctr">
                    <a:lnL>
                      <a:noFill/>
                    </a:lnL>
                    <a:lnR>
                      <a:noFill/>
                    </a:lnR>
                    <a:lnT>
                      <a:noFill/>
                    </a:lnT>
                    <a:lnB>
                      <a:noFill/>
                    </a:lnB>
                  </a:tcPr>
                </a:tc>
                <a:extLst>
                  <a:ext uri="{0D108BD9-81ED-4DB2-BD59-A6C34878D82A}">
                    <a16:rowId xmlns:a16="http://schemas.microsoft.com/office/drawing/2014/main" val="3072706964"/>
                  </a:ext>
                </a:extLst>
              </a:tr>
              <a:tr h="263503">
                <a:tc>
                  <a:txBody>
                    <a:bodyPr/>
                    <a:lstStyle/>
                    <a:p>
                      <a:pPr algn="ctr" fontAlgn="b"/>
                      <a:r>
                        <a:rPr lang="es-MX" sz="1050" b="0" i="0" u="none" strike="noStrike">
                          <a:solidFill>
                            <a:srgbClr val="000000"/>
                          </a:solidFill>
                          <a:effectLst/>
                          <a:latin typeface="Calibri" panose="020F0502020204030204" pitchFamily="34" charset="0"/>
                        </a:rPr>
                        <a:t>15</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15</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131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629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916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8,872,440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7.0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67,729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9,686 </a:t>
                      </a:r>
                    </a:p>
                  </a:txBody>
                  <a:tcPr marL="5204" marR="5204" marT="5204" marB="0" anchor="ctr">
                    <a:lnL>
                      <a:noFill/>
                    </a:lnL>
                    <a:lnR>
                      <a:noFill/>
                    </a:lnR>
                    <a:lnT>
                      <a:noFill/>
                    </a:lnT>
                    <a:lnB>
                      <a:noFill/>
                    </a:lnB>
                  </a:tcPr>
                </a:tc>
                <a:extLst>
                  <a:ext uri="{0D108BD9-81ED-4DB2-BD59-A6C34878D82A}">
                    <a16:rowId xmlns:a16="http://schemas.microsoft.com/office/drawing/2014/main" val="1731765590"/>
                  </a:ext>
                </a:extLst>
              </a:tr>
              <a:tr h="263503">
                <a:tc>
                  <a:txBody>
                    <a:bodyPr/>
                    <a:lstStyle/>
                    <a:p>
                      <a:pPr algn="ctr" fontAlgn="b"/>
                      <a:r>
                        <a:rPr lang="es-MX" sz="1050" b="0" i="0" u="none" strike="noStrike">
                          <a:solidFill>
                            <a:srgbClr val="000000"/>
                          </a:solidFill>
                          <a:effectLst/>
                          <a:latin typeface="Calibri" panose="020F0502020204030204" pitchFamily="34" charset="0"/>
                        </a:rPr>
                        <a:t>16</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16</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219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1,122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1,886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17,785,993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8.6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81,215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9,431 </a:t>
                      </a:r>
                    </a:p>
                  </a:txBody>
                  <a:tcPr marL="5204" marR="5204" marT="5204" marB="0" anchor="ctr">
                    <a:lnL>
                      <a:noFill/>
                    </a:lnL>
                    <a:lnR>
                      <a:noFill/>
                    </a:lnR>
                    <a:lnT>
                      <a:noFill/>
                    </a:lnT>
                    <a:lnB>
                      <a:noFill/>
                    </a:lnB>
                  </a:tcPr>
                </a:tc>
                <a:extLst>
                  <a:ext uri="{0D108BD9-81ED-4DB2-BD59-A6C34878D82A}">
                    <a16:rowId xmlns:a16="http://schemas.microsoft.com/office/drawing/2014/main" val="2535067528"/>
                  </a:ext>
                </a:extLst>
              </a:tr>
              <a:tr h="263503">
                <a:tc>
                  <a:txBody>
                    <a:bodyPr/>
                    <a:lstStyle/>
                    <a:p>
                      <a:pPr algn="ctr" fontAlgn="b"/>
                      <a:r>
                        <a:rPr lang="es-MX" sz="1050" b="0" i="0" u="none" strike="noStrike">
                          <a:solidFill>
                            <a:srgbClr val="000000"/>
                          </a:solidFill>
                          <a:effectLst/>
                          <a:latin typeface="Calibri" panose="020F0502020204030204" pitchFamily="34" charset="0"/>
                        </a:rPr>
                        <a:t>17</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17</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447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1,270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2,942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29,183,631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65,288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9,920 </a:t>
                      </a:r>
                    </a:p>
                  </a:txBody>
                  <a:tcPr marL="5204" marR="5204" marT="5204" marB="0" anchor="ctr">
                    <a:lnL>
                      <a:noFill/>
                    </a:lnL>
                    <a:lnR>
                      <a:noFill/>
                    </a:lnR>
                    <a:lnT>
                      <a:noFill/>
                    </a:lnT>
                    <a:lnB>
                      <a:noFill/>
                    </a:lnB>
                  </a:tcPr>
                </a:tc>
                <a:extLst>
                  <a:ext uri="{0D108BD9-81ED-4DB2-BD59-A6C34878D82A}">
                    <a16:rowId xmlns:a16="http://schemas.microsoft.com/office/drawing/2014/main" val="2813794980"/>
                  </a:ext>
                </a:extLst>
              </a:tr>
              <a:tr h="263503">
                <a:tc>
                  <a:txBody>
                    <a:bodyPr/>
                    <a:lstStyle/>
                    <a:p>
                      <a:pPr algn="ctr" fontAlgn="b"/>
                      <a:r>
                        <a:rPr lang="es-MX" sz="1050" b="0" i="0" u="none" strike="noStrike">
                          <a:solidFill>
                            <a:srgbClr val="000000"/>
                          </a:solidFill>
                          <a:effectLst/>
                          <a:latin typeface="Calibri" panose="020F0502020204030204" pitchFamily="34" charset="0"/>
                        </a:rPr>
                        <a:t>18</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18</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58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402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470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4,420,300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8.1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76,212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9,405 </a:t>
                      </a:r>
                    </a:p>
                  </a:txBody>
                  <a:tcPr marL="5204" marR="5204" marT="5204" marB="0" anchor="ctr">
                    <a:lnL>
                      <a:noFill/>
                    </a:lnL>
                    <a:lnR>
                      <a:noFill/>
                    </a:lnR>
                    <a:lnT>
                      <a:noFill/>
                    </a:lnT>
                    <a:lnB>
                      <a:noFill/>
                    </a:lnB>
                  </a:tcPr>
                </a:tc>
                <a:extLst>
                  <a:ext uri="{0D108BD9-81ED-4DB2-BD59-A6C34878D82A}">
                    <a16:rowId xmlns:a16="http://schemas.microsoft.com/office/drawing/2014/main" val="3326593948"/>
                  </a:ext>
                </a:extLst>
              </a:tr>
              <a:tr h="263503">
                <a:tc>
                  <a:txBody>
                    <a:bodyPr/>
                    <a:lstStyle/>
                    <a:p>
                      <a:pPr algn="ctr" fontAlgn="b"/>
                      <a:r>
                        <a:rPr lang="es-MX" sz="1050" b="0" i="0" u="none" strike="noStrike">
                          <a:solidFill>
                            <a:srgbClr val="000000"/>
                          </a:solidFill>
                          <a:effectLst/>
                          <a:latin typeface="Calibri" panose="020F0502020204030204" pitchFamily="34" charset="0"/>
                        </a:rPr>
                        <a:t>19</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19</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514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620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5,450,222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9.3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81,347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8,791 </a:t>
                      </a:r>
                    </a:p>
                  </a:txBody>
                  <a:tcPr marL="5204" marR="5204" marT="5204" marB="0" anchor="ctr">
                    <a:lnL>
                      <a:noFill/>
                    </a:lnL>
                    <a:lnR>
                      <a:noFill/>
                    </a:lnR>
                    <a:lnT>
                      <a:noFill/>
                    </a:lnT>
                    <a:lnB>
                      <a:noFill/>
                    </a:lnB>
                  </a:tcPr>
                </a:tc>
                <a:extLst>
                  <a:ext uri="{0D108BD9-81ED-4DB2-BD59-A6C34878D82A}">
                    <a16:rowId xmlns:a16="http://schemas.microsoft.com/office/drawing/2014/main" val="756426021"/>
                  </a:ext>
                </a:extLst>
              </a:tr>
              <a:tr h="263503">
                <a:tc>
                  <a:txBody>
                    <a:bodyPr/>
                    <a:lstStyle/>
                    <a:p>
                      <a:pPr algn="ctr" fontAlgn="b"/>
                      <a:r>
                        <a:rPr lang="es-MX" sz="1050" b="0" i="0" u="none" strike="noStrike">
                          <a:solidFill>
                            <a:srgbClr val="000000"/>
                          </a:solidFill>
                          <a:effectLst/>
                          <a:latin typeface="Calibri" panose="020F0502020204030204" pitchFamily="34" charset="0"/>
                        </a:rPr>
                        <a:t>20</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20</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256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1,357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2,449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22,199,854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9.6 </a:t>
                      </a:r>
                    </a:p>
                  </a:txBody>
                  <a:tcPr marL="5204" marR="5204" marT="5204" marB="0" anchor="ctr">
                    <a:lnL>
                      <a:noFill/>
                    </a:lnL>
                    <a:lnR>
                      <a:noFill/>
                    </a:lnR>
                    <a:lnT>
                      <a:noFill/>
                    </a:lnT>
                    <a:lnB>
                      <a:noFill/>
                    </a:lnB>
                  </a:tcPr>
                </a:tc>
                <a:tc>
                  <a:txBody>
                    <a:bodyPr/>
                    <a:lstStyle/>
                    <a:p>
                      <a:pPr algn="ctr" fontAlgn="b"/>
                      <a:r>
                        <a:rPr lang="es-MX" sz="1050" b="0" i="0" u="none" strike="noStrike">
                          <a:solidFill>
                            <a:srgbClr val="000000"/>
                          </a:solidFill>
                          <a:effectLst/>
                          <a:latin typeface="Calibri" panose="020F0502020204030204" pitchFamily="34" charset="0"/>
                        </a:rPr>
                        <a:t> $  86,718 </a:t>
                      </a:r>
                    </a:p>
                  </a:txBody>
                  <a:tcPr marL="5204" marR="5204" marT="5204" marB="0" anchor="ctr">
                    <a:lnL>
                      <a:noFill/>
                    </a:lnL>
                    <a:lnR>
                      <a:noFill/>
                    </a:lnR>
                    <a:lnT>
                      <a:noFill/>
                    </a:lnT>
                    <a:lnB>
                      <a:noFill/>
                    </a:lnB>
                  </a:tcPr>
                </a:tc>
                <a:tc>
                  <a:txBody>
                    <a:bodyPr/>
                    <a:lstStyle/>
                    <a:p>
                      <a:pPr algn="ctr" fontAlgn="b"/>
                      <a:r>
                        <a:rPr lang="es-MX" sz="1050" b="0" i="0" u="none" strike="noStrike" dirty="0">
                          <a:solidFill>
                            <a:srgbClr val="000000"/>
                          </a:solidFill>
                          <a:effectLst/>
                          <a:latin typeface="Calibri" panose="020F0502020204030204" pitchFamily="34" charset="0"/>
                        </a:rPr>
                        <a:t> $         9,065 </a:t>
                      </a:r>
                    </a:p>
                  </a:txBody>
                  <a:tcPr marL="5204" marR="5204" marT="5204" marB="0" anchor="ctr">
                    <a:lnL>
                      <a:noFill/>
                    </a:lnL>
                    <a:lnR>
                      <a:noFill/>
                    </a:lnR>
                    <a:lnT>
                      <a:noFill/>
                    </a:lnT>
                    <a:lnB>
                      <a:noFill/>
                    </a:lnB>
                  </a:tcPr>
                </a:tc>
                <a:extLst>
                  <a:ext uri="{0D108BD9-81ED-4DB2-BD59-A6C34878D82A}">
                    <a16:rowId xmlns:a16="http://schemas.microsoft.com/office/drawing/2014/main" val="2646336536"/>
                  </a:ext>
                </a:extLst>
              </a:tr>
            </a:tbl>
          </a:graphicData>
        </a:graphic>
      </p:graphicFrame>
      <p:pic>
        <p:nvPicPr>
          <p:cNvPr id="5" name="Imagen 4" descr="Icono&#10;&#10;Descripción generada automáticamente">
            <a:hlinkClick r:id="rId2" action="ppaction://hlinksldjump"/>
            <a:extLst>
              <a:ext uri="{FF2B5EF4-FFF2-40B4-BE49-F238E27FC236}">
                <a16:creationId xmlns:a16="http://schemas.microsoft.com/office/drawing/2014/main" id="{5FF18EF3-A7FE-4933-BAE2-15E773FBB2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2242884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00D7E69A-7155-4C62-8512-20B68C37BFCA}"/>
              </a:ext>
            </a:extLst>
          </p:cNvPr>
          <p:cNvGraphicFramePr>
            <a:graphicFrameLocks noGrp="1"/>
          </p:cNvGraphicFramePr>
          <p:nvPr>
            <p:extLst>
              <p:ext uri="{D42A27DB-BD31-4B8C-83A1-F6EECF244321}">
                <p14:modId xmlns:p14="http://schemas.microsoft.com/office/powerpoint/2010/main" val="3186372782"/>
              </p:ext>
            </p:extLst>
          </p:nvPr>
        </p:nvGraphicFramePr>
        <p:xfrm>
          <a:off x="2978149" y="1670685"/>
          <a:ext cx="6235701" cy="1758315"/>
        </p:xfrm>
        <a:graphic>
          <a:graphicData uri="http://schemas.openxmlformats.org/drawingml/2006/table">
            <a:tbl>
              <a:tblPr/>
              <a:tblGrid>
                <a:gridCol w="456503">
                  <a:extLst>
                    <a:ext uri="{9D8B030D-6E8A-4147-A177-3AD203B41FA5}">
                      <a16:colId xmlns:a16="http://schemas.microsoft.com/office/drawing/2014/main" val="2883172750"/>
                    </a:ext>
                  </a:extLst>
                </a:gridCol>
                <a:gridCol w="545267">
                  <a:extLst>
                    <a:ext uri="{9D8B030D-6E8A-4147-A177-3AD203B41FA5}">
                      <a16:colId xmlns:a16="http://schemas.microsoft.com/office/drawing/2014/main" val="1943886023"/>
                    </a:ext>
                  </a:extLst>
                </a:gridCol>
                <a:gridCol w="557948">
                  <a:extLst>
                    <a:ext uri="{9D8B030D-6E8A-4147-A177-3AD203B41FA5}">
                      <a16:colId xmlns:a16="http://schemas.microsoft.com/office/drawing/2014/main" val="3047902464"/>
                    </a:ext>
                  </a:extLst>
                </a:gridCol>
                <a:gridCol w="659393">
                  <a:extLst>
                    <a:ext uri="{9D8B030D-6E8A-4147-A177-3AD203B41FA5}">
                      <a16:colId xmlns:a16="http://schemas.microsoft.com/office/drawing/2014/main" val="895797712"/>
                    </a:ext>
                  </a:extLst>
                </a:gridCol>
                <a:gridCol w="979579">
                  <a:extLst>
                    <a:ext uri="{9D8B030D-6E8A-4147-A177-3AD203B41FA5}">
                      <a16:colId xmlns:a16="http://schemas.microsoft.com/office/drawing/2014/main" val="3815405416"/>
                    </a:ext>
                  </a:extLst>
                </a:gridCol>
                <a:gridCol w="903495">
                  <a:extLst>
                    <a:ext uri="{9D8B030D-6E8A-4147-A177-3AD203B41FA5}">
                      <a16:colId xmlns:a16="http://schemas.microsoft.com/office/drawing/2014/main" val="1760732528"/>
                    </a:ext>
                  </a:extLst>
                </a:gridCol>
                <a:gridCol w="675244">
                  <a:extLst>
                    <a:ext uri="{9D8B030D-6E8A-4147-A177-3AD203B41FA5}">
                      <a16:colId xmlns:a16="http://schemas.microsoft.com/office/drawing/2014/main" val="1000107990"/>
                    </a:ext>
                  </a:extLst>
                </a:gridCol>
                <a:gridCol w="710115">
                  <a:extLst>
                    <a:ext uri="{9D8B030D-6E8A-4147-A177-3AD203B41FA5}">
                      <a16:colId xmlns:a16="http://schemas.microsoft.com/office/drawing/2014/main" val="2900093844"/>
                    </a:ext>
                  </a:extLst>
                </a:gridCol>
                <a:gridCol w="748157">
                  <a:extLst>
                    <a:ext uri="{9D8B030D-6E8A-4147-A177-3AD203B41FA5}">
                      <a16:colId xmlns:a16="http://schemas.microsoft.com/office/drawing/2014/main" val="940915485"/>
                    </a:ext>
                  </a:extLst>
                </a:gridCol>
              </a:tblGrid>
              <a:tr h="723900">
                <a:tc>
                  <a:txBody>
                    <a:bodyPr/>
                    <a:lstStyle/>
                    <a:p>
                      <a:pPr algn="ctr" fontAlgn="ctr"/>
                      <a:r>
                        <a:rPr lang="es-MX" sz="1100" b="1" i="0" u="none" strike="noStrike">
                          <a:solidFill>
                            <a:srgbClr val="F2F2F2"/>
                          </a:solidFill>
                          <a:effectLst/>
                          <a:latin typeface="Calibri" panose="020F0502020204030204" pitchFamily="34" charset="0"/>
                        </a:rPr>
                        <a:t>Código</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Ciudad</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Clientes Unq</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Productos Unq</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dirty="0">
                          <a:solidFill>
                            <a:srgbClr val="F2F2F2"/>
                          </a:solidFill>
                          <a:effectLst/>
                          <a:latin typeface="Calibri" panose="020F0502020204030204" pitchFamily="34" charset="0"/>
                        </a:rPr>
                        <a:t># Transacciones</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 Compras promedio</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 Total de compras</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Precio promedio x producto</a:t>
                      </a:r>
                    </a:p>
                  </a:txBody>
                  <a:tcPr marL="9525" marR="9525" marT="9525" marB="0" anchor="ctr">
                    <a:lnL>
                      <a:noFill/>
                    </a:lnL>
                    <a:lnR>
                      <a:noFill/>
                    </a:lnR>
                    <a:lnT>
                      <a:noFill/>
                    </a:lnT>
                    <a:lnB>
                      <a:noFill/>
                    </a:lnB>
                    <a:solidFill>
                      <a:srgbClr val="1F4E78"/>
                    </a:solidFill>
                  </a:tcPr>
                </a:tc>
                <a:extLst>
                  <a:ext uri="{0D108BD9-81ED-4DB2-BD59-A6C34878D82A}">
                    <a16:rowId xmlns:a16="http://schemas.microsoft.com/office/drawing/2014/main" val="2413950680"/>
                  </a:ext>
                </a:extLst>
              </a:tr>
              <a:tr h="190500">
                <a:tc>
                  <a:txBody>
                    <a:bodyPr/>
                    <a:lstStyle/>
                    <a:p>
                      <a:pPr algn="ctr" fontAlgn="b"/>
                      <a:r>
                        <a:rPr lang="es-MX"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A</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961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2,415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10,722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96,438,093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11.2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100,352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8,994 </a:t>
                      </a:r>
                    </a:p>
                  </a:txBody>
                  <a:tcPr marL="9525" marR="9525" marT="9525" marB="0" anchor="b">
                    <a:lnL>
                      <a:noFill/>
                    </a:lnL>
                    <a:lnR>
                      <a:noFill/>
                    </a:lnR>
                    <a:lnT>
                      <a:noFill/>
                    </a:lnT>
                    <a:lnB>
                      <a:noFill/>
                    </a:lnB>
                  </a:tcPr>
                </a:tc>
                <a:extLst>
                  <a:ext uri="{0D108BD9-81ED-4DB2-BD59-A6C34878D82A}">
                    <a16:rowId xmlns:a16="http://schemas.microsoft.com/office/drawing/2014/main" val="1578021233"/>
                  </a:ext>
                </a:extLst>
              </a:tr>
              <a:tr h="190500">
                <a:tc>
                  <a:txBody>
                    <a:bodyPr/>
                    <a:lstStyle/>
                    <a:p>
                      <a:pPr algn="ctr" fontAlgn="b"/>
                      <a:r>
                        <a:rPr lang="es-MX"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B</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1,612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2,622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16,862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155,028,368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10.5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96,171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9,194 </a:t>
                      </a:r>
                    </a:p>
                  </a:txBody>
                  <a:tcPr marL="9525" marR="9525" marT="9525" marB="0" anchor="b">
                    <a:lnL>
                      <a:noFill/>
                    </a:lnL>
                    <a:lnR>
                      <a:noFill/>
                    </a:lnR>
                    <a:lnT>
                      <a:noFill/>
                    </a:lnT>
                    <a:lnB>
                      <a:noFill/>
                    </a:lnB>
                  </a:tcPr>
                </a:tc>
                <a:extLst>
                  <a:ext uri="{0D108BD9-81ED-4DB2-BD59-A6C34878D82A}">
                    <a16:rowId xmlns:a16="http://schemas.microsoft.com/office/drawing/2014/main" val="3677989181"/>
                  </a:ext>
                </a:extLst>
              </a:tr>
              <a:tr h="190500">
                <a:tc>
                  <a:txBody>
                    <a:bodyPr/>
                    <a:lstStyle/>
                    <a:p>
                      <a:pPr algn="ctr" fontAlgn="b"/>
                      <a:r>
                        <a:rPr lang="es-MX"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C</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2,765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2,226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12,467 </a:t>
                      </a:r>
                    </a:p>
                  </a:txBody>
                  <a:tcPr marL="9525" marR="9525" marT="9525"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  121,992,551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4.5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44,120 </a:t>
                      </a:r>
                    </a:p>
                  </a:txBody>
                  <a:tcPr marL="9525" marR="9525" marT="9525"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         9,785 </a:t>
                      </a:r>
                    </a:p>
                  </a:txBody>
                  <a:tcPr marL="9525" marR="9525" marT="9525" marB="0" anchor="b">
                    <a:lnL>
                      <a:noFill/>
                    </a:lnL>
                    <a:lnR>
                      <a:noFill/>
                    </a:lnR>
                    <a:lnT>
                      <a:noFill/>
                    </a:lnT>
                    <a:lnB>
                      <a:noFill/>
                    </a:lnB>
                  </a:tcPr>
                </a:tc>
                <a:extLst>
                  <a:ext uri="{0D108BD9-81ED-4DB2-BD59-A6C34878D82A}">
                    <a16:rowId xmlns:a16="http://schemas.microsoft.com/office/drawing/2014/main" val="2160834555"/>
                  </a:ext>
                </a:extLst>
              </a:tr>
            </a:tbl>
          </a:graphicData>
        </a:graphic>
      </p:graphicFrame>
      <p:pic>
        <p:nvPicPr>
          <p:cNvPr id="5" name="Imagen 4" descr="Icono&#10;&#10;Descripción generada automáticamente">
            <a:hlinkClick r:id="rId2" action="ppaction://hlinksldjump"/>
            <a:extLst>
              <a:ext uri="{FF2B5EF4-FFF2-40B4-BE49-F238E27FC236}">
                <a16:creationId xmlns:a16="http://schemas.microsoft.com/office/drawing/2014/main" id="{29794946-F287-43A6-9BC1-5D2BB88CB1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1747937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A44884B7-3EB6-479C-937E-920E77BEF36C}"/>
              </a:ext>
            </a:extLst>
          </p:cNvPr>
          <p:cNvGraphicFramePr>
            <a:graphicFrameLocks noGrp="1"/>
          </p:cNvGraphicFramePr>
          <p:nvPr>
            <p:ph idx="1"/>
          </p:nvPr>
        </p:nvGraphicFramePr>
        <p:xfrm>
          <a:off x="838206" y="3771584"/>
          <a:ext cx="10515588" cy="459420"/>
        </p:xfrm>
        <a:graphic>
          <a:graphicData uri="http://schemas.openxmlformats.org/drawingml/2006/table">
            <a:tbl>
              <a:tblPr/>
              <a:tblGrid>
                <a:gridCol w="512893">
                  <a:extLst>
                    <a:ext uri="{9D8B030D-6E8A-4147-A177-3AD203B41FA5}">
                      <a16:colId xmlns:a16="http://schemas.microsoft.com/office/drawing/2014/main" val="1486330787"/>
                    </a:ext>
                  </a:extLst>
                </a:gridCol>
                <a:gridCol w="255171">
                  <a:extLst>
                    <a:ext uri="{9D8B030D-6E8A-4147-A177-3AD203B41FA5}">
                      <a16:colId xmlns:a16="http://schemas.microsoft.com/office/drawing/2014/main" val="1861218251"/>
                    </a:ext>
                  </a:extLst>
                </a:gridCol>
                <a:gridCol w="306205">
                  <a:extLst>
                    <a:ext uri="{9D8B030D-6E8A-4147-A177-3AD203B41FA5}">
                      <a16:colId xmlns:a16="http://schemas.microsoft.com/office/drawing/2014/main" val="3690494959"/>
                    </a:ext>
                  </a:extLst>
                </a:gridCol>
                <a:gridCol w="306205">
                  <a:extLst>
                    <a:ext uri="{9D8B030D-6E8A-4147-A177-3AD203B41FA5}">
                      <a16:colId xmlns:a16="http://schemas.microsoft.com/office/drawing/2014/main" val="963860895"/>
                    </a:ext>
                  </a:extLst>
                </a:gridCol>
                <a:gridCol w="306205">
                  <a:extLst>
                    <a:ext uri="{9D8B030D-6E8A-4147-A177-3AD203B41FA5}">
                      <a16:colId xmlns:a16="http://schemas.microsoft.com/office/drawing/2014/main" val="3053238893"/>
                    </a:ext>
                  </a:extLst>
                </a:gridCol>
                <a:gridCol w="306205">
                  <a:extLst>
                    <a:ext uri="{9D8B030D-6E8A-4147-A177-3AD203B41FA5}">
                      <a16:colId xmlns:a16="http://schemas.microsoft.com/office/drawing/2014/main" val="3757931067"/>
                    </a:ext>
                  </a:extLst>
                </a:gridCol>
                <a:gridCol w="306205">
                  <a:extLst>
                    <a:ext uri="{9D8B030D-6E8A-4147-A177-3AD203B41FA5}">
                      <a16:colId xmlns:a16="http://schemas.microsoft.com/office/drawing/2014/main" val="3827019177"/>
                    </a:ext>
                  </a:extLst>
                </a:gridCol>
                <a:gridCol w="214343">
                  <a:extLst>
                    <a:ext uri="{9D8B030D-6E8A-4147-A177-3AD203B41FA5}">
                      <a16:colId xmlns:a16="http://schemas.microsoft.com/office/drawing/2014/main" val="1659905909"/>
                    </a:ext>
                  </a:extLst>
                </a:gridCol>
                <a:gridCol w="255171">
                  <a:extLst>
                    <a:ext uri="{9D8B030D-6E8A-4147-A177-3AD203B41FA5}">
                      <a16:colId xmlns:a16="http://schemas.microsoft.com/office/drawing/2014/main" val="1028361447"/>
                    </a:ext>
                  </a:extLst>
                </a:gridCol>
                <a:gridCol w="306205">
                  <a:extLst>
                    <a:ext uri="{9D8B030D-6E8A-4147-A177-3AD203B41FA5}">
                      <a16:colId xmlns:a16="http://schemas.microsoft.com/office/drawing/2014/main" val="1933030489"/>
                    </a:ext>
                  </a:extLst>
                </a:gridCol>
                <a:gridCol w="306205">
                  <a:extLst>
                    <a:ext uri="{9D8B030D-6E8A-4147-A177-3AD203B41FA5}">
                      <a16:colId xmlns:a16="http://schemas.microsoft.com/office/drawing/2014/main" val="372324115"/>
                    </a:ext>
                  </a:extLst>
                </a:gridCol>
                <a:gridCol w="306205">
                  <a:extLst>
                    <a:ext uri="{9D8B030D-6E8A-4147-A177-3AD203B41FA5}">
                      <a16:colId xmlns:a16="http://schemas.microsoft.com/office/drawing/2014/main" val="3482790188"/>
                    </a:ext>
                  </a:extLst>
                </a:gridCol>
                <a:gridCol w="306205">
                  <a:extLst>
                    <a:ext uri="{9D8B030D-6E8A-4147-A177-3AD203B41FA5}">
                      <a16:colId xmlns:a16="http://schemas.microsoft.com/office/drawing/2014/main" val="2350401555"/>
                    </a:ext>
                  </a:extLst>
                </a:gridCol>
                <a:gridCol w="306205">
                  <a:extLst>
                    <a:ext uri="{9D8B030D-6E8A-4147-A177-3AD203B41FA5}">
                      <a16:colId xmlns:a16="http://schemas.microsoft.com/office/drawing/2014/main" val="1153593228"/>
                    </a:ext>
                  </a:extLst>
                </a:gridCol>
                <a:gridCol w="214343">
                  <a:extLst>
                    <a:ext uri="{9D8B030D-6E8A-4147-A177-3AD203B41FA5}">
                      <a16:colId xmlns:a16="http://schemas.microsoft.com/office/drawing/2014/main" val="1411577135"/>
                    </a:ext>
                  </a:extLst>
                </a:gridCol>
                <a:gridCol w="255171">
                  <a:extLst>
                    <a:ext uri="{9D8B030D-6E8A-4147-A177-3AD203B41FA5}">
                      <a16:colId xmlns:a16="http://schemas.microsoft.com/office/drawing/2014/main" val="3132468000"/>
                    </a:ext>
                  </a:extLst>
                </a:gridCol>
                <a:gridCol w="306205">
                  <a:extLst>
                    <a:ext uri="{9D8B030D-6E8A-4147-A177-3AD203B41FA5}">
                      <a16:colId xmlns:a16="http://schemas.microsoft.com/office/drawing/2014/main" val="2079642121"/>
                    </a:ext>
                  </a:extLst>
                </a:gridCol>
                <a:gridCol w="306205">
                  <a:extLst>
                    <a:ext uri="{9D8B030D-6E8A-4147-A177-3AD203B41FA5}">
                      <a16:colId xmlns:a16="http://schemas.microsoft.com/office/drawing/2014/main" val="1076465613"/>
                    </a:ext>
                  </a:extLst>
                </a:gridCol>
                <a:gridCol w="306205">
                  <a:extLst>
                    <a:ext uri="{9D8B030D-6E8A-4147-A177-3AD203B41FA5}">
                      <a16:colId xmlns:a16="http://schemas.microsoft.com/office/drawing/2014/main" val="265651180"/>
                    </a:ext>
                  </a:extLst>
                </a:gridCol>
                <a:gridCol w="306205">
                  <a:extLst>
                    <a:ext uri="{9D8B030D-6E8A-4147-A177-3AD203B41FA5}">
                      <a16:colId xmlns:a16="http://schemas.microsoft.com/office/drawing/2014/main" val="1832618188"/>
                    </a:ext>
                  </a:extLst>
                </a:gridCol>
                <a:gridCol w="306205">
                  <a:extLst>
                    <a:ext uri="{9D8B030D-6E8A-4147-A177-3AD203B41FA5}">
                      <a16:colId xmlns:a16="http://schemas.microsoft.com/office/drawing/2014/main" val="3908001951"/>
                    </a:ext>
                  </a:extLst>
                </a:gridCol>
                <a:gridCol w="214343">
                  <a:extLst>
                    <a:ext uri="{9D8B030D-6E8A-4147-A177-3AD203B41FA5}">
                      <a16:colId xmlns:a16="http://schemas.microsoft.com/office/drawing/2014/main" val="2709512964"/>
                    </a:ext>
                  </a:extLst>
                </a:gridCol>
                <a:gridCol w="255171">
                  <a:extLst>
                    <a:ext uri="{9D8B030D-6E8A-4147-A177-3AD203B41FA5}">
                      <a16:colId xmlns:a16="http://schemas.microsoft.com/office/drawing/2014/main" val="3509607679"/>
                    </a:ext>
                  </a:extLst>
                </a:gridCol>
                <a:gridCol w="306205">
                  <a:extLst>
                    <a:ext uri="{9D8B030D-6E8A-4147-A177-3AD203B41FA5}">
                      <a16:colId xmlns:a16="http://schemas.microsoft.com/office/drawing/2014/main" val="427506205"/>
                    </a:ext>
                  </a:extLst>
                </a:gridCol>
                <a:gridCol w="306205">
                  <a:extLst>
                    <a:ext uri="{9D8B030D-6E8A-4147-A177-3AD203B41FA5}">
                      <a16:colId xmlns:a16="http://schemas.microsoft.com/office/drawing/2014/main" val="3501448865"/>
                    </a:ext>
                  </a:extLst>
                </a:gridCol>
                <a:gridCol w="306205">
                  <a:extLst>
                    <a:ext uri="{9D8B030D-6E8A-4147-A177-3AD203B41FA5}">
                      <a16:colId xmlns:a16="http://schemas.microsoft.com/office/drawing/2014/main" val="3612550336"/>
                    </a:ext>
                  </a:extLst>
                </a:gridCol>
                <a:gridCol w="306205">
                  <a:extLst>
                    <a:ext uri="{9D8B030D-6E8A-4147-A177-3AD203B41FA5}">
                      <a16:colId xmlns:a16="http://schemas.microsoft.com/office/drawing/2014/main" val="3002725781"/>
                    </a:ext>
                  </a:extLst>
                </a:gridCol>
                <a:gridCol w="306205">
                  <a:extLst>
                    <a:ext uri="{9D8B030D-6E8A-4147-A177-3AD203B41FA5}">
                      <a16:colId xmlns:a16="http://schemas.microsoft.com/office/drawing/2014/main" val="29927958"/>
                    </a:ext>
                  </a:extLst>
                </a:gridCol>
                <a:gridCol w="214343">
                  <a:extLst>
                    <a:ext uri="{9D8B030D-6E8A-4147-A177-3AD203B41FA5}">
                      <a16:colId xmlns:a16="http://schemas.microsoft.com/office/drawing/2014/main" val="3387386670"/>
                    </a:ext>
                  </a:extLst>
                </a:gridCol>
                <a:gridCol w="255171">
                  <a:extLst>
                    <a:ext uri="{9D8B030D-6E8A-4147-A177-3AD203B41FA5}">
                      <a16:colId xmlns:a16="http://schemas.microsoft.com/office/drawing/2014/main" val="2023003650"/>
                    </a:ext>
                  </a:extLst>
                </a:gridCol>
                <a:gridCol w="306205">
                  <a:extLst>
                    <a:ext uri="{9D8B030D-6E8A-4147-A177-3AD203B41FA5}">
                      <a16:colId xmlns:a16="http://schemas.microsoft.com/office/drawing/2014/main" val="241363269"/>
                    </a:ext>
                  </a:extLst>
                </a:gridCol>
                <a:gridCol w="306205">
                  <a:extLst>
                    <a:ext uri="{9D8B030D-6E8A-4147-A177-3AD203B41FA5}">
                      <a16:colId xmlns:a16="http://schemas.microsoft.com/office/drawing/2014/main" val="1855593522"/>
                    </a:ext>
                  </a:extLst>
                </a:gridCol>
                <a:gridCol w="306205">
                  <a:extLst>
                    <a:ext uri="{9D8B030D-6E8A-4147-A177-3AD203B41FA5}">
                      <a16:colId xmlns:a16="http://schemas.microsoft.com/office/drawing/2014/main" val="1353534533"/>
                    </a:ext>
                  </a:extLst>
                </a:gridCol>
                <a:gridCol w="306205">
                  <a:extLst>
                    <a:ext uri="{9D8B030D-6E8A-4147-A177-3AD203B41FA5}">
                      <a16:colId xmlns:a16="http://schemas.microsoft.com/office/drawing/2014/main" val="1331542660"/>
                    </a:ext>
                  </a:extLst>
                </a:gridCol>
                <a:gridCol w="306205">
                  <a:extLst>
                    <a:ext uri="{9D8B030D-6E8A-4147-A177-3AD203B41FA5}">
                      <a16:colId xmlns:a16="http://schemas.microsoft.com/office/drawing/2014/main" val="1049327492"/>
                    </a:ext>
                  </a:extLst>
                </a:gridCol>
                <a:gridCol w="214343">
                  <a:extLst>
                    <a:ext uri="{9D8B030D-6E8A-4147-A177-3AD203B41FA5}">
                      <a16:colId xmlns:a16="http://schemas.microsoft.com/office/drawing/2014/main" val="890254976"/>
                    </a:ext>
                  </a:extLst>
                </a:gridCol>
              </a:tblGrid>
              <a:tr h="153140">
                <a:tc>
                  <a:txBody>
                    <a:bodyPr/>
                    <a:lstStyle/>
                    <a:p>
                      <a:pPr algn="l" fontAlgn="ctr"/>
                      <a:r>
                        <a:rPr lang="es-MX" sz="700" b="1" i="0" u="none" strike="noStrike">
                          <a:solidFill>
                            <a:srgbClr val="F2F2F2"/>
                          </a:solidFill>
                          <a:effectLst/>
                          <a:latin typeface="Arial" panose="020B0604020202020204" pitchFamily="34" charset="0"/>
                        </a:rPr>
                        <a:t>Stay years</a:t>
                      </a:r>
                    </a:p>
                  </a:txBody>
                  <a:tcPr marL="7657" marR="7657" marT="7657" marB="0" anchor="ctr">
                    <a:lnL>
                      <a:noFill/>
                    </a:lnL>
                    <a:lnR>
                      <a:noFill/>
                    </a:lnR>
                    <a:lnT>
                      <a:noFill/>
                    </a:lnT>
                    <a:lnB>
                      <a:noFill/>
                    </a:lnB>
                    <a:solidFill>
                      <a:srgbClr val="1F4E78"/>
                    </a:solidFill>
                  </a:tcPr>
                </a:tc>
                <a:tc gridSpan="7">
                  <a:txBody>
                    <a:bodyPr/>
                    <a:lstStyle/>
                    <a:p>
                      <a:pPr algn="ctr" fontAlgn="ctr"/>
                      <a:r>
                        <a:rPr lang="es-MX" sz="700" b="1" i="0" u="none" strike="noStrike">
                          <a:solidFill>
                            <a:srgbClr val="000000"/>
                          </a:solidFill>
                          <a:effectLst/>
                          <a:latin typeface="Arial" panose="020B0604020202020204" pitchFamily="34" charset="0"/>
                        </a:rPr>
                        <a:t>0</a:t>
                      </a:r>
                    </a:p>
                  </a:txBody>
                  <a:tcPr marL="7657" marR="7657" marT="7657" marB="0" anchor="ctr">
                    <a:lnL>
                      <a:noFill/>
                    </a:lnL>
                    <a:lnR>
                      <a:noFill/>
                    </a:lnR>
                    <a:lnT>
                      <a:noFill/>
                    </a:lnT>
                    <a:lnB>
                      <a:noFill/>
                    </a:lnB>
                    <a:solidFill>
                      <a:srgbClr val="F5F5F5"/>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7">
                  <a:txBody>
                    <a:bodyPr/>
                    <a:lstStyle/>
                    <a:p>
                      <a:pPr algn="ctr" fontAlgn="t"/>
                      <a:r>
                        <a:rPr lang="es-MX" sz="700" b="1" i="0" u="none" strike="noStrike">
                          <a:solidFill>
                            <a:srgbClr val="000000"/>
                          </a:solidFill>
                          <a:effectLst/>
                          <a:latin typeface="Arial" panose="020B0604020202020204" pitchFamily="34" charset="0"/>
                        </a:rPr>
                        <a:t>1</a:t>
                      </a:r>
                    </a:p>
                  </a:txBody>
                  <a:tcPr marL="7657" marR="7657" marT="7657" marB="0">
                    <a:lnL>
                      <a:noFill/>
                    </a:lnL>
                    <a:lnR>
                      <a:noFill/>
                    </a:lnR>
                    <a:lnT>
                      <a:noFill/>
                    </a:lnT>
                    <a:lnB>
                      <a:noFill/>
                    </a:lnB>
                    <a:solidFill>
                      <a:srgbClr val="FFFFFF"/>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7">
                  <a:txBody>
                    <a:bodyPr/>
                    <a:lstStyle/>
                    <a:p>
                      <a:pPr algn="ctr" fontAlgn="t"/>
                      <a:r>
                        <a:rPr lang="es-MX" sz="700" b="1" i="0" u="none" strike="noStrike">
                          <a:solidFill>
                            <a:srgbClr val="000000"/>
                          </a:solidFill>
                          <a:effectLst/>
                          <a:latin typeface="Arial" panose="020B0604020202020204" pitchFamily="34" charset="0"/>
                        </a:rPr>
                        <a:t>2</a:t>
                      </a:r>
                    </a:p>
                  </a:txBody>
                  <a:tcPr marL="7657" marR="7657" marT="7657" marB="0">
                    <a:lnL>
                      <a:noFill/>
                    </a:lnL>
                    <a:lnR>
                      <a:noFill/>
                    </a:lnR>
                    <a:lnT>
                      <a:noFill/>
                    </a:lnT>
                    <a:lnB>
                      <a:noFill/>
                    </a:lnB>
                    <a:solidFill>
                      <a:srgbClr val="F5F5F5"/>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7">
                  <a:txBody>
                    <a:bodyPr/>
                    <a:lstStyle/>
                    <a:p>
                      <a:pPr algn="ctr" fontAlgn="t"/>
                      <a:r>
                        <a:rPr lang="es-MX" sz="700" b="1" i="0" u="none" strike="noStrike">
                          <a:solidFill>
                            <a:srgbClr val="000000"/>
                          </a:solidFill>
                          <a:effectLst/>
                          <a:latin typeface="Arial" panose="020B0604020202020204" pitchFamily="34" charset="0"/>
                        </a:rPr>
                        <a:t>3</a:t>
                      </a:r>
                    </a:p>
                  </a:txBody>
                  <a:tcPr marL="7657" marR="7657" marT="7657" marB="0">
                    <a:lnL>
                      <a:noFill/>
                    </a:lnL>
                    <a:lnR>
                      <a:noFill/>
                    </a:lnR>
                    <a:lnT>
                      <a:noFill/>
                    </a:lnT>
                    <a:lnB>
                      <a:noFill/>
                    </a:lnB>
                    <a:solidFill>
                      <a:srgbClr val="FFFFFF"/>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7">
                  <a:txBody>
                    <a:bodyPr/>
                    <a:lstStyle/>
                    <a:p>
                      <a:pPr algn="ctr" fontAlgn="t"/>
                      <a:r>
                        <a:rPr lang="es-MX" sz="700" b="1" i="0" u="none" strike="noStrike">
                          <a:solidFill>
                            <a:srgbClr val="000000"/>
                          </a:solidFill>
                          <a:effectLst/>
                          <a:latin typeface="Arial" panose="020B0604020202020204" pitchFamily="34" charset="0"/>
                        </a:rPr>
                        <a:t>4</a:t>
                      </a:r>
                    </a:p>
                  </a:txBody>
                  <a:tcPr marL="7657" marR="7657" marT="7657" marB="0">
                    <a:lnL>
                      <a:noFill/>
                    </a:lnL>
                    <a:lnR>
                      <a:noFill/>
                    </a:lnR>
                    <a:lnT>
                      <a:noFill/>
                    </a:lnT>
                    <a:lnB>
                      <a:noFill/>
                    </a:lnB>
                    <a:solidFill>
                      <a:srgbClr val="F5F5F5"/>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712182387"/>
                  </a:ext>
                </a:extLst>
              </a:tr>
              <a:tr h="153140">
                <a:tc>
                  <a:txBody>
                    <a:bodyPr/>
                    <a:lstStyle/>
                    <a:p>
                      <a:pPr algn="l" fontAlgn="ctr"/>
                      <a:r>
                        <a:rPr lang="es-MX" sz="700" b="1" i="0" u="none" strike="noStrike">
                          <a:solidFill>
                            <a:srgbClr val="F2F2F2"/>
                          </a:solidFill>
                          <a:effectLst/>
                          <a:latin typeface="Arial" panose="020B0604020202020204" pitchFamily="34" charset="0"/>
                        </a:rPr>
                        <a:t>Age</a:t>
                      </a:r>
                    </a:p>
                  </a:txBody>
                  <a:tcPr marL="7657" marR="7657" marT="7657" marB="0" anchor="ctr">
                    <a:lnL>
                      <a:noFill/>
                    </a:lnL>
                    <a:lnR>
                      <a:noFill/>
                    </a:lnR>
                    <a:lnT>
                      <a:noFill/>
                    </a:lnT>
                    <a:lnB>
                      <a:noFill/>
                    </a:lnB>
                    <a:solidFill>
                      <a:srgbClr val="1F4E78"/>
                    </a:solidFill>
                  </a:tcPr>
                </a:tc>
                <a:tc>
                  <a:txBody>
                    <a:bodyPr/>
                    <a:lstStyle/>
                    <a:p>
                      <a:pPr algn="ctr" fontAlgn="b"/>
                      <a:r>
                        <a:rPr lang="es-MX" sz="900" b="0" i="0" u="none" strike="noStrike">
                          <a:solidFill>
                            <a:srgbClr val="000000"/>
                          </a:solidFill>
                          <a:effectLst/>
                          <a:latin typeface="Calibri" panose="020F0502020204030204" pitchFamily="34" charset="0"/>
                        </a:rPr>
                        <a:t>0-17</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18-25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26-35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36-45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46-50</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51-55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0-17</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18-25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26-35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36-45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46-50</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51-55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0-17</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18-25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26-35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36-45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46-50</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51-55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0-17</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18-25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26-35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36-45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46-50</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51-55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0-17</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18-25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26-35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36-45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46-50</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51-55</a:t>
                      </a:r>
                    </a:p>
                  </a:txBody>
                  <a:tcPr marL="7657" marR="7657" marT="7657" marB="0" anchor="b">
                    <a:lnL>
                      <a:noFill/>
                    </a:lnL>
                    <a:lnR>
                      <a:noFill/>
                    </a:lnR>
                    <a:lnT>
                      <a:noFill/>
                    </a:lnT>
                    <a:lnB>
                      <a:noFill/>
                    </a:lnB>
                  </a:tcPr>
                </a:tc>
                <a:tc>
                  <a:txBody>
                    <a:bodyPr/>
                    <a:lstStyle/>
                    <a:p>
                      <a:pPr algn="ctr" fontAlgn="b"/>
                      <a:r>
                        <a:rPr lang="es-MX" sz="900" b="0" i="0" u="none" strike="noStrike">
                          <a:solidFill>
                            <a:srgbClr val="000000"/>
                          </a:solidFill>
                          <a:effectLst/>
                          <a:latin typeface="Calibri" panose="020F0502020204030204" pitchFamily="34" charset="0"/>
                        </a:rPr>
                        <a:t>55+</a:t>
                      </a:r>
                    </a:p>
                  </a:txBody>
                  <a:tcPr marL="7657" marR="7657" marT="7657" marB="0" anchor="b">
                    <a:lnL>
                      <a:noFill/>
                    </a:lnL>
                    <a:lnR>
                      <a:noFill/>
                    </a:lnR>
                    <a:lnT>
                      <a:noFill/>
                    </a:lnT>
                    <a:lnB>
                      <a:noFill/>
                    </a:lnB>
                  </a:tcPr>
                </a:tc>
                <a:extLst>
                  <a:ext uri="{0D108BD9-81ED-4DB2-BD59-A6C34878D82A}">
                    <a16:rowId xmlns:a16="http://schemas.microsoft.com/office/drawing/2014/main" val="4250567645"/>
                  </a:ext>
                </a:extLst>
              </a:tr>
              <a:tr h="153140">
                <a:tc>
                  <a:txBody>
                    <a:bodyPr/>
                    <a:lstStyle/>
                    <a:p>
                      <a:pPr algn="l" fontAlgn="ctr"/>
                      <a:r>
                        <a:rPr lang="es-MX" sz="700" b="1" i="0" u="none" strike="noStrike">
                          <a:solidFill>
                            <a:srgbClr val="F2F2F2"/>
                          </a:solidFill>
                          <a:effectLst/>
                          <a:latin typeface="Arial" panose="020B0604020202020204" pitchFamily="34" charset="0"/>
                        </a:rPr>
                        <a:t>Count</a:t>
                      </a:r>
                    </a:p>
                  </a:txBody>
                  <a:tcPr marL="7657" marR="7657" marT="7657" marB="0" anchor="ctr">
                    <a:lnL>
                      <a:noFill/>
                    </a:lnL>
                    <a:lnR>
                      <a:noFill/>
                    </a:lnR>
                    <a:lnT>
                      <a:noFill/>
                    </a:lnT>
                    <a:lnB>
                      <a:noFill/>
                    </a:lnB>
                    <a:solidFill>
                      <a:srgbClr val="1F4E78"/>
                    </a:solidFill>
                  </a:tcPr>
                </a:tc>
                <a:tc>
                  <a:txBody>
                    <a:bodyPr/>
                    <a:lstStyle/>
                    <a:p>
                      <a:pPr algn="ctr" fontAlgn="ctr"/>
                      <a:r>
                        <a:rPr lang="es-MX" sz="700" b="0" i="0" u="none" strike="noStrike">
                          <a:solidFill>
                            <a:srgbClr val="000000"/>
                          </a:solidFill>
                          <a:effectLst/>
                          <a:latin typeface="Arial" panose="020B0604020202020204" pitchFamily="34" charset="0"/>
                        </a:rPr>
                        <a:t>165</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1216</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1986</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1001</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472</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322</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222</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368</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2380</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5639</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2663</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1266</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1212</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525</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238</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1408</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2798</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1555</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632</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436</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287</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198</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1135</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2872</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1696</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438</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395</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255</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107</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1206</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2566</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1139</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a:solidFill>
                            <a:srgbClr val="000000"/>
                          </a:solidFill>
                          <a:effectLst/>
                          <a:latin typeface="Arial" panose="020B0604020202020204" pitchFamily="34" charset="0"/>
                        </a:rPr>
                        <a:t>590</a:t>
                      </a:r>
                    </a:p>
                  </a:txBody>
                  <a:tcPr marL="7657" marR="7657" marT="7657" marB="0" anchor="ctr">
                    <a:lnL>
                      <a:noFill/>
                    </a:lnL>
                    <a:lnR>
                      <a:noFill/>
                    </a:lnR>
                    <a:lnT>
                      <a:noFill/>
                    </a:lnT>
                    <a:lnB>
                      <a:noFill/>
                    </a:lnB>
                    <a:solidFill>
                      <a:srgbClr val="F5F5F5"/>
                    </a:solidFill>
                  </a:tcPr>
                </a:tc>
                <a:tc>
                  <a:txBody>
                    <a:bodyPr/>
                    <a:lstStyle/>
                    <a:p>
                      <a:pPr algn="ctr" fontAlgn="ctr"/>
                      <a:r>
                        <a:rPr lang="es-MX" sz="700" b="0" i="0" u="none" strike="noStrike">
                          <a:solidFill>
                            <a:srgbClr val="000000"/>
                          </a:solidFill>
                          <a:effectLst/>
                          <a:latin typeface="Arial" panose="020B0604020202020204" pitchFamily="34" charset="0"/>
                        </a:rPr>
                        <a:t>407</a:t>
                      </a:r>
                    </a:p>
                  </a:txBody>
                  <a:tcPr marL="7657" marR="7657" marT="7657" marB="0" anchor="ctr">
                    <a:lnL>
                      <a:noFill/>
                    </a:lnL>
                    <a:lnR>
                      <a:noFill/>
                    </a:lnR>
                    <a:lnT>
                      <a:noFill/>
                    </a:lnT>
                    <a:lnB>
                      <a:noFill/>
                    </a:lnB>
                    <a:solidFill>
                      <a:srgbClr val="FFFFFF"/>
                    </a:solidFill>
                  </a:tcPr>
                </a:tc>
                <a:tc>
                  <a:txBody>
                    <a:bodyPr/>
                    <a:lstStyle/>
                    <a:p>
                      <a:pPr algn="ctr" fontAlgn="ctr"/>
                      <a:r>
                        <a:rPr lang="es-MX" sz="700" b="0" i="0" u="none" strike="noStrike" dirty="0">
                          <a:solidFill>
                            <a:srgbClr val="000000"/>
                          </a:solidFill>
                          <a:effectLst/>
                          <a:latin typeface="Arial" panose="020B0604020202020204" pitchFamily="34" charset="0"/>
                        </a:rPr>
                        <a:t>256</a:t>
                      </a:r>
                    </a:p>
                  </a:txBody>
                  <a:tcPr marL="7657" marR="7657" marT="7657" marB="0" anchor="ctr">
                    <a:lnL>
                      <a:noFill/>
                    </a:lnL>
                    <a:lnR>
                      <a:noFill/>
                    </a:lnR>
                    <a:lnT>
                      <a:noFill/>
                    </a:lnT>
                    <a:lnB>
                      <a:noFill/>
                    </a:lnB>
                    <a:solidFill>
                      <a:srgbClr val="FFFFFF"/>
                    </a:solidFill>
                  </a:tcPr>
                </a:tc>
                <a:extLst>
                  <a:ext uri="{0D108BD9-81ED-4DB2-BD59-A6C34878D82A}">
                    <a16:rowId xmlns:a16="http://schemas.microsoft.com/office/drawing/2014/main" val="3094130684"/>
                  </a:ext>
                </a:extLst>
              </a:tr>
            </a:tbl>
          </a:graphicData>
        </a:graphic>
      </p:graphicFrame>
      <p:graphicFrame>
        <p:nvGraphicFramePr>
          <p:cNvPr id="7" name="Tabla 6">
            <a:extLst>
              <a:ext uri="{FF2B5EF4-FFF2-40B4-BE49-F238E27FC236}">
                <a16:creationId xmlns:a16="http://schemas.microsoft.com/office/drawing/2014/main" id="{E1E89076-5D0F-4D84-838D-E689554B1C2C}"/>
              </a:ext>
            </a:extLst>
          </p:cNvPr>
          <p:cNvGraphicFramePr>
            <a:graphicFrameLocks noGrp="1"/>
          </p:cNvGraphicFramePr>
          <p:nvPr>
            <p:extLst>
              <p:ext uri="{D42A27DB-BD31-4B8C-83A1-F6EECF244321}">
                <p14:modId xmlns:p14="http://schemas.microsoft.com/office/powerpoint/2010/main" val="3736431434"/>
              </p:ext>
            </p:extLst>
          </p:nvPr>
        </p:nvGraphicFramePr>
        <p:xfrm>
          <a:off x="2904258" y="736095"/>
          <a:ext cx="6235701" cy="2447925"/>
        </p:xfrm>
        <a:graphic>
          <a:graphicData uri="http://schemas.openxmlformats.org/drawingml/2006/table">
            <a:tbl>
              <a:tblPr/>
              <a:tblGrid>
                <a:gridCol w="456503">
                  <a:extLst>
                    <a:ext uri="{9D8B030D-6E8A-4147-A177-3AD203B41FA5}">
                      <a16:colId xmlns:a16="http://schemas.microsoft.com/office/drawing/2014/main" val="3486693777"/>
                    </a:ext>
                  </a:extLst>
                </a:gridCol>
                <a:gridCol w="545267">
                  <a:extLst>
                    <a:ext uri="{9D8B030D-6E8A-4147-A177-3AD203B41FA5}">
                      <a16:colId xmlns:a16="http://schemas.microsoft.com/office/drawing/2014/main" val="894518264"/>
                    </a:ext>
                  </a:extLst>
                </a:gridCol>
                <a:gridCol w="557948">
                  <a:extLst>
                    <a:ext uri="{9D8B030D-6E8A-4147-A177-3AD203B41FA5}">
                      <a16:colId xmlns:a16="http://schemas.microsoft.com/office/drawing/2014/main" val="3833081218"/>
                    </a:ext>
                  </a:extLst>
                </a:gridCol>
                <a:gridCol w="659393">
                  <a:extLst>
                    <a:ext uri="{9D8B030D-6E8A-4147-A177-3AD203B41FA5}">
                      <a16:colId xmlns:a16="http://schemas.microsoft.com/office/drawing/2014/main" val="594954930"/>
                    </a:ext>
                  </a:extLst>
                </a:gridCol>
                <a:gridCol w="979579">
                  <a:extLst>
                    <a:ext uri="{9D8B030D-6E8A-4147-A177-3AD203B41FA5}">
                      <a16:colId xmlns:a16="http://schemas.microsoft.com/office/drawing/2014/main" val="727610186"/>
                    </a:ext>
                  </a:extLst>
                </a:gridCol>
                <a:gridCol w="903495">
                  <a:extLst>
                    <a:ext uri="{9D8B030D-6E8A-4147-A177-3AD203B41FA5}">
                      <a16:colId xmlns:a16="http://schemas.microsoft.com/office/drawing/2014/main" val="3443374182"/>
                    </a:ext>
                  </a:extLst>
                </a:gridCol>
                <a:gridCol w="675244">
                  <a:extLst>
                    <a:ext uri="{9D8B030D-6E8A-4147-A177-3AD203B41FA5}">
                      <a16:colId xmlns:a16="http://schemas.microsoft.com/office/drawing/2014/main" val="4234533025"/>
                    </a:ext>
                  </a:extLst>
                </a:gridCol>
                <a:gridCol w="710115">
                  <a:extLst>
                    <a:ext uri="{9D8B030D-6E8A-4147-A177-3AD203B41FA5}">
                      <a16:colId xmlns:a16="http://schemas.microsoft.com/office/drawing/2014/main" val="3100142257"/>
                    </a:ext>
                  </a:extLst>
                </a:gridCol>
                <a:gridCol w="748157">
                  <a:extLst>
                    <a:ext uri="{9D8B030D-6E8A-4147-A177-3AD203B41FA5}">
                      <a16:colId xmlns:a16="http://schemas.microsoft.com/office/drawing/2014/main" val="751776588"/>
                    </a:ext>
                  </a:extLst>
                </a:gridCol>
              </a:tblGrid>
              <a:tr h="723900">
                <a:tc>
                  <a:txBody>
                    <a:bodyPr/>
                    <a:lstStyle/>
                    <a:p>
                      <a:pPr algn="ctr" fontAlgn="ctr"/>
                      <a:r>
                        <a:rPr lang="es-MX" sz="1100" b="1" i="0" u="none" strike="noStrike">
                          <a:solidFill>
                            <a:srgbClr val="F2F2F2"/>
                          </a:solidFill>
                          <a:effectLst/>
                          <a:latin typeface="Calibri" panose="020F0502020204030204" pitchFamily="34" charset="0"/>
                        </a:rPr>
                        <a:t>Código</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Ciudad</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Clientes Unq</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Productos Unq</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 Transacciones</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 Compras promedio</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Monto Total de compras</a:t>
                      </a:r>
                    </a:p>
                  </a:txBody>
                  <a:tcPr marL="9525" marR="9525" marT="9525" marB="0" anchor="ctr">
                    <a:lnL>
                      <a:noFill/>
                    </a:lnL>
                    <a:lnR>
                      <a:noFill/>
                    </a:lnR>
                    <a:lnT>
                      <a:noFill/>
                    </a:lnT>
                    <a:lnB>
                      <a:noFill/>
                    </a:lnB>
                    <a:solidFill>
                      <a:srgbClr val="1F4E78"/>
                    </a:solidFill>
                  </a:tcPr>
                </a:tc>
                <a:tc>
                  <a:txBody>
                    <a:bodyPr/>
                    <a:lstStyle/>
                    <a:p>
                      <a:pPr algn="ctr" fontAlgn="ctr"/>
                      <a:r>
                        <a:rPr lang="es-MX" sz="1100" b="1" i="0" u="none" strike="noStrike">
                          <a:solidFill>
                            <a:srgbClr val="F2F2F2"/>
                          </a:solidFill>
                          <a:effectLst/>
                          <a:latin typeface="Calibri" panose="020F0502020204030204" pitchFamily="34" charset="0"/>
                        </a:rPr>
                        <a:t>Precio promedio x producto</a:t>
                      </a:r>
                    </a:p>
                  </a:txBody>
                  <a:tcPr marL="9525" marR="9525" marT="9525" marB="0" anchor="ctr">
                    <a:lnL>
                      <a:noFill/>
                    </a:lnL>
                    <a:lnR>
                      <a:noFill/>
                    </a:lnR>
                    <a:lnT>
                      <a:noFill/>
                    </a:lnT>
                    <a:lnB>
                      <a:noFill/>
                    </a:lnB>
                    <a:solidFill>
                      <a:srgbClr val="1F4E78"/>
                    </a:solidFill>
                  </a:tcPr>
                </a:tc>
                <a:extLst>
                  <a:ext uri="{0D108BD9-81ED-4DB2-BD59-A6C34878D82A}">
                    <a16:rowId xmlns:a16="http://schemas.microsoft.com/office/drawing/2014/main" val="3596399980"/>
                  </a:ext>
                </a:extLst>
              </a:tr>
              <a:tr h="190500">
                <a:tc>
                  <a:txBody>
                    <a:bodyPr/>
                    <a:lstStyle/>
                    <a:p>
                      <a:pPr algn="ctr" fontAlgn="b"/>
                      <a:r>
                        <a:rPr lang="es-MX"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707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1,868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5,384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50,207,673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7.6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71,015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9,325 </a:t>
                      </a:r>
                    </a:p>
                  </a:txBody>
                  <a:tcPr marL="9525" marR="9525" marT="9525" marB="0" anchor="b">
                    <a:lnL>
                      <a:noFill/>
                    </a:lnL>
                    <a:lnR>
                      <a:noFill/>
                    </a:lnR>
                    <a:lnT>
                      <a:noFill/>
                    </a:lnT>
                    <a:lnB>
                      <a:noFill/>
                    </a:lnB>
                  </a:tcPr>
                </a:tc>
                <a:extLst>
                  <a:ext uri="{0D108BD9-81ED-4DB2-BD59-A6C34878D82A}">
                    <a16:rowId xmlns:a16="http://schemas.microsoft.com/office/drawing/2014/main" val="1022406427"/>
                  </a:ext>
                </a:extLst>
              </a:tr>
              <a:tr h="190500">
                <a:tc>
                  <a:txBody>
                    <a:bodyPr/>
                    <a:lstStyle/>
                    <a:p>
                      <a:pPr algn="ctr" fontAlgn="b"/>
                      <a:r>
                        <a:rPr lang="es-MX"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1,885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2,463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14,053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130,338,571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69,145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9,275 </a:t>
                      </a:r>
                    </a:p>
                  </a:txBody>
                  <a:tcPr marL="9525" marR="9525" marT="9525" marB="0" anchor="b">
                    <a:lnL>
                      <a:noFill/>
                    </a:lnL>
                    <a:lnR>
                      <a:noFill/>
                    </a:lnR>
                    <a:lnT>
                      <a:noFill/>
                    </a:lnT>
                    <a:lnB>
                      <a:noFill/>
                    </a:lnB>
                  </a:tcPr>
                </a:tc>
                <a:extLst>
                  <a:ext uri="{0D108BD9-81ED-4DB2-BD59-A6C34878D82A}">
                    <a16:rowId xmlns:a16="http://schemas.microsoft.com/office/drawing/2014/main" val="305619153"/>
                  </a:ext>
                </a:extLst>
              </a:tr>
              <a:tr h="190500">
                <a:tc>
                  <a:txBody>
                    <a:bodyPr/>
                    <a:lstStyle/>
                    <a:p>
                      <a:pPr algn="ctr" fontAlgn="b"/>
                      <a:r>
                        <a:rPr lang="es-MX"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1,025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2,044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7,354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69,432,515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7.2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67,739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9,441 </a:t>
                      </a:r>
                    </a:p>
                  </a:txBody>
                  <a:tcPr marL="9525" marR="9525" marT="9525" marB="0" anchor="b">
                    <a:lnL>
                      <a:noFill/>
                    </a:lnL>
                    <a:lnR>
                      <a:noFill/>
                    </a:lnR>
                    <a:lnT>
                      <a:noFill/>
                    </a:lnT>
                    <a:lnB>
                      <a:noFill/>
                    </a:lnB>
                  </a:tcPr>
                </a:tc>
                <a:extLst>
                  <a:ext uri="{0D108BD9-81ED-4DB2-BD59-A6C34878D82A}">
                    <a16:rowId xmlns:a16="http://schemas.microsoft.com/office/drawing/2014/main" val="3638832458"/>
                  </a:ext>
                </a:extLst>
              </a:tr>
              <a:tr h="190500">
                <a:tc>
                  <a:txBody>
                    <a:bodyPr/>
                    <a:lstStyle/>
                    <a:p>
                      <a:pPr algn="ctr" fontAlgn="b"/>
                      <a:r>
                        <a:rPr lang="es-MX"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890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2,015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6,989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65,239,307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7.9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73,303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9,335 </a:t>
                      </a:r>
                    </a:p>
                  </a:txBody>
                  <a:tcPr marL="9525" marR="9525" marT="9525" marB="0" anchor="b">
                    <a:lnL>
                      <a:noFill/>
                    </a:lnL>
                    <a:lnR>
                      <a:noFill/>
                    </a:lnR>
                    <a:lnT>
                      <a:noFill/>
                    </a:lnT>
                    <a:lnB>
                      <a:noFill/>
                    </a:lnB>
                  </a:tcPr>
                </a:tc>
                <a:extLst>
                  <a:ext uri="{0D108BD9-81ED-4DB2-BD59-A6C34878D82A}">
                    <a16:rowId xmlns:a16="http://schemas.microsoft.com/office/drawing/2014/main" val="730031261"/>
                  </a:ext>
                </a:extLst>
              </a:tr>
              <a:tr h="190500">
                <a:tc>
                  <a:txBody>
                    <a:bodyPr/>
                    <a:lstStyle/>
                    <a:p>
                      <a:pPr algn="ctr" fontAlgn="b"/>
                      <a:r>
                        <a:rPr lang="es-MX"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831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1,956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6,271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58,240,946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7.6 </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     70,085 </a:t>
                      </a:r>
                    </a:p>
                  </a:txBody>
                  <a:tcPr marL="9525" marR="9525" marT="9525"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         9,287 </a:t>
                      </a:r>
                    </a:p>
                  </a:txBody>
                  <a:tcPr marL="9525" marR="9525" marT="9525" marB="0" anchor="b">
                    <a:lnL>
                      <a:noFill/>
                    </a:lnL>
                    <a:lnR>
                      <a:noFill/>
                    </a:lnR>
                    <a:lnT>
                      <a:noFill/>
                    </a:lnT>
                    <a:lnB>
                      <a:noFill/>
                    </a:lnB>
                  </a:tcPr>
                </a:tc>
                <a:extLst>
                  <a:ext uri="{0D108BD9-81ED-4DB2-BD59-A6C34878D82A}">
                    <a16:rowId xmlns:a16="http://schemas.microsoft.com/office/drawing/2014/main" val="3269375697"/>
                  </a:ext>
                </a:extLst>
              </a:tr>
            </a:tbl>
          </a:graphicData>
        </a:graphic>
      </p:graphicFrame>
      <p:pic>
        <p:nvPicPr>
          <p:cNvPr id="8" name="Imagen 7" descr="Icono&#10;&#10;Descripción generada automáticamente">
            <a:hlinkClick r:id="rId2" action="ppaction://hlinksldjump"/>
            <a:extLst>
              <a:ext uri="{FF2B5EF4-FFF2-40B4-BE49-F238E27FC236}">
                <a16:creationId xmlns:a16="http://schemas.microsoft.com/office/drawing/2014/main" id="{6F4338EC-EAA4-4353-BC4C-F9982CE00A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155944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CAD887D8-F1B3-418F-8AC4-776C29C7F2D8}"/>
              </a:ext>
            </a:extLst>
          </p:cNvPr>
          <p:cNvGraphicFramePr>
            <a:graphicFrameLocks noGrp="1"/>
          </p:cNvGraphicFramePr>
          <p:nvPr>
            <p:extLst>
              <p:ext uri="{D42A27DB-BD31-4B8C-83A1-F6EECF244321}">
                <p14:modId xmlns:p14="http://schemas.microsoft.com/office/powerpoint/2010/main" val="47505715"/>
              </p:ext>
            </p:extLst>
          </p:nvPr>
        </p:nvGraphicFramePr>
        <p:xfrm>
          <a:off x="2050472" y="581891"/>
          <a:ext cx="7610763" cy="5595072"/>
        </p:xfrm>
        <a:graphic>
          <a:graphicData uri="http://schemas.openxmlformats.org/drawingml/2006/table">
            <a:tbl>
              <a:tblPr/>
              <a:tblGrid>
                <a:gridCol w="548797">
                  <a:extLst>
                    <a:ext uri="{9D8B030D-6E8A-4147-A177-3AD203B41FA5}">
                      <a16:colId xmlns:a16="http://schemas.microsoft.com/office/drawing/2014/main" val="1891583046"/>
                    </a:ext>
                  </a:extLst>
                </a:gridCol>
                <a:gridCol w="903231">
                  <a:extLst>
                    <a:ext uri="{9D8B030D-6E8A-4147-A177-3AD203B41FA5}">
                      <a16:colId xmlns:a16="http://schemas.microsoft.com/office/drawing/2014/main" val="3952713826"/>
                    </a:ext>
                  </a:extLst>
                </a:gridCol>
                <a:gridCol w="670754">
                  <a:extLst>
                    <a:ext uri="{9D8B030D-6E8A-4147-A177-3AD203B41FA5}">
                      <a16:colId xmlns:a16="http://schemas.microsoft.com/office/drawing/2014/main" val="3163554070"/>
                    </a:ext>
                  </a:extLst>
                </a:gridCol>
                <a:gridCol w="792709">
                  <a:extLst>
                    <a:ext uri="{9D8B030D-6E8A-4147-A177-3AD203B41FA5}">
                      <a16:colId xmlns:a16="http://schemas.microsoft.com/office/drawing/2014/main" val="2322956283"/>
                    </a:ext>
                  </a:extLst>
                </a:gridCol>
                <a:gridCol w="1177629">
                  <a:extLst>
                    <a:ext uri="{9D8B030D-6E8A-4147-A177-3AD203B41FA5}">
                      <a16:colId xmlns:a16="http://schemas.microsoft.com/office/drawing/2014/main" val="2794916688"/>
                    </a:ext>
                  </a:extLst>
                </a:gridCol>
                <a:gridCol w="1086162">
                  <a:extLst>
                    <a:ext uri="{9D8B030D-6E8A-4147-A177-3AD203B41FA5}">
                      <a16:colId xmlns:a16="http://schemas.microsoft.com/office/drawing/2014/main" val="2075060159"/>
                    </a:ext>
                  </a:extLst>
                </a:gridCol>
                <a:gridCol w="811764">
                  <a:extLst>
                    <a:ext uri="{9D8B030D-6E8A-4147-A177-3AD203B41FA5}">
                      <a16:colId xmlns:a16="http://schemas.microsoft.com/office/drawing/2014/main" val="1220421877"/>
                    </a:ext>
                  </a:extLst>
                </a:gridCol>
                <a:gridCol w="720298">
                  <a:extLst>
                    <a:ext uri="{9D8B030D-6E8A-4147-A177-3AD203B41FA5}">
                      <a16:colId xmlns:a16="http://schemas.microsoft.com/office/drawing/2014/main" val="2373479775"/>
                    </a:ext>
                  </a:extLst>
                </a:gridCol>
                <a:gridCol w="899419">
                  <a:extLst>
                    <a:ext uri="{9D8B030D-6E8A-4147-A177-3AD203B41FA5}">
                      <a16:colId xmlns:a16="http://schemas.microsoft.com/office/drawing/2014/main" val="4010105497"/>
                    </a:ext>
                  </a:extLst>
                </a:gridCol>
              </a:tblGrid>
              <a:tr h="531532">
                <a:tc>
                  <a:txBody>
                    <a:bodyPr/>
                    <a:lstStyle/>
                    <a:p>
                      <a:pPr algn="ctr" fontAlgn="ctr"/>
                      <a:r>
                        <a:rPr lang="es-MX" sz="1000" b="1" i="0" u="none" strike="noStrike" dirty="0">
                          <a:solidFill>
                            <a:srgbClr val="F2F2F2"/>
                          </a:solidFill>
                          <a:effectLst/>
                          <a:latin typeface="Calibri" panose="020F0502020204030204" pitchFamily="34" charset="0"/>
                        </a:rPr>
                        <a:t>Código</a:t>
                      </a:r>
                    </a:p>
                  </a:txBody>
                  <a:tcPr marL="5439" marR="5439" marT="5439" marB="0" anchor="ctr">
                    <a:lnL>
                      <a:noFill/>
                    </a:lnL>
                    <a:lnR>
                      <a:noFill/>
                    </a:lnR>
                    <a:lnT>
                      <a:noFill/>
                    </a:lnT>
                    <a:lnB>
                      <a:noFill/>
                    </a:lnB>
                    <a:solidFill>
                      <a:srgbClr val="1F4E78"/>
                    </a:solidFill>
                  </a:tcPr>
                </a:tc>
                <a:tc>
                  <a:txBody>
                    <a:bodyPr/>
                    <a:lstStyle/>
                    <a:p>
                      <a:pPr algn="ctr" fontAlgn="ctr"/>
                      <a:r>
                        <a:rPr lang="es-MX" sz="1000" b="1" i="0" u="none" strike="noStrike">
                          <a:solidFill>
                            <a:srgbClr val="F2F2F2"/>
                          </a:solidFill>
                          <a:effectLst/>
                          <a:latin typeface="Calibri" panose="020F0502020204030204" pitchFamily="34" charset="0"/>
                        </a:rPr>
                        <a:t>Categoría</a:t>
                      </a:r>
                    </a:p>
                  </a:txBody>
                  <a:tcPr marL="5439" marR="5439" marT="5439" marB="0" anchor="ctr">
                    <a:lnL>
                      <a:noFill/>
                    </a:lnL>
                    <a:lnR>
                      <a:noFill/>
                    </a:lnR>
                    <a:lnT>
                      <a:noFill/>
                    </a:lnT>
                    <a:lnB>
                      <a:noFill/>
                    </a:lnB>
                    <a:solidFill>
                      <a:srgbClr val="1F4E78"/>
                    </a:solidFill>
                  </a:tcPr>
                </a:tc>
                <a:tc>
                  <a:txBody>
                    <a:bodyPr/>
                    <a:lstStyle/>
                    <a:p>
                      <a:pPr algn="ctr" fontAlgn="ctr"/>
                      <a:r>
                        <a:rPr lang="es-MX" sz="1000" b="1" i="0" u="none" strike="noStrike">
                          <a:solidFill>
                            <a:srgbClr val="F2F2F2"/>
                          </a:solidFill>
                          <a:effectLst/>
                          <a:latin typeface="Calibri" panose="020F0502020204030204" pitchFamily="34" charset="0"/>
                        </a:rPr>
                        <a:t>Clientes Unq</a:t>
                      </a:r>
                    </a:p>
                  </a:txBody>
                  <a:tcPr marL="5439" marR="5439" marT="5439" marB="0" anchor="ctr">
                    <a:lnL>
                      <a:noFill/>
                    </a:lnL>
                    <a:lnR>
                      <a:noFill/>
                    </a:lnR>
                    <a:lnT>
                      <a:noFill/>
                    </a:lnT>
                    <a:lnB>
                      <a:noFill/>
                    </a:lnB>
                    <a:solidFill>
                      <a:srgbClr val="1F4E78"/>
                    </a:solidFill>
                  </a:tcPr>
                </a:tc>
                <a:tc>
                  <a:txBody>
                    <a:bodyPr/>
                    <a:lstStyle/>
                    <a:p>
                      <a:pPr algn="ctr" fontAlgn="ctr"/>
                      <a:r>
                        <a:rPr lang="es-MX" sz="1000" b="1" i="0" u="none" strike="noStrike">
                          <a:solidFill>
                            <a:srgbClr val="F2F2F2"/>
                          </a:solidFill>
                          <a:effectLst/>
                          <a:latin typeface="Calibri" panose="020F0502020204030204" pitchFamily="34" charset="0"/>
                        </a:rPr>
                        <a:t>Productos Unq</a:t>
                      </a:r>
                    </a:p>
                  </a:txBody>
                  <a:tcPr marL="5439" marR="5439" marT="5439" marB="0" anchor="ctr">
                    <a:lnL>
                      <a:noFill/>
                    </a:lnL>
                    <a:lnR>
                      <a:noFill/>
                    </a:lnR>
                    <a:lnT>
                      <a:noFill/>
                    </a:lnT>
                    <a:lnB>
                      <a:noFill/>
                    </a:lnB>
                    <a:solidFill>
                      <a:srgbClr val="1F4E78"/>
                    </a:solidFill>
                  </a:tcPr>
                </a:tc>
                <a:tc>
                  <a:txBody>
                    <a:bodyPr/>
                    <a:lstStyle/>
                    <a:p>
                      <a:pPr algn="ctr" fontAlgn="ctr"/>
                      <a:r>
                        <a:rPr lang="es-MX" sz="1000" b="1" i="0" u="none" strike="noStrike">
                          <a:solidFill>
                            <a:srgbClr val="F2F2F2"/>
                          </a:solidFill>
                          <a:effectLst/>
                          <a:latin typeface="Calibri" panose="020F0502020204030204" pitchFamily="34" charset="0"/>
                        </a:rPr>
                        <a:t># Transacciones</a:t>
                      </a:r>
                    </a:p>
                  </a:txBody>
                  <a:tcPr marL="5439" marR="5439" marT="5439" marB="0" anchor="ctr">
                    <a:lnL>
                      <a:noFill/>
                    </a:lnL>
                    <a:lnR>
                      <a:noFill/>
                    </a:lnR>
                    <a:lnT>
                      <a:noFill/>
                    </a:lnT>
                    <a:lnB>
                      <a:noFill/>
                    </a:lnB>
                    <a:solidFill>
                      <a:srgbClr val="1F4E78"/>
                    </a:solidFill>
                  </a:tcPr>
                </a:tc>
                <a:tc>
                  <a:txBody>
                    <a:bodyPr/>
                    <a:lstStyle/>
                    <a:p>
                      <a:pPr algn="ctr" fontAlgn="ctr"/>
                      <a:r>
                        <a:rPr lang="es-MX" sz="1000" b="1" i="0" u="none" strike="noStrike">
                          <a:solidFill>
                            <a:srgbClr val="F2F2F2"/>
                          </a:solidFill>
                          <a:effectLst/>
                          <a:latin typeface="Calibri" panose="020F0502020204030204" pitchFamily="34" charset="0"/>
                        </a:rPr>
                        <a:t>Monto</a:t>
                      </a:r>
                    </a:p>
                  </a:txBody>
                  <a:tcPr marL="5439" marR="5439" marT="5439" marB="0" anchor="ctr">
                    <a:lnL>
                      <a:noFill/>
                    </a:lnL>
                    <a:lnR>
                      <a:noFill/>
                    </a:lnR>
                    <a:lnT>
                      <a:noFill/>
                    </a:lnT>
                    <a:lnB>
                      <a:noFill/>
                    </a:lnB>
                    <a:solidFill>
                      <a:srgbClr val="1F4E78"/>
                    </a:solidFill>
                  </a:tcPr>
                </a:tc>
                <a:tc>
                  <a:txBody>
                    <a:bodyPr/>
                    <a:lstStyle/>
                    <a:p>
                      <a:pPr algn="ctr" fontAlgn="ctr"/>
                      <a:r>
                        <a:rPr lang="es-MX" sz="1000" b="1" i="0" u="none" strike="noStrike">
                          <a:solidFill>
                            <a:srgbClr val="F2F2F2"/>
                          </a:solidFill>
                          <a:effectLst/>
                          <a:latin typeface="Calibri" panose="020F0502020204030204" pitchFamily="34" charset="0"/>
                        </a:rPr>
                        <a:t># Compras promedio</a:t>
                      </a:r>
                    </a:p>
                  </a:txBody>
                  <a:tcPr marL="5439" marR="5439" marT="5439" marB="0" anchor="ctr">
                    <a:lnL>
                      <a:noFill/>
                    </a:lnL>
                    <a:lnR>
                      <a:noFill/>
                    </a:lnR>
                    <a:lnT>
                      <a:noFill/>
                    </a:lnT>
                    <a:lnB>
                      <a:noFill/>
                    </a:lnB>
                    <a:solidFill>
                      <a:srgbClr val="1F4E78"/>
                    </a:solidFill>
                  </a:tcPr>
                </a:tc>
                <a:tc>
                  <a:txBody>
                    <a:bodyPr/>
                    <a:lstStyle/>
                    <a:p>
                      <a:pPr algn="ctr" fontAlgn="ctr"/>
                      <a:r>
                        <a:rPr lang="es-MX" sz="1000" b="1" i="0" u="none" strike="noStrike">
                          <a:solidFill>
                            <a:srgbClr val="F2F2F2"/>
                          </a:solidFill>
                          <a:effectLst/>
                          <a:latin typeface="Calibri" panose="020F0502020204030204" pitchFamily="34" charset="0"/>
                        </a:rPr>
                        <a:t>Monto Total de compras</a:t>
                      </a:r>
                    </a:p>
                  </a:txBody>
                  <a:tcPr marL="5439" marR="5439" marT="5439" marB="0" anchor="ctr">
                    <a:lnL>
                      <a:noFill/>
                    </a:lnL>
                    <a:lnR>
                      <a:noFill/>
                    </a:lnR>
                    <a:lnT>
                      <a:noFill/>
                    </a:lnT>
                    <a:lnB>
                      <a:noFill/>
                    </a:lnB>
                    <a:solidFill>
                      <a:srgbClr val="1F4E78"/>
                    </a:solidFill>
                  </a:tcPr>
                </a:tc>
                <a:tc>
                  <a:txBody>
                    <a:bodyPr/>
                    <a:lstStyle/>
                    <a:p>
                      <a:pPr algn="ctr" fontAlgn="ctr"/>
                      <a:r>
                        <a:rPr lang="es-MX" sz="1000" b="1" i="0" u="none" strike="noStrike">
                          <a:solidFill>
                            <a:srgbClr val="F2F2F2"/>
                          </a:solidFill>
                          <a:effectLst/>
                          <a:latin typeface="Calibri" panose="020F0502020204030204" pitchFamily="34" charset="0"/>
                        </a:rPr>
                        <a:t>Precio promedio x producto</a:t>
                      </a:r>
                    </a:p>
                  </a:txBody>
                  <a:tcPr marL="5439" marR="5439" marT="5439" marB="0" anchor="ctr">
                    <a:lnL>
                      <a:noFill/>
                    </a:lnL>
                    <a:lnR>
                      <a:noFill/>
                    </a:lnR>
                    <a:lnT>
                      <a:noFill/>
                    </a:lnT>
                    <a:lnB>
                      <a:noFill/>
                    </a:lnB>
                    <a:solidFill>
                      <a:srgbClr val="1F4E78"/>
                    </a:solidFill>
                  </a:tcPr>
                </a:tc>
                <a:extLst>
                  <a:ext uri="{0D108BD9-81ED-4DB2-BD59-A6C34878D82A}">
                    <a16:rowId xmlns:a16="http://schemas.microsoft.com/office/drawing/2014/main" val="4286988819"/>
                  </a:ext>
                </a:extLst>
              </a:tr>
              <a:tr h="253177">
                <a:tc>
                  <a:txBody>
                    <a:bodyPr/>
                    <a:lstStyle/>
                    <a:p>
                      <a:pPr algn="ctr" fontAlgn="b"/>
                      <a:r>
                        <a:rPr lang="es-MX" sz="1000" b="0" i="0" u="none" strike="noStrike">
                          <a:solidFill>
                            <a:srgbClr val="000000"/>
                          </a:solidFill>
                          <a:effectLst/>
                          <a:latin typeface="Calibri" panose="020F0502020204030204" pitchFamily="34" charset="0"/>
                        </a:rPr>
                        <a:t>1</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3,413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455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10,310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140,584,056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41,191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13,636 </a:t>
                      </a:r>
                    </a:p>
                  </a:txBody>
                  <a:tcPr marL="5439" marR="5439" marT="5439" marB="0" anchor="b">
                    <a:lnL>
                      <a:noFill/>
                    </a:lnL>
                    <a:lnR>
                      <a:noFill/>
                    </a:lnR>
                    <a:lnT>
                      <a:noFill/>
                    </a:lnT>
                    <a:lnB>
                      <a:noFill/>
                    </a:lnB>
                  </a:tcPr>
                </a:tc>
                <a:extLst>
                  <a:ext uri="{0D108BD9-81ED-4DB2-BD59-A6C34878D82A}">
                    <a16:rowId xmlns:a16="http://schemas.microsoft.com/office/drawing/2014/main" val="2477620800"/>
                  </a:ext>
                </a:extLst>
              </a:tr>
              <a:tr h="253177">
                <a:tc>
                  <a:txBody>
                    <a:bodyPr/>
                    <a:lstStyle/>
                    <a:p>
                      <a:pPr algn="ctr" fontAlgn="b"/>
                      <a:r>
                        <a:rPr lang="es-MX" sz="1000" b="0" i="0" u="none" strike="noStrike">
                          <a:solidFill>
                            <a:srgbClr val="000000"/>
                          </a:solidFill>
                          <a:effectLst/>
                          <a:latin typeface="Calibri" panose="020F0502020204030204" pitchFamily="34" charset="0"/>
                        </a:rPr>
                        <a:t>2</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2</a:t>
                      </a:r>
                    </a:p>
                  </a:txBody>
                  <a:tcPr marL="5439" marR="5439" marT="5439" marB="0" anchor="b">
                    <a:lnL>
                      <a:noFill/>
                    </a:lnL>
                    <a:lnR>
                      <a:noFill/>
                    </a:lnR>
                    <a:lnT>
                      <a:noFill/>
                    </a:lnT>
                    <a:lnB>
                      <a:noFill/>
                    </a:lnB>
                  </a:tcPr>
                </a:tc>
                <a:tc>
                  <a:txBody>
                    <a:bodyPr/>
                    <a:lstStyle/>
                    <a:p>
                      <a:pPr algn="ctr" fontAlgn="b"/>
                      <a:r>
                        <a:rPr lang="es-MX" sz="1000" b="0" i="0" u="none" strike="noStrike" dirty="0">
                          <a:solidFill>
                            <a:srgbClr val="000000"/>
                          </a:solidFill>
                          <a:effectLst/>
                          <a:latin typeface="Calibri" panose="020F0502020204030204" pitchFamily="34" charset="0"/>
                        </a:rPr>
                        <a:t>      1,245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132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1,768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20,053,781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16,107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11,343 </a:t>
                      </a:r>
                    </a:p>
                  </a:txBody>
                  <a:tcPr marL="5439" marR="5439" marT="5439" marB="0" anchor="b">
                    <a:lnL>
                      <a:noFill/>
                    </a:lnL>
                    <a:lnR>
                      <a:noFill/>
                    </a:lnR>
                    <a:lnT>
                      <a:noFill/>
                    </a:lnT>
                    <a:lnB>
                      <a:noFill/>
                    </a:lnB>
                  </a:tcPr>
                </a:tc>
                <a:extLst>
                  <a:ext uri="{0D108BD9-81ED-4DB2-BD59-A6C34878D82A}">
                    <a16:rowId xmlns:a16="http://schemas.microsoft.com/office/drawing/2014/main" val="3645319551"/>
                  </a:ext>
                </a:extLst>
              </a:tr>
              <a:tr h="253177">
                <a:tc>
                  <a:txBody>
                    <a:bodyPr/>
                    <a:lstStyle/>
                    <a:p>
                      <a:pPr algn="ctr" fontAlgn="b"/>
                      <a:r>
                        <a:rPr lang="es-MX" sz="1000" b="0" i="0" u="none" strike="noStrike">
                          <a:solidFill>
                            <a:srgbClr val="000000"/>
                          </a:solidFill>
                          <a:effectLst/>
                          <a:latin typeface="Calibri" panose="020F0502020204030204" pitchFamily="34" charset="0"/>
                        </a:rPr>
                        <a:t>3</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3</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1,019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84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1,453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14,653,677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14,380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10,085 </a:t>
                      </a:r>
                    </a:p>
                  </a:txBody>
                  <a:tcPr marL="5439" marR="5439" marT="5439" marB="0" anchor="b">
                    <a:lnL>
                      <a:noFill/>
                    </a:lnL>
                    <a:lnR>
                      <a:noFill/>
                    </a:lnR>
                    <a:lnT>
                      <a:noFill/>
                    </a:lnT>
                    <a:lnB>
                      <a:noFill/>
                    </a:lnB>
                  </a:tcPr>
                </a:tc>
                <a:extLst>
                  <a:ext uri="{0D108BD9-81ED-4DB2-BD59-A6C34878D82A}">
                    <a16:rowId xmlns:a16="http://schemas.microsoft.com/office/drawing/2014/main" val="1908747750"/>
                  </a:ext>
                </a:extLst>
              </a:tr>
              <a:tr h="253177">
                <a:tc>
                  <a:txBody>
                    <a:bodyPr/>
                    <a:lstStyle/>
                    <a:p>
                      <a:pPr algn="ctr" fontAlgn="b"/>
                      <a:r>
                        <a:rPr lang="es-MX" sz="1000" b="0" i="0" u="none" strike="noStrike">
                          <a:solidFill>
                            <a:srgbClr val="000000"/>
                          </a:solidFill>
                          <a:effectLst/>
                          <a:latin typeface="Calibri" panose="020F0502020204030204" pitchFamily="34" charset="0"/>
                        </a:rPr>
                        <a:t>4</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4</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708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77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880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2,038,707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2,880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2,317 </a:t>
                      </a:r>
                    </a:p>
                  </a:txBody>
                  <a:tcPr marL="5439" marR="5439" marT="5439" marB="0" anchor="b">
                    <a:lnL>
                      <a:noFill/>
                    </a:lnL>
                    <a:lnR>
                      <a:noFill/>
                    </a:lnR>
                    <a:lnT>
                      <a:noFill/>
                    </a:lnT>
                    <a:lnB>
                      <a:noFill/>
                    </a:lnB>
                  </a:tcPr>
                </a:tc>
                <a:extLst>
                  <a:ext uri="{0D108BD9-81ED-4DB2-BD59-A6C34878D82A}">
                    <a16:rowId xmlns:a16="http://schemas.microsoft.com/office/drawing/2014/main" val="629409269"/>
                  </a:ext>
                </a:extLst>
              </a:tr>
              <a:tr h="253177">
                <a:tc>
                  <a:txBody>
                    <a:bodyPr/>
                    <a:lstStyle/>
                    <a:p>
                      <a:pPr algn="ctr" fontAlgn="b"/>
                      <a:r>
                        <a:rPr lang="es-MX" sz="1000" b="0" i="0" u="none" strike="noStrike">
                          <a:solidFill>
                            <a:srgbClr val="000000"/>
                          </a:solidFill>
                          <a:effectLst/>
                          <a:latin typeface="Calibri" panose="020F0502020204030204" pitchFamily="34" charset="0"/>
                        </a:rPr>
                        <a:t>5</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5</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3,439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802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10,867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67,758,513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19,703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6,235 </a:t>
                      </a:r>
                    </a:p>
                  </a:txBody>
                  <a:tcPr marL="5439" marR="5439" marT="5439" marB="0" anchor="b">
                    <a:lnL>
                      <a:noFill/>
                    </a:lnL>
                    <a:lnR>
                      <a:noFill/>
                    </a:lnR>
                    <a:lnT>
                      <a:noFill/>
                    </a:lnT>
                    <a:lnB>
                      <a:noFill/>
                    </a:lnB>
                  </a:tcPr>
                </a:tc>
                <a:extLst>
                  <a:ext uri="{0D108BD9-81ED-4DB2-BD59-A6C34878D82A}">
                    <a16:rowId xmlns:a16="http://schemas.microsoft.com/office/drawing/2014/main" val="4142120830"/>
                  </a:ext>
                </a:extLst>
              </a:tr>
              <a:tr h="253177">
                <a:tc>
                  <a:txBody>
                    <a:bodyPr/>
                    <a:lstStyle/>
                    <a:p>
                      <a:pPr algn="ctr" fontAlgn="b"/>
                      <a:r>
                        <a:rPr lang="es-MX" sz="1000" b="0" i="0" u="none" strike="noStrike">
                          <a:solidFill>
                            <a:srgbClr val="000000"/>
                          </a:solidFill>
                          <a:effectLst/>
                          <a:latin typeface="Calibri" panose="020F0502020204030204" pitchFamily="34" charset="0"/>
                        </a:rPr>
                        <a:t>6</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6</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1,146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98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1,561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24,961,042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21,781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15,990 </a:t>
                      </a:r>
                    </a:p>
                  </a:txBody>
                  <a:tcPr marL="5439" marR="5439" marT="5439" marB="0" anchor="b">
                    <a:lnL>
                      <a:noFill/>
                    </a:lnL>
                    <a:lnR>
                      <a:noFill/>
                    </a:lnR>
                    <a:lnT>
                      <a:noFill/>
                    </a:lnT>
                    <a:lnB>
                      <a:noFill/>
                    </a:lnB>
                  </a:tcPr>
                </a:tc>
                <a:extLst>
                  <a:ext uri="{0D108BD9-81ED-4DB2-BD59-A6C34878D82A}">
                    <a16:rowId xmlns:a16="http://schemas.microsoft.com/office/drawing/2014/main" val="1971349976"/>
                  </a:ext>
                </a:extLst>
              </a:tr>
              <a:tr h="253177">
                <a:tc>
                  <a:txBody>
                    <a:bodyPr/>
                    <a:lstStyle/>
                    <a:p>
                      <a:pPr algn="ctr" fontAlgn="b"/>
                      <a:r>
                        <a:rPr lang="es-MX" sz="1000" b="0" i="0" u="none" strike="noStrike">
                          <a:solidFill>
                            <a:srgbClr val="000000"/>
                          </a:solidFill>
                          <a:effectLst/>
                          <a:latin typeface="Calibri" panose="020F0502020204030204" pitchFamily="34" charset="0"/>
                        </a:rPr>
                        <a:t>7</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7</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243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62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283 </a:t>
                      </a:r>
                    </a:p>
                  </a:txBody>
                  <a:tcPr marL="5439" marR="5439" marT="5439" marB="0" anchor="b">
                    <a:lnL>
                      <a:noFill/>
                    </a:lnL>
                    <a:lnR>
                      <a:noFill/>
                    </a:lnR>
                    <a:lnT>
                      <a:noFill/>
                    </a:lnT>
                    <a:lnB>
                      <a:noFill/>
                    </a:lnB>
                  </a:tcPr>
                </a:tc>
                <a:tc>
                  <a:txBody>
                    <a:bodyPr/>
                    <a:lstStyle/>
                    <a:p>
                      <a:pPr algn="ctr" fontAlgn="b"/>
                      <a:r>
                        <a:rPr lang="es-MX" sz="1000" b="0" i="0" u="none" strike="noStrike" dirty="0">
                          <a:solidFill>
                            <a:srgbClr val="000000"/>
                          </a:solidFill>
                          <a:effectLst/>
                          <a:latin typeface="Calibri" panose="020F0502020204030204" pitchFamily="34" charset="0"/>
                        </a:rPr>
                        <a:t> $      4,431,886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18,238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15,660 </a:t>
                      </a:r>
                    </a:p>
                  </a:txBody>
                  <a:tcPr marL="5439" marR="5439" marT="5439" marB="0" anchor="b">
                    <a:lnL>
                      <a:noFill/>
                    </a:lnL>
                    <a:lnR>
                      <a:noFill/>
                    </a:lnR>
                    <a:lnT>
                      <a:noFill/>
                    </a:lnT>
                    <a:lnB>
                      <a:noFill/>
                    </a:lnB>
                  </a:tcPr>
                </a:tc>
                <a:extLst>
                  <a:ext uri="{0D108BD9-81ED-4DB2-BD59-A6C34878D82A}">
                    <a16:rowId xmlns:a16="http://schemas.microsoft.com/office/drawing/2014/main" val="994002373"/>
                  </a:ext>
                </a:extLst>
              </a:tr>
              <a:tr h="253177">
                <a:tc>
                  <a:txBody>
                    <a:bodyPr/>
                    <a:lstStyle/>
                    <a:p>
                      <a:pPr algn="ctr" fontAlgn="b"/>
                      <a:r>
                        <a:rPr lang="es-MX" sz="1000" b="0" i="0" u="none" strike="noStrike">
                          <a:solidFill>
                            <a:srgbClr val="000000"/>
                          </a:solidFill>
                          <a:effectLst/>
                          <a:latin typeface="Calibri" panose="020F0502020204030204" pitchFamily="34" charset="0"/>
                        </a:rPr>
                        <a:t>8</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8</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3,096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825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8,301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62,341,943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20,136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7,510 </a:t>
                      </a:r>
                    </a:p>
                  </a:txBody>
                  <a:tcPr marL="5439" marR="5439" marT="5439" marB="0" anchor="b">
                    <a:lnL>
                      <a:noFill/>
                    </a:lnL>
                    <a:lnR>
                      <a:noFill/>
                    </a:lnR>
                    <a:lnT>
                      <a:noFill/>
                    </a:lnT>
                    <a:lnB>
                      <a:noFill/>
                    </a:lnB>
                  </a:tcPr>
                </a:tc>
                <a:extLst>
                  <a:ext uri="{0D108BD9-81ED-4DB2-BD59-A6C34878D82A}">
                    <a16:rowId xmlns:a16="http://schemas.microsoft.com/office/drawing/2014/main" val="2834815993"/>
                  </a:ext>
                </a:extLst>
              </a:tr>
              <a:tr h="253177">
                <a:tc>
                  <a:txBody>
                    <a:bodyPr/>
                    <a:lstStyle/>
                    <a:p>
                      <a:pPr algn="ctr" fontAlgn="b"/>
                      <a:r>
                        <a:rPr lang="es-MX" sz="1000" b="0" i="0" u="none" strike="noStrike">
                          <a:solidFill>
                            <a:srgbClr val="000000"/>
                          </a:solidFill>
                          <a:effectLst/>
                          <a:latin typeface="Calibri" panose="020F0502020204030204" pitchFamily="34" charset="0"/>
                        </a:rPr>
                        <a:t>9</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9</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352,338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15,319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15,319 </a:t>
                      </a:r>
                    </a:p>
                  </a:txBody>
                  <a:tcPr marL="5439" marR="5439" marT="5439" marB="0" anchor="b">
                    <a:lnL>
                      <a:noFill/>
                    </a:lnL>
                    <a:lnR>
                      <a:noFill/>
                    </a:lnR>
                    <a:lnT>
                      <a:noFill/>
                    </a:lnT>
                    <a:lnB>
                      <a:noFill/>
                    </a:lnB>
                  </a:tcPr>
                </a:tc>
                <a:extLst>
                  <a:ext uri="{0D108BD9-81ED-4DB2-BD59-A6C34878D82A}">
                    <a16:rowId xmlns:a16="http://schemas.microsoft.com/office/drawing/2014/main" val="3995981683"/>
                  </a:ext>
                </a:extLst>
              </a:tr>
              <a:tr h="253177">
                <a:tc>
                  <a:txBody>
                    <a:bodyPr/>
                    <a:lstStyle/>
                    <a:p>
                      <a:pPr algn="ctr" fontAlgn="b"/>
                      <a:r>
                        <a:rPr lang="es-MX" sz="1000" b="0" i="0" u="none" strike="noStrike">
                          <a:solidFill>
                            <a:srgbClr val="000000"/>
                          </a:solidFill>
                          <a:effectLst/>
                          <a:latin typeface="Calibri" panose="020F0502020204030204" pitchFamily="34" charset="0"/>
                        </a:rPr>
                        <a:t>10</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10</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330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18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363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7,147,550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21,659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19,690 </a:t>
                      </a:r>
                    </a:p>
                  </a:txBody>
                  <a:tcPr marL="5439" marR="5439" marT="5439" marB="0" anchor="b">
                    <a:lnL>
                      <a:noFill/>
                    </a:lnL>
                    <a:lnR>
                      <a:noFill/>
                    </a:lnR>
                    <a:lnT>
                      <a:noFill/>
                    </a:lnT>
                    <a:lnB>
                      <a:noFill/>
                    </a:lnB>
                  </a:tcPr>
                </a:tc>
                <a:extLst>
                  <a:ext uri="{0D108BD9-81ED-4DB2-BD59-A6C34878D82A}">
                    <a16:rowId xmlns:a16="http://schemas.microsoft.com/office/drawing/2014/main" val="680001380"/>
                  </a:ext>
                </a:extLst>
              </a:tr>
              <a:tr h="253177">
                <a:tc>
                  <a:txBody>
                    <a:bodyPr/>
                    <a:lstStyle/>
                    <a:p>
                      <a:pPr algn="ctr" fontAlgn="b"/>
                      <a:r>
                        <a:rPr lang="es-MX" sz="1000" b="0" i="0" u="none" strike="noStrike">
                          <a:solidFill>
                            <a:srgbClr val="000000"/>
                          </a:solidFill>
                          <a:effectLst/>
                          <a:latin typeface="Calibri" panose="020F0502020204030204" pitchFamily="34" charset="0"/>
                        </a:rPr>
                        <a:t>11</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11</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1,018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207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1,719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8,210,236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8,065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4,776 </a:t>
                      </a:r>
                    </a:p>
                  </a:txBody>
                  <a:tcPr marL="5439" marR="5439" marT="5439" marB="0" anchor="b">
                    <a:lnL>
                      <a:noFill/>
                    </a:lnL>
                    <a:lnR>
                      <a:noFill/>
                    </a:lnR>
                    <a:lnT>
                      <a:noFill/>
                    </a:lnT>
                    <a:lnB>
                      <a:noFill/>
                    </a:lnB>
                  </a:tcPr>
                </a:tc>
                <a:extLst>
                  <a:ext uri="{0D108BD9-81ED-4DB2-BD59-A6C34878D82A}">
                    <a16:rowId xmlns:a16="http://schemas.microsoft.com/office/drawing/2014/main" val="1650971156"/>
                  </a:ext>
                </a:extLst>
              </a:tr>
              <a:tr h="253177">
                <a:tc>
                  <a:txBody>
                    <a:bodyPr/>
                    <a:lstStyle/>
                    <a:p>
                      <a:pPr algn="ctr" fontAlgn="b"/>
                      <a:r>
                        <a:rPr lang="es-MX" sz="1000" b="0" i="0" u="none" strike="noStrike">
                          <a:solidFill>
                            <a:srgbClr val="000000"/>
                          </a:solidFill>
                          <a:effectLst/>
                          <a:latin typeface="Calibri" panose="020F0502020204030204" pitchFamily="34" charset="0"/>
                        </a:rPr>
                        <a:t>12</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12</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260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287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380,973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1.1 </a:t>
                      </a:r>
                    </a:p>
                  </a:txBody>
                  <a:tcPr marL="5439" marR="5439" marT="5439" marB="0" anchor="b">
                    <a:lnL>
                      <a:noFill/>
                    </a:lnL>
                    <a:lnR>
                      <a:noFill/>
                    </a:lnR>
                    <a:lnT>
                      <a:noFill/>
                    </a:lnT>
                    <a:lnB>
                      <a:noFill/>
                    </a:lnB>
                  </a:tcPr>
                </a:tc>
                <a:tc>
                  <a:txBody>
                    <a:bodyPr/>
                    <a:lstStyle/>
                    <a:p>
                      <a:pPr algn="ctr" fontAlgn="b"/>
                      <a:r>
                        <a:rPr lang="es-MX" sz="1000" b="0" i="0" u="none" strike="noStrike" dirty="0">
                          <a:solidFill>
                            <a:srgbClr val="000000"/>
                          </a:solidFill>
                          <a:effectLst/>
                          <a:latin typeface="Calibri" panose="020F0502020204030204" pitchFamily="34" charset="0"/>
                        </a:rPr>
                        <a:t> $    1,465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1,327 </a:t>
                      </a:r>
                    </a:p>
                  </a:txBody>
                  <a:tcPr marL="5439" marR="5439" marT="5439" marB="0" anchor="b">
                    <a:lnL>
                      <a:noFill/>
                    </a:lnL>
                    <a:lnR>
                      <a:noFill/>
                    </a:lnR>
                    <a:lnT>
                      <a:noFill/>
                    </a:lnT>
                    <a:lnB>
                      <a:noFill/>
                    </a:lnB>
                  </a:tcPr>
                </a:tc>
                <a:extLst>
                  <a:ext uri="{0D108BD9-81ED-4DB2-BD59-A6C34878D82A}">
                    <a16:rowId xmlns:a16="http://schemas.microsoft.com/office/drawing/2014/main" val="2573459675"/>
                  </a:ext>
                </a:extLst>
              </a:tr>
              <a:tr h="253177">
                <a:tc>
                  <a:txBody>
                    <a:bodyPr/>
                    <a:lstStyle/>
                    <a:p>
                      <a:pPr algn="ctr" fontAlgn="b"/>
                      <a:r>
                        <a:rPr lang="es-MX" sz="1000" b="0" i="0" u="none" strike="noStrike">
                          <a:solidFill>
                            <a:srgbClr val="000000"/>
                          </a:solidFill>
                          <a:effectLst/>
                          <a:latin typeface="Calibri" panose="020F0502020204030204" pitchFamily="34" charset="0"/>
                        </a:rPr>
                        <a:t>13</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13</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345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387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281,514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816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727 </a:t>
                      </a:r>
                    </a:p>
                  </a:txBody>
                  <a:tcPr marL="5439" marR="5439" marT="5439" marB="0" anchor="b">
                    <a:lnL>
                      <a:noFill/>
                    </a:lnL>
                    <a:lnR>
                      <a:noFill/>
                    </a:lnR>
                    <a:lnT>
                      <a:noFill/>
                    </a:lnT>
                    <a:lnB>
                      <a:noFill/>
                    </a:lnB>
                  </a:tcPr>
                </a:tc>
                <a:extLst>
                  <a:ext uri="{0D108BD9-81ED-4DB2-BD59-A6C34878D82A}">
                    <a16:rowId xmlns:a16="http://schemas.microsoft.com/office/drawing/2014/main" val="2010702896"/>
                  </a:ext>
                </a:extLst>
              </a:tr>
              <a:tr h="253177">
                <a:tc>
                  <a:txBody>
                    <a:bodyPr/>
                    <a:lstStyle/>
                    <a:p>
                      <a:pPr algn="ctr" fontAlgn="b"/>
                      <a:r>
                        <a:rPr lang="es-MX" sz="1000" b="0" i="0" u="none" strike="noStrike">
                          <a:solidFill>
                            <a:srgbClr val="000000"/>
                          </a:solidFill>
                          <a:effectLst/>
                          <a:latin typeface="Calibri" panose="020F0502020204030204" pitchFamily="34" charset="0"/>
                        </a:rPr>
                        <a:t>14</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14</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107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28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113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1,474,655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13,782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13,050 </a:t>
                      </a:r>
                    </a:p>
                  </a:txBody>
                  <a:tcPr marL="5439" marR="5439" marT="5439" marB="0" anchor="b">
                    <a:lnL>
                      <a:noFill/>
                    </a:lnL>
                    <a:lnR>
                      <a:noFill/>
                    </a:lnR>
                    <a:lnT>
                      <a:noFill/>
                    </a:lnT>
                    <a:lnB>
                      <a:noFill/>
                    </a:lnB>
                  </a:tcPr>
                </a:tc>
                <a:extLst>
                  <a:ext uri="{0D108BD9-81ED-4DB2-BD59-A6C34878D82A}">
                    <a16:rowId xmlns:a16="http://schemas.microsoft.com/office/drawing/2014/main" val="2813871921"/>
                  </a:ext>
                </a:extLst>
              </a:tr>
              <a:tr h="253177">
                <a:tc>
                  <a:txBody>
                    <a:bodyPr/>
                    <a:lstStyle/>
                    <a:p>
                      <a:pPr algn="ctr" fontAlgn="b"/>
                      <a:r>
                        <a:rPr lang="es-MX" sz="1000" b="0" i="0" u="none" strike="noStrike">
                          <a:solidFill>
                            <a:srgbClr val="000000"/>
                          </a:solidFill>
                          <a:effectLst/>
                          <a:latin typeface="Calibri" panose="020F0502020204030204" pitchFamily="34" charset="0"/>
                        </a:rPr>
                        <a:t>15</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15</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423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39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484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7,103,624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16,793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14,677 </a:t>
                      </a:r>
                    </a:p>
                  </a:txBody>
                  <a:tcPr marL="5439" marR="5439" marT="5439" marB="0" anchor="b">
                    <a:lnL>
                      <a:noFill/>
                    </a:lnL>
                    <a:lnR>
                      <a:noFill/>
                    </a:lnR>
                    <a:lnT>
                      <a:noFill/>
                    </a:lnT>
                    <a:lnB>
                      <a:noFill/>
                    </a:lnB>
                  </a:tcPr>
                </a:tc>
                <a:extLst>
                  <a:ext uri="{0D108BD9-81ED-4DB2-BD59-A6C34878D82A}">
                    <a16:rowId xmlns:a16="http://schemas.microsoft.com/office/drawing/2014/main" val="980900563"/>
                  </a:ext>
                </a:extLst>
              </a:tr>
              <a:tr h="253177">
                <a:tc>
                  <a:txBody>
                    <a:bodyPr/>
                    <a:lstStyle/>
                    <a:p>
                      <a:pPr algn="ctr" fontAlgn="b"/>
                      <a:r>
                        <a:rPr lang="es-MX" sz="1000" b="0" i="0" u="none" strike="noStrike">
                          <a:solidFill>
                            <a:srgbClr val="000000"/>
                          </a:solidFill>
                          <a:effectLst/>
                          <a:latin typeface="Calibri" panose="020F0502020204030204" pitchFamily="34" charset="0"/>
                        </a:rPr>
                        <a:t>16</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16</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584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76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710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10,552,804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18,070 </a:t>
                      </a:r>
                    </a:p>
                  </a:txBody>
                  <a:tcPr marL="5439" marR="5439" marT="5439" marB="0" anchor="b">
                    <a:lnL>
                      <a:noFill/>
                    </a:lnL>
                    <a:lnR>
                      <a:noFill/>
                    </a:lnR>
                    <a:lnT>
                      <a:noFill/>
                    </a:lnT>
                    <a:lnB>
                      <a:noFill/>
                    </a:lnB>
                  </a:tcPr>
                </a:tc>
                <a:tc>
                  <a:txBody>
                    <a:bodyPr/>
                    <a:lstStyle/>
                    <a:p>
                      <a:pPr algn="ctr" fontAlgn="b"/>
                      <a:r>
                        <a:rPr lang="es-MX" sz="1000" b="0" i="0" u="none" strike="noStrike" dirty="0">
                          <a:solidFill>
                            <a:srgbClr val="000000"/>
                          </a:solidFill>
                          <a:effectLst/>
                          <a:latin typeface="Calibri" panose="020F0502020204030204" pitchFamily="34" charset="0"/>
                        </a:rPr>
                        <a:t> $       14,863 </a:t>
                      </a:r>
                    </a:p>
                  </a:txBody>
                  <a:tcPr marL="5439" marR="5439" marT="5439" marB="0" anchor="b">
                    <a:lnL>
                      <a:noFill/>
                    </a:lnL>
                    <a:lnR>
                      <a:noFill/>
                    </a:lnR>
                    <a:lnT>
                      <a:noFill/>
                    </a:lnT>
                    <a:lnB>
                      <a:noFill/>
                    </a:lnB>
                  </a:tcPr>
                </a:tc>
                <a:extLst>
                  <a:ext uri="{0D108BD9-81ED-4DB2-BD59-A6C34878D82A}">
                    <a16:rowId xmlns:a16="http://schemas.microsoft.com/office/drawing/2014/main" val="1206884811"/>
                  </a:ext>
                </a:extLst>
              </a:tr>
              <a:tr h="253177">
                <a:tc>
                  <a:txBody>
                    <a:bodyPr/>
                    <a:lstStyle/>
                    <a:p>
                      <a:pPr algn="ctr" fontAlgn="b"/>
                      <a:r>
                        <a:rPr lang="es-MX" sz="1000" b="0" i="0" u="none" strike="noStrike">
                          <a:solidFill>
                            <a:srgbClr val="000000"/>
                          </a:solidFill>
                          <a:effectLst/>
                          <a:latin typeface="Calibri" panose="020F0502020204030204" pitchFamily="34" charset="0"/>
                        </a:rPr>
                        <a:t>17</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17</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42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8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42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435,804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10,376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10,376 </a:t>
                      </a:r>
                    </a:p>
                  </a:txBody>
                  <a:tcPr marL="5439" marR="5439" marT="5439" marB="0" anchor="b">
                    <a:lnL>
                      <a:noFill/>
                    </a:lnL>
                    <a:lnR>
                      <a:noFill/>
                    </a:lnR>
                    <a:lnT>
                      <a:noFill/>
                    </a:lnT>
                    <a:lnB>
                      <a:noFill/>
                    </a:lnB>
                  </a:tcPr>
                </a:tc>
                <a:extLst>
                  <a:ext uri="{0D108BD9-81ED-4DB2-BD59-A6C34878D82A}">
                    <a16:rowId xmlns:a16="http://schemas.microsoft.com/office/drawing/2014/main" val="347242856"/>
                  </a:ext>
                </a:extLst>
              </a:tr>
              <a:tr h="253177">
                <a:tc>
                  <a:txBody>
                    <a:bodyPr/>
                    <a:lstStyle/>
                    <a:p>
                      <a:pPr algn="ctr" fontAlgn="b"/>
                      <a:r>
                        <a:rPr lang="es-MX" sz="1000" b="0" i="0" u="none" strike="noStrike">
                          <a:solidFill>
                            <a:srgbClr val="000000"/>
                          </a:solidFill>
                          <a:effectLst/>
                          <a:latin typeface="Calibri" panose="020F0502020204030204" pitchFamily="34" charset="0"/>
                        </a:rPr>
                        <a:t>18</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18</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185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213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626,926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3,389 </a:t>
                      </a:r>
                    </a:p>
                  </a:txBody>
                  <a:tcPr marL="5439" marR="5439" marT="5439" marB="0" anchor="b">
                    <a:lnL>
                      <a:noFill/>
                    </a:lnL>
                    <a:lnR>
                      <a:noFill/>
                    </a:lnR>
                    <a:lnT>
                      <a:noFill/>
                    </a:lnT>
                    <a:lnB>
                      <a:noFill/>
                    </a:lnB>
                  </a:tcPr>
                </a:tc>
                <a:tc>
                  <a:txBody>
                    <a:bodyPr/>
                    <a:lstStyle/>
                    <a:p>
                      <a:pPr algn="ctr" fontAlgn="b"/>
                      <a:r>
                        <a:rPr lang="es-MX" sz="1000" b="0" i="0" u="none" strike="noStrike" dirty="0">
                          <a:solidFill>
                            <a:srgbClr val="000000"/>
                          </a:solidFill>
                          <a:effectLst/>
                          <a:latin typeface="Calibri" panose="020F0502020204030204" pitchFamily="34" charset="0"/>
                        </a:rPr>
                        <a:t> $         2,943 </a:t>
                      </a:r>
                    </a:p>
                  </a:txBody>
                  <a:tcPr marL="5439" marR="5439" marT="5439" marB="0" anchor="b">
                    <a:lnL>
                      <a:noFill/>
                    </a:lnL>
                    <a:lnR>
                      <a:noFill/>
                    </a:lnR>
                    <a:lnT>
                      <a:noFill/>
                    </a:lnT>
                    <a:lnB>
                      <a:noFill/>
                    </a:lnB>
                  </a:tcPr>
                </a:tc>
                <a:extLst>
                  <a:ext uri="{0D108BD9-81ED-4DB2-BD59-A6C34878D82A}">
                    <a16:rowId xmlns:a16="http://schemas.microsoft.com/office/drawing/2014/main" val="1586904871"/>
                  </a:ext>
                </a:extLst>
              </a:tr>
              <a:tr h="253177">
                <a:tc>
                  <a:txBody>
                    <a:bodyPr/>
                    <a:lstStyle/>
                    <a:p>
                      <a:pPr algn="ctr" fontAlgn="b"/>
                      <a:r>
                        <a:rPr lang="es-MX" sz="1000" b="0" i="0" u="none" strike="noStrike">
                          <a:solidFill>
                            <a:srgbClr val="000000"/>
                          </a:solidFill>
                          <a:effectLst/>
                          <a:latin typeface="Calibri" panose="020F0502020204030204" pitchFamily="34" charset="0"/>
                        </a:rPr>
                        <a:t>19</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19</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120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120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4,701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39 </a:t>
                      </a:r>
                    </a:p>
                  </a:txBody>
                  <a:tcPr marL="5439" marR="5439" marT="5439" marB="0" anchor="b">
                    <a:lnL>
                      <a:noFill/>
                    </a:lnL>
                    <a:lnR>
                      <a:noFill/>
                    </a:lnR>
                    <a:lnT>
                      <a:noFill/>
                    </a:lnT>
                    <a:lnB>
                      <a:noFill/>
                    </a:lnB>
                  </a:tcPr>
                </a:tc>
                <a:tc>
                  <a:txBody>
                    <a:bodyPr/>
                    <a:lstStyle/>
                    <a:p>
                      <a:pPr algn="ctr" fontAlgn="b"/>
                      <a:r>
                        <a:rPr lang="es-MX" sz="1000" b="0" i="0" u="none" strike="noStrike" dirty="0">
                          <a:solidFill>
                            <a:srgbClr val="000000"/>
                          </a:solidFill>
                          <a:effectLst/>
                          <a:latin typeface="Calibri" panose="020F0502020204030204" pitchFamily="34" charset="0"/>
                        </a:rPr>
                        <a:t> $               39 </a:t>
                      </a:r>
                    </a:p>
                  </a:txBody>
                  <a:tcPr marL="5439" marR="5439" marT="5439" marB="0" anchor="b">
                    <a:lnL>
                      <a:noFill/>
                    </a:lnL>
                    <a:lnR>
                      <a:noFill/>
                    </a:lnR>
                    <a:lnT>
                      <a:noFill/>
                    </a:lnT>
                    <a:lnB>
                      <a:noFill/>
                    </a:lnB>
                  </a:tcPr>
                </a:tc>
                <a:extLst>
                  <a:ext uri="{0D108BD9-81ED-4DB2-BD59-A6C34878D82A}">
                    <a16:rowId xmlns:a16="http://schemas.microsoft.com/office/drawing/2014/main" val="4027377272"/>
                  </a:ext>
                </a:extLst>
              </a:tr>
              <a:tr h="253177">
                <a:tc>
                  <a:txBody>
                    <a:bodyPr/>
                    <a:lstStyle/>
                    <a:p>
                      <a:pPr algn="ctr" fontAlgn="b"/>
                      <a:r>
                        <a:rPr lang="es-MX" sz="1000" b="0" i="0" u="none" strike="noStrike">
                          <a:solidFill>
                            <a:srgbClr val="000000"/>
                          </a:solidFill>
                          <a:effectLst/>
                          <a:latin typeface="Calibri" panose="020F0502020204030204" pitchFamily="34" charset="0"/>
                        </a:rPr>
                        <a:t>20</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20</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167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3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167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64,282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1.0 </a:t>
                      </a:r>
                    </a:p>
                  </a:txBody>
                  <a:tcPr marL="5439" marR="5439" marT="5439" marB="0" anchor="b">
                    <a:lnL>
                      <a:noFill/>
                    </a:lnL>
                    <a:lnR>
                      <a:noFill/>
                    </a:lnR>
                    <a:lnT>
                      <a:noFill/>
                    </a:lnT>
                    <a:lnB>
                      <a:noFill/>
                    </a:lnB>
                  </a:tcPr>
                </a:tc>
                <a:tc>
                  <a:txBody>
                    <a:bodyPr/>
                    <a:lstStyle/>
                    <a:p>
                      <a:pPr algn="ctr" fontAlgn="b"/>
                      <a:r>
                        <a:rPr lang="es-MX" sz="1000" b="0" i="0" u="none" strike="noStrike">
                          <a:solidFill>
                            <a:srgbClr val="000000"/>
                          </a:solidFill>
                          <a:effectLst/>
                          <a:latin typeface="Calibri" panose="020F0502020204030204" pitchFamily="34" charset="0"/>
                        </a:rPr>
                        <a:t> $        385 </a:t>
                      </a:r>
                    </a:p>
                  </a:txBody>
                  <a:tcPr marL="5439" marR="5439" marT="5439" marB="0" anchor="b">
                    <a:lnL>
                      <a:noFill/>
                    </a:lnL>
                    <a:lnR>
                      <a:noFill/>
                    </a:lnR>
                    <a:lnT>
                      <a:noFill/>
                    </a:lnT>
                    <a:lnB>
                      <a:noFill/>
                    </a:lnB>
                  </a:tcPr>
                </a:tc>
                <a:tc>
                  <a:txBody>
                    <a:bodyPr/>
                    <a:lstStyle/>
                    <a:p>
                      <a:pPr algn="ctr" fontAlgn="b"/>
                      <a:r>
                        <a:rPr lang="es-MX" sz="1000" b="0" i="0" u="none" strike="noStrike" dirty="0">
                          <a:solidFill>
                            <a:srgbClr val="000000"/>
                          </a:solidFill>
                          <a:effectLst/>
                          <a:latin typeface="Calibri" panose="020F0502020204030204" pitchFamily="34" charset="0"/>
                        </a:rPr>
                        <a:t> $             385 </a:t>
                      </a:r>
                    </a:p>
                  </a:txBody>
                  <a:tcPr marL="5439" marR="5439" marT="5439" marB="0" anchor="b">
                    <a:lnL>
                      <a:noFill/>
                    </a:lnL>
                    <a:lnR>
                      <a:noFill/>
                    </a:lnR>
                    <a:lnT>
                      <a:noFill/>
                    </a:lnT>
                    <a:lnB>
                      <a:noFill/>
                    </a:lnB>
                  </a:tcPr>
                </a:tc>
                <a:extLst>
                  <a:ext uri="{0D108BD9-81ED-4DB2-BD59-A6C34878D82A}">
                    <a16:rowId xmlns:a16="http://schemas.microsoft.com/office/drawing/2014/main" val="465408647"/>
                  </a:ext>
                </a:extLst>
              </a:tr>
            </a:tbl>
          </a:graphicData>
        </a:graphic>
      </p:graphicFrame>
      <p:pic>
        <p:nvPicPr>
          <p:cNvPr id="6" name="Imagen 5" descr="Icono&#10;&#10;Descripción generada automáticamente">
            <a:hlinkClick r:id="rId2" action="ppaction://hlinksldjump"/>
            <a:extLst>
              <a:ext uri="{FF2B5EF4-FFF2-40B4-BE49-F238E27FC236}">
                <a16:creationId xmlns:a16="http://schemas.microsoft.com/office/drawing/2014/main" id="{2A955ED8-AFB8-429B-8AF5-5FE565B27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3281587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E4D28540-D127-463D-A618-8687EE65670F}"/>
              </a:ext>
            </a:extLst>
          </p:cNvPr>
          <p:cNvGraphicFramePr>
            <a:graphicFrameLocks noGrp="1"/>
          </p:cNvGraphicFramePr>
          <p:nvPr>
            <p:extLst>
              <p:ext uri="{D42A27DB-BD31-4B8C-83A1-F6EECF244321}">
                <p14:modId xmlns:p14="http://schemas.microsoft.com/office/powerpoint/2010/main" val="2084667225"/>
              </p:ext>
            </p:extLst>
          </p:nvPr>
        </p:nvGraphicFramePr>
        <p:xfrm>
          <a:off x="838199" y="1533740"/>
          <a:ext cx="10515602" cy="3124780"/>
        </p:xfrm>
        <a:graphic>
          <a:graphicData uri="http://schemas.openxmlformats.org/drawingml/2006/table">
            <a:tbl>
              <a:tblPr/>
              <a:tblGrid>
                <a:gridCol w="661188">
                  <a:extLst>
                    <a:ext uri="{9D8B030D-6E8A-4147-A177-3AD203B41FA5}">
                      <a16:colId xmlns:a16="http://schemas.microsoft.com/office/drawing/2014/main" val="192545407"/>
                    </a:ext>
                  </a:extLst>
                </a:gridCol>
                <a:gridCol w="2246226">
                  <a:extLst>
                    <a:ext uri="{9D8B030D-6E8A-4147-A177-3AD203B41FA5}">
                      <a16:colId xmlns:a16="http://schemas.microsoft.com/office/drawing/2014/main" val="2317978475"/>
                    </a:ext>
                  </a:extLst>
                </a:gridCol>
                <a:gridCol w="543442">
                  <a:extLst>
                    <a:ext uri="{9D8B030D-6E8A-4147-A177-3AD203B41FA5}">
                      <a16:colId xmlns:a16="http://schemas.microsoft.com/office/drawing/2014/main" val="3829014129"/>
                    </a:ext>
                  </a:extLst>
                </a:gridCol>
                <a:gridCol w="543442">
                  <a:extLst>
                    <a:ext uri="{9D8B030D-6E8A-4147-A177-3AD203B41FA5}">
                      <a16:colId xmlns:a16="http://schemas.microsoft.com/office/drawing/2014/main" val="693102061"/>
                    </a:ext>
                  </a:extLst>
                </a:gridCol>
                <a:gridCol w="543442">
                  <a:extLst>
                    <a:ext uri="{9D8B030D-6E8A-4147-A177-3AD203B41FA5}">
                      <a16:colId xmlns:a16="http://schemas.microsoft.com/office/drawing/2014/main" val="3697445317"/>
                    </a:ext>
                  </a:extLst>
                </a:gridCol>
                <a:gridCol w="543442">
                  <a:extLst>
                    <a:ext uri="{9D8B030D-6E8A-4147-A177-3AD203B41FA5}">
                      <a16:colId xmlns:a16="http://schemas.microsoft.com/office/drawing/2014/main" val="1713100041"/>
                    </a:ext>
                  </a:extLst>
                </a:gridCol>
                <a:gridCol w="543442">
                  <a:extLst>
                    <a:ext uri="{9D8B030D-6E8A-4147-A177-3AD203B41FA5}">
                      <a16:colId xmlns:a16="http://schemas.microsoft.com/office/drawing/2014/main" val="2820273960"/>
                    </a:ext>
                  </a:extLst>
                </a:gridCol>
                <a:gridCol w="543442">
                  <a:extLst>
                    <a:ext uri="{9D8B030D-6E8A-4147-A177-3AD203B41FA5}">
                      <a16:colId xmlns:a16="http://schemas.microsoft.com/office/drawing/2014/main" val="989481102"/>
                    </a:ext>
                  </a:extLst>
                </a:gridCol>
                <a:gridCol w="543442">
                  <a:extLst>
                    <a:ext uri="{9D8B030D-6E8A-4147-A177-3AD203B41FA5}">
                      <a16:colId xmlns:a16="http://schemas.microsoft.com/office/drawing/2014/main" val="1332830947"/>
                    </a:ext>
                  </a:extLst>
                </a:gridCol>
                <a:gridCol w="543442">
                  <a:extLst>
                    <a:ext uri="{9D8B030D-6E8A-4147-A177-3AD203B41FA5}">
                      <a16:colId xmlns:a16="http://schemas.microsoft.com/office/drawing/2014/main" val="1576871738"/>
                    </a:ext>
                  </a:extLst>
                </a:gridCol>
                <a:gridCol w="543442">
                  <a:extLst>
                    <a:ext uri="{9D8B030D-6E8A-4147-A177-3AD203B41FA5}">
                      <a16:colId xmlns:a16="http://schemas.microsoft.com/office/drawing/2014/main" val="3908811631"/>
                    </a:ext>
                  </a:extLst>
                </a:gridCol>
                <a:gridCol w="543442">
                  <a:extLst>
                    <a:ext uri="{9D8B030D-6E8A-4147-A177-3AD203B41FA5}">
                      <a16:colId xmlns:a16="http://schemas.microsoft.com/office/drawing/2014/main" val="3368303992"/>
                    </a:ext>
                  </a:extLst>
                </a:gridCol>
                <a:gridCol w="543442">
                  <a:extLst>
                    <a:ext uri="{9D8B030D-6E8A-4147-A177-3AD203B41FA5}">
                      <a16:colId xmlns:a16="http://schemas.microsoft.com/office/drawing/2014/main" val="3901604380"/>
                    </a:ext>
                  </a:extLst>
                </a:gridCol>
                <a:gridCol w="543442">
                  <a:extLst>
                    <a:ext uri="{9D8B030D-6E8A-4147-A177-3AD203B41FA5}">
                      <a16:colId xmlns:a16="http://schemas.microsoft.com/office/drawing/2014/main" val="3507267566"/>
                    </a:ext>
                  </a:extLst>
                </a:gridCol>
                <a:gridCol w="543442">
                  <a:extLst>
                    <a:ext uri="{9D8B030D-6E8A-4147-A177-3AD203B41FA5}">
                      <a16:colId xmlns:a16="http://schemas.microsoft.com/office/drawing/2014/main" val="2081872570"/>
                    </a:ext>
                  </a:extLst>
                </a:gridCol>
                <a:gridCol w="543442">
                  <a:extLst>
                    <a:ext uri="{9D8B030D-6E8A-4147-A177-3AD203B41FA5}">
                      <a16:colId xmlns:a16="http://schemas.microsoft.com/office/drawing/2014/main" val="139613960"/>
                    </a:ext>
                  </a:extLst>
                </a:gridCol>
              </a:tblGrid>
              <a:tr h="135860">
                <a:tc rowSpan="11">
                  <a:txBody>
                    <a:bodyPr/>
                    <a:lstStyle/>
                    <a:p>
                      <a:pPr algn="ctr" fontAlgn="t"/>
                      <a:r>
                        <a:rPr lang="es-MX" sz="800" b="1" i="0" u="none" strike="noStrike">
                          <a:solidFill>
                            <a:srgbClr val="F2F2F2"/>
                          </a:solidFill>
                          <a:effectLst/>
                          <a:latin typeface="Calibri" panose="020F0502020204030204" pitchFamily="34" charset="0"/>
                        </a:rPr>
                        <a:t>Raw</a:t>
                      </a:r>
                    </a:p>
                  </a:txBody>
                  <a:tcPr marL="6793" marR="6793" marT="6793" marB="0">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feature</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count</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mean</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std</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min</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1%</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5%</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10%</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25%</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50%</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75%</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90%</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95%</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99%</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max</a:t>
                      </a:r>
                    </a:p>
                  </a:txBody>
                  <a:tcPr marL="6793" marR="6793" marT="6793" marB="0" anchor="b">
                    <a:lnL>
                      <a:noFill/>
                    </a:lnL>
                    <a:lnR>
                      <a:noFill/>
                    </a:lnR>
                    <a:lnT>
                      <a:noFill/>
                    </a:lnT>
                    <a:lnB>
                      <a:noFill/>
                    </a:lnB>
                    <a:solidFill>
                      <a:srgbClr val="1F4E78"/>
                    </a:solidFill>
                  </a:tcPr>
                </a:tc>
                <a:extLst>
                  <a:ext uri="{0D108BD9-81ED-4DB2-BD59-A6C34878D82A}">
                    <a16:rowId xmlns:a16="http://schemas.microsoft.com/office/drawing/2014/main" val="200269952"/>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Gender</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0.75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0.43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extLst>
                  <a:ext uri="{0D108BD9-81ED-4DB2-BD59-A6C34878D82A}">
                    <a16:rowId xmlns:a16="http://schemas.microsoft.com/office/drawing/2014/main" val="431022411"/>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Age</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1.35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6</a:t>
                      </a:r>
                    </a:p>
                  </a:txBody>
                  <a:tcPr marL="6793" marR="6793" marT="6793" marB="0" anchor="b">
                    <a:lnL>
                      <a:noFill/>
                    </a:lnL>
                    <a:lnR>
                      <a:noFill/>
                    </a:lnR>
                    <a:lnT>
                      <a:noFill/>
                    </a:lnT>
                    <a:lnB>
                      <a:noFill/>
                    </a:lnB>
                  </a:tcPr>
                </a:tc>
                <a:extLst>
                  <a:ext uri="{0D108BD9-81ED-4DB2-BD59-A6C34878D82A}">
                    <a16:rowId xmlns:a16="http://schemas.microsoft.com/office/drawing/2014/main" val="3679070609"/>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Occupation</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8.11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6.53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a:t>
                      </a:r>
                    </a:p>
                  </a:txBody>
                  <a:tcPr marL="6793" marR="6793" marT="6793" marB="0" anchor="b">
                    <a:lnL>
                      <a:noFill/>
                    </a:lnL>
                    <a:lnR>
                      <a:noFill/>
                    </a:lnR>
                    <a:lnT>
                      <a:noFill/>
                    </a:lnT>
                    <a:lnB>
                      <a:noFill/>
                    </a:lnB>
                  </a:tcPr>
                </a:tc>
                <a:extLst>
                  <a:ext uri="{0D108BD9-81ED-4DB2-BD59-A6C34878D82A}">
                    <a16:rowId xmlns:a16="http://schemas.microsoft.com/office/drawing/2014/main" val="128814053"/>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City_Category</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1.04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0.76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extLst>
                  <a:ext uri="{0D108BD9-81ED-4DB2-BD59-A6C34878D82A}">
                    <a16:rowId xmlns:a16="http://schemas.microsoft.com/office/drawing/2014/main" val="3619770393"/>
                  </a:ext>
                </a:extLst>
              </a:tr>
              <a:tr h="135860">
                <a:tc vMerge="1">
                  <a:txBody>
                    <a:bodyPr/>
                    <a:lstStyle/>
                    <a:p>
                      <a:endParaRPr lang="es-MX"/>
                    </a:p>
                  </a:txBody>
                  <a:tcPr/>
                </a:tc>
                <a:tc>
                  <a:txBody>
                    <a:bodyPr/>
                    <a:lstStyle/>
                    <a:p>
                      <a:pPr algn="l" fontAlgn="b"/>
                      <a:r>
                        <a:rPr lang="en-US" sz="800" b="0" i="0" u="none" strike="noStrike">
                          <a:solidFill>
                            <a:srgbClr val="000000"/>
                          </a:solidFill>
                          <a:effectLst/>
                          <a:latin typeface="Calibri" panose="020F0502020204030204" pitchFamily="34" charset="0"/>
                        </a:rPr>
                        <a:t>Stay_In_Current_City_Years</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1.87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1.29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a:t>
                      </a:r>
                    </a:p>
                  </a:txBody>
                  <a:tcPr marL="6793" marR="6793" marT="6793" marB="0" anchor="b">
                    <a:lnL>
                      <a:noFill/>
                    </a:lnL>
                    <a:lnR>
                      <a:noFill/>
                    </a:lnR>
                    <a:lnT>
                      <a:noFill/>
                    </a:lnT>
                    <a:lnB>
                      <a:noFill/>
                    </a:lnB>
                  </a:tcPr>
                </a:tc>
                <a:extLst>
                  <a:ext uri="{0D108BD9-81ED-4DB2-BD59-A6C34878D82A}">
                    <a16:rowId xmlns:a16="http://schemas.microsoft.com/office/drawing/2014/main" val="3709629453"/>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Marital_Status</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0.41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0.49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extLst>
                  <a:ext uri="{0D108BD9-81ED-4DB2-BD59-A6C34878D82A}">
                    <a16:rowId xmlns:a16="http://schemas.microsoft.com/office/drawing/2014/main" val="4058951070"/>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Product_Category_1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5.38</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3.92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8</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18</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a:t>
                      </a:r>
                    </a:p>
                  </a:txBody>
                  <a:tcPr marL="6793" marR="6793" marT="6793" marB="0" anchor="b">
                    <a:lnL>
                      <a:noFill/>
                    </a:lnL>
                    <a:lnR>
                      <a:noFill/>
                    </a:lnR>
                    <a:lnT>
                      <a:noFill/>
                    </a:lnT>
                    <a:lnB>
                      <a:noFill/>
                    </a:lnB>
                  </a:tcPr>
                </a:tc>
                <a:extLst>
                  <a:ext uri="{0D108BD9-81ED-4DB2-BD59-A6C34878D82A}">
                    <a16:rowId xmlns:a16="http://schemas.microsoft.com/office/drawing/2014/main" val="673778919"/>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Product_Category_2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27,466.00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9.79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5.09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18</a:t>
                      </a:r>
                    </a:p>
                  </a:txBody>
                  <a:tcPr marL="6793" marR="6793" marT="6793" marB="0" anchor="b">
                    <a:lnL>
                      <a:noFill/>
                    </a:lnL>
                    <a:lnR>
                      <a:noFill/>
                    </a:lnR>
                    <a:lnT>
                      <a:noFill/>
                    </a:lnT>
                    <a:lnB>
                      <a:noFill/>
                    </a:lnB>
                  </a:tcPr>
                </a:tc>
                <a:extLst>
                  <a:ext uri="{0D108BD9-81ED-4DB2-BD59-A6C34878D82A}">
                    <a16:rowId xmlns:a16="http://schemas.microsoft.com/office/drawing/2014/main" val="521998170"/>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Product_Category_3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12,253.00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12.65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4.12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18</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18</a:t>
                      </a:r>
                    </a:p>
                  </a:txBody>
                  <a:tcPr marL="6793" marR="6793" marT="6793" marB="0" anchor="b">
                    <a:lnL>
                      <a:noFill/>
                    </a:lnL>
                    <a:lnR>
                      <a:noFill/>
                    </a:lnR>
                    <a:lnT>
                      <a:noFill/>
                    </a:lnT>
                    <a:lnB>
                      <a:noFill/>
                    </a:lnB>
                  </a:tcPr>
                </a:tc>
                <a:extLst>
                  <a:ext uri="{0D108BD9-81ED-4DB2-BD59-A6C34878D82A}">
                    <a16:rowId xmlns:a16="http://schemas.microsoft.com/office/drawing/2014/main" val="3842928602"/>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Purchase</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9,324.59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5,034.09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598.5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1,998.00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3,541.00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5,866.00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8,070.00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12,099.00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16,370.00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19,361.00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20,654.00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23,961.00</a:t>
                      </a:r>
                    </a:p>
                  </a:txBody>
                  <a:tcPr marL="6793" marR="6793" marT="6793" marB="0" anchor="b">
                    <a:lnL>
                      <a:noFill/>
                    </a:lnL>
                    <a:lnR>
                      <a:noFill/>
                    </a:lnR>
                    <a:lnT>
                      <a:noFill/>
                    </a:lnT>
                    <a:lnB>
                      <a:noFill/>
                    </a:lnB>
                  </a:tcPr>
                </a:tc>
                <a:extLst>
                  <a:ext uri="{0D108BD9-81ED-4DB2-BD59-A6C34878D82A}">
                    <a16:rowId xmlns:a16="http://schemas.microsoft.com/office/drawing/2014/main" val="2611409716"/>
                  </a:ext>
                </a:extLst>
              </a:tr>
              <a:tr h="135860">
                <a:tc>
                  <a:txBody>
                    <a:bodyPr/>
                    <a:lstStyle/>
                    <a:p>
                      <a:pPr algn="l" fontAlgn="t"/>
                      <a:endParaRPr lang="es-MX" sz="800" b="0" i="0" u="none" strike="noStrike">
                        <a:solidFill>
                          <a:srgbClr val="000000"/>
                        </a:solidFill>
                        <a:effectLst/>
                        <a:latin typeface="Calibri" panose="020F0502020204030204" pitchFamily="34" charset="0"/>
                      </a:endParaRPr>
                    </a:p>
                  </a:txBody>
                  <a:tcPr marL="6793" marR="6793" marT="6793" marB="0">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tc>
                  <a:txBody>
                    <a:bodyPr/>
                    <a:lstStyle/>
                    <a:p>
                      <a:pPr algn="l" fontAlgn="b"/>
                      <a:endParaRPr lang="es-MX" sz="800" b="0" i="0" u="none" strike="noStrike">
                        <a:solidFill>
                          <a:srgbClr val="000000"/>
                        </a:solidFill>
                        <a:effectLst/>
                        <a:latin typeface="Calibri" panose="020F0502020204030204" pitchFamily="34" charset="0"/>
                      </a:endParaRPr>
                    </a:p>
                  </a:txBody>
                  <a:tcPr marL="6793" marR="6793" marT="6793" marB="0" anchor="b">
                    <a:lnL>
                      <a:noFill/>
                    </a:lnL>
                    <a:lnR>
                      <a:noFill/>
                    </a:lnR>
                    <a:lnT>
                      <a:noFill/>
                    </a:lnT>
                    <a:lnB>
                      <a:noFill/>
                    </a:lnB>
                  </a:tcPr>
                </a:tc>
                <a:extLst>
                  <a:ext uri="{0D108BD9-81ED-4DB2-BD59-A6C34878D82A}">
                    <a16:rowId xmlns:a16="http://schemas.microsoft.com/office/drawing/2014/main" val="1393161141"/>
                  </a:ext>
                </a:extLst>
              </a:tr>
              <a:tr h="135860">
                <a:tc rowSpan="11">
                  <a:txBody>
                    <a:bodyPr/>
                    <a:lstStyle/>
                    <a:p>
                      <a:pPr algn="ctr" fontAlgn="t"/>
                      <a:r>
                        <a:rPr lang="es-MX" sz="800" b="1" i="0" u="none" strike="noStrike">
                          <a:solidFill>
                            <a:srgbClr val="F2F2F2"/>
                          </a:solidFill>
                          <a:effectLst/>
                          <a:latin typeface="Calibri" panose="020F0502020204030204" pitchFamily="34" charset="0"/>
                        </a:rPr>
                        <a:t>Missing Treatment</a:t>
                      </a:r>
                    </a:p>
                  </a:txBody>
                  <a:tcPr marL="6793" marR="6793" marT="6793" marB="0">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feature</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count</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mean</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std</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min</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1%</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5%</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10%</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25%</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50%</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75%</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90%</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95%</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99%</a:t>
                      </a:r>
                    </a:p>
                  </a:txBody>
                  <a:tcPr marL="6793" marR="6793" marT="6793" marB="0" anchor="b">
                    <a:lnL>
                      <a:noFill/>
                    </a:lnL>
                    <a:lnR>
                      <a:noFill/>
                    </a:lnR>
                    <a:lnT>
                      <a:noFill/>
                    </a:lnT>
                    <a:lnB>
                      <a:noFill/>
                    </a:lnB>
                    <a:solidFill>
                      <a:srgbClr val="1F4E78"/>
                    </a:solidFill>
                  </a:tcPr>
                </a:tc>
                <a:tc>
                  <a:txBody>
                    <a:bodyPr/>
                    <a:lstStyle/>
                    <a:p>
                      <a:pPr algn="ctr" fontAlgn="b"/>
                      <a:r>
                        <a:rPr lang="es-MX" sz="800" b="1" i="0" u="none" strike="noStrike">
                          <a:solidFill>
                            <a:srgbClr val="F2F2F2"/>
                          </a:solidFill>
                          <a:effectLst/>
                          <a:latin typeface="Calibri" panose="020F0502020204030204" pitchFamily="34" charset="0"/>
                        </a:rPr>
                        <a:t>max</a:t>
                      </a:r>
                    </a:p>
                  </a:txBody>
                  <a:tcPr marL="6793" marR="6793" marT="6793" marB="0" anchor="b">
                    <a:lnL>
                      <a:noFill/>
                    </a:lnL>
                    <a:lnR>
                      <a:noFill/>
                    </a:lnR>
                    <a:lnT>
                      <a:noFill/>
                    </a:lnT>
                    <a:lnB>
                      <a:noFill/>
                    </a:lnB>
                    <a:solidFill>
                      <a:srgbClr val="1F4E78"/>
                    </a:solidFill>
                  </a:tcPr>
                </a:tc>
                <a:extLst>
                  <a:ext uri="{0D108BD9-81ED-4DB2-BD59-A6C34878D82A}">
                    <a16:rowId xmlns:a16="http://schemas.microsoft.com/office/drawing/2014/main" val="936830730"/>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Gender</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0.75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0.43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extLst>
                  <a:ext uri="{0D108BD9-81ED-4DB2-BD59-A6C34878D82A}">
                    <a16:rowId xmlns:a16="http://schemas.microsoft.com/office/drawing/2014/main" val="1059727290"/>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Age</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1.35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6</a:t>
                      </a:r>
                    </a:p>
                  </a:txBody>
                  <a:tcPr marL="6793" marR="6793" marT="6793" marB="0" anchor="b">
                    <a:lnL>
                      <a:noFill/>
                    </a:lnL>
                    <a:lnR>
                      <a:noFill/>
                    </a:lnR>
                    <a:lnT>
                      <a:noFill/>
                    </a:lnT>
                    <a:lnB>
                      <a:noFill/>
                    </a:lnB>
                  </a:tcPr>
                </a:tc>
                <a:extLst>
                  <a:ext uri="{0D108BD9-81ED-4DB2-BD59-A6C34878D82A}">
                    <a16:rowId xmlns:a16="http://schemas.microsoft.com/office/drawing/2014/main" val="480252583"/>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Occupation</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8.11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6.53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a:t>
                      </a:r>
                    </a:p>
                  </a:txBody>
                  <a:tcPr marL="6793" marR="6793" marT="6793" marB="0" anchor="b">
                    <a:lnL>
                      <a:noFill/>
                    </a:lnL>
                    <a:lnR>
                      <a:noFill/>
                    </a:lnR>
                    <a:lnT>
                      <a:noFill/>
                    </a:lnT>
                    <a:lnB>
                      <a:noFill/>
                    </a:lnB>
                  </a:tcPr>
                </a:tc>
                <a:extLst>
                  <a:ext uri="{0D108BD9-81ED-4DB2-BD59-A6C34878D82A}">
                    <a16:rowId xmlns:a16="http://schemas.microsoft.com/office/drawing/2014/main" val="2209258856"/>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City_Category</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1.04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0.76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extLst>
                  <a:ext uri="{0D108BD9-81ED-4DB2-BD59-A6C34878D82A}">
                    <a16:rowId xmlns:a16="http://schemas.microsoft.com/office/drawing/2014/main" val="2357904458"/>
                  </a:ext>
                </a:extLst>
              </a:tr>
              <a:tr h="135860">
                <a:tc vMerge="1">
                  <a:txBody>
                    <a:bodyPr/>
                    <a:lstStyle/>
                    <a:p>
                      <a:endParaRPr lang="es-MX"/>
                    </a:p>
                  </a:txBody>
                  <a:tcPr/>
                </a:tc>
                <a:tc>
                  <a:txBody>
                    <a:bodyPr/>
                    <a:lstStyle/>
                    <a:p>
                      <a:pPr algn="l" fontAlgn="b"/>
                      <a:r>
                        <a:rPr lang="en-US" sz="800" b="0" i="0" u="none" strike="noStrike">
                          <a:solidFill>
                            <a:srgbClr val="000000"/>
                          </a:solidFill>
                          <a:effectLst/>
                          <a:latin typeface="Calibri" panose="020F0502020204030204" pitchFamily="34" charset="0"/>
                        </a:rPr>
                        <a:t>Stay_In_Current_City_Years</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1.87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1.29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a:t>
                      </a:r>
                    </a:p>
                  </a:txBody>
                  <a:tcPr marL="6793" marR="6793" marT="6793" marB="0" anchor="b">
                    <a:lnL>
                      <a:noFill/>
                    </a:lnL>
                    <a:lnR>
                      <a:noFill/>
                    </a:lnR>
                    <a:lnT>
                      <a:noFill/>
                    </a:lnT>
                    <a:lnB>
                      <a:noFill/>
                    </a:lnB>
                  </a:tcPr>
                </a:tc>
                <a:extLst>
                  <a:ext uri="{0D108BD9-81ED-4DB2-BD59-A6C34878D82A}">
                    <a16:rowId xmlns:a16="http://schemas.microsoft.com/office/drawing/2014/main" val="592964274"/>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Marital_Status</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0.41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0.49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extLst>
                  <a:ext uri="{0D108BD9-81ED-4DB2-BD59-A6C34878D82A}">
                    <a16:rowId xmlns:a16="http://schemas.microsoft.com/office/drawing/2014/main" val="278893182"/>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Product_Category_1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5.38</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3.92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8</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18</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a:t>
                      </a:r>
                    </a:p>
                  </a:txBody>
                  <a:tcPr marL="6793" marR="6793" marT="6793" marB="0" anchor="b">
                    <a:lnL>
                      <a:noFill/>
                    </a:lnL>
                    <a:lnR>
                      <a:noFill/>
                    </a:lnR>
                    <a:lnT>
                      <a:noFill/>
                    </a:lnT>
                    <a:lnB>
                      <a:noFill/>
                    </a:lnB>
                  </a:tcPr>
                </a:tc>
                <a:extLst>
                  <a:ext uri="{0D108BD9-81ED-4DB2-BD59-A6C34878D82A}">
                    <a16:rowId xmlns:a16="http://schemas.microsoft.com/office/drawing/2014/main" val="1936163526"/>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Product_Category_2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-307.2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468.31</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14</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18</a:t>
                      </a:r>
                    </a:p>
                  </a:txBody>
                  <a:tcPr marL="6793" marR="6793" marT="6793" marB="0" anchor="b">
                    <a:lnL>
                      <a:noFill/>
                    </a:lnL>
                    <a:lnR>
                      <a:noFill/>
                    </a:lnR>
                    <a:lnT>
                      <a:noFill/>
                    </a:lnT>
                    <a:lnB>
                      <a:noFill/>
                    </a:lnB>
                  </a:tcPr>
                </a:tc>
                <a:extLst>
                  <a:ext uri="{0D108BD9-81ED-4DB2-BD59-A6C34878D82A}">
                    <a16:rowId xmlns:a16="http://schemas.microsoft.com/office/drawing/2014/main" val="2035654081"/>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Product_Category_3</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-689.5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466.18</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-999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8</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16</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17</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18</a:t>
                      </a:r>
                    </a:p>
                  </a:txBody>
                  <a:tcPr marL="6793" marR="6793" marT="6793" marB="0" anchor="b">
                    <a:lnL>
                      <a:noFill/>
                    </a:lnL>
                    <a:lnR>
                      <a:noFill/>
                    </a:lnR>
                    <a:lnT>
                      <a:noFill/>
                    </a:lnT>
                    <a:lnB>
                      <a:noFill/>
                    </a:lnB>
                  </a:tcPr>
                </a:tc>
                <a:extLst>
                  <a:ext uri="{0D108BD9-81ED-4DB2-BD59-A6C34878D82A}">
                    <a16:rowId xmlns:a16="http://schemas.microsoft.com/office/drawing/2014/main" val="2539213275"/>
                  </a:ext>
                </a:extLst>
              </a:tr>
              <a:tr h="13586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Purchase</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40,051.00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9,324.59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5,034.09</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12</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598.5</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1,998.00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3,541.00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5,866.00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8,070.00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12,099.00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16,370.00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19,361.00</a:t>
                      </a:r>
                    </a:p>
                  </a:txBody>
                  <a:tcPr marL="6793" marR="6793" marT="6793" marB="0" anchor="b">
                    <a:lnL>
                      <a:noFill/>
                    </a:lnL>
                    <a:lnR>
                      <a:noFill/>
                    </a:lnR>
                    <a:lnT>
                      <a:noFill/>
                    </a:lnT>
                    <a:lnB>
                      <a:noFill/>
                    </a:lnB>
                  </a:tcPr>
                </a:tc>
                <a:tc>
                  <a:txBody>
                    <a:bodyPr/>
                    <a:lstStyle/>
                    <a:p>
                      <a:pPr algn="r" fontAlgn="b"/>
                      <a:r>
                        <a:rPr lang="es-MX" sz="800" b="0" i="0" u="none" strike="noStrike">
                          <a:solidFill>
                            <a:srgbClr val="000000"/>
                          </a:solidFill>
                          <a:effectLst/>
                          <a:latin typeface="Calibri" panose="020F0502020204030204" pitchFamily="34" charset="0"/>
                        </a:rPr>
                        <a:t>20,654.00</a:t>
                      </a:r>
                    </a:p>
                  </a:txBody>
                  <a:tcPr marL="6793" marR="6793" marT="6793" marB="0" anchor="b">
                    <a:lnL>
                      <a:noFill/>
                    </a:lnL>
                    <a:lnR>
                      <a:noFill/>
                    </a:lnR>
                    <a:lnT>
                      <a:noFill/>
                    </a:lnT>
                    <a:lnB>
                      <a:noFill/>
                    </a:lnB>
                  </a:tcPr>
                </a:tc>
                <a:tc>
                  <a:txBody>
                    <a:bodyPr/>
                    <a:lstStyle/>
                    <a:p>
                      <a:pPr algn="r" fontAlgn="b"/>
                      <a:r>
                        <a:rPr lang="es-MX" sz="800" b="0" i="0" u="none" strike="noStrike" dirty="0">
                          <a:solidFill>
                            <a:srgbClr val="000000"/>
                          </a:solidFill>
                          <a:effectLst/>
                          <a:latin typeface="Calibri" panose="020F0502020204030204" pitchFamily="34" charset="0"/>
                        </a:rPr>
                        <a:t>23,961.00</a:t>
                      </a:r>
                    </a:p>
                  </a:txBody>
                  <a:tcPr marL="6793" marR="6793" marT="6793" marB="0" anchor="b">
                    <a:lnL>
                      <a:noFill/>
                    </a:lnL>
                    <a:lnR>
                      <a:noFill/>
                    </a:lnR>
                    <a:lnT>
                      <a:noFill/>
                    </a:lnT>
                    <a:lnB>
                      <a:noFill/>
                    </a:lnB>
                  </a:tcPr>
                </a:tc>
                <a:extLst>
                  <a:ext uri="{0D108BD9-81ED-4DB2-BD59-A6C34878D82A}">
                    <a16:rowId xmlns:a16="http://schemas.microsoft.com/office/drawing/2014/main" val="697906960"/>
                  </a:ext>
                </a:extLst>
              </a:tr>
            </a:tbl>
          </a:graphicData>
        </a:graphic>
      </p:graphicFrame>
      <p:pic>
        <p:nvPicPr>
          <p:cNvPr id="6" name="Imagen 5" descr="Icono&#10;&#10;Descripción generada automáticamente">
            <a:hlinkClick r:id="rId2" action="ppaction://hlinksldjump"/>
            <a:extLst>
              <a:ext uri="{FF2B5EF4-FFF2-40B4-BE49-F238E27FC236}">
                <a16:creationId xmlns:a16="http://schemas.microsoft.com/office/drawing/2014/main" id="{CA3A63E7-FBE5-4257-8D29-228899E72C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219944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Preliminares</a:t>
            </a:r>
            <a:endParaRPr lang="en-US" sz="3600" b="1" dirty="0">
              <a:solidFill>
                <a:schemeClr val="bg1">
                  <a:lumMod val="95000"/>
                </a:schemeClr>
              </a:solidFill>
              <a:latin typeface="Raleway"/>
            </a:endParaRPr>
          </a:p>
        </p:txBody>
      </p:sp>
      <p:sp>
        <p:nvSpPr>
          <p:cNvPr id="55" name="Elipse 36">
            <a:extLst>
              <a:ext uri="{FF2B5EF4-FFF2-40B4-BE49-F238E27FC236}">
                <a16:creationId xmlns:a16="http://schemas.microsoft.com/office/drawing/2014/main" id="{7EE92265-1A8B-9445-9F38-7EF20E644BF8}"/>
              </a:ext>
            </a:extLst>
          </p:cNvPr>
          <p:cNvSpPr/>
          <p:nvPr/>
        </p:nvSpPr>
        <p:spPr>
          <a:xfrm>
            <a:off x="391430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a:solidFill>
                  <a:srgbClr val="79BC42"/>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74681" y="6408948"/>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4517" y="6417850"/>
            <a:ext cx="2279461"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51721" y="6408948"/>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47214" y="6394653"/>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6610" y="5865608"/>
            <a:ext cx="598409" cy="598409"/>
          </a:xfrm>
          <a:prstGeom prst="rect">
            <a:avLst/>
          </a:prstGeom>
        </p:spPr>
      </p:pic>
      <p:sp>
        <p:nvSpPr>
          <p:cNvPr id="3" name="CuadroTexto 2">
            <a:extLst>
              <a:ext uri="{FF2B5EF4-FFF2-40B4-BE49-F238E27FC236}">
                <a16:creationId xmlns:a16="http://schemas.microsoft.com/office/drawing/2014/main" id="{C7C976D8-5150-42A3-BAE9-00025AE1A02C}"/>
              </a:ext>
            </a:extLst>
          </p:cNvPr>
          <p:cNvSpPr txBox="1"/>
          <p:nvPr/>
        </p:nvSpPr>
        <p:spPr>
          <a:xfrm>
            <a:off x="630745" y="2123393"/>
            <a:ext cx="4565536" cy="923330"/>
          </a:xfrm>
          <a:prstGeom prst="rect">
            <a:avLst/>
          </a:prstGeom>
          <a:noFill/>
        </p:spPr>
        <p:txBody>
          <a:bodyPr wrap="square" rtlCol="0">
            <a:spAutoFit/>
          </a:bodyPr>
          <a:lstStyle/>
          <a:p>
            <a:r>
              <a:rPr lang="es-MX" dirty="0"/>
              <a:t>50,000(100.00%) observaciones en total</a:t>
            </a:r>
          </a:p>
          <a:p>
            <a:r>
              <a:rPr lang="es-MX" dirty="0"/>
              <a:t>&gt; 40,051(80.10%) observaciones para entrenar</a:t>
            </a:r>
          </a:p>
          <a:p>
            <a:r>
              <a:rPr lang="es-MX" dirty="0"/>
              <a:t>&gt; 9,949(19.90%) observaciones para validar</a:t>
            </a:r>
          </a:p>
        </p:txBody>
      </p:sp>
      <p:sp>
        <p:nvSpPr>
          <p:cNvPr id="14" name="CuadroTexto 13">
            <a:extLst>
              <a:ext uri="{FF2B5EF4-FFF2-40B4-BE49-F238E27FC236}">
                <a16:creationId xmlns:a16="http://schemas.microsoft.com/office/drawing/2014/main" id="{0C2CAECF-4AC7-4F00-848F-BF24CCEAAB99}"/>
              </a:ext>
            </a:extLst>
          </p:cNvPr>
          <p:cNvSpPr txBox="1"/>
          <p:nvPr/>
        </p:nvSpPr>
        <p:spPr>
          <a:xfrm>
            <a:off x="8627484" y="5597119"/>
            <a:ext cx="3434293" cy="338554"/>
          </a:xfrm>
          <a:prstGeom prst="rect">
            <a:avLst/>
          </a:prstGeom>
          <a:noFill/>
        </p:spPr>
        <p:txBody>
          <a:bodyPr wrap="square" rtlCol="0">
            <a:spAutoFit/>
          </a:bodyPr>
          <a:lstStyle/>
          <a:p>
            <a:r>
              <a:rPr lang="es-MX" sz="1600" dirty="0">
                <a:highlight>
                  <a:srgbClr val="A9DA74"/>
                </a:highlight>
              </a:rPr>
              <a:t>Las compras están en pesos mexicanos</a:t>
            </a:r>
          </a:p>
        </p:txBody>
      </p:sp>
      <p:sp>
        <p:nvSpPr>
          <p:cNvPr id="15" name="CuadroTexto 14">
            <a:extLst>
              <a:ext uri="{FF2B5EF4-FFF2-40B4-BE49-F238E27FC236}">
                <a16:creationId xmlns:a16="http://schemas.microsoft.com/office/drawing/2014/main" id="{54C65697-FC76-41AF-8D71-13DCDBD1A0E1}"/>
              </a:ext>
            </a:extLst>
          </p:cNvPr>
          <p:cNvSpPr txBox="1"/>
          <p:nvPr/>
        </p:nvSpPr>
        <p:spPr>
          <a:xfrm>
            <a:off x="630745" y="3428788"/>
            <a:ext cx="4199776" cy="923330"/>
          </a:xfrm>
          <a:prstGeom prst="rect">
            <a:avLst/>
          </a:prstGeom>
          <a:noFill/>
        </p:spPr>
        <p:txBody>
          <a:bodyPr wrap="square" rtlCol="0">
            <a:spAutoFit/>
          </a:bodyPr>
          <a:lstStyle/>
          <a:p>
            <a:r>
              <a:rPr lang="es-MX" dirty="0"/>
              <a:t>Ventas por $372,618,605</a:t>
            </a:r>
          </a:p>
          <a:p>
            <a:r>
              <a:rPr lang="es-MX" dirty="0"/>
              <a:t>Número de ventas: 40,051</a:t>
            </a:r>
          </a:p>
          <a:p>
            <a:r>
              <a:rPr lang="es-MX" dirty="0"/>
              <a:t>Venta promedio $9,304</a:t>
            </a:r>
          </a:p>
        </p:txBody>
      </p:sp>
      <p:graphicFrame>
        <p:nvGraphicFramePr>
          <p:cNvPr id="18" name="Tabla 17">
            <a:extLst>
              <a:ext uri="{FF2B5EF4-FFF2-40B4-BE49-F238E27FC236}">
                <a16:creationId xmlns:a16="http://schemas.microsoft.com/office/drawing/2014/main" id="{86ED0858-195D-43CE-9753-4E92A4629B53}"/>
              </a:ext>
            </a:extLst>
          </p:cNvPr>
          <p:cNvGraphicFramePr>
            <a:graphicFrameLocks noGrp="1"/>
          </p:cNvGraphicFramePr>
          <p:nvPr>
            <p:extLst>
              <p:ext uri="{D42A27DB-BD31-4B8C-83A1-F6EECF244321}">
                <p14:modId xmlns:p14="http://schemas.microsoft.com/office/powerpoint/2010/main" val="4099072300"/>
              </p:ext>
            </p:extLst>
          </p:nvPr>
        </p:nvGraphicFramePr>
        <p:xfrm>
          <a:off x="6741560" y="2134113"/>
          <a:ext cx="4025900" cy="2600325"/>
        </p:xfrm>
        <a:graphic>
          <a:graphicData uri="http://schemas.openxmlformats.org/drawingml/2006/table">
            <a:tbl>
              <a:tblPr/>
              <a:tblGrid>
                <a:gridCol w="1027889">
                  <a:extLst>
                    <a:ext uri="{9D8B030D-6E8A-4147-A177-3AD203B41FA5}">
                      <a16:colId xmlns:a16="http://schemas.microsoft.com/office/drawing/2014/main" val="2886930695"/>
                    </a:ext>
                  </a:extLst>
                </a:gridCol>
                <a:gridCol w="203040">
                  <a:extLst>
                    <a:ext uri="{9D8B030D-6E8A-4147-A177-3AD203B41FA5}">
                      <a16:colId xmlns:a16="http://schemas.microsoft.com/office/drawing/2014/main" val="764029432"/>
                    </a:ext>
                  </a:extLst>
                </a:gridCol>
                <a:gridCol w="1703631">
                  <a:extLst>
                    <a:ext uri="{9D8B030D-6E8A-4147-A177-3AD203B41FA5}">
                      <a16:colId xmlns:a16="http://schemas.microsoft.com/office/drawing/2014/main" val="923258162"/>
                    </a:ext>
                  </a:extLst>
                </a:gridCol>
                <a:gridCol w="609120">
                  <a:extLst>
                    <a:ext uri="{9D8B030D-6E8A-4147-A177-3AD203B41FA5}">
                      <a16:colId xmlns:a16="http://schemas.microsoft.com/office/drawing/2014/main" val="2074763731"/>
                    </a:ext>
                  </a:extLst>
                </a:gridCol>
                <a:gridCol w="482220">
                  <a:extLst>
                    <a:ext uri="{9D8B030D-6E8A-4147-A177-3AD203B41FA5}">
                      <a16:colId xmlns:a16="http://schemas.microsoft.com/office/drawing/2014/main" val="3020059424"/>
                    </a:ext>
                  </a:extLst>
                </a:gridCol>
              </a:tblGrid>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es-MX" sz="1100" b="1" i="0" u="none" strike="noStrike">
                          <a:solidFill>
                            <a:srgbClr val="F2F2F2"/>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solidFill>
                      <a:srgbClr val="1F4E78"/>
                    </a:solidFill>
                  </a:tcPr>
                </a:tc>
                <a:tc>
                  <a:txBody>
                    <a:bodyPr/>
                    <a:lstStyle/>
                    <a:p>
                      <a:pPr algn="l" fontAlgn="b"/>
                      <a:r>
                        <a:rPr lang="es-MX" sz="1100" b="1" i="0" u="none" strike="noStrike">
                          <a:solidFill>
                            <a:srgbClr val="F2F2F2"/>
                          </a:solidFill>
                          <a:effectLst/>
                          <a:latin typeface="Calibri" panose="020F0502020204030204" pitchFamily="34" charset="0"/>
                        </a:rPr>
                        <a:t>Column</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solidFill>
                      <a:srgbClr val="1F4E78"/>
                    </a:solidFill>
                  </a:tcPr>
                </a:tc>
                <a:tc>
                  <a:txBody>
                    <a:bodyPr/>
                    <a:lstStyle/>
                    <a:p>
                      <a:pPr algn="l" fontAlgn="b"/>
                      <a:r>
                        <a:rPr lang="es-MX" sz="1100" b="1" i="0" u="none" strike="noStrike">
                          <a:solidFill>
                            <a:srgbClr val="F2F2F2"/>
                          </a:solidFill>
                          <a:effectLst/>
                          <a:latin typeface="Calibri" panose="020F0502020204030204" pitchFamily="34" charset="0"/>
                        </a:rPr>
                        <a:t>Non-Null</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solidFill>
                      <a:srgbClr val="1F4E78"/>
                    </a:solidFill>
                  </a:tcPr>
                </a:tc>
                <a:tc>
                  <a:txBody>
                    <a:bodyPr/>
                    <a:lstStyle/>
                    <a:p>
                      <a:pPr algn="l" fontAlgn="b"/>
                      <a:r>
                        <a:rPr lang="es-MX" sz="1100" b="1" i="0" u="none" strike="noStrike">
                          <a:solidFill>
                            <a:srgbClr val="F2F2F2"/>
                          </a:solidFill>
                          <a:effectLst/>
                          <a:latin typeface="Calibri" panose="020F0502020204030204" pitchFamily="34" charset="0"/>
                        </a:rPr>
                        <a:t>Dtype</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solidFill>
                      <a:srgbClr val="1F4E78"/>
                    </a:solidFill>
                  </a:tcPr>
                </a:tc>
                <a:extLst>
                  <a:ext uri="{0D108BD9-81ED-4DB2-BD59-A6C34878D82A}">
                    <a16:rowId xmlns:a16="http://schemas.microsoft.com/office/drawing/2014/main" val="4011810199"/>
                  </a:ext>
                </a:extLst>
              </a:tr>
              <a:tr h="190500">
                <a:tc rowSpan="2">
                  <a:txBody>
                    <a:bodyPr/>
                    <a:lstStyle/>
                    <a:p>
                      <a:pPr algn="ctr" fontAlgn="ctr"/>
                      <a:r>
                        <a:rPr lang="es-MX" sz="1100" b="0" i="0" u="none" strike="noStrike">
                          <a:solidFill>
                            <a:srgbClr val="000000"/>
                          </a:solidFill>
                          <a:effectLst/>
                          <a:latin typeface="Calibri" panose="020F0502020204030204" pitchFamily="34" charset="0"/>
                        </a:rPr>
                        <a:t>Indentificadoras</a:t>
                      </a:r>
                    </a:p>
                  </a:txBody>
                  <a:tcPr marL="9525" marR="9525" marT="9525"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s-MX" sz="1100" b="0" i="0" u="none" strike="noStrike">
                          <a:solidFill>
                            <a:srgbClr val="FFFFFF"/>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a:noFill/>
                    </a:lnB>
                    <a:solidFill>
                      <a:srgbClr val="5B9BD5"/>
                    </a:solidFill>
                  </a:tcPr>
                </a:tc>
                <a:tc>
                  <a:txBody>
                    <a:bodyPr/>
                    <a:lstStyle/>
                    <a:p>
                      <a:pPr algn="l" fontAlgn="b"/>
                      <a:r>
                        <a:rPr lang="es-MX" sz="1100" b="0" i="0" u="none" strike="noStrike">
                          <a:solidFill>
                            <a:srgbClr val="000000"/>
                          </a:solidFill>
                          <a:effectLst/>
                          <a:latin typeface="Calibri" panose="020F0502020204030204" pitchFamily="34" charset="0"/>
                        </a:rPr>
                        <a:t>User_ID</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l" fontAlgn="b"/>
                      <a:r>
                        <a:rPr lang="es-MX" sz="1100" b="0" i="0" u="none" strike="noStrike">
                          <a:solidFill>
                            <a:srgbClr val="000000"/>
                          </a:solidFill>
                          <a:effectLst/>
                          <a:latin typeface="Calibri" panose="020F0502020204030204" pitchFamily="34" charset="0"/>
                        </a:rPr>
                        <a:t>     40,051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l" fontAlgn="b"/>
                      <a:r>
                        <a:rPr lang="es-MX" sz="1100" b="0" i="0" u="none" strike="noStrike">
                          <a:solidFill>
                            <a:srgbClr val="000000"/>
                          </a:solidFill>
                          <a:effectLst/>
                          <a:latin typeface="Calibri" panose="020F0502020204030204" pitchFamily="34" charset="0"/>
                        </a:rPr>
                        <a:t>int64</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tcPr>
                </a:tc>
                <a:extLst>
                  <a:ext uri="{0D108BD9-81ED-4DB2-BD59-A6C34878D82A}">
                    <a16:rowId xmlns:a16="http://schemas.microsoft.com/office/drawing/2014/main" val="1147440276"/>
                  </a:ext>
                </a:extLst>
              </a:tr>
              <a:tr h="190500">
                <a:tc vMerge="1">
                  <a:txBody>
                    <a:bodyPr/>
                    <a:lstStyle/>
                    <a:p>
                      <a:endParaRPr lang="es-MX"/>
                    </a:p>
                  </a:txBody>
                  <a:tcPr/>
                </a:tc>
                <a:tc>
                  <a:txBody>
                    <a:bodyPr/>
                    <a:lstStyle/>
                    <a:p>
                      <a:pPr algn="r" fontAlgn="b"/>
                      <a:r>
                        <a:rPr lang="es-MX" sz="1100" b="0" i="0" u="none" strike="noStrike">
                          <a:solidFill>
                            <a:srgbClr val="FFFFFF"/>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dot"/>
                      <a:round/>
                      <a:headEnd type="none" w="med" len="med"/>
                      <a:tailEnd type="none" w="med" len="med"/>
                    </a:lnB>
                    <a:solidFill>
                      <a:srgbClr val="5B9BD5"/>
                    </a:solidFill>
                  </a:tcPr>
                </a:tc>
                <a:tc>
                  <a:txBody>
                    <a:bodyPr/>
                    <a:lstStyle/>
                    <a:p>
                      <a:pPr algn="l" fontAlgn="b"/>
                      <a:r>
                        <a:rPr lang="es-MX" sz="1100" b="0" i="0" u="none" strike="noStrike">
                          <a:solidFill>
                            <a:srgbClr val="000000"/>
                          </a:solidFill>
                          <a:effectLst/>
                          <a:latin typeface="Calibri" panose="020F0502020204030204" pitchFamily="34" charset="0"/>
                        </a:rPr>
                        <a:t>Product_ID</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     40,051 </a:t>
                      </a:r>
                    </a:p>
                  </a:txBody>
                  <a:tcPr marL="9525" marR="9525" marT="9525"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object</a:t>
                      </a:r>
                    </a:p>
                  </a:txBody>
                  <a:tcPr marL="9525" marR="9525" marT="952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99183749"/>
                  </a:ext>
                </a:extLst>
              </a:tr>
              <a:tr h="295275">
                <a:tc rowSpan="9">
                  <a:txBody>
                    <a:bodyPr/>
                    <a:lstStyle/>
                    <a:p>
                      <a:pPr algn="ctr" fontAlgn="ctr"/>
                      <a:r>
                        <a:rPr lang="es-MX" sz="1100" b="0" i="0" u="none" strike="noStrike">
                          <a:solidFill>
                            <a:srgbClr val="000000"/>
                          </a:solidFill>
                          <a:effectLst/>
                          <a:latin typeface="Calibri" panose="020F0502020204030204" pitchFamily="34" charset="0"/>
                        </a:rPr>
                        <a:t>Independientes</a:t>
                      </a:r>
                    </a:p>
                  </a:txBody>
                  <a:tcPr marL="9525" marR="9525" marT="9525"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FFFFFF"/>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Gender</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l" fontAlgn="b"/>
                      <a:r>
                        <a:rPr lang="es-MX" sz="1100" b="0" i="0" u="none" strike="noStrike">
                          <a:solidFill>
                            <a:srgbClr val="000000"/>
                          </a:solidFill>
                          <a:effectLst/>
                          <a:latin typeface="Calibri" panose="020F0502020204030204" pitchFamily="34" charset="0"/>
                        </a:rPr>
                        <a:t>     40,051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l" fontAlgn="b"/>
                      <a:r>
                        <a:rPr lang="es-MX" sz="1100" b="0" i="0" u="none" strike="noStrike">
                          <a:solidFill>
                            <a:srgbClr val="000000"/>
                          </a:solidFill>
                          <a:effectLst/>
                          <a:latin typeface="Calibri" panose="020F0502020204030204" pitchFamily="34" charset="0"/>
                        </a:rPr>
                        <a:t>object</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tcPr>
                </a:tc>
                <a:extLst>
                  <a:ext uri="{0D108BD9-81ED-4DB2-BD59-A6C34878D82A}">
                    <a16:rowId xmlns:a16="http://schemas.microsoft.com/office/drawing/2014/main" val="208261283"/>
                  </a:ext>
                </a:extLst>
              </a:tr>
              <a:tr h="190500">
                <a:tc vMerge="1">
                  <a:txBody>
                    <a:bodyPr/>
                    <a:lstStyle/>
                    <a:p>
                      <a:endParaRPr lang="es-MX"/>
                    </a:p>
                  </a:txBody>
                  <a:tcPr/>
                </a:tc>
                <a:tc>
                  <a:txBody>
                    <a:bodyPr/>
                    <a:lstStyle/>
                    <a:p>
                      <a:pPr algn="r" fontAlgn="b"/>
                      <a:r>
                        <a:rPr lang="es-MX" sz="1100" b="0" i="0" u="none" strike="noStrike">
                          <a:solidFill>
                            <a:srgbClr val="FFFFFF"/>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Age</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     40,051 </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object</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56287987"/>
                  </a:ext>
                </a:extLst>
              </a:tr>
              <a:tr h="190500">
                <a:tc vMerge="1">
                  <a:txBody>
                    <a:bodyPr/>
                    <a:lstStyle/>
                    <a:p>
                      <a:endParaRPr lang="es-MX"/>
                    </a:p>
                  </a:txBody>
                  <a:tcPr/>
                </a:tc>
                <a:tc>
                  <a:txBody>
                    <a:bodyPr/>
                    <a:lstStyle/>
                    <a:p>
                      <a:pPr algn="r" fontAlgn="b"/>
                      <a:r>
                        <a:rPr lang="es-MX" sz="1100" b="0" i="0" u="none" strike="noStrike">
                          <a:solidFill>
                            <a:srgbClr val="FFFFFF"/>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Occupation</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     40,051 </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int64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35688534"/>
                  </a:ext>
                </a:extLst>
              </a:tr>
              <a:tr h="190500">
                <a:tc vMerge="1">
                  <a:txBody>
                    <a:bodyPr/>
                    <a:lstStyle/>
                    <a:p>
                      <a:endParaRPr lang="es-MX"/>
                    </a:p>
                  </a:txBody>
                  <a:tcPr/>
                </a:tc>
                <a:tc>
                  <a:txBody>
                    <a:bodyPr/>
                    <a:lstStyle/>
                    <a:p>
                      <a:pPr algn="r" fontAlgn="b"/>
                      <a:r>
                        <a:rPr lang="es-MX" sz="1100" b="0" i="0" u="none" strike="noStrike">
                          <a:solidFill>
                            <a:srgbClr val="FFFFFF"/>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City_Category</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     40,051 </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object</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75443807"/>
                  </a:ext>
                </a:extLst>
              </a:tr>
              <a:tr h="190500">
                <a:tc vMerge="1">
                  <a:txBody>
                    <a:bodyPr/>
                    <a:lstStyle/>
                    <a:p>
                      <a:endParaRPr lang="es-MX"/>
                    </a:p>
                  </a:txBody>
                  <a:tcPr/>
                </a:tc>
                <a:tc>
                  <a:txBody>
                    <a:bodyPr/>
                    <a:lstStyle/>
                    <a:p>
                      <a:pPr algn="r" fontAlgn="b"/>
                      <a:r>
                        <a:rPr lang="es-MX" sz="1100" b="0" i="0" u="none" strike="noStrike">
                          <a:solidFill>
                            <a:srgbClr val="FFFFFF"/>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0AD47"/>
                    </a:solidFill>
                  </a:tcPr>
                </a:tc>
                <a:tc>
                  <a:txBody>
                    <a:bodyPr/>
                    <a:lstStyle/>
                    <a:p>
                      <a:pPr algn="l" fontAlgn="b"/>
                      <a:r>
                        <a:rPr lang="en-US" sz="1100" b="0" i="0" u="none" strike="noStrike">
                          <a:solidFill>
                            <a:srgbClr val="000000"/>
                          </a:solidFill>
                          <a:effectLst/>
                          <a:latin typeface="Calibri" panose="020F0502020204030204" pitchFamily="34" charset="0"/>
                        </a:rPr>
                        <a:t>Stay_In_Current_City_Years</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     40,051 </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object</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20468955"/>
                  </a:ext>
                </a:extLst>
              </a:tr>
              <a:tr h="190500">
                <a:tc vMerge="1">
                  <a:txBody>
                    <a:bodyPr/>
                    <a:lstStyle/>
                    <a:p>
                      <a:endParaRPr lang="es-MX"/>
                    </a:p>
                  </a:txBody>
                  <a:tcPr/>
                </a:tc>
                <a:tc>
                  <a:txBody>
                    <a:bodyPr/>
                    <a:lstStyle/>
                    <a:p>
                      <a:pPr algn="r" fontAlgn="b"/>
                      <a:r>
                        <a:rPr lang="es-MX" sz="1100" b="0" i="0" u="none" strike="noStrike">
                          <a:solidFill>
                            <a:srgbClr val="FFFFFF"/>
                          </a:solidFill>
                          <a:effectLst/>
                          <a:latin typeface="Calibri" panose="020F0502020204030204" pitchFamily="34" charset="0"/>
                        </a:rPr>
                        <a:t>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Marital_Status</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     40,051 </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int64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09354332"/>
                  </a:ext>
                </a:extLst>
              </a:tr>
              <a:tr h="190500">
                <a:tc vMerge="1">
                  <a:txBody>
                    <a:bodyPr/>
                    <a:lstStyle/>
                    <a:p>
                      <a:endParaRPr lang="es-MX"/>
                    </a:p>
                  </a:txBody>
                  <a:tcPr/>
                </a:tc>
                <a:tc>
                  <a:txBody>
                    <a:bodyPr/>
                    <a:lstStyle/>
                    <a:p>
                      <a:pPr algn="r" fontAlgn="b"/>
                      <a:r>
                        <a:rPr lang="es-MX" sz="1100" b="0" i="0" u="none" strike="noStrike">
                          <a:solidFill>
                            <a:srgbClr val="FFFFFF"/>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Product_Category_1</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     40,051 </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int64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6594375"/>
                  </a:ext>
                </a:extLst>
              </a:tr>
              <a:tr h="190500">
                <a:tc vMerge="1">
                  <a:txBody>
                    <a:bodyPr/>
                    <a:lstStyle/>
                    <a:p>
                      <a:endParaRPr lang="es-MX"/>
                    </a:p>
                  </a:txBody>
                  <a:tcPr/>
                </a:tc>
                <a:tc>
                  <a:txBody>
                    <a:bodyPr/>
                    <a:lstStyle/>
                    <a:p>
                      <a:pPr algn="r" fontAlgn="b"/>
                      <a:r>
                        <a:rPr lang="es-MX" sz="1100" b="0" i="0" u="none" strike="noStrike">
                          <a:solidFill>
                            <a:srgbClr val="FFFFFF"/>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Product_Category_2</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     27,537 </a:t>
                      </a:r>
                    </a:p>
                  </a:txBody>
                  <a:tcPr marL="9525" marR="9525" marT="9525" marB="0" anchor="b">
                    <a:lnL>
                      <a:noFill/>
                    </a:lnL>
                    <a:lnR>
                      <a:noFill/>
                    </a:lnR>
                    <a:lnT>
                      <a:noFill/>
                    </a:lnT>
                    <a:lnB>
                      <a:noFill/>
                    </a:lnB>
                  </a:tcPr>
                </a:tc>
                <a:tc>
                  <a:txBody>
                    <a:bodyPr/>
                    <a:lstStyle/>
                    <a:p>
                      <a:pPr algn="l" fontAlgn="b"/>
                      <a:r>
                        <a:rPr lang="es-MX" sz="1100" b="0" i="0" u="none" strike="noStrike">
                          <a:solidFill>
                            <a:srgbClr val="000000"/>
                          </a:solidFill>
                          <a:effectLst/>
                          <a:latin typeface="Calibri" panose="020F0502020204030204" pitchFamily="34" charset="0"/>
                        </a:rPr>
                        <a:t>float64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01256934"/>
                  </a:ext>
                </a:extLst>
              </a:tr>
              <a:tr h="200025">
                <a:tc vMerge="1">
                  <a:txBody>
                    <a:bodyPr/>
                    <a:lstStyle/>
                    <a:p>
                      <a:endParaRPr lang="es-MX"/>
                    </a:p>
                  </a:txBody>
                  <a:tcPr/>
                </a:tc>
                <a:tc>
                  <a:txBody>
                    <a:bodyPr/>
                    <a:lstStyle/>
                    <a:p>
                      <a:pPr algn="r" fontAlgn="b"/>
                      <a:r>
                        <a:rPr lang="es-MX" sz="1100" b="0" i="0" u="none" strike="noStrike">
                          <a:solidFill>
                            <a:srgbClr val="FFFFFF"/>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Product_Category_3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     12,280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float64</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787533"/>
                  </a:ext>
                </a:extLst>
              </a:tr>
              <a:tr h="200025">
                <a:tc>
                  <a:txBody>
                    <a:bodyPr/>
                    <a:lstStyle/>
                    <a:p>
                      <a:pPr algn="l" fontAlgn="ctr"/>
                      <a:r>
                        <a:rPr lang="es-MX" sz="1100" b="0" i="0" u="none" strike="noStrike">
                          <a:solidFill>
                            <a:srgbClr val="000000"/>
                          </a:solidFill>
                          <a:effectLst/>
                          <a:latin typeface="Calibri" panose="020F0502020204030204" pitchFamily="34" charset="0"/>
                        </a:rPr>
                        <a:t>Dependiente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FFFFFF"/>
                          </a:solidFill>
                          <a:effectLst/>
                          <a:latin typeface="Calibri" panose="020F0502020204030204" pitchFamily="34" charset="0"/>
                        </a:rPr>
                        <a:t>11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s-MX" sz="1100" b="1" i="0" u="none" strike="noStrike">
                          <a:solidFill>
                            <a:srgbClr val="000000"/>
                          </a:solidFill>
                          <a:effectLst/>
                          <a:latin typeface="Calibri" panose="020F0502020204030204" pitchFamily="34" charset="0"/>
                        </a:rPr>
                        <a:t>Purchase</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MX" sz="1100" b="1" i="0" u="none" strike="noStrike">
                          <a:solidFill>
                            <a:srgbClr val="000000"/>
                          </a:solidFill>
                          <a:effectLst/>
                          <a:latin typeface="Calibri" panose="020F0502020204030204" pitchFamily="34" charset="0"/>
                        </a:rPr>
                        <a:t>     40,051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MX" sz="1100" b="1" i="0" u="none" strike="noStrike" dirty="0">
                          <a:solidFill>
                            <a:srgbClr val="000000"/>
                          </a:solidFill>
                          <a:effectLst/>
                          <a:latin typeface="Calibri" panose="020F0502020204030204" pitchFamily="34" charset="0"/>
                        </a:rPr>
                        <a:t>int64</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8301932"/>
                  </a:ext>
                </a:extLst>
              </a:tr>
            </a:tbl>
          </a:graphicData>
        </a:graphic>
      </p:graphicFrame>
    </p:spTree>
    <p:extLst>
      <p:ext uri="{BB962C8B-B14F-4D97-AF65-F5344CB8AC3E}">
        <p14:creationId xmlns:p14="http://schemas.microsoft.com/office/powerpoint/2010/main" val="273006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6DF03FBF-7CD5-4052-931D-A987032B335C}"/>
              </a:ext>
            </a:extLst>
          </p:cNvPr>
          <p:cNvGraphicFramePr>
            <a:graphicFrameLocks noGrp="1"/>
          </p:cNvGraphicFramePr>
          <p:nvPr>
            <p:ph idx="1"/>
            <p:extLst>
              <p:ext uri="{D42A27DB-BD31-4B8C-83A1-F6EECF244321}">
                <p14:modId xmlns:p14="http://schemas.microsoft.com/office/powerpoint/2010/main" val="1188133787"/>
              </p:ext>
            </p:extLst>
          </p:nvPr>
        </p:nvGraphicFramePr>
        <p:xfrm>
          <a:off x="3740150" y="1123157"/>
          <a:ext cx="4711700" cy="3724275"/>
        </p:xfrm>
        <a:graphic>
          <a:graphicData uri="http://schemas.openxmlformats.org/drawingml/2006/table">
            <a:tbl>
              <a:tblPr/>
              <a:tblGrid>
                <a:gridCol w="266520">
                  <a:extLst>
                    <a:ext uri="{9D8B030D-6E8A-4147-A177-3AD203B41FA5}">
                      <a16:colId xmlns:a16="http://schemas.microsoft.com/office/drawing/2014/main" val="2784164790"/>
                    </a:ext>
                  </a:extLst>
                </a:gridCol>
                <a:gridCol w="1056563">
                  <a:extLst>
                    <a:ext uri="{9D8B030D-6E8A-4147-A177-3AD203B41FA5}">
                      <a16:colId xmlns:a16="http://schemas.microsoft.com/office/drawing/2014/main" val="987971447"/>
                    </a:ext>
                  </a:extLst>
                </a:gridCol>
                <a:gridCol w="2690587">
                  <a:extLst>
                    <a:ext uri="{9D8B030D-6E8A-4147-A177-3AD203B41FA5}">
                      <a16:colId xmlns:a16="http://schemas.microsoft.com/office/drawing/2014/main" val="1137014049"/>
                    </a:ext>
                  </a:extLst>
                </a:gridCol>
                <a:gridCol w="698030">
                  <a:extLst>
                    <a:ext uri="{9D8B030D-6E8A-4147-A177-3AD203B41FA5}">
                      <a16:colId xmlns:a16="http://schemas.microsoft.com/office/drawing/2014/main" val="3832265301"/>
                    </a:ext>
                  </a:extLst>
                </a:gridCol>
              </a:tblGrid>
              <a:tr h="295275">
                <a:tc>
                  <a:txBody>
                    <a:bodyPr/>
                    <a:lstStyle/>
                    <a:p>
                      <a:pPr algn="l" fontAlgn="b"/>
                      <a:r>
                        <a:rPr lang="es-MX" sz="1800" b="0" i="0" u="none" strike="noStrike">
                          <a:solidFill>
                            <a:srgbClr val="44546A"/>
                          </a:solidFill>
                          <a:effectLst/>
                          <a:latin typeface="Calibri Light" panose="020F0302020204030204" pitchFamily="34" charset="0"/>
                        </a:rPr>
                        <a:t>VI</a:t>
                      </a:r>
                    </a:p>
                  </a:txBody>
                  <a:tcPr marL="9525" marR="9525" marT="9525" marB="0" anchor="b">
                    <a:lnL>
                      <a:noFill/>
                    </a:lnL>
                    <a:lnR>
                      <a:noFill/>
                    </a:lnR>
                    <a:lnT>
                      <a:noFill/>
                    </a:lnT>
                    <a:lnB>
                      <a:noFill/>
                    </a:lnB>
                  </a:tcPr>
                </a:tc>
                <a:tc>
                  <a:txBody>
                    <a:bodyPr/>
                    <a:lstStyle/>
                    <a:p>
                      <a:pPr algn="l" fontAlgn="b"/>
                      <a:r>
                        <a:rPr lang="es-MX" sz="1800" b="0" i="0" u="none" strike="noStrike">
                          <a:solidFill>
                            <a:srgbClr val="44546A"/>
                          </a:solidFill>
                          <a:effectLst/>
                          <a:latin typeface="Calibri Light" panose="020F0302020204030204" pitchFamily="34" charset="0"/>
                        </a:rPr>
                        <a:t>Naturaleza</a:t>
                      </a:r>
                    </a:p>
                  </a:txBody>
                  <a:tcPr marL="9525" marR="9525" marT="9525" marB="0" anchor="b">
                    <a:lnL>
                      <a:noFill/>
                    </a:lnL>
                    <a:lnR>
                      <a:noFill/>
                    </a:lnR>
                    <a:lnT>
                      <a:noFill/>
                    </a:lnT>
                    <a:lnB>
                      <a:noFill/>
                    </a:lnB>
                  </a:tcPr>
                </a:tc>
                <a:tc>
                  <a:txBody>
                    <a:bodyPr/>
                    <a:lstStyle/>
                    <a:p>
                      <a:pPr algn="l" fontAlgn="b"/>
                      <a:r>
                        <a:rPr lang="es-MX" sz="1800" b="0" i="0" u="none" strike="noStrike" dirty="0">
                          <a:solidFill>
                            <a:srgbClr val="44546A"/>
                          </a:solidFill>
                          <a:effectLst/>
                          <a:latin typeface="Calibri Light" panose="020F0302020204030204" pitchFamily="34" charset="0"/>
                        </a:rPr>
                        <a:t>Nombre</a:t>
                      </a:r>
                    </a:p>
                  </a:txBody>
                  <a:tcPr marL="9525" marR="9525" marT="9525" marB="0" anchor="b">
                    <a:lnL>
                      <a:noFill/>
                    </a:lnL>
                    <a:lnR>
                      <a:noFill/>
                    </a:lnR>
                    <a:lnT>
                      <a:noFill/>
                    </a:lnT>
                    <a:lnB>
                      <a:noFill/>
                    </a:lnB>
                  </a:tcPr>
                </a:tc>
                <a:tc>
                  <a:txBody>
                    <a:bodyPr/>
                    <a:lstStyle/>
                    <a:p>
                      <a:pPr algn="ctr" fontAlgn="b"/>
                      <a:r>
                        <a:rPr lang="es-MX" sz="1800" b="0" i="0" u="none" strike="noStrike">
                          <a:solidFill>
                            <a:srgbClr val="44546A"/>
                          </a:solidFill>
                          <a:effectLst/>
                          <a:latin typeface="Calibri Light" panose="020F0302020204030204" pitchFamily="34" charset="0"/>
                        </a:rPr>
                        <a:t>Origen</a:t>
                      </a:r>
                    </a:p>
                  </a:txBody>
                  <a:tcPr marL="9525" marR="9525" marT="9525" marB="0" anchor="b">
                    <a:lnL>
                      <a:noFill/>
                    </a:lnL>
                    <a:lnR>
                      <a:noFill/>
                    </a:lnR>
                    <a:lnT>
                      <a:noFill/>
                    </a:lnT>
                    <a:lnB>
                      <a:noFill/>
                    </a:lnB>
                  </a:tcPr>
                </a:tc>
                <a:extLst>
                  <a:ext uri="{0D108BD9-81ED-4DB2-BD59-A6C34878D82A}">
                    <a16:rowId xmlns:a16="http://schemas.microsoft.com/office/drawing/2014/main" val="1297430275"/>
                  </a:ext>
                </a:extLst>
              </a:tr>
              <a:tr h="190500">
                <a:tc>
                  <a:txBody>
                    <a:bodyPr/>
                    <a:lstStyle/>
                    <a:p>
                      <a:pPr algn="r" fontAlgn="b"/>
                      <a:r>
                        <a:rPr lang="es-MX"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s-MX" sz="1100" b="0" i="0" u="none" strike="noStrike">
                          <a:solidFill>
                            <a:srgbClr val="000000"/>
                          </a:solidFill>
                          <a:effectLst/>
                          <a:latin typeface="Calibri" panose="020F0502020204030204" pitchFamily="34" charset="0"/>
                        </a:rPr>
                        <a:t>Product_Category_1</a:t>
                      </a:r>
                    </a:p>
                  </a:txBody>
                  <a:tcPr marL="9525" marR="9525" marT="9525" marB="0" anchor="b">
                    <a:lnL>
                      <a:noFill/>
                    </a:lnL>
                    <a:lnR>
                      <a:noFill/>
                    </a:lnR>
                    <a:lnT>
                      <a:noFill/>
                    </a:lnT>
                    <a:lnB>
                      <a:noFill/>
                    </a:lnB>
                  </a:tcPr>
                </a:tc>
                <a:tc>
                  <a:txBody>
                    <a:bodyPr/>
                    <a:lstStyle/>
                    <a:p>
                      <a:pPr algn="ctr" fontAlgn="b"/>
                      <a:r>
                        <a:rPr lang="es-MX" sz="1100" b="1" i="0" u="none" strike="noStrike">
                          <a:solidFill>
                            <a:srgbClr val="000000"/>
                          </a:solidFill>
                          <a:effectLst/>
                          <a:latin typeface="Calibri" panose="020F0502020204030204" pitchFamily="34" charset="0"/>
                        </a:rPr>
                        <a:t>Original</a:t>
                      </a:r>
                    </a:p>
                  </a:txBody>
                  <a:tcPr marL="9525" marR="9525" marT="9525" marB="0" anchor="b">
                    <a:lnL>
                      <a:noFill/>
                    </a:lnL>
                    <a:lnR>
                      <a:noFill/>
                    </a:lnR>
                    <a:lnT>
                      <a:noFill/>
                    </a:lnT>
                    <a:lnB>
                      <a:noFill/>
                    </a:lnB>
                    <a:solidFill>
                      <a:srgbClr val="FFC000"/>
                    </a:solidFill>
                  </a:tcPr>
                </a:tc>
                <a:extLst>
                  <a:ext uri="{0D108BD9-81ED-4DB2-BD59-A6C34878D82A}">
                    <a16:rowId xmlns:a16="http://schemas.microsoft.com/office/drawing/2014/main" val="1223435417"/>
                  </a:ext>
                </a:extLst>
              </a:tr>
              <a:tr h="190500">
                <a:tc>
                  <a:txBody>
                    <a:bodyPr/>
                    <a:lstStyle/>
                    <a:p>
                      <a:pPr algn="r" fontAlgn="b"/>
                      <a:r>
                        <a:rPr lang="es-MX"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s-MX" sz="1100" b="0" i="0" u="none" strike="noStrike">
                          <a:solidFill>
                            <a:srgbClr val="000000"/>
                          </a:solidFill>
                          <a:effectLst/>
                          <a:latin typeface="Calibri" panose="020F0502020204030204" pitchFamily="34" charset="0"/>
                        </a:rPr>
                        <a:t>prod_cat_1_ord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1659368425"/>
                  </a:ext>
                </a:extLst>
              </a:tr>
              <a:tr h="190500">
                <a:tc>
                  <a:txBody>
                    <a:bodyPr/>
                    <a:lstStyle/>
                    <a:p>
                      <a:pPr algn="r" fontAlgn="b"/>
                      <a:r>
                        <a:rPr lang="es-MX"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n-US" sz="1100" b="0" i="0" u="none" strike="noStrike">
                          <a:solidFill>
                            <a:srgbClr val="000000"/>
                          </a:solidFill>
                          <a:effectLst/>
                          <a:latin typeface="Calibri" panose="020F0502020204030204" pitchFamily="34" charset="0"/>
                        </a:rPr>
                        <a:t>Product_Category_3_X_prod_cat_1_ord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3909447764"/>
                  </a:ext>
                </a:extLst>
              </a:tr>
              <a:tr h="190500">
                <a:tc>
                  <a:txBody>
                    <a:bodyPr/>
                    <a:lstStyle/>
                    <a:p>
                      <a:pPr algn="r" fontAlgn="b"/>
                      <a:r>
                        <a:rPr lang="es-MX"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n-US" sz="1100" b="0" i="0" u="none" strike="noStrike">
                          <a:solidFill>
                            <a:srgbClr val="000000"/>
                          </a:solidFill>
                          <a:effectLst/>
                          <a:latin typeface="Calibri" panose="020F0502020204030204" pitchFamily="34" charset="0"/>
                        </a:rPr>
                        <a:t>Product_Category_1_X_Product_Category_3</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2272629892"/>
                  </a:ext>
                </a:extLst>
              </a:tr>
              <a:tr h="190500">
                <a:tc>
                  <a:txBody>
                    <a:bodyPr/>
                    <a:lstStyle/>
                    <a:p>
                      <a:pPr algn="r" fontAlgn="b"/>
                      <a:r>
                        <a:rPr lang="es-MX"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n-US" sz="1100" b="0" i="0" u="none" strike="noStrike">
                          <a:solidFill>
                            <a:srgbClr val="000000"/>
                          </a:solidFill>
                          <a:effectLst/>
                          <a:latin typeface="Calibri" panose="020F0502020204030204" pitchFamily="34" charset="0"/>
                        </a:rPr>
                        <a:t>Product_Category_1_X_Product_Category_2</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3657357684"/>
                  </a:ext>
                </a:extLst>
              </a:tr>
              <a:tr h="190500">
                <a:tc>
                  <a:txBody>
                    <a:bodyPr/>
                    <a:lstStyle/>
                    <a:p>
                      <a:pPr algn="r" fontAlgn="b"/>
                      <a:r>
                        <a:rPr lang="es-MX"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s-MX" sz="1100" b="0" i="0" u="none" strike="noStrike">
                          <a:solidFill>
                            <a:srgbClr val="000000"/>
                          </a:solidFill>
                          <a:effectLst/>
                          <a:latin typeface="Calibri" panose="020F0502020204030204" pitchFamily="34" charset="0"/>
                        </a:rPr>
                        <a:t>prod_cat_1_ord_X_prod_cat_3_ord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655273380"/>
                  </a:ext>
                </a:extLst>
              </a:tr>
              <a:tr h="190500">
                <a:tc>
                  <a:txBody>
                    <a:bodyPr/>
                    <a:lstStyle/>
                    <a:p>
                      <a:pPr algn="r" fontAlgn="b"/>
                      <a:r>
                        <a:rPr lang="es-MX"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COMBINACIÓN</a:t>
                      </a:r>
                    </a:p>
                  </a:txBody>
                  <a:tcPr marL="9525" marR="9525" marT="9525" marB="0" anchor="b">
                    <a:lnL>
                      <a:noFill/>
                    </a:lnL>
                    <a:lnR>
                      <a:noFill/>
                    </a:lnR>
                    <a:lnT>
                      <a:noFill/>
                    </a:lnT>
                    <a:lnB>
                      <a:noFill/>
                    </a:lnB>
                    <a:solidFill>
                      <a:srgbClr val="70AD47"/>
                    </a:solidFill>
                  </a:tcPr>
                </a:tc>
                <a:tc>
                  <a:txBody>
                    <a:bodyPr/>
                    <a:lstStyle/>
                    <a:p>
                      <a:pPr algn="l" fontAlgn="b"/>
                      <a:r>
                        <a:rPr lang="en-US" sz="1100" b="0" i="0" u="none" strike="noStrike">
                          <a:solidFill>
                            <a:srgbClr val="000000"/>
                          </a:solidFill>
                          <a:effectLst/>
                          <a:latin typeface="Calibri" panose="020F0502020204030204" pitchFamily="34" charset="0"/>
                        </a:rPr>
                        <a:t>City_Category_X_prod_cat_2_ord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1466014244"/>
                  </a:ext>
                </a:extLst>
              </a:tr>
              <a:tr h="190500">
                <a:tc>
                  <a:txBody>
                    <a:bodyPr/>
                    <a:lstStyle/>
                    <a:p>
                      <a:pPr algn="r" fontAlgn="b"/>
                      <a:r>
                        <a:rPr lang="es-MX"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n-US" sz="1100" b="0" i="0" u="none" strike="noStrike">
                          <a:solidFill>
                            <a:srgbClr val="000000"/>
                          </a:solidFill>
                          <a:effectLst/>
                          <a:latin typeface="Calibri" panose="020F0502020204030204" pitchFamily="34" charset="0"/>
                        </a:rPr>
                        <a:t>Product_Category_2_X_prod_cat_1_ord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193293464"/>
                  </a:ext>
                </a:extLst>
              </a:tr>
              <a:tr h="190500">
                <a:tc>
                  <a:txBody>
                    <a:bodyPr/>
                    <a:lstStyle/>
                    <a:p>
                      <a:pPr algn="r" fontAlgn="b"/>
                      <a:r>
                        <a:rPr lang="es-MX"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s-MX" sz="1100" b="0" i="0" u="none" strike="noStrike">
                          <a:solidFill>
                            <a:srgbClr val="000000"/>
                          </a:solidFill>
                          <a:effectLst/>
                          <a:latin typeface="Calibri" panose="020F0502020204030204" pitchFamily="34" charset="0"/>
                        </a:rPr>
                        <a:t>prod_cat_1_ord_X_prod_cat_2_ord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929007932"/>
                  </a:ext>
                </a:extLst>
              </a:tr>
              <a:tr h="190500">
                <a:tc>
                  <a:txBody>
                    <a:bodyPr/>
                    <a:lstStyle/>
                    <a:p>
                      <a:pPr algn="r" fontAlgn="b"/>
                      <a:r>
                        <a:rPr lang="es-MX"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s-MX" sz="1100" b="0" i="0" u="none" strike="noStrike">
                          <a:solidFill>
                            <a:srgbClr val="000000"/>
                          </a:solidFill>
                          <a:effectLst/>
                          <a:latin typeface="Calibri" panose="020F0502020204030204" pitchFamily="34" charset="0"/>
                        </a:rPr>
                        <a:t>prod_cat_2_ord_X_prod_cat_3_ord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1688933116"/>
                  </a:ext>
                </a:extLst>
              </a:tr>
              <a:tr h="190500">
                <a:tc>
                  <a:txBody>
                    <a:bodyPr/>
                    <a:lstStyle/>
                    <a:p>
                      <a:pPr algn="r" fontAlgn="b"/>
                      <a:r>
                        <a:rPr lang="es-MX"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n-US" sz="1100" b="0" i="0" u="none" strike="noStrike">
                          <a:solidFill>
                            <a:srgbClr val="000000"/>
                          </a:solidFill>
                          <a:effectLst/>
                          <a:latin typeface="Calibri" panose="020F0502020204030204" pitchFamily="34" charset="0"/>
                        </a:rPr>
                        <a:t>Product_Category_2_X_Product_Category_3</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2308381397"/>
                  </a:ext>
                </a:extLst>
              </a:tr>
              <a:tr h="190500">
                <a:tc>
                  <a:txBody>
                    <a:bodyPr/>
                    <a:lstStyle/>
                    <a:p>
                      <a:pPr algn="r" fontAlgn="b"/>
                      <a:r>
                        <a:rPr lang="es-MX"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CONSUMIDOR</a:t>
                      </a:r>
                    </a:p>
                  </a:txBody>
                  <a:tcPr marL="9525" marR="9525" marT="9525" marB="0" anchor="b">
                    <a:lnL>
                      <a:noFill/>
                    </a:lnL>
                    <a:lnR>
                      <a:noFill/>
                    </a:lnR>
                    <a:lnT>
                      <a:noFill/>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Age_X_City_Category</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1880720206"/>
                  </a:ext>
                </a:extLst>
              </a:tr>
              <a:tr h="190500">
                <a:tc>
                  <a:txBody>
                    <a:bodyPr/>
                    <a:lstStyle/>
                    <a:p>
                      <a:pPr algn="r" fontAlgn="b"/>
                      <a:r>
                        <a:rPr lang="es-MX"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PRODUCTO</a:t>
                      </a:r>
                    </a:p>
                  </a:txBody>
                  <a:tcPr marL="9525" marR="9525" marT="9525" marB="0" anchor="b">
                    <a:lnL>
                      <a:noFill/>
                    </a:lnL>
                    <a:lnR>
                      <a:noFill/>
                    </a:lnR>
                    <a:lnT>
                      <a:noFill/>
                    </a:lnT>
                    <a:lnB>
                      <a:noFill/>
                    </a:lnB>
                    <a:solidFill>
                      <a:srgbClr val="5B9BD5"/>
                    </a:solidFill>
                  </a:tcPr>
                </a:tc>
                <a:tc>
                  <a:txBody>
                    <a:bodyPr/>
                    <a:lstStyle/>
                    <a:p>
                      <a:pPr algn="l" fontAlgn="b"/>
                      <a:r>
                        <a:rPr lang="es-MX" sz="1100" b="0" i="0" u="none" strike="noStrike">
                          <a:solidFill>
                            <a:srgbClr val="000000"/>
                          </a:solidFill>
                          <a:effectLst/>
                          <a:latin typeface="Calibri" panose="020F0502020204030204" pitchFamily="34" charset="0"/>
                        </a:rPr>
                        <a:t>prod_cat_3_ord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23042854"/>
                  </a:ext>
                </a:extLst>
              </a:tr>
              <a:tr h="190500">
                <a:tc>
                  <a:txBody>
                    <a:bodyPr/>
                    <a:lstStyle/>
                    <a:p>
                      <a:pPr algn="r" fontAlgn="b"/>
                      <a:r>
                        <a:rPr lang="es-MX"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COMBINACIÓN</a:t>
                      </a:r>
                    </a:p>
                  </a:txBody>
                  <a:tcPr marL="9525" marR="9525" marT="9525" marB="0" anchor="b">
                    <a:lnL>
                      <a:noFill/>
                    </a:lnL>
                    <a:lnR>
                      <a:noFill/>
                    </a:lnR>
                    <a:lnT>
                      <a:noFill/>
                    </a:lnT>
                    <a:lnB>
                      <a:noFill/>
                    </a:lnB>
                    <a:solidFill>
                      <a:srgbClr val="70AD47"/>
                    </a:solidFill>
                  </a:tcPr>
                </a:tc>
                <a:tc>
                  <a:txBody>
                    <a:bodyPr/>
                    <a:lstStyle/>
                    <a:p>
                      <a:pPr algn="l" fontAlgn="b"/>
                      <a:r>
                        <a:rPr lang="en-US" sz="1100" b="0" i="0" u="none" strike="noStrike">
                          <a:solidFill>
                            <a:srgbClr val="000000"/>
                          </a:solidFill>
                          <a:effectLst/>
                          <a:latin typeface="Calibri" panose="020F0502020204030204" pitchFamily="34" charset="0"/>
                        </a:rPr>
                        <a:t>city_cat_ord_X_prod_cat_1_ord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660231026"/>
                  </a:ext>
                </a:extLst>
              </a:tr>
              <a:tr h="190500">
                <a:tc>
                  <a:txBody>
                    <a:bodyPr/>
                    <a:lstStyle/>
                    <a:p>
                      <a:pPr algn="r" fontAlgn="b"/>
                      <a:r>
                        <a:rPr lang="es-MX"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CONSUMIDOR</a:t>
                      </a:r>
                    </a:p>
                  </a:txBody>
                  <a:tcPr marL="9525" marR="9525" marT="9525" marB="0" anchor="b">
                    <a:lnL>
                      <a:noFill/>
                    </a:lnL>
                    <a:lnR>
                      <a:noFill/>
                    </a:lnR>
                    <a:lnT>
                      <a:noFill/>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Age_X_occupation_ord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3927192098"/>
                  </a:ext>
                </a:extLst>
              </a:tr>
              <a:tr h="190500">
                <a:tc>
                  <a:txBody>
                    <a:bodyPr/>
                    <a:lstStyle/>
                    <a:p>
                      <a:pPr algn="r" fontAlgn="b"/>
                      <a:r>
                        <a:rPr lang="es-MX" sz="11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COMBINACIÓN</a:t>
                      </a:r>
                    </a:p>
                  </a:txBody>
                  <a:tcPr marL="9525" marR="9525" marT="9525" marB="0" anchor="b">
                    <a:lnL>
                      <a:noFill/>
                    </a:lnL>
                    <a:lnR>
                      <a:noFill/>
                    </a:lnR>
                    <a:lnT>
                      <a:noFill/>
                    </a:lnT>
                    <a:lnB>
                      <a:noFill/>
                    </a:lnB>
                    <a:solidFill>
                      <a:srgbClr val="70AD47"/>
                    </a:solidFill>
                  </a:tcPr>
                </a:tc>
                <a:tc>
                  <a:txBody>
                    <a:bodyPr/>
                    <a:lstStyle/>
                    <a:p>
                      <a:pPr algn="l" fontAlgn="b"/>
                      <a:r>
                        <a:rPr lang="es-MX" sz="1100" b="0" i="0" u="none" strike="noStrike">
                          <a:solidFill>
                            <a:srgbClr val="000000"/>
                          </a:solidFill>
                          <a:effectLst/>
                          <a:latin typeface="Calibri" panose="020F0502020204030204" pitchFamily="34" charset="0"/>
                        </a:rPr>
                        <a:t>Occupation_X_prod_cat_1_ord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2772328808"/>
                  </a:ext>
                </a:extLst>
              </a:tr>
              <a:tr h="190500">
                <a:tc>
                  <a:txBody>
                    <a:bodyPr/>
                    <a:lstStyle/>
                    <a:p>
                      <a:pPr algn="r" fontAlgn="b"/>
                      <a:r>
                        <a:rPr lang="es-MX"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CONSUMIDOR</a:t>
                      </a:r>
                    </a:p>
                  </a:txBody>
                  <a:tcPr marL="9525" marR="9525" marT="9525" marB="0" anchor="b">
                    <a:lnL>
                      <a:noFill/>
                    </a:lnL>
                    <a:lnR>
                      <a:noFill/>
                    </a:lnR>
                    <a:lnT>
                      <a:noFill/>
                    </a:lnT>
                    <a:lnB>
                      <a:noFill/>
                    </a:lnB>
                    <a:solidFill>
                      <a:srgbClr val="70AD47"/>
                    </a:solidFill>
                  </a:tcPr>
                </a:tc>
                <a:tc>
                  <a:txBody>
                    <a:bodyPr/>
                    <a:lstStyle/>
                    <a:p>
                      <a:pPr algn="l" fontAlgn="b"/>
                      <a:r>
                        <a:rPr lang="en-US" sz="1100" b="0" i="0" u="none" strike="noStrike">
                          <a:solidFill>
                            <a:srgbClr val="000000"/>
                          </a:solidFill>
                          <a:effectLst/>
                          <a:latin typeface="Calibri" panose="020F0502020204030204" pitchFamily="34" charset="0"/>
                        </a:rPr>
                        <a:t>Occupation_X_stay_city_ord</a:t>
                      </a:r>
                    </a:p>
                  </a:txBody>
                  <a:tcPr marL="9525" marR="9525" marT="9525"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3862144611"/>
                  </a:ext>
                </a:extLst>
              </a:tr>
              <a:tr h="190500">
                <a:tc>
                  <a:txBody>
                    <a:bodyPr/>
                    <a:lstStyle/>
                    <a:p>
                      <a:pPr algn="r" fontAlgn="b"/>
                      <a:r>
                        <a:rPr lang="es-MX" sz="11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l" fontAlgn="b"/>
                      <a:r>
                        <a:rPr lang="es-MX" sz="1100" b="0" i="0" u="none" strike="noStrike">
                          <a:solidFill>
                            <a:srgbClr val="FFFFFF"/>
                          </a:solidFill>
                          <a:effectLst/>
                          <a:latin typeface="Calibri" panose="020F0502020204030204" pitchFamily="34" charset="0"/>
                        </a:rPr>
                        <a:t>COMBINACIÓN</a:t>
                      </a:r>
                    </a:p>
                  </a:txBody>
                  <a:tcPr marL="9525" marR="9525" marT="9525" marB="0" anchor="b">
                    <a:lnL>
                      <a:noFill/>
                    </a:lnL>
                    <a:lnR>
                      <a:noFill/>
                    </a:lnR>
                    <a:lnT>
                      <a:noFill/>
                    </a:lnT>
                    <a:lnB>
                      <a:noFill/>
                    </a:lnB>
                    <a:solidFill>
                      <a:srgbClr val="70AD47"/>
                    </a:solidFill>
                  </a:tcPr>
                </a:tc>
                <a:tc>
                  <a:txBody>
                    <a:bodyPr/>
                    <a:lstStyle/>
                    <a:p>
                      <a:pPr algn="l" fontAlgn="b"/>
                      <a:r>
                        <a:rPr lang="en-US" sz="1100" b="0" i="0" u="none" strike="noStrike">
                          <a:solidFill>
                            <a:srgbClr val="000000"/>
                          </a:solidFill>
                          <a:effectLst/>
                          <a:latin typeface="Calibri" panose="020F0502020204030204" pitchFamily="34" charset="0"/>
                        </a:rPr>
                        <a:t>City_Category_X_Product_Category_3</a:t>
                      </a:r>
                    </a:p>
                  </a:txBody>
                  <a:tcPr marL="9525" marR="9525" marT="9525"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FE</a:t>
                      </a:r>
                    </a:p>
                  </a:txBody>
                  <a:tcPr marL="9525" marR="9525" marT="9525" marB="0" anchor="b">
                    <a:lnL>
                      <a:noFill/>
                    </a:lnL>
                    <a:lnR>
                      <a:noFill/>
                    </a:lnR>
                    <a:lnT>
                      <a:noFill/>
                    </a:lnT>
                    <a:lnB>
                      <a:noFill/>
                    </a:lnB>
                    <a:solidFill>
                      <a:srgbClr val="FFF2CC"/>
                    </a:solidFill>
                  </a:tcPr>
                </a:tc>
                <a:extLst>
                  <a:ext uri="{0D108BD9-81ED-4DB2-BD59-A6C34878D82A}">
                    <a16:rowId xmlns:a16="http://schemas.microsoft.com/office/drawing/2014/main" val="3123049637"/>
                  </a:ext>
                </a:extLst>
              </a:tr>
            </a:tbl>
          </a:graphicData>
        </a:graphic>
      </p:graphicFrame>
      <p:pic>
        <p:nvPicPr>
          <p:cNvPr id="6" name="Imagen 5" descr="Icono&#10;&#10;Descripción generada automáticamente">
            <a:hlinkClick r:id="rId2" action="ppaction://hlinksldjump"/>
            <a:extLst>
              <a:ext uri="{FF2B5EF4-FFF2-40B4-BE49-F238E27FC236}">
                <a16:creationId xmlns:a16="http://schemas.microsoft.com/office/drawing/2014/main" id="{2A09DD1F-9791-4274-931F-8D2EE81232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2133968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4FD4BEB7-CECD-45C8-972F-CEDFAC5CA86C}"/>
              </a:ext>
            </a:extLst>
          </p:cNvPr>
          <p:cNvGraphicFramePr>
            <a:graphicFrameLocks noGrp="1"/>
          </p:cNvGraphicFramePr>
          <p:nvPr>
            <p:extLst>
              <p:ext uri="{D42A27DB-BD31-4B8C-83A1-F6EECF244321}">
                <p14:modId xmlns:p14="http://schemas.microsoft.com/office/powerpoint/2010/main" val="1296220428"/>
              </p:ext>
            </p:extLst>
          </p:nvPr>
        </p:nvGraphicFramePr>
        <p:xfrm>
          <a:off x="1687534" y="151223"/>
          <a:ext cx="8816931" cy="6342305"/>
        </p:xfrm>
        <a:graphic>
          <a:graphicData uri="http://schemas.openxmlformats.org/drawingml/2006/table">
            <a:tbl>
              <a:tblPr/>
              <a:tblGrid>
                <a:gridCol w="979659">
                  <a:extLst>
                    <a:ext uri="{9D8B030D-6E8A-4147-A177-3AD203B41FA5}">
                      <a16:colId xmlns:a16="http://schemas.microsoft.com/office/drawing/2014/main" val="3978551678"/>
                    </a:ext>
                  </a:extLst>
                </a:gridCol>
                <a:gridCol w="979659">
                  <a:extLst>
                    <a:ext uri="{9D8B030D-6E8A-4147-A177-3AD203B41FA5}">
                      <a16:colId xmlns:a16="http://schemas.microsoft.com/office/drawing/2014/main" val="1739696423"/>
                    </a:ext>
                  </a:extLst>
                </a:gridCol>
                <a:gridCol w="979659">
                  <a:extLst>
                    <a:ext uri="{9D8B030D-6E8A-4147-A177-3AD203B41FA5}">
                      <a16:colId xmlns:a16="http://schemas.microsoft.com/office/drawing/2014/main" val="2037960707"/>
                    </a:ext>
                  </a:extLst>
                </a:gridCol>
                <a:gridCol w="979659">
                  <a:extLst>
                    <a:ext uri="{9D8B030D-6E8A-4147-A177-3AD203B41FA5}">
                      <a16:colId xmlns:a16="http://schemas.microsoft.com/office/drawing/2014/main" val="1966628183"/>
                    </a:ext>
                  </a:extLst>
                </a:gridCol>
                <a:gridCol w="979659">
                  <a:extLst>
                    <a:ext uri="{9D8B030D-6E8A-4147-A177-3AD203B41FA5}">
                      <a16:colId xmlns:a16="http://schemas.microsoft.com/office/drawing/2014/main" val="282538568"/>
                    </a:ext>
                  </a:extLst>
                </a:gridCol>
                <a:gridCol w="979659">
                  <a:extLst>
                    <a:ext uri="{9D8B030D-6E8A-4147-A177-3AD203B41FA5}">
                      <a16:colId xmlns:a16="http://schemas.microsoft.com/office/drawing/2014/main" val="3283946530"/>
                    </a:ext>
                  </a:extLst>
                </a:gridCol>
                <a:gridCol w="979659">
                  <a:extLst>
                    <a:ext uri="{9D8B030D-6E8A-4147-A177-3AD203B41FA5}">
                      <a16:colId xmlns:a16="http://schemas.microsoft.com/office/drawing/2014/main" val="2093429557"/>
                    </a:ext>
                  </a:extLst>
                </a:gridCol>
                <a:gridCol w="979659">
                  <a:extLst>
                    <a:ext uri="{9D8B030D-6E8A-4147-A177-3AD203B41FA5}">
                      <a16:colId xmlns:a16="http://schemas.microsoft.com/office/drawing/2014/main" val="3004301616"/>
                    </a:ext>
                  </a:extLst>
                </a:gridCol>
                <a:gridCol w="979659">
                  <a:extLst>
                    <a:ext uri="{9D8B030D-6E8A-4147-A177-3AD203B41FA5}">
                      <a16:colId xmlns:a16="http://schemas.microsoft.com/office/drawing/2014/main" val="2720791962"/>
                    </a:ext>
                  </a:extLst>
                </a:gridCol>
              </a:tblGrid>
              <a:tr h="270540">
                <a:tc>
                  <a:txBody>
                    <a:bodyPr/>
                    <a:lstStyle/>
                    <a:p>
                      <a:pPr algn="ctr" fontAlgn="b"/>
                      <a:r>
                        <a:rPr lang="es-MX" sz="1200" b="1" i="0" u="none" strike="noStrike" dirty="0">
                          <a:solidFill>
                            <a:srgbClr val="FFFFFF"/>
                          </a:solidFill>
                          <a:effectLst/>
                          <a:latin typeface="Calibri" panose="020F0502020204030204" pitchFamily="34" charset="0"/>
                        </a:rPr>
                        <a:t>id</a:t>
                      </a:r>
                    </a:p>
                  </a:txBody>
                  <a:tcPr marL="5839" marR="5839" marT="5839" marB="0" anchor="ctr">
                    <a:lnL>
                      <a:noFill/>
                    </a:lnL>
                    <a:lnR>
                      <a:noFill/>
                    </a:lnR>
                    <a:lnT>
                      <a:noFill/>
                    </a:lnT>
                    <a:lnB>
                      <a:noFill/>
                    </a:lnB>
                    <a:solidFill>
                      <a:srgbClr val="5B9BD5"/>
                    </a:solidFill>
                  </a:tcPr>
                </a:tc>
                <a:tc>
                  <a:txBody>
                    <a:bodyPr/>
                    <a:lstStyle/>
                    <a:p>
                      <a:pPr algn="ctr" fontAlgn="b"/>
                      <a:r>
                        <a:rPr lang="es-MX" sz="1200" b="1" i="0" u="none" strike="noStrike" dirty="0">
                          <a:solidFill>
                            <a:srgbClr val="FFFFFF"/>
                          </a:solidFill>
                          <a:effectLst/>
                          <a:latin typeface="Calibri" panose="020F0502020204030204" pitchFamily="34" charset="0"/>
                        </a:rPr>
                        <a:t>time</a:t>
                      </a:r>
                    </a:p>
                  </a:txBody>
                  <a:tcPr marL="5839" marR="5839" marT="5839" marB="0" anchor="ctr">
                    <a:lnL>
                      <a:noFill/>
                    </a:lnL>
                    <a:lnR>
                      <a:noFill/>
                    </a:lnR>
                    <a:lnT>
                      <a:noFill/>
                    </a:lnT>
                    <a:lnB>
                      <a:noFill/>
                    </a:lnB>
                    <a:solidFill>
                      <a:srgbClr val="5B9BD5"/>
                    </a:solidFill>
                  </a:tcPr>
                </a:tc>
                <a:tc>
                  <a:txBody>
                    <a:bodyPr/>
                    <a:lstStyle/>
                    <a:p>
                      <a:pPr algn="ctr" fontAlgn="b"/>
                      <a:r>
                        <a:rPr lang="es-MX" sz="1200" b="1" i="0" u="none" strike="noStrike" dirty="0" err="1">
                          <a:solidFill>
                            <a:srgbClr val="FFFFFF"/>
                          </a:solidFill>
                          <a:effectLst/>
                          <a:latin typeface="Calibri" panose="020F0502020204030204" pitchFamily="34" charset="0"/>
                        </a:rPr>
                        <a:t>estimators</a:t>
                      </a:r>
                      <a:endParaRPr lang="es-MX" sz="1200" b="1" i="0" u="none" strike="noStrike" dirty="0">
                        <a:solidFill>
                          <a:srgbClr val="FFFFFF"/>
                        </a:solidFill>
                        <a:effectLst/>
                        <a:latin typeface="Calibri" panose="020F0502020204030204" pitchFamily="34" charset="0"/>
                      </a:endParaRPr>
                    </a:p>
                  </a:txBody>
                  <a:tcPr marL="5839" marR="5839" marT="5839" marB="0" anchor="ctr">
                    <a:lnL>
                      <a:noFill/>
                    </a:lnL>
                    <a:lnR>
                      <a:noFill/>
                    </a:lnR>
                    <a:lnT>
                      <a:noFill/>
                    </a:lnT>
                    <a:lnB>
                      <a:noFill/>
                    </a:lnB>
                    <a:solidFill>
                      <a:srgbClr val="5B9BD5"/>
                    </a:solidFill>
                  </a:tcPr>
                </a:tc>
                <a:tc>
                  <a:txBody>
                    <a:bodyPr/>
                    <a:lstStyle/>
                    <a:p>
                      <a:pPr algn="ctr" fontAlgn="b"/>
                      <a:r>
                        <a:rPr lang="es-MX" sz="1200" b="1" i="0" u="none" strike="noStrike" dirty="0" err="1">
                          <a:solidFill>
                            <a:srgbClr val="FFFFFF"/>
                          </a:solidFill>
                          <a:effectLst/>
                          <a:latin typeface="Calibri" panose="020F0502020204030204" pitchFamily="34" charset="0"/>
                        </a:rPr>
                        <a:t>learning_rate</a:t>
                      </a:r>
                      <a:endParaRPr lang="es-MX" sz="1200" b="1" i="0" u="none" strike="noStrike" dirty="0">
                        <a:solidFill>
                          <a:srgbClr val="FFFFFF"/>
                        </a:solidFill>
                        <a:effectLst/>
                        <a:latin typeface="Calibri" panose="020F0502020204030204" pitchFamily="34" charset="0"/>
                      </a:endParaRPr>
                    </a:p>
                  </a:txBody>
                  <a:tcPr marL="5839" marR="5839" marT="5839" marB="0" anchor="ctr">
                    <a:lnL>
                      <a:noFill/>
                    </a:lnL>
                    <a:lnR>
                      <a:noFill/>
                    </a:lnR>
                    <a:lnT>
                      <a:noFill/>
                    </a:lnT>
                    <a:lnB>
                      <a:noFill/>
                    </a:lnB>
                    <a:solidFill>
                      <a:srgbClr val="5B9BD5"/>
                    </a:solidFill>
                  </a:tcPr>
                </a:tc>
                <a:tc>
                  <a:txBody>
                    <a:bodyPr/>
                    <a:lstStyle/>
                    <a:p>
                      <a:pPr algn="ctr" fontAlgn="b"/>
                      <a:r>
                        <a:rPr lang="es-MX" sz="1200" b="1" i="0" u="none" strike="noStrike" dirty="0" err="1">
                          <a:solidFill>
                            <a:srgbClr val="FFFFFF"/>
                          </a:solidFill>
                          <a:effectLst/>
                          <a:latin typeface="Calibri" panose="020F0502020204030204" pitchFamily="34" charset="0"/>
                        </a:rPr>
                        <a:t>depth</a:t>
                      </a:r>
                      <a:endParaRPr lang="es-MX" sz="1200" b="1" i="0" u="none" strike="noStrike" dirty="0">
                        <a:solidFill>
                          <a:srgbClr val="FFFFFF"/>
                        </a:solidFill>
                        <a:effectLst/>
                        <a:latin typeface="Calibri" panose="020F0502020204030204" pitchFamily="34" charset="0"/>
                      </a:endParaRPr>
                    </a:p>
                  </a:txBody>
                  <a:tcPr marL="5839" marR="5839" marT="5839" marB="0" anchor="ctr">
                    <a:lnL>
                      <a:noFill/>
                    </a:lnL>
                    <a:lnR>
                      <a:noFill/>
                    </a:lnR>
                    <a:lnT>
                      <a:noFill/>
                    </a:lnT>
                    <a:lnB>
                      <a:noFill/>
                    </a:lnB>
                    <a:solidFill>
                      <a:srgbClr val="5B9BD5"/>
                    </a:solidFill>
                  </a:tcPr>
                </a:tc>
                <a:tc>
                  <a:txBody>
                    <a:bodyPr/>
                    <a:lstStyle/>
                    <a:p>
                      <a:pPr algn="ctr" fontAlgn="b"/>
                      <a:r>
                        <a:rPr lang="es-MX" sz="1200" b="1" i="0" u="none" strike="noStrike">
                          <a:solidFill>
                            <a:srgbClr val="FFFFFF"/>
                          </a:solidFill>
                          <a:effectLst/>
                          <a:latin typeface="Calibri" panose="020F0502020204030204" pitchFamily="34" charset="0"/>
                        </a:rPr>
                        <a:t>sample</a:t>
                      </a:r>
                    </a:p>
                  </a:txBody>
                  <a:tcPr marL="5839" marR="5839" marT="5839" marB="0" anchor="ctr">
                    <a:lnL>
                      <a:noFill/>
                    </a:lnL>
                    <a:lnR>
                      <a:noFill/>
                    </a:lnR>
                    <a:lnT>
                      <a:noFill/>
                    </a:lnT>
                    <a:lnB>
                      <a:noFill/>
                    </a:lnB>
                    <a:solidFill>
                      <a:srgbClr val="5B9BD5"/>
                    </a:solidFill>
                  </a:tcPr>
                </a:tc>
                <a:tc>
                  <a:txBody>
                    <a:bodyPr/>
                    <a:lstStyle/>
                    <a:p>
                      <a:pPr algn="ctr" fontAlgn="b"/>
                      <a:r>
                        <a:rPr lang="es-MX" sz="1200" b="1" i="0" u="none" strike="noStrike" dirty="0" err="1">
                          <a:solidFill>
                            <a:srgbClr val="FFFFFF"/>
                          </a:solidFill>
                          <a:effectLst/>
                          <a:latin typeface="Calibri" panose="020F0502020204030204" pitchFamily="34" charset="0"/>
                        </a:rPr>
                        <a:t>rmse_train</a:t>
                      </a:r>
                      <a:endParaRPr lang="es-MX" sz="1200" b="1" i="0" u="none" strike="noStrike" dirty="0">
                        <a:solidFill>
                          <a:srgbClr val="FFFFFF"/>
                        </a:solidFill>
                        <a:effectLst/>
                        <a:latin typeface="Calibri" panose="020F0502020204030204" pitchFamily="34" charset="0"/>
                      </a:endParaRPr>
                    </a:p>
                  </a:txBody>
                  <a:tcPr marL="5839" marR="5839" marT="5839" marB="0" anchor="ctr">
                    <a:lnL>
                      <a:noFill/>
                    </a:lnL>
                    <a:lnR>
                      <a:noFill/>
                    </a:lnR>
                    <a:lnT>
                      <a:noFill/>
                    </a:lnT>
                    <a:lnB>
                      <a:noFill/>
                    </a:lnB>
                    <a:solidFill>
                      <a:srgbClr val="5B9BD5"/>
                    </a:solidFill>
                  </a:tcPr>
                </a:tc>
                <a:tc>
                  <a:txBody>
                    <a:bodyPr/>
                    <a:lstStyle/>
                    <a:p>
                      <a:pPr algn="ctr" fontAlgn="b"/>
                      <a:r>
                        <a:rPr lang="es-MX" sz="1200" b="1" i="0" u="none" strike="noStrike" dirty="0" err="1">
                          <a:solidFill>
                            <a:srgbClr val="FFFFFF"/>
                          </a:solidFill>
                          <a:effectLst/>
                          <a:latin typeface="Calibri" panose="020F0502020204030204" pitchFamily="34" charset="0"/>
                        </a:rPr>
                        <a:t>rmse_test</a:t>
                      </a:r>
                      <a:endParaRPr lang="es-MX" sz="1200" b="1" i="0" u="none" strike="noStrike" dirty="0">
                        <a:solidFill>
                          <a:srgbClr val="FFFFFF"/>
                        </a:solidFill>
                        <a:effectLst/>
                        <a:latin typeface="Calibri" panose="020F0502020204030204" pitchFamily="34" charset="0"/>
                      </a:endParaRPr>
                    </a:p>
                  </a:txBody>
                  <a:tcPr marL="5839" marR="5839" marT="5839" marB="0" anchor="ctr">
                    <a:lnL>
                      <a:noFill/>
                    </a:lnL>
                    <a:lnR>
                      <a:noFill/>
                    </a:lnR>
                    <a:lnT>
                      <a:noFill/>
                    </a:lnT>
                    <a:lnB>
                      <a:noFill/>
                    </a:lnB>
                    <a:solidFill>
                      <a:srgbClr val="5B9BD5"/>
                    </a:solidFill>
                  </a:tcPr>
                </a:tc>
                <a:tc>
                  <a:txBody>
                    <a:bodyPr/>
                    <a:lstStyle/>
                    <a:p>
                      <a:pPr algn="ctr" fontAlgn="b"/>
                      <a:r>
                        <a:rPr lang="es-MX" sz="1200" b="1" i="0" u="none" strike="noStrike" dirty="0" err="1">
                          <a:solidFill>
                            <a:srgbClr val="FFFFFF"/>
                          </a:solidFill>
                          <a:effectLst/>
                          <a:latin typeface="Calibri" panose="020F0502020204030204" pitchFamily="34" charset="0"/>
                        </a:rPr>
                        <a:t>change</a:t>
                      </a:r>
                      <a:endParaRPr lang="es-MX" sz="1200" b="1" i="0" u="none" strike="noStrike" dirty="0">
                        <a:solidFill>
                          <a:srgbClr val="FFFFFF"/>
                        </a:solidFill>
                        <a:effectLst/>
                        <a:latin typeface="Calibri" panose="020F0502020204030204" pitchFamily="34" charset="0"/>
                      </a:endParaRPr>
                    </a:p>
                  </a:txBody>
                  <a:tcPr marL="5839" marR="5839" marT="5839" marB="0" anchor="ctr">
                    <a:lnL>
                      <a:noFill/>
                    </a:lnL>
                    <a:lnR>
                      <a:noFill/>
                    </a:lnR>
                    <a:lnT>
                      <a:noFill/>
                    </a:lnT>
                    <a:lnB>
                      <a:noFill/>
                    </a:lnB>
                    <a:solidFill>
                      <a:srgbClr val="5B9BD5"/>
                    </a:solidFill>
                  </a:tcPr>
                </a:tc>
                <a:extLst>
                  <a:ext uri="{0D108BD9-81ED-4DB2-BD59-A6C34878D82A}">
                    <a16:rowId xmlns:a16="http://schemas.microsoft.com/office/drawing/2014/main" val="821956239"/>
                  </a:ext>
                </a:extLst>
              </a:tr>
              <a:tr h="149470">
                <a:tc>
                  <a:txBody>
                    <a:bodyPr/>
                    <a:lstStyle/>
                    <a:p>
                      <a:pPr algn="ctr" fontAlgn="b"/>
                      <a:r>
                        <a:rPr lang="es-MX" sz="1100" b="0" i="0" u="none" strike="noStrike">
                          <a:solidFill>
                            <a:srgbClr val="000000"/>
                          </a:solidFill>
                          <a:effectLst/>
                          <a:latin typeface="Calibri" panose="020F0502020204030204" pitchFamily="34" charset="0"/>
                        </a:rPr>
                        <a:t>39</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82.9</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2,749.52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2,937.74 </a:t>
                      </a:r>
                    </a:p>
                  </a:txBody>
                  <a:tcPr marL="5839" marR="5839" marT="5839" marB="0" anchor="b">
                    <a:lnL>
                      <a:noFill/>
                    </a:lnL>
                    <a:lnR>
                      <a:noFill/>
                    </a:lnR>
                    <a:lnT>
                      <a:noFill/>
                    </a:lnT>
                    <a:lnB>
                      <a:noFill/>
                    </a:lnB>
                    <a:solidFill>
                      <a:srgbClr val="5A8AC6"/>
                    </a:solidFill>
                  </a:tcPr>
                </a:tc>
                <a:tc>
                  <a:txBody>
                    <a:bodyPr/>
                    <a:lstStyle/>
                    <a:p>
                      <a:pPr algn="ctr" fontAlgn="b"/>
                      <a:r>
                        <a:rPr lang="es-MX" sz="1100" b="0" i="0" u="none" strike="noStrike">
                          <a:solidFill>
                            <a:srgbClr val="000000"/>
                          </a:solidFill>
                          <a:effectLst/>
                          <a:latin typeface="Calibri" panose="020F0502020204030204" pitchFamily="34" charset="0"/>
                        </a:rPr>
                        <a:t>7%</a:t>
                      </a:r>
                    </a:p>
                  </a:txBody>
                  <a:tcPr marL="5839" marR="5839" marT="5839" marB="0" anchor="b">
                    <a:lnL>
                      <a:noFill/>
                    </a:lnL>
                    <a:lnR>
                      <a:noFill/>
                    </a:lnR>
                    <a:lnT>
                      <a:noFill/>
                    </a:lnT>
                    <a:lnB>
                      <a:noFill/>
                    </a:lnB>
                  </a:tcPr>
                </a:tc>
                <a:extLst>
                  <a:ext uri="{0D108BD9-81ED-4DB2-BD59-A6C34878D82A}">
                    <a16:rowId xmlns:a16="http://schemas.microsoft.com/office/drawing/2014/main" val="951304266"/>
                  </a:ext>
                </a:extLst>
              </a:tr>
              <a:tr h="149470">
                <a:tc>
                  <a:txBody>
                    <a:bodyPr/>
                    <a:lstStyle/>
                    <a:p>
                      <a:pPr algn="ctr" fontAlgn="b"/>
                      <a:r>
                        <a:rPr lang="es-MX" sz="1100" b="0" i="0" u="none" strike="noStrike">
                          <a:solidFill>
                            <a:srgbClr val="000000"/>
                          </a:solidFill>
                          <a:effectLst/>
                          <a:latin typeface="Calibri" panose="020F0502020204030204" pitchFamily="34" charset="0"/>
                        </a:rPr>
                        <a:t>51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73.0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2,792.14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2,937.86 </a:t>
                      </a:r>
                    </a:p>
                  </a:txBody>
                  <a:tcPr marL="5839" marR="5839" marT="5839" marB="0" anchor="b">
                    <a:lnL>
                      <a:noFill/>
                    </a:lnL>
                    <a:lnR>
                      <a:noFill/>
                    </a:lnR>
                    <a:lnT>
                      <a:noFill/>
                    </a:lnT>
                    <a:lnB>
                      <a:noFill/>
                    </a:lnB>
                    <a:solidFill>
                      <a:srgbClr val="5D8CC7"/>
                    </a:solidFill>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extLst>
                  <a:ext uri="{0D108BD9-81ED-4DB2-BD59-A6C34878D82A}">
                    <a16:rowId xmlns:a16="http://schemas.microsoft.com/office/drawing/2014/main" val="1792998785"/>
                  </a:ext>
                </a:extLst>
              </a:tr>
              <a:tr h="149470">
                <a:tc>
                  <a:txBody>
                    <a:bodyPr/>
                    <a:lstStyle/>
                    <a:p>
                      <a:pPr algn="ctr" fontAlgn="b"/>
                      <a:r>
                        <a:rPr lang="es-MX" sz="1100" b="0" i="0" u="none" strike="noStrike">
                          <a:solidFill>
                            <a:srgbClr val="000000"/>
                          </a:solidFill>
                          <a:effectLst/>
                          <a:latin typeface="Calibri" panose="020F0502020204030204" pitchFamily="34" charset="0"/>
                        </a:rPr>
                        <a:t>21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23.7</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2,799.16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2,939.03 </a:t>
                      </a:r>
                    </a:p>
                  </a:txBody>
                  <a:tcPr marL="5839" marR="5839" marT="5839" marB="0" anchor="b">
                    <a:lnL>
                      <a:noFill/>
                    </a:lnL>
                    <a:lnR>
                      <a:noFill/>
                    </a:lnR>
                    <a:lnT>
                      <a:noFill/>
                    </a:lnT>
                    <a:lnB>
                      <a:noFill/>
                    </a:lnB>
                    <a:solidFill>
                      <a:srgbClr val="7BA1D1"/>
                    </a:solidFill>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extLst>
                  <a:ext uri="{0D108BD9-81ED-4DB2-BD59-A6C34878D82A}">
                    <a16:rowId xmlns:a16="http://schemas.microsoft.com/office/drawing/2014/main" val="2878032130"/>
                  </a:ext>
                </a:extLst>
              </a:tr>
              <a:tr h="149470">
                <a:tc>
                  <a:txBody>
                    <a:bodyPr/>
                    <a:lstStyle/>
                    <a:p>
                      <a:pPr algn="ctr" fontAlgn="b"/>
                      <a:r>
                        <a:rPr lang="es-MX" sz="1100" b="0" i="0" u="none" strike="noStrike">
                          <a:solidFill>
                            <a:srgbClr val="000000"/>
                          </a:solidFill>
                          <a:effectLst/>
                          <a:latin typeface="Calibri" panose="020F0502020204030204" pitchFamily="34" charset="0"/>
                        </a:rPr>
                        <a:t>36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61.4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2,815.57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2,939.46 </a:t>
                      </a:r>
                    </a:p>
                  </a:txBody>
                  <a:tcPr marL="5839" marR="5839" marT="5839" marB="0" anchor="b">
                    <a:lnL>
                      <a:noFill/>
                    </a:lnL>
                    <a:lnR>
                      <a:noFill/>
                    </a:lnR>
                    <a:lnT>
                      <a:noFill/>
                    </a:lnT>
                    <a:lnB>
                      <a:noFill/>
                    </a:lnB>
                    <a:solidFill>
                      <a:srgbClr val="86A9D5"/>
                    </a:solidFill>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extLst>
                  <a:ext uri="{0D108BD9-81ED-4DB2-BD59-A6C34878D82A}">
                    <a16:rowId xmlns:a16="http://schemas.microsoft.com/office/drawing/2014/main" val="3647278049"/>
                  </a:ext>
                </a:extLst>
              </a:tr>
              <a:tr h="149470">
                <a:tc>
                  <a:txBody>
                    <a:bodyPr/>
                    <a:lstStyle/>
                    <a:p>
                      <a:pPr algn="ctr" fontAlgn="b"/>
                      <a:r>
                        <a:rPr lang="es-MX" sz="1100" b="0" i="0" u="none" strike="noStrike">
                          <a:solidFill>
                            <a:srgbClr val="000000"/>
                          </a:solidFill>
                          <a:effectLst/>
                          <a:latin typeface="Calibri" panose="020F0502020204030204" pitchFamily="34" charset="0"/>
                        </a:rPr>
                        <a:t>35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39.9</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2,842.79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2,940.13 </a:t>
                      </a:r>
                    </a:p>
                  </a:txBody>
                  <a:tcPr marL="5839" marR="5839" marT="5839" marB="0" anchor="b">
                    <a:lnL>
                      <a:noFill/>
                    </a:lnL>
                    <a:lnR>
                      <a:noFill/>
                    </a:lnR>
                    <a:lnT>
                      <a:noFill/>
                    </a:lnT>
                    <a:lnB>
                      <a:noFill/>
                    </a:lnB>
                    <a:solidFill>
                      <a:srgbClr val="98B5DB"/>
                    </a:solidFill>
                  </a:tcPr>
                </a:tc>
                <a:tc>
                  <a:txBody>
                    <a:bodyPr/>
                    <a:lstStyle/>
                    <a:p>
                      <a:pPr algn="ctr" fontAlgn="b"/>
                      <a:r>
                        <a:rPr lang="es-MX" sz="1100" b="0" i="0" u="none" strike="noStrike">
                          <a:solidFill>
                            <a:srgbClr val="000000"/>
                          </a:solidFill>
                          <a:effectLst/>
                          <a:latin typeface="Calibri" panose="020F0502020204030204" pitchFamily="34" charset="0"/>
                        </a:rPr>
                        <a:t>3%</a:t>
                      </a:r>
                    </a:p>
                  </a:txBody>
                  <a:tcPr marL="5839" marR="5839" marT="5839" marB="0" anchor="b">
                    <a:lnL>
                      <a:noFill/>
                    </a:lnL>
                    <a:lnR>
                      <a:noFill/>
                    </a:lnR>
                    <a:lnT>
                      <a:noFill/>
                    </a:lnT>
                    <a:lnB>
                      <a:noFill/>
                    </a:lnB>
                  </a:tcPr>
                </a:tc>
                <a:extLst>
                  <a:ext uri="{0D108BD9-81ED-4DB2-BD59-A6C34878D82A}">
                    <a16:rowId xmlns:a16="http://schemas.microsoft.com/office/drawing/2014/main" val="65106149"/>
                  </a:ext>
                </a:extLst>
              </a:tr>
              <a:tr h="149470">
                <a:tc>
                  <a:txBody>
                    <a:bodyPr/>
                    <a:lstStyle/>
                    <a:p>
                      <a:pPr algn="ctr" fontAlgn="b"/>
                      <a:r>
                        <a:rPr lang="es-MX" sz="1100" b="0" i="0" u="none" strike="noStrike">
                          <a:solidFill>
                            <a:srgbClr val="000000"/>
                          </a:solidFill>
                          <a:effectLst/>
                          <a:latin typeface="Calibri" panose="020F0502020204030204" pitchFamily="34" charset="0"/>
                        </a:rPr>
                        <a:t>9</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28.8</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2,804.02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2,940.31 </a:t>
                      </a:r>
                    </a:p>
                  </a:txBody>
                  <a:tcPr marL="5839" marR="5839" marT="5839" marB="0" anchor="b">
                    <a:lnL>
                      <a:noFill/>
                    </a:lnL>
                    <a:lnR>
                      <a:noFill/>
                    </a:lnR>
                    <a:lnT>
                      <a:noFill/>
                    </a:lnT>
                    <a:lnB>
                      <a:noFill/>
                    </a:lnB>
                    <a:solidFill>
                      <a:srgbClr val="9DB9DD"/>
                    </a:solidFill>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extLst>
                  <a:ext uri="{0D108BD9-81ED-4DB2-BD59-A6C34878D82A}">
                    <a16:rowId xmlns:a16="http://schemas.microsoft.com/office/drawing/2014/main" val="3600769089"/>
                  </a:ext>
                </a:extLst>
              </a:tr>
              <a:tr h="149470">
                <a:tc>
                  <a:txBody>
                    <a:bodyPr/>
                    <a:lstStyle/>
                    <a:p>
                      <a:pPr algn="ctr" fontAlgn="b"/>
                      <a:r>
                        <a:rPr lang="es-MX" sz="1100" b="0" i="0" u="none" strike="noStrike">
                          <a:solidFill>
                            <a:srgbClr val="000000"/>
                          </a:solidFill>
                          <a:effectLst/>
                          <a:latin typeface="Calibri" panose="020F0502020204030204" pitchFamily="34" charset="0"/>
                        </a:rPr>
                        <a:t>37</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2,748.26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2,940.57 </a:t>
                      </a:r>
                    </a:p>
                  </a:txBody>
                  <a:tcPr marL="5839" marR="5839" marT="5839" marB="0" anchor="b">
                    <a:lnL>
                      <a:noFill/>
                    </a:lnL>
                    <a:lnR>
                      <a:noFill/>
                    </a:lnR>
                    <a:lnT>
                      <a:noFill/>
                    </a:lnT>
                    <a:lnB>
                      <a:noFill/>
                    </a:lnB>
                    <a:solidFill>
                      <a:srgbClr val="A3BDDF"/>
                    </a:solidFill>
                  </a:tcPr>
                </a:tc>
                <a:tc>
                  <a:txBody>
                    <a:bodyPr/>
                    <a:lstStyle/>
                    <a:p>
                      <a:pPr algn="ctr" fontAlgn="b"/>
                      <a:r>
                        <a:rPr lang="es-MX" sz="1100" b="0" i="0" u="none" strike="noStrike">
                          <a:solidFill>
                            <a:srgbClr val="000000"/>
                          </a:solidFill>
                          <a:effectLst/>
                          <a:latin typeface="Calibri" panose="020F0502020204030204" pitchFamily="34" charset="0"/>
                        </a:rPr>
                        <a:t>7%</a:t>
                      </a:r>
                    </a:p>
                  </a:txBody>
                  <a:tcPr marL="5839" marR="5839" marT="5839" marB="0" anchor="b">
                    <a:lnL>
                      <a:noFill/>
                    </a:lnL>
                    <a:lnR>
                      <a:noFill/>
                    </a:lnR>
                    <a:lnT>
                      <a:noFill/>
                    </a:lnT>
                    <a:lnB>
                      <a:noFill/>
                    </a:lnB>
                  </a:tcPr>
                </a:tc>
                <a:extLst>
                  <a:ext uri="{0D108BD9-81ED-4DB2-BD59-A6C34878D82A}">
                    <a16:rowId xmlns:a16="http://schemas.microsoft.com/office/drawing/2014/main" val="489877801"/>
                  </a:ext>
                </a:extLst>
              </a:tr>
              <a:tr h="149470">
                <a:tc>
                  <a:txBody>
                    <a:bodyPr/>
                    <a:lstStyle/>
                    <a:p>
                      <a:pPr algn="ctr" fontAlgn="b"/>
                      <a:r>
                        <a:rPr lang="es-MX" sz="1100" b="0" i="0" u="none" strike="noStrike">
                          <a:solidFill>
                            <a:srgbClr val="000000"/>
                          </a:solidFill>
                          <a:effectLst/>
                          <a:latin typeface="Calibri" panose="020F0502020204030204" pitchFamily="34" charset="0"/>
                        </a:rPr>
                        <a:t>34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47.4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2,812.87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2,940.63 </a:t>
                      </a:r>
                    </a:p>
                  </a:txBody>
                  <a:tcPr marL="5839" marR="5839" marT="5839" marB="0" anchor="b">
                    <a:lnL>
                      <a:noFill/>
                    </a:lnL>
                    <a:lnR>
                      <a:noFill/>
                    </a:lnR>
                    <a:lnT>
                      <a:noFill/>
                    </a:lnT>
                    <a:lnB>
                      <a:noFill/>
                    </a:lnB>
                    <a:solidFill>
                      <a:srgbClr val="A5BFE0"/>
                    </a:solidFill>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extLst>
                  <a:ext uri="{0D108BD9-81ED-4DB2-BD59-A6C34878D82A}">
                    <a16:rowId xmlns:a16="http://schemas.microsoft.com/office/drawing/2014/main" val="2891654718"/>
                  </a:ext>
                </a:extLst>
              </a:tr>
              <a:tr h="149470">
                <a:tc>
                  <a:txBody>
                    <a:bodyPr/>
                    <a:lstStyle/>
                    <a:p>
                      <a:pPr algn="ctr" fontAlgn="b"/>
                      <a:r>
                        <a:rPr lang="es-MX" sz="1100" b="0" i="0" u="none" strike="noStrike">
                          <a:solidFill>
                            <a:srgbClr val="000000"/>
                          </a:solidFill>
                          <a:effectLst/>
                          <a:latin typeface="Calibri" panose="020F0502020204030204" pitchFamily="34" charset="0"/>
                        </a:rPr>
                        <a:t>25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39.8</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2,695.37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2,941.20 </a:t>
                      </a:r>
                    </a:p>
                  </a:txBody>
                  <a:tcPr marL="5839" marR="5839" marT="5839" marB="0" anchor="b">
                    <a:lnL>
                      <a:noFill/>
                    </a:lnL>
                    <a:lnR>
                      <a:noFill/>
                    </a:lnR>
                    <a:lnT>
                      <a:noFill/>
                    </a:lnT>
                    <a:lnB>
                      <a:noFill/>
                    </a:lnB>
                    <a:solidFill>
                      <a:srgbClr val="B4C9E5"/>
                    </a:solidFill>
                  </a:tcPr>
                </a:tc>
                <a:tc>
                  <a:txBody>
                    <a:bodyPr/>
                    <a:lstStyle/>
                    <a:p>
                      <a:pPr algn="ctr" fontAlgn="b"/>
                      <a:r>
                        <a:rPr lang="es-MX" sz="1100" b="0" i="0" u="none" strike="noStrike">
                          <a:solidFill>
                            <a:srgbClr val="000000"/>
                          </a:solidFill>
                          <a:effectLst/>
                          <a:latin typeface="Calibri" panose="020F0502020204030204" pitchFamily="34" charset="0"/>
                        </a:rPr>
                        <a:t>9%</a:t>
                      </a:r>
                    </a:p>
                  </a:txBody>
                  <a:tcPr marL="5839" marR="5839" marT="5839" marB="0" anchor="b">
                    <a:lnL>
                      <a:noFill/>
                    </a:lnL>
                    <a:lnR>
                      <a:noFill/>
                    </a:lnR>
                    <a:lnT>
                      <a:noFill/>
                    </a:lnT>
                    <a:lnB>
                      <a:noFill/>
                    </a:lnB>
                  </a:tcPr>
                </a:tc>
                <a:extLst>
                  <a:ext uri="{0D108BD9-81ED-4DB2-BD59-A6C34878D82A}">
                    <a16:rowId xmlns:a16="http://schemas.microsoft.com/office/drawing/2014/main" val="2859752014"/>
                  </a:ext>
                </a:extLst>
              </a:tr>
              <a:tr h="156943">
                <a:tc>
                  <a:txBody>
                    <a:bodyPr/>
                    <a:lstStyle/>
                    <a:p>
                      <a:pPr algn="ctr" fontAlgn="b"/>
                      <a:r>
                        <a:rPr lang="es-MX" sz="1100" b="0" i="0" u="none" strike="noStrike">
                          <a:solidFill>
                            <a:srgbClr val="000000"/>
                          </a:solidFill>
                          <a:effectLst/>
                          <a:latin typeface="Calibri" panose="020F0502020204030204" pitchFamily="34" charset="0"/>
                        </a:rPr>
                        <a:t>49</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92.3</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2,789.74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2,941.30 </a:t>
                      </a:r>
                    </a:p>
                  </a:txBody>
                  <a:tcPr marL="5839" marR="5839" marT="5839" marB="0" anchor="b">
                    <a:lnL>
                      <a:noFill/>
                    </a:lnL>
                    <a:lnR>
                      <a:noFill/>
                    </a:lnR>
                    <a:lnT>
                      <a:noFill/>
                    </a:lnT>
                    <a:lnB>
                      <a:noFill/>
                    </a:lnB>
                    <a:solidFill>
                      <a:srgbClr val="B6CBE6"/>
                    </a:solidFill>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extLst>
                  <a:ext uri="{0D108BD9-81ED-4DB2-BD59-A6C34878D82A}">
                    <a16:rowId xmlns:a16="http://schemas.microsoft.com/office/drawing/2014/main" val="757733053"/>
                  </a:ext>
                </a:extLst>
              </a:tr>
              <a:tr h="156943">
                <a:tc>
                  <a:txBody>
                    <a:bodyPr/>
                    <a:lstStyle/>
                    <a:p>
                      <a:pPr algn="ctr" fontAlgn="b"/>
                      <a:r>
                        <a:rPr lang="es-MX" sz="1100" b="0" i="0" u="none" strike="noStrike">
                          <a:solidFill>
                            <a:srgbClr val="000000"/>
                          </a:solidFill>
                          <a:effectLst/>
                          <a:latin typeface="Calibri" panose="020F0502020204030204" pitchFamily="34" charset="0"/>
                        </a:rPr>
                        <a:t>27</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37.2</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2,703.88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2,941.59 </a:t>
                      </a:r>
                    </a:p>
                  </a:txBody>
                  <a:tcPr marL="5839" marR="5839" marT="5839" marB="0" anchor="b">
                    <a:lnL>
                      <a:noFill/>
                    </a:lnL>
                    <a:lnR>
                      <a:noFill/>
                    </a:lnR>
                    <a:lnT>
                      <a:noFill/>
                    </a:lnT>
                    <a:lnB>
                      <a:noFill/>
                    </a:lnB>
                    <a:solidFill>
                      <a:srgbClr val="BED0E9"/>
                    </a:solidFill>
                  </a:tcPr>
                </a:tc>
                <a:tc>
                  <a:txBody>
                    <a:bodyPr/>
                    <a:lstStyle/>
                    <a:p>
                      <a:pPr algn="ctr" fontAlgn="b"/>
                      <a:r>
                        <a:rPr lang="es-MX" sz="1100" b="0" i="0" u="none" strike="noStrike">
                          <a:solidFill>
                            <a:srgbClr val="000000"/>
                          </a:solidFill>
                          <a:effectLst/>
                          <a:latin typeface="Calibri" panose="020F0502020204030204" pitchFamily="34" charset="0"/>
                        </a:rPr>
                        <a:t>9%</a:t>
                      </a:r>
                    </a:p>
                  </a:txBody>
                  <a:tcPr marL="5839" marR="5839" marT="5839" marB="0" anchor="b">
                    <a:lnL>
                      <a:noFill/>
                    </a:lnL>
                    <a:lnR>
                      <a:noFill/>
                    </a:lnR>
                    <a:lnT>
                      <a:noFill/>
                    </a:lnT>
                    <a:lnB>
                      <a:noFill/>
                    </a:lnB>
                  </a:tcPr>
                </a:tc>
                <a:extLst>
                  <a:ext uri="{0D108BD9-81ED-4DB2-BD59-A6C34878D82A}">
                    <a16:rowId xmlns:a16="http://schemas.microsoft.com/office/drawing/2014/main" val="157401498"/>
                  </a:ext>
                </a:extLst>
              </a:tr>
              <a:tr h="156943">
                <a:tc>
                  <a:txBody>
                    <a:bodyPr/>
                    <a:lstStyle/>
                    <a:p>
                      <a:pPr algn="ctr" fontAlgn="b"/>
                      <a:r>
                        <a:rPr lang="es-MX" sz="1100" b="0" i="0" u="none" strike="noStrike">
                          <a:solidFill>
                            <a:srgbClr val="000000"/>
                          </a:solidFill>
                          <a:effectLst/>
                          <a:latin typeface="Calibri" panose="020F0502020204030204" pitchFamily="34" charset="0"/>
                        </a:rPr>
                        <a:t>18</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29.6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2,850.33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2,941.61 </a:t>
                      </a:r>
                    </a:p>
                  </a:txBody>
                  <a:tcPr marL="5839" marR="5839" marT="5839" marB="0" anchor="b">
                    <a:lnL>
                      <a:noFill/>
                    </a:lnL>
                    <a:lnR>
                      <a:noFill/>
                    </a:lnR>
                    <a:lnT>
                      <a:noFill/>
                    </a:lnT>
                    <a:lnB>
                      <a:noFill/>
                    </a:lnB>
                    <a:solidFill>
                      <a:srgbClr val="BED1E9"/>
                    </a:solidFill>
                  </a:tcPr>
                </a:tc>
                <a:tc>
                  <a:txBody>
                    <a:bodyPr/>
                    <a:lstStyle/>
                    <a:p>
                      <a:pPr algn="ctr" fontAlgn="b"/>
                      <a:r>
                        <a:rPr lang="es-MX" sz="1100" b="0" i="0" u="none" strike="noStrike">
                          <a:solidFill>
                            <a:srgbClr val="000000"/>
                          </a:solidFill>
                          <a:effectLst/>
                          <a:latin typeface="Calibri" panose="020F0502020204030204" pitchFamily="34" charset="0"/>
                        </a:rPr>
                        <a:t>3%</a:t>
                      </a:r>
                    </a:p>
                  </a:txBody>
                  <a:tcPr marL="5839" marR="5839" marT="5839" marB="0" anchor="b">
                    <a:lnL>
                      <a:noFill/>
                    </a:lnL>
                    <a:lnR>
                      <a:noFill/>
                    </a:lnR>
                    <a:lnT>
                      <a:noFill/>
                    </a:lnT>
                    <a:lnB>
                      <a:noFill/>
                    </a:lnB>
                  </a:tcPr>
                </a:tc>
                <a:extLst>
                  <a:ext uri="{0D108BD9-81ED-4DB2-BD59-A6C34878D82A}">
                    <a16:rowId xmlns:a16="http://schemas.microsoft.com/office/drawing/2014/main" val="2381240839"/>
                  </a:ext>
                </a:extLst>
              </a:tr>
              <a:tr h="156943">
                <a:tc>
                  <a:txBody>
                    <a:bodyPr/>
                    <a:lstStyle/>
                    <a:p>
                      <a:pPr algn="ctr" fontAlgn="b"/>
                      <a:r>
                        <a:rPr lang="es-MX" sz="1100" b="0" i="0" u="none" strike="noStrike">
                          <a:solidFill>
                            <a:srgbClr val="000000"/>
                          </a:solidFill>
                          <a:effectLst/>
                          <a:latin typeface="Calibri" panose="020F0502020204030204" pitchFamily="34" charset="0"/>
                        </a:rPr>
                        <a:t>23</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31.5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2,803.23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2,941.63 </a:t>
                      </a:r>
                    </a:p>
                  </a:txBody>
                  <a:tcPr marL="5839" marR="5839" marT="5839" marB="0" anchor="b">
                    <a:lnL>
                      <a:noFill/>
                    </a:lnL>
                    <a:lnR>
                      <a:noFill/>
                    </a:lnR>
                    <a:lnT>
                      <a:noFill/>
                    </a:lnT>
                    <a:lnB>
                      <a:noFill/>
                    </a:lnB>
                    <a:solidFill>
                      <a:srgbClr val="BFD1E9"/>
                    </a:solidFill>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extLst>
                  <a:ext uri="{0D108BD9-81ED-4DB2-BD59-A6C34878D82A}">
                    <a16:rowId xmlns:a16="http://schemas.microsoft.com/office/drawing/2014/main" val="3073070220"/>
                  </a:ext>
                </a:extLst>
              </a:tr>
              <a:tr h="156943">
                <a:tc>
                  <a:txBody>
                    <a:bodyPr/>
                    <a:lstStyle/>
                    <a:p>
                      <a:pPr algn="ctr" fontAlgn="b"/>
                      <a:r>
                        <a:rPr lang="es-MX" sz="1100" b="0" i="0" u="none" strike="noStrike">
                          <a:solidFill>
                            <a:srgbClr val="000000"/>
                          </a:solidFill>
                          <a:effectLst/>
                          <a:latin typeface="Calibri" panose="020F0502020204030204" pitchFamily="34" charset="0"/>
                        </a:rPr>
                        <a:t>22</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30.3</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2,767.92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2,941.84 </a:t>
                      </a:r>
                    </a:p>
                  </a:txBody>
                  <a:tcPr marL="5839" marR="5839" marT="5839" marB="0" anchor="b">
                    <a:lnL>
                      <a:noFill/>
                    </a:lnL>
                    <a:lnR>
                      <a:noFill/>
                    </a:lnR>
                    <a:lnT>
                      <a:noFill/>
                    </a:lnT>
                    <a:lnB>
                      <a:noFill/>
                    </a:lnB>
                    <a:solidFill>
                      <a:srgbClr val="C5D5EB"/>
                    </a:solidFill>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extLst>
                  <a:ext uri="{0D108BD9-81ED-4DB2-BD59-A6C34878D82A}">
                    <a16:rowId xmlns:a16="http://schemas.microsoft.com/office/drawing/2014/main" val="1623608125"/>
                  </a:ext>
                </a:extLst>
              </a:tr>
              <a:tr h="156943">
                <a:tc>
                  <a:txBody>
                    <a:bodyPr/>
                    <a:lstStyle/>
                    <a:p>
                      <a:pPr algn="ctr" fontAlgn="b"/>
                      <a:r>
                        <a:rPr lang="es-MX" sz="1100" b="0" i="0" u="none" strike="noStrike">
                          <a:solidFill>
                            <a:srgbClr val="000000"/>
                          </a:solidFill>
                          <a:effectLst/>
                          <a:latin typeface="Calibri" panose="020F0502020204030204" pitchFamily="34" charset="0"/>
                        </a:rPr>
                        <a:t>24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26.8</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2,768.04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2,942.47 </a:t>
                      </a:r>
                    </a:p>
                  </a:txBody>
                  <a:tcPr marL="5839" marR="5839" marT="5839" marB="0" anchor="b">
                    <a:lnL>
                      <a:noFill/>
                    </a:lnL>
                    <a:lnR>
                      <a:noFill/>
                    </a:lnR>
                    <a:lnT>
                      <a:noFill/>
                    </a:lnT>
                    <a:lnB>
                      <a:noFill/>
                    </a:lnB>
                    <a:solidFill>
                      <a:srgbClr val="D5E0F1"/>
                    </a:solidFill>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extLst>
                  <a:ext uri="{0D108BD9-81ED-4DB2-BD59-A6C34878D82A}">
                    <a16:rowId xmlns:a16="http://schemas.microsoft.com/office/drawing/2014/main" val="973365056"/>
                  </a:ext>
                </a:extLst>
              </a:tr>
              <a:tr h="156943">
                <a:tc>
                  <a:txBody>
                    <a:bodyPr/>
                    <a:lstStyle/>
                    <a:p>
                      <a:pPr algn="ctr" fontAlgn="b"/>
                      <a:r>
                        <a:rPr lang="es-MX" sz="1100" b="0" i="0" u="none" strike="noStrike">
                          <a:solidFill>
                            <a:srgbClr val="000000"/>
                          </a:solidFill>
                          <a:effectLst/>
                          <a:latin typeface="Calibri" panose="020F0502020204030204" pitchFamily="34" charset="0"/>
                        </a:rPr>
                        <a:t>33</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2,839.31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2,942.93 </a:t>
                      </a:r>
                    </a:p>
                  </a:txBody>
                  <a:tcPr marL="5839" marR="5839" marT="5839" marB="0" anchor="b">
                    <a:lnL>
                      <a:noFill/>
                    </a:lnL>
                    <a:lnR>
                      <a:noFill/>
                    </a:lnR>
                    <a:lnT>
                      <a:noFill/>
                    </a:lnT>
                    <a:lnB>
                      <a:noFill/>
                    </a:lnB>
                    <a:solidFill>
                      <a:srgbClr val="E1E9F5"/>
                    </a:solidFill>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extLst>
                  <a:ext uri="{0D108BD9-81ED-4DB2-BD59-A6C34878D82A}">
                    <a16:rowId xmlns:a16="http://schemas.microsoft.com/office/drawing/2014/main" val="126249351"/>
                  </a:ext>
                </a:extLst>
              </a:tr>
              <a:tr h="156943">
                <a:tc>
                  <a:txBody>
                    <a:bodyPr/>
                    <a:lstStyle/>
                    <a:p>
                      <a:pPr algn="ctr" fontAlgn="b"/>
                      <a:r>
                        <a:rPr lang="es-MX" sz="1100" b="0" i="0" u="none" strike="noStrike">
                          <a:solidFill>
                            <a:srgbClr val="000000"/>
                          </a:solidFill>
                          <a:effectLst/>
                          <a:latin typeface="Calibri" panose="020F0502020204030204" pitchFamily="34" charset="0"/>
                        </a:rPr>
                        <a:t>11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15.4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2,807.67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2,943.09 </a:t>
                      </a:r>
                    </a:p>
                  </a:txBody>
                  <a:tcPr marL="5839" marR="5839" marT="5839" marB="0" anchor="b">
                    <a:lnL>
                      <a:noFill/>
                    </a:lnL>
                    <a:lnR>
                      <a:noFill/>
                    </a:lnR>
                    <a:lnT>
                      <a:noFill/>
                    </a:lnT>
                    <a:lnB>
                      <a:noFill/>
                    </a:lnB>
                    <a:solidFill>
                      <a:srgbClr val="E5ECF7"/>
                    </a:solidFill>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extLst>
                  <a:ext uri="{0D108BD9-81ED-4DB2-BD59-A6C34878D82A}">
                    <a16:rowId xmlns:a16="http://schemas.microsoft.com/office/drawing/2014/main" val="1596910244"/>
                  </a:ext>
                </a:extLst>
              </a:tr>
              <a:tr h="156943">
                <a:tc>
                  <a:txBody>
                    <a:bodyPr/>
                    <a:lstStyle/>
                    <a:p>
                      <a:pPr algn="ctr" fontAlgn="b"/>
                      <a:r>
                        <a:rPr lang="es-MX" sz="1100" b="0" i="0" u="none" strike="noStrike">
                          <a:solidFill>
                            <a:srgbClr val="000000"/>
                          </a:solidFill>
                          <a:effectLst/>
                          <a:latin typeface="Calibri" panose="020F0502020204030204" pitchFamily="34" charset="0"/>
                        </a:rPr>
                        <a:t>20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31.4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2,852.66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2,943.95 </a:t>
                      </a:r>
                    </a:p>
                  </a:txBody>
                  <a:tcPr marL="5839" marR="5839" marT="5839" marB="0" anchor="b">
                    <a:lnL>
                      <a:noFill/>
                    </a:lnL>
                    <a:lnR>
                      <a:noFill/>
                    </a:lnR>
                    <a:lnT>
                      <a:noFill/>
                    </a:lnT>
                    <a:lnB>
                      <a:noFill/>
                    </a:lnB>
                    <a:solidFill>
                      <a:srgbClr val="FCFCFF"/>
                    </a:solidFill>
                  </a:tcPr>
                </a:tc>
                <a:tc>
                  <a:txBody>
                    <a:bodyPr/>
                    <a:lstStyle/>
                    <a:p>
                      <a:pPr algn="ctr" fontAlgn="b"/>
                      <a:r>
                        <a:rPr lang="es-MX" sz="1100" b="0" i="0" u="none" strike="noStrike">
                          <a:solidFill>
                            <a:srgbClr val="000000"/>
                          </a:solidFill>
                          <a:effectLst/>
                          <a:latin typeface="Calibri" panose="020F0502020204030204" pitchFamily="34" charset="0"/>
                        </a:rPr>
                        <a:t>3%</a:t>
                      </a:r>
                    </a:p>
                  </a:txBody>
                  <a:tcPr marL="5839" marR="5839" marT="5839" marB="0" anchor="b">
                    <a:lnL>
                      <a:noFill/>
                    </a:lnL>
                    <a:lnR>
                      <a:noFill/>
                    </a:lnR>
                    <a:lnT>
                      <a:noFill/>
                    </a:lnT>
                    <a:lnB>
                      <a:noFill/>
                    </a:lnB>
                  </a:tcPr>
                </a:tc>
                <a:extLst>
                  <a:ext uri="{0D108BD9-81ED-4DB2-BD59-A6C34878D82A}">
                    <a16:rowId xmlns:a16="http://schemas.microsoft.com/office/drawing/2014/main" val="476507828"/>
                  </a:ext>
                </a:extLst>
              </a:tr>
              <a:tr h="149470">
                <a:tc>
                  <a:txBody>
                    <a:bodyPr/>
                    <a:lstStyle/>
                    <a:p>
                      <a:pPr algn="ctr" fontAlgn="b"/>
                      <a:r>
                        <a:rPr lang="es-MX" sz="1100" b="0" i="0" u="none" strike="noStrike">
                          <a:solidFill>
                            <a:srgbClr val="000000"/>
                          </a:solidFill>
                          <a:effectLst/>
                          <a:latin typeface="Calibri" panose="020F0502020204030204" pitchFamily="34" charset="0"/>
                        </a:rPr>
                        <a:t>52</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78.2</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2,759.31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2,944.12 </a:t>
                      </a:r>
                    </a:p>
                  </a:txBody>
                  <a:tcPr marL="5839" marR="5839" marT="5839" marB="0" anchor="b">
                    <a:lnL>
                      <a:noFill/>
                    </a:lnL>
                    <a:lnR>
                      <a:noFill/>
                    </a:lnR>
                    <a:lnT>
                      <a:noFill/>
                    </a:lnT>
                    <a:lnB>
                      <a:noFill/>
                    </a:lnB>
                    <a:solidFill>
                      <a:srgbClr val="FCFBFE"/>
                    </a:solidFill>
                  </a:tcPr>
                </a:tc>
                <a:tc>
                  <a:txBody>
                    <a:bodyPr/>
                    <a:lstStyle/>
                    <a:p>
                      <a:pPr algn="ctr" fontAlgn="b"/>
                      <a:r>
                        <a:rPr lang="es-MX" sz="1100" b="0" i="0" u="none" strike="noStrike">
                          <a:solidFill>
                            <a:srgbClr val="000000"/>
                          </a:solidFill>
                          <a:effectLst/>
                          <a:latin typeface="Calibri" panose="020F0502020204030204" pitchFamily="34" charset="0"/>
                        </a:rPr>
                        <a:t>7%</a:t>
                      </a:r>
                    </a:p>
                  </a:txBody>
                  <a:tcPr marL="5839" marR="5839" marT="5839" marB="0" anchor="b">
                    <a:lnL>
                      <a:noFill/>
                    </a:lnL>
                    <a:lnR>
                      <a:noFill/>
                    </a:lnR>
                    <a:lnT>
                      <a:noFill/>
                    </a:lnT>
                    <a:lnB>
                      <a:noFill/>
                    </a:lnB>
                  </a:tcPr>
                </a:tc>
                <a:extLst>
                  <a:ext uri="{0D108BD9-81ED-4DB2-BD59-A6C34878D82A}">
                    <a16:rowId xmlns:a16="http://schemas.microsoft.com/office/drawing/2014/main" val="276134989"/>
                  </a:ext>
                </a:extLst>
              </a:tr>
              <a:tr h="149470">
                <a:tc>
                  <a:txBody>
                    <a:bodyPr/>
                    <a:lstStyle/>
                    <a:p>
                      <a:pPr algn="ctr" fontAlgn="b"/>
                      <a:r>
                        <a:rPr lang="es-MX" sz="1100" b="0" i="0" u="none" strike="noStrike">
                          <a:solidFill>
                            <a:srgbClr val="000000"/>
                          </a:solidFill>
                          <a:effectLst/>
                          <a:latin typeface="Calibri" panose="020F0502020204030204" pitchFamily="34" charset="0"/>
                        </a:rPr>
                        <a:t>10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24.8</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2,768.74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2,945.18 </a:t>
                      </a:r>
                    </a:p>
                  </a:txBody>
                  <a:tcPr marL="5839" marR="5839" marT="5839" marB="0" anchor="b">
                    <a:lnL>
                      <a:noFill/>
                    </a:lnL>
                    <a:lnR>
                      <a:noFill/>
                    </a:lnR>
                    <a:lnT>
                      <a:noFill/>
                    </a:lnT>
                    <a:lnB>
                      <a:noFill/>
                    </a:lnB>
                    <a:solidFill>
                      <a:srgbClr val="FCF5F8"/>
                    </a:solidFill>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extLst>
                  <a:ext uri="{0D108BD9-81ED-4DB2-BD59-A6C34878D82A}">
                    <a16:rowId xmlns:a16="http://schemas.microsoft.com/office/drawing/2014/main" val="3139354621"/>
                  </a:ext>
                </a:extLst>
              </a:tr>
              <a:tr h="149470">
                <a:tc>
                  <a:txBody>
                    <a:bodyPr/>
                    <a:lstStyle/>
                    <a:p>
                      <a:pPr algn="ctr" fontAlgn="b"/>
                      <a:r>
                        <a:rPr lang="es-MX" sz="1100" b="0" i="0" u="none" strike="noStrike">
                          <a:solidFill>
                            <a:srgbClr val="000000"/>
                          </a:solidFill>
                          <a:effectLst/>
                          <a:latin typeface="Calibri" panose="020F0502020204030204" pitchFamily="34" charset="0"/>
                        </a:rPr>
                        <a:t>12</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14.0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2,773.57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2,945.52 </a:t>
                      </a:r>
                    </a:p>
                  </a:txBody>
                  <a:tcPr marL="5839" marR="5839" marT="5839" marB="0" anchor="b">
                    <a:lnL>
                      <a:noFill/>
                    </a:lnL>
                    <a:lnR>
                      <a:noFill/>
                    </a:lnR>
                    <a:lnT>
                      <a:noFill/>
                    </a:lnT>
                    <a:lnB>
                      <a:noFill/>
                    </a:lnB>
                    <a:solidFill>
                      <a:srgbClr val="FCF3F6"/>
                    </a:solidFill>
                  </a:tcPr>
                </a:tc>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extLst>
                  <a:ext uri="{0D108BD9-81ED-4DB2-BD59-A6C34878D82A}">
                    <a16:rowId xmlns:a16="http://schemas.microsoft.com/office/drawing/2014/main" val="2391542641"/>
                  </a:ext>
                </a:extLst>
              </a:tr>
              <a:tr h="149470">
                <a:tc>
                  <a:txBody>
                    <a:bodyPr/>
                    <a:lstStyle/>
                    <a:p>
                      <a:pPr algn="ctr" fontAlgn="b"/>
                      <a:r>
                        <a:rPr lang="es-MX" sz="1100" b="0" i="0" u="none" strike="noStrike">
                          <a:solidFill>
                            <a:srgbClr val="000000"/>
                          </a:solidFill>
                          <a:effectLst/>
                          <a:latin typeface="Calibri" panose="020F0502020204030204" pitchFamily="34" charset="0"/>
                        </a:rPr>
                        <a:t>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11.0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2,846.54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2,946.14 </a:t>
                      </a:r>
                    </a:p>
                  </a:txBody>
                  <a:tcPr marL="5839" marR="5839" marT="5839" marB="0" anchor="b">
                    <a:lnL>
                      <a:noFill/>
                    </a:lnL>
                    <a:lnR>
                      <a:noFill/>
                    </a:lnR>
                    <a:lnT>
                      <a:noFill/>
                    </a:lnT>
                    <a:lnB>
                      <a:noFill/>
                    </a:lnB>
                    <a:solidFill>
                      <a:srgbClr val="FCF0F3"/>
                    </a:solidFill>
                  </a:tcPr>
                </a:tc>
                <a:tc>
                  <a:txBody>
                    <a:bodyPr/>
                    <a:lstStyle/>
                    <a:p>
                      <a:pPr algn="ctr" fontAlgn="b"/>
                      <a:r>
                        <a:rPr lang="es-MX" sz="1100" b="0" i="0" u="none" strike="noStrike">
                          <a:solidFill>
                            <a:srgbClr val="000000"/>
                          </a:solidFill>
                          <a:effectLst/>
                          <a:latin typeface="Calibri" panose="020F0502020204030204" pitchFamily="34" charset="0"/>
                        </a:rPr>
                        <a:t>3%</a:t>
                      </a:r>
                    </a:p>
                  </a:txBody>
                  <a:tcPr marL="5839" marR="5839" marT="5839" marB="0" anchor="b">
                    <a:lnL>
                      <a:noFill/>
                    </a:lnL>
                    <a:lnR>
                      <a:noFill/>
                    </a:lnR>
                    <a:lnT>
                      <a:noFill/>
                    </a:lnT>
                    <a:lnB>
                      <a:noFill/>
                    </a:lnB>
                  </a:tcPr>
                </a:tc>
                <a:extLst>
                  <a:ext uri="{0D108BD9-81ED-4DB2-BD59-A6C34878D82A}">
                    <a16:rowId xmlns:a16="http://schemas.microsoft.com/office/drawing/2014/main" val="3089243543"/>
                  </a:ext>
                </a:extLst>
              </a:tr>
              <a:tr h="149470">
                <a:tc>
                  <a:txBody>
                    <a:bodyPr/>
                    <a:lstStyle/>
                    <a:p>
                      <a:pPr algn="ctr" fontAlgn="b"/>
                      <a:r>
                        <a:rPr lang="es-MX" sz="1100" b="0" i="0" u="none" strike="noStrike">
                          <a:solidFill>
                            <a:srgbClr val="000000"/>
                          </a:solidFill>
                          <a:effectLst/>
                          <a:latin typeface="Calibri" panose="020F0502020204030204" pitchFamily="34" charset="0"/>
                        </a:rPr>
                        <a:t>17</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29.4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2,871.84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2,946.74 </a:t>
                      </a:r>
                    </a:p>
                  </a:txBody>
                  <a:tcPr marL="5839" marR="5839" marT="5839" marB="0" anchor="b">
                    <a:lnL>
                      <a:noFill/>
                    </a:lnL>
                    <a:lnR>
                      <a:noFill/>
                    </a:lnR>
                    <a:lnT>
                      <a:noFill/>
                    </a:lnT>
                    <a:lnB>
                      <a:noFill/>
                    </a:lnB>
                    <a:solidFill>
                      <a:srgbClr val="FCECEF"/>
                    </a:solidFill>
                  </a:tcPr>
                </a:tc>
                <a:tc>
                  <a:txBody>
                    <a:bodyPr/>
                    <a:lstStyle/>
                    <a:p>
                      <a:pPr algn="ctr" fontAlgn="b"/>
                      <a:r>
                        <a:rPr lang="es-MX" sz="1100" b="0" i="0" u="none" strike="noStrike">
                          <a:solidFill>
                            <a:srgbClr val="000000"/>
                          </a:solidFill>
                          <a:effectLst/>
                          <a:latin typeface="Calibri" panose="020F0502020204030204" pitchFamily="34" charset="0"/>
                        </a:rPr>
                        <a:t>3%</a:t>
                      </a:r>
                    </a:p>
                  </a:txBody>
                  <a:tcPr marL="5839" marR="5839" marT="5839" marB="0" anchor="b">
                    <a:lnL>
                      <a:noFill/>
                    </a:lnL>
                    <a:lnR>
                      <a:noFill/>
                    </a:lnR>
                    <a:lnT>
                      <a:noFill/>
                    </a:lnT>
                    <a:lnB>
                      <a:noFill/>
                    </a:lnB>
                  </a:tcPr>
                </a:tc>
                <a:extLst>
                  <a:ext uri="{0D108BD9-81ED-4DB2-BD59-A6C34878D82A}">
                    <a16:rowId xmlns:a16="http://schemas.microsoft.com/office/drawing/2014/main" val="499451618"/>
                  </a:ext>
                </a:extLst>
              </a:tr>
              <a:tr h="149470">
                <a:tc>
                  <a:txBody>
                    <a:bodyPr/>
                    <a:lstStyle/>
                    <a:p>
                      <a:pPr algn="ctr" fontAlgn="b"/>
                      <a:r>
                        <a:rPr lang="es-MX" sz="1100" b="0" i="0" u="none" strike="noStrike">
                          <a:solidFill>
                            <a:srgbClr val="000000"/>
                          </a:solidFill>
                          <a:effectLst/>
                          <a:latin typeface="Calibri" panose="020F0502020204030204" pitchFamily="34" charset="0"/>
                        </a:rPr>
                        <a:t>50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66.6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2,757.78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2,946.86 </a:t>
                      </a:r>
                    </a:p>
                  </a:txBody>
                  <a:tcPr marL="5839" marR="5839" marT="5839" marB="0" anchor="b">
                    <a:lnL>
                      <a:noFill/>
                    </a:lnL>
                    <a:lnR>
                      <a:noFill/>
                    </a:lnR>
                    <a:lnT>
                      <a:noFill/>
                    </a:lnT>
                    <a:lnB>
                      <a:noFill/>
                    </a:lnB>
                    <a:solidFill>
                      <a:srgbClr val="FCECEF"/>
                    </a:solidFill>
                  </a:tcPr>
                </a:tc>
                <a:tc>
                  <a:txBody>
                    <a:bodyPr/>
                    <a:lstStyle/>
                    <a:p>
                      <a:pPr algn="ctr" fontAlgn="b"/>
                      <a:r>
                        <a:rPr lang="es-MX" sz="1100" b="0" i="0" u="none" strike="noStrike">
                          <a:solidFill>
                            <a:srgbClr val="000000"/>
                          </a:solidFill>
                          <a:effectLst/>
                          <a:latin typeface="Calibri" panose="020F0502020204030204" pitchFamily="34" charset="0"/>
                        </a:rPr>
                        <a:t>7%</a:t>
                      </a:r>
                    </a:p>
                  </a:txBody>
                  <a:tcPr marL="5839" marR="5839" marT="5839" marB="0" anchor="b">
                    <a:lnL>
                      <a:noFill/>
                    </a:lnL>
                    <a:lnR>
                      <a:noFill/>
                    </a:lnR>
                    <a:lnT>
                      <a:noFill/>
                    </a:lnT>
                    <a:lnB>
                      <a:noFill/>
                    </a:lnB>
                  </a:tcPr>
                </a:tc>
                <a:extLst>
                  <a:ext uri="{0D108BD9-81ED-4DB2-BD59-A6C34878D82A}">
                    <a16:rowId xmlns:a16="http://schemas.microsoft.com/office/drawing/2014/main" val="2066764610"/>
                  </a:ext>
                </a:extLst>
              </a:tr>
              <a:tr h="149470">
                <a:tc>
                  <a:txBody>
                    <a:bodyPr/>
                    <a:lstStyle/>
                    <a:p>
                      <a:pPr algn="ctr" fontAlgn="b"/>
                      <a:r>
                        <a:rPr lang="es-MX" sz="1100" b="0" i="0" u="none" strike="noStrike">
                          <a:solidFill>
                            <a:srgbClr val="000000"/>
                          </a:solidFill>
                          <a:effectLst/>
                          <a:latin typeface="Calibri" panose="020F0502020204030204" pitchFamily="34" charset="0"/>
                        </a:rPr>
                        <a:t>40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75.4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2,708.18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2,946.89 </a:t>
                      </a:r>
                    </a:p>
                  </a:txBody>
                  <a:tcPr marL="5839" marR="5839" marT="5839" marB="0" anchor="b">
                    <a:lnL>
                      <a:noFill/>
                    </a:lnL>
                    <a:lnR>
                      <a:noFill/>
                    </a:lnR>
                    <a:lnT>
                      <a:noFill/>
                    </a:lnT>
                    <a:lnB>
                      <a:noFill/>
                    </a:lnB>
                    <a:solidFill>
                      <a:srgbClr val="FCECEE"/>
                    </a:solidFill>
                  </a:tcPr>
                </a:tc>
                <a:tc>
                  <a:txBody>
                    <a:bodyPr/>
                    <a:lstStyle/>
                    <a:p>
                      <a:pPr algn="ctr" fontAlgn="b"/>
                      <a:r>
                        <a:rPr lang="es-MX" sz="1100" b="0" i="0" u="none" strike="noStrike">
                          <a:solidFill>
                            <a:srgbClr val="000000"/>
                          </a:solidFill>
                          <a:effectLst/>
                          <a:latin typeface="Calibri" panose="020F0502020204030204" pitchFamily="34" charset="0"/>
                        </a:rPr>
                        <a:t>9%</a:t>
                      </a:r>
                    </a:p>
                  </a:txBody>
                  <a:tcPr marL="5839" marR="5839" marT="5839" marB="0" anchor="b">
                    <a:lnL>
                      <a:noFill/>
                    </a:lnL>
                    <a:lnR>
                      <a:noFill/>
                    </a:lnR>
                    <a:lnT>
                      <a:noFill/>
                    </a:lnT>
                    <a:lnB>
                      <a:noFill/>
                    </a:lnB>
                  </a:tcPr>
                </a:tc>
                <a:extLst>
                  <a:ext uri="{0D108BD9-81ED-4DB2-BD59-A6C34878D82A}">
                    <a16:rowId xmlns:a16="http://schemas.microsoft.com/office/drawing/2014/main" val="2867660579"/>
                  </a:ext>
                </a:extLst>
              </a:tr>
              <a:tr h="149470">
                <a:tc>
                  <a:txBody>
                    <a:bodyPr/>
                    <a:lstStyle/>
                    <a:p>
                      <a:pPr algn="ctr" fontAlgn="b"/>
                      <a:r>
                        <a:rPr lang="es-MX" sz="1100" b="0" i="0" u="none" strike="noStrike">
                          <a:solidFill>
                            <a:srgbClr val="000000"/>
                          </a:solidFill>
                          <a:effectLst/>
                          <a:latin typeface="Calibri" panose="020F0502020204030204" pitchFamily="34" charset="0"/>
                        </a:rPr>
                        <a:t>19</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21.7</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2,876.58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2,947.11 </a:t>
                      </a:r>
                    </a:p>
                  </a:txBody>
                  <a:tcPr marL="5839" marR="5839" marT="5839" marB="0" anchor="b">
                    <a:lnL>
                      <a:noFill/>
                    </a:lnL>
                    <a:lnR>
                      <a:noFill/>
                    </a:lnR>
                    <a:lnT>
                      <a:noFill/>
                    </a:lnT>
                    <a:lnB>
                      <a:noFill/>
                    </a:lnB>
                    <a:solidFill>
                      <a:srgbClr val="FCEAED"/>
                    </a:solidFill>
                  </a:tcPr>
                </a:tc>
                <a:tc>
                  <a:txBody>
                    <a:bodyPr/>
                    <a:lstStyle/>
                    <a:p>
                      <a:pPr algn="ctr" fontAlgn="b"/>
                      <a:r>
                        <a:rPr lang="es-MX" sz="1100" b="0" i="0" u="none" strike="noStrike">
                          <a:solidFill>
                            <a:srgbClr val="000000"/>
                          </a:solidFill>
                          <a:effectLst/>
                          <a:latin typeface="Calibri" panose="020F0502020204030204" pitchFamily="34" charset="0"/>
                        </a:rPr>
                        <a:t>2%</a:t>
                      </a:r>
                    </a:p>
                  </a:txBody>
                  <a:tcPr marL="5839" marR="5839" marT="5839" marB="0" anchor="b">
                    <a:lnL>
                      <a:noFill/>
                    </a:lnL>
                    <a:lnR>
                      <a:noFill/>
                    </a:lnR>
                    <a:lnT>
                      <a:noFill/>
                    </a:lnT>
                    <a:lnB>
                      <a:noFill/>
                    </a:lnB>
                  </a:tcPr>
                </a:tc>
                <a:extLst>
                  <a:ext uri="{0D108BD9-81ED-4DB2-BD59-A6C34878D82A}">
                    <a16:rowId xmlns:a16="http://schemas.microsoft.com/office/drawing/2014/main" val="4051979585"/>
                  </a:ext>
                </a:extLst>
              </a:tr>
              <a:tr h="149470">
                <a:tc>
                  <a:txBody>
                    <a:bodyPr/>
                    <a:lstStyle/>
                    <a:p>
                      <a:pPr algn="ctr" fontAlgn="b"/>
                      <a:r>
                        <a:rPr lang="es-MX" sz="1100" b="0" i="0" u="none" strike="noStrike">
                          <a:solidFill>
                            <a:srgbClr val="000000"/>
                          </a:solidFill>
                          <a:effectLst/>
                          <a:latin typeface="Calibri" panose="020F0502020204030204" pitchFamily="34" charset="0"/>
                        </a:rPr>
                        <a:t>38</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71.8</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300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2,709.18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2,949.26 </a:t>
                      </a:r>
                    </a:p>
                  </a:txBody>
                  <a:tcPr marL="5839" marR="5839" marT="5839" marB="0" anchor="b">
                    <a:lnL>
                      <a:noFill/>
                    </a:lnL>
                    <a:lnR>
                      <a:noFill/>
                    </a:lnR>
                    <a:lnT>
                      <a:noFill/>
                    </a:lnT>
                    <a:lnB>
                      <a:noFill/>
                    </a:lnB>
                    <a:solidFill>
                      <a:srgbClr val="FCDEE1"/>
                    </a:solidFill>
                  </a:tcPr>
                </a:tc>
                <a:tc>
                  <a:txBody>
                    <a:bodyPr/>
                    <a:lstStyle/>
                    <a:p>
                      <a:pPr algn="ctr" fontAlgn="b"/>
                      <a:r>
                        <a:rPr lang="es-MX" sz="1100" b="0" i="0" u="none" strike="noStrike">
                          <a:solidFill>
                            <a:srgbClr val="000000"/>
                          </a:solidFill>
                          <a:effectLst/>
                          <a:latin typeface="Calibri" panose="020F0502020204030204" pitchFamily="34" charset="0"/>
                        </a:rPr>
                        <a:t>9%</a:t>
                      </a:r>
                    </a:p>
                  </a:txBody>
                  <a:tcPr marL="5839" marR="5839" marT="5839" marB="0" anchor="b">
                    <a:lnL>
                      <a:noFill/>
                    </a:lnL>
                    <a:lnR>
                      <a:noFill/>
                    </a:lnR>
                    <a:lnT>
                      <a:noFill/>
                    </a:lnT>
                    <a:lnB>
                      <a:noFill/>
                    </a:lnB>
                  </a:tcPr>
                </a:tc>
                <a:extLst>
                  <a:ext uri="{0D108BD9-81ED-4DB2-BD59-A6C34878D82A}">
                    <a16:rowId xmlns:a16="http://schemas.microsoft.com/office/drawing/2014/main" val="1797819539"/>
                  </a:ext>
                </a:extLst>
              </a:tr>
              <a:tr h="149470">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10.2</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2,869.72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2,949.30 </a:t>
                      </a:r>
                    </a:p>
                  </a:txBody>
                  <a:tcPr marL="5839" marR="5839" marT="5839" marB="0" anchor="b">
                    <a:lnL>
                      <a:noFill/>
                    </a:lnL>
                    <a:lnR>
                      <a:noFill/>
                    </a:lnR>
                    <a:lnT>
                      <a:noFill/>
                    </a:lnT>
                    <a:lnB>
                      <a:noFill/>
                    </a:lnB>
                    <a:solidFill>
                      <a:srgbClr val="FCDEE0"/>
                    </a:solidFill>
                  </a:tcPr>
                </a:tc>
                <a:tc>
                  <a:txBody>
                    <a:bodyPr/>
                    <a:lstStyle/>
                    <a:p>
                      <a:pPr algn="ctr" fontAlgn="b"/>
                      <a:r>
                        <a:rPr lang="es-MX" sz="1100" b="0" i="0" u="none" strike="noStrike">
                          <a:solidFill>
                            <a:srgbClr val="000000"/>
                          </a:solidFill>
                          <a:effectLst/>
                          <a:latin typeface="Calibri" panose="020F0502020204030204" pitchFamily="34" charset="0"/>
                        </a:rPr>
                        <a:t>3%</a:t>
                      </a:r>
                    </a:p>
                  </a:txBody>
                  <a:tcPr marL="5839" marR="5839" marT="5839" marB="0" anchor="b">
                    <a:lnL>
                      <a:noFill/>
                    </a:lnL>
                    <a:lnR>
                      <a:noFill/>
                    </a:lnR>
                    <a:lnT>
                      <a:noFill/>
                    </a:lnT>
                    <a:lnB>
                      <a:noFill/>
                    </a:lnB>
                  </a:tcPr>
                </a:tc>
                <a:extLst>
                  <a:ext uri="{0D108BD9-81ED-4DB2-BD59-A6C34878D82A}">
                    <a16:rowId xmlns:a16="http://schemas.microsoft.com/office/drawing/2014/main" val="2224463363"/>
                  </a:ext>
                </a:extLst>
              </a:tr>
              <a:tr h="149470">
                <a:tc>
                  <a:txBody>
                    <a:bodyPr/>
                    <a:lstStyle/>
                    <a:p>
                      <a:pPr algn="ctr" fontAlgn="b"/>
                      <a:r>
                        <a:rPr lang="es-MX" sz="1100" b="0" i="0" u="none" strike="noStrike">
                          <a:solidFill>
                            <a:srgbClr val="000000"/>
                          </a:solidFill>
                          <a:effectLst/>
                          <a:latin typeface="Calibri" panose="020F0502020204030204" pitchFamily="34" charset="0"/>
                        </a:rPr>
                        <a:t>8</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20.6</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2,849.76 </a:t>
                      </a:r>
                    </a:p>
                  </a:txBody>
                  <a:tcPr marL="5839" marR="5839" marT="5839"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2,949.51 </a:t>
                      </a:r>
                    </a:p>
                  </a:txBody>
                  <a:tcPr marL="5839" marR="5839" marT="5839" marB="0" anchor="b">
                    <a:lnL>
                      <a:noFill/>
                    </a:lnL>
                    <a:lnR>
                      <a:noFill/>
                    </a:lnR>
                    <a:lnT>
                      <a:noFill/>
                    </a:lnT>
                    <a:lnB>
                      <a:noFill/>
                    </a:lnB>
                    <a:solidFill>
                      <a:srgbClr val="FCDCDF"/>
                    </a:solidFill>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extLst>
                  <a:ext uri="{0D108BD9-81ED-4DB2-BD59-A6C34878D82A}">
                    <a16:rowId xmlns:a16="http://schemas.microsoft.com/office/drawing/2014/main" val="335162431"/>
                  </a:ext>
                </a:extLst>
              </a:tr>
              <a:tr h="149470">
                <a:tc>
                  <a:txBody>
                    <a:bodyPr/>
                    <a:lstStyle/>
                    <a:p>
                      <a:pPr algn="ctr" fontAlgn="b"/>
                      <a:r>
                        <a:rPr lang="es-MX" sz="1100" b="0" i="0" u="none" strike="noStrike">
                          <a:solidFill>
                            <a:srgbClr val="000000"/>
                          </a:solidFill>
                          <a:effectLst/>
                          <a:latin typeface="Calibri" panose="020F0502020204030204" pitchFamily="34" charset="0"/>
                        </a:rPr>
                        <a:t>65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200.1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2,705.04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2,951.36 </a:t>
                      </a:r>
                    </a:p>
                  </a:txBody>
                  <a:tcPr marL="5839" marR="5839" marT="5839" marB="0" anchor="b">
                    <a:lnL>
                      <a:noFill/>
                    </a:lnL>
                    <a:lnR>
                      <a:noFill/>
                    </a:lnR>
                    <a:lnT>
                      <a:noFill/>
                    </a:lnT>
                    <a:lnB>
                      <a:noFill/>
                    </a:lnB>
                    <a:solidFill>
                      <a:srgbClr val="FBD2D4"/>
                    </a:solidFill>
                  </a:tcPr>
                </a:tc>
                <a:tc>
                  <a:txBody>
                    <a:bodyPr/>
                    <a:lstStyle/>
                    <a:p>
                      <a:pPr algn="ctr" fontAlgn="b"/>
                      <a:r>
                        <a:rPr lang="es-MX" sz="1100" b="0" i="0" u="none" strike="noStrike">
                          <a:solidFill>
                            <a:srgbClr val="000000"/>
                          </a:solidFill>
                          <a:effectLst/>
                          <a:latin typeface="Calibri" panose="020F0502020204030204" pitchFamily="34" charset="0"/>
                        </a:rPr>
                        <a:t>9%</a:t>
                      </a:r>
                    </a:p>
                  </a:txBody>
                  <a:tcPr marL="5839" marR="5839" marT="5839" marB="0" anchor="b">
                    <a:lnL>
                      <a:noFill/>
                    </a:lnL>
                    <a:lnR>
                      <a:noFill/>
                    </a:lnR>
                    <a:lnT>
                      <a:noFill/>
                    </a:lnT>
                    <a:lnB>
                      <a:noFill/>
                    </a:lnB>
                  </a:tcPr>
                </a:tc>
                <a:extLst>
                  <a:ext uri="{0D108BD9-81ED-4DB2-BD59-A6C34878D82A}">
                    <a16:rowId xmlns:a16="http://schemas.microsoft.com/office/drawing/2014/main" val="1194011187"/>
                  </a:ext>
                </a:extLst>
              </a:tr>
              <a:tr h="149470">
                <a:tc>
                  <a:txBody>
                    <a:bodyPr/>
                    <a:lstStyle/>
                    <a:p>
                      <a:pPr algn="ctr" fontAlgn="b"/>
                      <a:r>
                        <a:rPr lang="es-MX" sz="1100" b="0" i="0" u="none" strike="noStrike">
                          <a:solidFill>
                            <a:srgbClr val="000000"/>
                          </a:solidFill>
                          <a:effectLst/>
                          <a:latin typeface="Calibri" panose="020F0502020204030204" pitchFamily="34" charset="0"/>
                        </a:rPr>
                        <a:t>7</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18.5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2,872.89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2,953.12 </a:t>
                      </a:r>
                    </a:p>
                  </a:txBody>
                  <a:tcPr marL="5839" marR="5839" marT="5839" marB="0" anchor="b">
                    <a:lnL>
                      <a:noFill/>
                    </a:lnL>
                    <a:lnR>
                      <a:noFill/>
                    </a:lnR>
                    <a:lnT>
                      <a:noFill/>
                    </a:lnT>
                    <a:lnB>
                      <a:noFill/>
                    </a:lnB>
                    <a:solidFill>
                      <a:srgbClr val="FBC7CA"/>
                    </a:solidFill>
                  </a:tcPr>
                </a:tc>
                <a:tc>
                  <a:txBody>
                    <a:bodyPr/>
                    <a:lstStyle/>
                    <a:p>
                      <a:pPr algn="ctr" fontAlgn="b"/>
                      <a:r>
                        <a:rPr lang="es-MX" sz="1100" b="0" i="0" u="none" strike="noStrike">
                          <a:solidFill>
                            <a:srgbClr val="000000"/>
                          </a:solidFill>
                          <a:effectLst/>
                          <a:latin typeface="Calibri" panose="020F0502020204030204" pitchFamily="34" charset="0"/>
                        </a:rPr>
                        <a:t>3%</a:t>
                      </a:r>
                    </a:p>
                  </a:txBody>
                  <a:tcPr marL="5839" marR="5839" marT="5839" marB="0" anchor="b">
                    <a:lnL>
                      <a:noFill/>
                    </a:lnL>
                    <a:lnR>
                      <a:noFill/>
                    </a:lnR>
                    <a:lnT>
                      <a:noFill/>
                    </a:lnT>
                    <a:lnB>
                      <a:noFill/>
                    </a:lnB>
                  </a:tcPr>
                </a:tc>
                <a:extLst>
                  <a:ext uri="{0D108BD9-81ED-4DB2-BD59-A6C34878D82A}">
                    <a16:rowId xmlns:a16="http://schemas.microsoft.com/office/drawing/2014/main" val="1346427235"/>
                  </a:ext>
                </a:extLst>
              </a:tr>
              <a:tr h="149470">
                <a:tc>
                  <a:txBody>
                    <a:bodyPr/>
                    <a:lstStyle/>
                    <a:p>
                      <a:pPr algn="ctr" fontAlgn="b"/>
                      <a:r>
                        <a:rPr lang="es-MX" sz="1100" b="0" i="0" u="none" strike="noStrike">
                          <a:solidFill>
                            <a:srgbClr val="000000"/>
                          </a:solidFill>
                          <a:effectLst/>
                          <a:latin typeface="Calibri" panose="020F0502020204030204" pitchFamily="34" charset="0"/>
                        </a:rPr>
                        <a:t>2</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17.1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2,901.76 </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2,954.50 </a:t>
                      </a:r>
                    </a:p>
                  </a:txBody>
                  <a:tcPr marL="5839" marR="5839" marT="5839" marB="0" anchor="b">
                    <a:lnL>
                      <a:noFill/>
                    </a:lnL>
                    <a:lnR>
                      <a:noFill/>
                    </a:lnR>
                    <a:lnT>
                      <a:noFill/>
                    </a:lnT>
                    <a:lnB>
                      <a:noFill/>
                    </a:lnB>
                    <a:solidFill>
                      <a:srgbClr val="FBC0C2"/>
                    </a:solidFill>
                  </a:tcPr>
                </a:tc>
                <a:tc>
                  <a:txBody>
                    <a:bodyPr/>
                    <a:lstStyle/>
                    <a:p>
                      <a:pPr algn="ctr" fontAlgn="b"/>
                      <a:r>
                        <a:rPr lang="es-MX" sz="1100" b="0" i="0" u="none" strike="noStrike">
                          <a:solidFill>
                            <a:srgbClr val="000000"/>
                          </a:solidFill>
                          <a:effectLst/>
                          <a:latin typeface="Calibri" panose="020F0502020204030204" pitchFamily="34" charset="0"/>
                        </a:rPr>
                        <a:t>2%</a:t>
                      </a:r>
                    </a:p>
                  </a:txBody>
                  <a:tcPr marL="5839" marR="5839" marT="5839" marB="0" anchor="b">
                    <a:lnL>
                      <a:noFill/>
                    </a:lnL>
                    <a:lnR>
                      <a:noFill/>
                    </a:lnR>
                    <a:lnT>
                      <a:noFill/>
                    </a:lnT>
                    <a:lnB>
                      <a:noFill/>
                    </a:lnB>
                  </a:tcPr>
                </a:tc>
                <a:extLst>
                  <a:ext uri="{0D108BD9-81ED-4DB2-BD59-A6C34878D82A}">
                    <a16:rowId xmlns:a16="http://schemas.microsoft.com/office/drawing/2014/main" val="2553452390"/>
                  </a:ext>
                </a:extLst>
              </a:tr>
              <a:tr h="149470">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2,904.98 </a:t>
                      </a:r>
                    </a:p>
                  </a:txBody>
                  <a:tcPr marL="5839" marR="5839" marT="5839"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2,958.30 </a:t>
                      </a:r>
                    </a:p>
                  </a:txBody>
                  <a:tcPr marL="5839" marR="5839" marT="5839" marB="0" anchor="b">
                    <a:lnL>
                      <a:noFill/>
                    </a:lnL>
                    <a:lnR>
                      <a:noFill/>
                    </a:lnR>
                    <a:lnT>
                      <a:noFill/>
                    </a:lnT>
                    <a:lnB>
                      <a:noFill/>
                    </a:lnB>
                    <a:solidFill>
                      <a:srgbClr val="FAAAAC"/>
                    </a:solidFill>
                  </a:tcPr>
                </a:tc>
                <a:tc>
                  <a:txBody>
                    <a:bodyPr/>
                    <a:lstStyle/>
                    <a:p>
                      <a:pPr algn="ctr" fontAlgn="b"/>
                      <a:r>
                        <a:rPr lang="es-MX" sz="1100" b="0" i="0" u="none" strike="noStrike">
                          <a:solidFill>
                            <a:srgbClr val="000000"/>
                          </a:solidFill>
                          <a:effectLst/>
                          <a:latin typeface="Calibri" panose="020F0502020204030204" pitchFamily="34" charset="0"/>
                        </a:rPr>
                        <a:t>2%</a:t>
                      </a:r>
                    </a:p>
                  </a:txBody>
                  <a:tcPr marL="5839" marR="5839" marT="5839" marB="0" anchor="b">
                    <a:lnL>
                      <a:noFill/>
                    </a:lnL>
                    <a:lnR>
                      <a:noFill/>
                    </a:lnR>
                    <a:lnT>
                      <a:noFill/>
                    </a:lnT>
                    <a:lnB>
                      <a:noFill/>
                    </a:lnB>
                  </a:tcPr>
                </a:tc>
                <a:extLst>
                  <a:ext uri="{0D108BD9-81ED-4DB2-BD59-A6C34878D82A}">
                    <a16:rowId xmlns:a16="http://schemas.microsoft.com/office/drawing/2014/main" val="1184331605"/>
                  </a:ext>
                </a:extLst>
              </a:tr>
              <a:tr h="149470">
                <a:tc>
                  <a:txBody>
                    <a:bodyPr/>
                    <a:lstStyle/>
                    <a:p>
                      <a:pPr algn="ctr" fontAlgn="b"/>
                      <a:r>
                        <a:rPr lang="es-MX" sz="1100" b="0" i="0" u="none" strike="noStrike">
                          <a:solidFill>
                            <a:srgbClr val="000000"/>
                          </a:solidFill>
                          <a:effectLst/>
                          <a:latin typeface="Calibri" panose="020F0502020204030204" pitchFamily="34" charset="0"/>
                        </a:rPr>
                        <a:t>3</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17.7</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90%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2,923.62 </a:t>
                      </a:r>
                    </a:p>
                  </a:txBody>
                  <a:tcPr marL="5839" marR="5839" marT="5839"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2,967.74 </a:t>
                      </a:r>
                    </a:p>
                  </a:txBody>
                  <a:tcPr marL="5839" marR="5839" marT="5839" marB="0" anchor="b">
                    <a:lnL>
                      <a:noFill/>
                    </a:lnL>
                    <a:lnR>
                      <a:noFill/>
                    </a:lnR>
                    <a:lnT>
                      <a:noFill/>
                    </a:lnT>
                    <a:lnB>
                      <a:noFill/>
                    </a:lnB>
                    <a:solidFill>
                      <a:srgbClr val="F97375"/>
                    </a:solidFill>
                  </a:tcPr>
                </a:tc>
                <a:tc>
                  <a:txBody>
                    <a:bodyPr/>
                    <a:lstStyle/>
                    <a:p>
                      <a:pPr algn="ctr" fontAlgn="b"/>
                      <a:r>
                        <a:rPr lang="es-MX" sz="1100" b="0" i="0" u="none" strike="noStrike">
                          <a:solidFill>
                            <a:srgbClr val="000000"/>
                          </a:solidFill>
                          <a:effectLst/>
                          <a:latin typeface="Calibri" panose="020F0502020204030204" pitchFamily="34" charset="0"/>
                        </a:rPr>
                        <a:t>2%</a:t>
                      </a:r>
                    </a:p>
                  </a:txBody>
                  <a:tcPr marL="5839" marR="5839" marT="5839" marB="0" anchor="b">
                    <a:lnL>
                      <a:noFill/>
                    </a:lnL>
                    <a:lnR>
                      <a:noFill/>
                    </a:lnR>
                    <a:lnT>
                      <a:noFill/>
                    </a:lnT>
                    <a:lnB>
                      <a:noFill/>
                    </a:lnB>
                  </a:tcPr>
                </a:tc>
                <a:extLst>
                  <a:ext uri="{0D108BD9-81ED-4DB2-BD59-A6C34878D82A}">
                    <a16:rowId xmlns:a16="http://schemas.microsoft.com/office/drawing/2014/main" val="2252754080"/>
                  </a:ext>
                </a:extLst>
              </a:tr>
              <a:tr h="149470">
                <a:tc>
                  <a:txBody>
                    <a:bodyPr/>
                    <a:lstStyle/>
                    <a:p>
                      <a:pPr algn="ctr" fontAlgn="b"/>
                      <a:r>
                        <a:rPr lang="es-MX" sz="1100" b="0" i="0" u="none" strike="noStrike">
                          <a:solidFill>
                            <a:srgbClr val="000000"/>
                          </a:solidFill>
                          <a:effectLst/>
                          <a:latin typeface="Calibri" panose="020F0502020204030204" pitchFamily="34" charset="0"/>
                        </a:rPr>
                        <a:t>1</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16.5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100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0.075</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4</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80%</a:t>
                      </a:r>
                    </a:p>
                  </a:txBody>
                  <a:tcPr marL="5839" marR="5839" marT="5839" marB="0" anchor="b">
                    <a:lnL>
                      <a:noFill/>
                    </a:lnL>
                    <a:lnR>
                      <a:noFill/>
                    </a:lnR>
                    <a:lnT>
                      <a:noFill/>
                    </a:lnT>
                    <a:lnB>
                      <a:noFill/>
                    </a:lnB>
                  </a:tcPr>
                </a:tc>
                <a:tc>
                  <a:txBody>
                    <a:bodyPr/>
                    <a:lstStyle/>
                    <a:p>
                      <a:pPr algn="ctr" fontAlgn="b"/>
                      <a:r>
                        <a:rPr lang="es-MX" sz="1100" b="0" i="0" u="none" strike="noStrike">
                          <a:solidFill>
                            <a:srgbClr val="000000"/>
                          </a:solidFill>
                          <a:effectLst/>
                          <a:latin typeface="Calibri" panose="020F0502020204030204" pitchFamily="34" charset="0"/>
                        </a:rPr>
                        <a:t>       2,920.99 </a:t>
                      </a:r>
                    </a:p>
                  </a:txBody>
                  <a:tcPr marL="5839" marR="5839" marT="5839" marB="0" anchor="b">
                    <a:lnL>
                      <a:noFill/>
                    </a:lnL>
                    <a:lnR>
                      <a:noFill/>
                    </a:lnR>
                    <a:lnT>
                      <a:noFill/>
                    </a:lnT>
                    <a:lnB>
                      <a:noFill/>
                    </a:lnB>
                  </a:tcPr>
                </a:tc>
                <a:tc>
                  <a:txBody>
                    <a:bodyPr/>
                    <a:lstStyle/>
                    <a:p>
                      <a:pPr algn="ctr" fontAlgn="b"/>
                      <a:r>
                        <a:rPr lang="es-MX" sz="1100" b="0" i="0" u="none" strike="noStrike" dirty="0">
                          <a:solidFill>
                            <a:srgbClr val="000000"/>
                          </a:solidFill>
                          <a:effectLst/>
                          <a:latin typeface="Calibri" panose="020F0502020204030204" pitchFamily="34" charset="0"/>
                        </a:rPr>
                        <a:t>       2,969.37 </a:t>
                      </a:r>
                    </a:p>
                  </a:txBody>
                  <a:tcPr marL="5839" marR="5839" marT="5839" marB="0" anchor="b">
                    <a:lnL>
                      <a:noFill/>
                    </a:lnL>
                    <a:lnR>
                      <a:noFill/>
                    </a:lnR>
                    <a:lnT>
                      <a:noFill/>
                    </a:lnT>
                    <a:lnB>
                      <a:noFill/>
                    </a:lnB>
                    <a:solidFill>
                      <a:srgbClr val="F8696B"/>
                    </a:solidFill>
                  </a:tcPr>
                </a:tc>
                <a:tc>
                  <a:txBody>
                    <a:bodyPr/>
                    <a:lstStyle/>
                    <a:p>
                      <a:pPr algn="ctr" fontAlgn="b"/>
                      <a:r>
                        <a:rPr lang="es-MX" sz="1100" b="0" i="0" u="none" strike="noStrike" dirty="0">
                          <a:solidFill>
                            <a:srgbClr val="000000"/>
                          </a:solidFill>
                          <a:effectLst/>
                          <a:latin typeface="Calibri" panose="020F0502020204030204" pitchFamily="34" charset="0"/>
                        </a:rPr>
                        <a:t>2%</a:t>
                      </a:r>
                    </a:p>
                  </a:txBody>
                  <a:tcPr marL="5839" marR="5839" marT="5839" marB="0" anchor="b">
                    <a:lnL>
                      <a:noFill/>
                    </a:lnL>
                    <a:lnR>
                      <a:noFill/>
                    </a:lnR>
                    <a:lnT>
                      <a:noFill/>
                    </a:lnT>
                    <a:lnB>
                      <a:noFill/>
                    </a:lnB>
                  </a:tcPr>
                </a:tc>
                <a:extLst>
                  <a:ext uri="{0D108BD9-81ED-4DB2-BD59-A6C34878D82A}">
                    <a16:rowId xmlns:a16="http://schemas.microsoft.com/office/drawing/2014/main" val="3115477399"/>
                  </a:ext>
                </a:extLst>
              </a:tr>
            </a:tbl>
          </a:graphicData>
        </a:graphic>
      </p:graphicFrame>
      <p:pic>
        <p:nvPicPr>
          <p:cNvPr id="5" name="Imagen 4" descr="Icono&#10;&#10;Descripción generada automáticamente">
            <a:hlinkClick r:id="rId2" action="ppaction://hlinksldjump"/>
            <a:extLst>
              <a:ext uri="{FF2B5EF4-FFF2-40B4-BE49-F238E27FC236}">
                <a16:creationId xmlns:a16="http://schemas.microsoft.com/office/drawing/2014/main" id="{525635FC-30FF-4762-AEFB-BAA640292A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4138597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748E3C91-CEFB-45F5-AA12-06C5EA93F2EB}"/>
              </a:ext>
            </a:extLst>
          </p:cNvPr>
          <p:cNvGraphicFramePr>
            <a:graphicFrameLocks noGrp="1"/>
          </p:cNvGraphicFramePr>
          <p:nvPr>
            <p:ph idx="1"/>
            <p:extLst>
              <p:ext uri="{D42A27DB-BD31-4B8C-83A1-F6EECF244321}">
                <p14:modId xmlns:p14="http://schemas.microsoft.com/office/powerpoint/2010/main" val="2553911285"/>
              </p:ext>
            </p:extLst>
          </p:nvPr>
        </p:nvGraphicFramePr>
        <p:xfrm>
          <a:off x="838200" y="1825625"/>
          <a:ext cx="3539172" cy="2828925"/>
        </p:xfrm>
        <a:graphic>
          <a:graphicData uri="http://schemas.openxmlformats.org/drawingml/2006/table">
            <a:tbl>
              <a:tblPr/>
              <a:tblGrid>
                <a:gridCol w="2169170">
                  <a:extLst>
                    <a:ext uri="{9D8B030D-6E8A-4147-A177-3AD203B41FA5}">
                      <a16:colId xmlns:a16="http://schemas.microsoft.com/office/drawing/2014/main" val="3501981882"/>
                    </a:ext>
                  </a:extLst>
                </a:gridCol>
                <a:gridCol w="1370002">
                  <a:extLst>
                    <a:ext uri="{9D8B030D-6E8A-4147-A177-3AD203B41FA5}">
                      <a16:colId xmlns:a16="http://schemas.microsoft.com/office/drawing/2014/main" val="4169515209"/>
                    </a:ext>
                  </a:extLst>
                </a:gridCol>
              </a:tblGrid>
              <a:tr h="216789">
                <a:tc>
                  <a:txBody>
                    <a:bodyPr/>
                    <a:lstStyle/>
                    <a:p>
                      <a:pPr algn="r" fontAlgn="b"/>
                      <a:r>
                        <a:rPr lang="es-MX" sz="2000" b="0" i="0" u="none" strike="noStrike" dirty="0">
                          <a:solidFill>
                            <a:srgbClr val="44546A"/>
                          </a:solidFill>
                          <a:effectLst/>
                          <a:latin typeface="Calibri Light" panose="020F0302020204030204" pitchFamily="34" charset="0"/>
                        </a:rPr>
                        <a:t>ID</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39</a:t>
                      </a:r>
                    </a:p>
                  </a:txBody>
                  <a:tcPr marL="9525" marR="9525" marT="9525" marB="0" anchor="b">
                    <a:lnL>
                      <a:noFill/>
                    </a:lnL>
                    <a:lnR>
                      <a:noFill/>
                    </a:lnR>
                    <a:lnT>
                      <a:noFill/>
                    </a:lnT>
                    <a:lnB>
                      <a:noFill/>
                    </a:lnB>
                  </a:tcPr>
                </a:tc>
                <a:extLst>
                  <a:ext uri="{0D108BD9-81ED-4DB2-BD59-A6C34878D82A}">
                    <a16:rowId xmlns:a16="http://schemas.microsoft.com/office/drawing/2014/main" val="633837539"/>
                  </a:ext>
                </a:extLst>
              </a:tr>
              <a:tr h="216789">
                <a:tc>
                  <a:txBody>
                    <a:bodyPr/>
                    <a:lstStyle/>
                    <a:p>
                      <a:pPr algn="r" fontAlgn="b"/>
                      <a:r>
                        <a:rPr lang="es-MX" sz="2000" b="0" i="0" u="none" strike="noStrike" dirty="0">
                          <a:solidFill>
                            <a:srgbClr val="44546A"/>
                          </a:solidFill>
                          <a:effectLst/>
                          <a:latin typeface="Calibri Light" panose="020F0302020204030204" pitchFamily="34" charset="0"/>
                        </a:rPr>
                        <a:t>Time</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82.9</a:t>
                      </a:r>
                    </a:p>
                  </a:txBody>
                  <a:tcPr marL="9525" marR="9525" marT="9525" marB="0" anchor="b">
                    <a:lnL>
                      <a:noFill/>
                    </a:lnL>
                    <a:lnR>
                      <a:noFill/>
                    </a:lnR>
                    <a:lnT>
                      <a:noFill/>
                    </a:lnT>
                    <a:lnB>
                      <a:noFill/>
                    </a:lnB>
                  </a:tcPr>
                </a:tc>
                <a:extLst>
                  <a:ext uri="{0D108BD9-81ED-4DB2-BD59-A6C34878D82A}">
                    <a16:rowId xmlns:a16="http://schemas.microsoft.com/office/drawing/2014/main" val="1480759681"/>
                  </a:ext>
                </a:extLst>
              </a:tr>
              <a:tr h="216789">
                <a:tc>
                  <a:txBody>
                    <a:bodyPr/>
                    <a:lstStyle/>
                    <a:p>
                      <a:pPr algn="r" fontAlgn="b"/>
                      <a:r>
                        <a:rPr lang="es-MX" sz="2000" b="0" i="0" u="none" strike="noStrike">
                          <a:solidFill>
                            <a:srgbClr val="44546A"/>
                          </a:solidFill>
                          <a:effectLst/>
                          <a:latin typeface="Calibri Light" panose="020F0302020204030204" pitchFamily="34" charset="0"/>
                        </a:rPr>
                        <a:t>Estimadores</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300</a:t>
                      </a:r>
                    </a:p>
                  </a:txBody>
                  <a:tcPr marL="9525" marR="9525" marT="9525" marB="0" anchor="b">
                    <a:lnL>
                      <a:noFill/>
                    </a:lnL>
                    <a:lnR>
                      <a:noFill/>
                    </a:lnR>
                    <a:lnT>
                      <a:noFill/>
                    </a:lnT>
                    <a:lnB>
                      <a:noFill/>
                    </a:lnB>
                  </a:tcPr>
                </a:tc>
                <a:extLst>
                  <a:ext uri="{0D108BD9-81ED-4DB2-BD59-A6C34878D82A}">
                    <a16:rowId xmlns:a16="http://schemas.microsoft.com/office/drawing/2014/main" val="2318208527"/>
                  </a:ext>
                </a:extLst>
              </a:tr>
              <a:tr h="216789">
                <a:tc>
                  <a:txBody>
                    <a:bodyPr/>
                    <a:lstStyle/>
                    <a:p>
                      <a:pPr algn="r" fontAlgn="b"/>
                      <a:r>
                        <a:rPr lang="es-MX" sz="2000" b="0" i="0" u="none" strike="noStrike" dirty="0" err="1">
                          <a:solidFill>
                            <a:srgbClr val="44546A"/>
                          </a:solidFill>
                          <a:effectLst/>
                          <a:latin typeface="Calibri Light" panose="020F0302020204030204" pitchFamily="34" charset="0"/>
                        </a:rPr>
                        <a:t>Learning</a:t>
                      </a:r>
                      <a:r>
                        <a:rPr lang="es-MX" sz="2000" b="0" i="0" u="none" strike="noStrike" dirty="0">
                          <a:solidFill>
                            <a:srgbClr val="44546A"/>
                          </a:solidFill>
                          <a:effectLst/>
                          <a:latin typeface="Calibri Light" panose="020F0302020204030204" pitchFamily="34" charset="0"/>
                        </a:rPr>
                        <a:t> </a:t>
                      </a:r>
                      <a:r>
                        <a:rPr lang="es-MX" sz="2000" b="0" i="0" u="none" strike="noStrike" dirty="0" err="1">
                          <a:solidFill>
                            <a:srgbClr val="44546A"/>
                          </a:solidFill>
                          <a:effectLst/>
                          <a:latin typeface="Calibri Light" panose="020F0302020204030204" pitchFamily="34" charset="0"/>
                        </a:rPr>
                        <a:t>rate</a:t>
                      </a:r>
                      <a:endParaRPr lang="es-MX" sz="2000" b="0" i="0" u="none" strike="noStrike" dirty="0">
                        <a:solidFill>
                          <a:srgbClr val="44546A"/>
                        </a:solidFill>
                        <a:effectLst/>
                        <a:latin typeface="Calibri Light" panose="020F0302020204030204" pitchFamily="34" charset="0"/>
                      </a:endParaRP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0.075</a:t>
                      </a:r>
                    </a:p>
                  </a:txBody>
                  <a:tcPr marL="9525" marR="9525" marT="9525" marB="0" anchor="b">
                    <a:lnL>
                      <a:noFill/>
                    </a:lnL>
                    <a:lnR>
                      <a:noFill/>
                    </a:lnR>
                    <a:lnT>
                      <a:noFill/>
                    </a:lnT>
                    <a:lnB>
                      <a:noFill/>
                    </a:lnB>
                  </a:tcPr>
                </a:tc>
                <a:extLst>
                  <a:ext uri="{0D108BD9-81ED-4DB2-BD59-A6C34878D82A}">
                    <a16:rowId xmlns:a16="http://schemas.microsoft.com/office/drawing/2014/main" val="1826134693"/>
                  </a:ext>
                </a:extLst>
              </a:tr>
              <a:tr h="216789">
                <a:tc>
                  <a:txBody>
                    <a:bodyPr/>
                    <a:lstStyle/>
                    <a:p>
                      <a:pPr algn="r" fontAlgn="b"/>
                      <a:r>
                        <a:rPr lang="es-MX" sz="2000" b="0" i="0" u="none" strike="noStrike" dirty="0">
                          <a:solidFill>
                            <a:srgbClr val="44546A"/>
                          </a:solidFill>
                          <a:effectLst/>
                          <a:latin typeface="Calibri Light" panose="020F0302020204030204" pitchFamily="34" charset="0"/>
                        </a:rPr>
                        <a:t>Depth</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5</a:t>
                      </a:r>
                    </a:p>
                  </a:txBody>
                  <a:tcPr marL="9525" marR="9525" marT="9525" marB="0" anchor="b">
                    <a:lnL>
                      <a:noFill/>
                    </a:lnL>
                    <a:lnR>
                      <a:noFill/>
                    </a:lnR>
                    <a:lnT>
                      <a:noFill/>
                    </a:lnT>
                    <a:lnB>
                      <a:noFill/>
                    </a:lnB>
                  </a:tcPr>
                </a:tc>
                <a:extLst>
                  <a:ext uri="{0D108BD9-81ED-4DB2-BD59-A6C34878D82A}">
                    <a16:rowId xmlns:a16="http://schemas.microsoft.com/office/drawing/2014/main" val="854548261"/>
                  </a:ext>
                </a:extLst>
              </a:tr>
              <a:tr h="216789">
                <a:tc>
                  <a:txBody>
                    <a:bodyPr/>
                    <a:lstStyle/>
                    <a:p>
                      <a:pPr algn="r" fontAlgn="b"/>
                      <a:r>
                        <a:rPr lang="es-MX" sz="2000" b="0" i="0" u="none" strike="noStrike">
                          <a:solidFill>
                            <a:srgbClr val="44546A"/>
                          </a:solidFill>
                          <a:effectLst/>
                          <a:latin typeface="Calibri Light" panose="020F0302020204030204" pitchFamily="34" charset="0"/>
                        </a:rPr>
                        <a:t>Sample</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90%</a:t>
                      </a:r>
                    </a:p>
                  </a:txBody>
                  <a:tcPr marL="9525" marR="9525" marT="9525" marB="0" anchor="b">
                    <a:lnL>
                      <a:noFill/>
                    </a:lnL>
                    <a:lnR>
                      <a:noFill/>
                    </a:lnR>
                    <a:lnT>
                      <a:noFill/>
                    </a:lnT>
                    <a:lnB>
                      <a:noFill/>
                    </a:lnB>
                  </a:tcPr>
                </a:tc>
                <a:extLst>
                  <a:ext uri="{0D108BD9-81ED-4DB2-BD59-A6C34878D82A}">
                    <a16:rowId xmlns:a16="http://schemas.microsoft.com/office/drawing/2014/main" val="4255104974"/>
                  </a:ext>
                </a:extLst>
              </a:tr>
              <a:tr h="216789">
                <a:tc>
                  <a:txBody>
                    <a:bodyPr/>
                    <a:lstStyle/>
                    <a:p>
                      <a:pPr algn="r" fontAlgn="b"/>
                      <a:r>
                        <a:rPr lang="es-MX" sz="2000" b="0" i="0" u="none" strike="noStrike" dirty="0">
                          <a:solidFill>
                            <a:srgbClr val="44546A"/>
                          </a:solidFill>
                          <a:effectLst/>
                          <a:latin typeface="Calibri Light" panose="020F0302020204030204" pitchFamily="34" charset="0"/>
                        </a:rPr>
                        <a:t>RMSE Train</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2,749.5 </a:t>
                      </a:r>
                    </a:p>
                  </a:txBody>
                  <a:tcPr marL="9525" marR="9525" marT="9525" marB="0" anchor="b">
                    <a:lnL>
                      <a:noFill/>
                    </a:lnL>
                    <a:lnR>
                      <a:noFill/>
                    </a:lnR>
                    <a:lnT>
                      <a:noFill/>
                    </a:lnT>
                    <a:lnB>
                      <a:noFill/>
                    </a:lnB>
                  </a:tcPr>
                </a:tc>
                <a:extLst>
                  <a:ext uri="{0D108BD9-81ED-4DB2-BD59-A6C34878D82A}">
                    <a16:rowId xmlns:a16="http://schemas.microsoft.com/office/drawing/2014/main" val="73393323"/>
                  </a:ext>
                </a:extLst>
              </a:tr>
              <a:tr h="216789">
                <a:tc>
                  <a:txBody>
                    <a:bodyPr/>
                    <a:lstStyle/>
                    <a:p>
                      <a:pPr algn="r" fontAlgn="b"/>
                      <a:r>
                        <a:rPr lang="es-MX" sz="2000" b="0" i="0" u="none" strike="noStrike" dirty="0">
                          <a:solidFill>
                            <a:srgbClr val="44546A"/>
                          </a:solidFill>
                          <a:effectLst/>
                          <a:latin typeface="Calibri Light" panose="020F0302020204030204" pitchFamily="34" charset="0"/>
                        </a:rPr>
                        <a:t>RMSE Test</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2,937.7 </a:t>
                      </a:r>
                    </a:p>
                  </a:txBody>
                  <a:tcPr marL="9525" marR="9525" marT="9525" marB="0" anchor="b">
                    <a:lnL>
                      <a:noFill/>
                    </a:lnL>
                    <a:lnR>
                      <a:noFill/>
                    </a:lnR>
                    <a:lnT>
                      <a:noFill/>
                    </a:lnT>
                    <a:lnB>
                      <a:noFill/>
                    </a:lnB>
                  </a:tcPr>
                </a:tc>
                <a:extLst>
                  <a:ext uri="{0D108BD9-81ED-4DB2-BD59-A6C34878D82A}">
                    <a16:rowId xmlns:a16="http://schemas.microsoft.com/office/drawing/2014/main" val="2210280111"/>
                  </a:ext>
                </a:extLst>
              </a:tr>
              <a:tr h="216789">
                <a:tc>
                  <a:txBody>
                    <a:bodyPr/>
                    <a:lstStyle/>
                    <a:p>
                      <a:pPr algn="r" fontAlgn="b"/>
                      <a:r>
                        <a:rPr lang="es-MX" sz="2000" b="0" i="0" u="none" strike="noStrike" dirty="0">
                          <a:solidFill>
                            <a:srgbClr val="44546A"/>
                          </a:solidFill>
                          <a:effectLst/>
                          <a:latin typeface="Calibri Light" panose="020F0302020204030204" pitchFamily="34" charset="0"/>
                        </a:rPr>
                        <a:t>Change</a:t>
                      </a:r>
                    </a:p>
                  </a:txBody>
                  <a:tcPr marL="9525" marR="9525" marT="9525" marB="0" anchor="b">
                    <a:lnL>
                      <a:noFill/>
                    </a:lnL>
                    <a:lnR>
                      <a:noFill/>
                    </a:lnR>
                    <a:lnT>
                      <a:noFill/>
                    </a:lnT>
                    <a:lnB>
                      <a:noFill/>
                    </a:lnB>
                  </a:tcPr>
                </a:tc>
                <a:tc>
                  <a:txBody>
                    <a:bodyPr/>
                    <a:lstStyle/>
                    <a:p>
                      <a:pPr lvl="0" algn="l" fontAlgn="b"/>
                      <a:r>
                        <a:rPr lang="es-MX" sz="1800" b="0" i="0" u="none" strike="noStrike" dirty="0">
                          <a:solidFill>
                            <a:srgbClr val="000000"/>
                          </a:solidFill>
                          <a:effectLst/>
                          <a:latin typeface="Calibri" panose="020F0502020204030204" pitchFamily="34" charset="0"/>
                        </a:rPr>
                        <a:t>   6.8%</a:t>
                      </a:r>
                    </a:p>
                  </a:txBody>
                  <a:tcPr marL="9525" marR="9525" marT="9525" marB="0" anchor="b">
                    <a:lnL>
                      <a:noFill/>
                    </a:lnL>
                    <a:lnR>
                      <a:noFill/>
                    </a:lnR>
                    <a:lnT>
                      <a:noFill/>
                    </a:lnT>
                    <a:lnB>
                      <a:noFill/>
                    </a:lnB>
                  </a:tcPr>
                </a:tc>
                <a:extLst>
                  <a:ext uri="{0D108BD9-81ED-4DB2-BD59-A6C34878D82A}">
                    <a16:rowId xmlns:a16="http://schemas.microsoft.com/office/drawing/2014/main" val="2469448227"/>
                  </a:ext>
                </a:extLst>
              </a:tr>
            </a:tbl>
          </a:graphicData>
        </a:graphic>
      </p:graphicFrame>
      <p:graphicFrame>
        <p:nvGraphicFramePr>
          <p:cNvPr id="6" name="Tabla 5">
            <a:extLst>
              <a:ext uri="{FF2B5EF4-FFF2-40B4-BE49-F238E27FC236}">
                <a16:creationId xmlns:a16="http://schemas.microsoft.com/office/drawing/2014/main" id="{5EF52B59-881D-44BC-8E32-E5A48877357E}"/>
              </a:ext>
            </a:extLst>
          </p:cNvPr>
          <p:cNvGraphicFramePr>
            <a:graphicFrameLocks noGrp="1"/>
          </p:cNvGraphicFramePr>
          <p:nvPr>
            <p:extLst>
              <p:ext uri="{D42A27DB-BD31-4B8C-83A1-F6EECF244321}">
                <p14:modId xmlns:p14="http://schemas.microsoft.com/office/powerpoint/2010/main" val="2845394573"/>
              </p:ext>
            </p:extLst>
          </p:nvPr>
        </p:nvGraphicFramePr>
        <p:xfrm>
          <a:off x="4643671" y="954449"/>
          <a:ext cx="6341918" cy="4191000"/>
        </p:xfrm>
        <a:graphic>
          <a:graphicData uri="http://schemas.openxmlformats.org/drawingml/2006/table">
            <a:tbl>
              <a:tblPr/>
              <a:tblGrid>
                <a:gridCol w="717389">
                  <a:extLst>
                    <a:ext uri="{9D8B030D-6E8A-4147-A177-3AD203B41FA5}">
                      <a16:colId xmlns:a16="http://schemas.microsoft.com/office/drawing/2014/main" val="3673622351"/>
                    </a:ext>
                  </a:extLst>
                </a:gridCol>
                <a:gridCol w="3846002">
                  <a:extLst>
                    <a:ext uri="{9D8B030D-6E8A-4147-A177-3AD203B41FA5}">
                      <a16:colId xmlns:a16="http://schemas.microsoft.com/office/drawing/2014/main" val="393570013"/>
                    </a:ext>
                  </a:extLst>
                </a:gridCol>
                <a:gridCol w="896736">
                  <a:extLst>
                    <a:ext uri="{9D8B030D-6E8A-4147-A177-3AD203B41FA5}">
                      <a16:colId xmlns:a16="http://schemas.microsoft.com/office/drawing/2014/main" val="168661496"/>
                    </a:ext>
                  </a:extLst>
                </a:gridCol>
                <a:gridCol w="881791">
                  <a:extLst>
                    <a:ext uri="{9D8B030D-6E8A-4147-A177-3AD203B41FA5}">
                      <a16:colId xmlns:a16="http://schemas.microsoft.com/office/drawing/2014/main" val="3297902649"/>
                    </a:ext>
                  </a:extLst>
                </a:gridCol>
              </a:tblGrid>
              <a:tr h="762000">
                <a:tc>
                  <a:txBody>
                    <a:bodyPr/>
                    <a:lstStyle/>
                    <a:p>
                      <a:pPr algn="ctr" fontAlgn="ctr"/>
                      <a:r>
                        <a:rPr lang="es-MX" sz="1100" b="0" i="0" u="none" strike="noStrike" dirty="0">
                          <a:solidFill>
                            <a:srgbClr val="44546A"/>
                          </a:solidFill>
                          <a:effectLst/>
                          <a:latin typeface="Calibri Light" panose="020F0302020204030204" pitchFamily="34" charset="0"/>
                        </a:rPr>
                        <a:t>Rank</a:t>
                      </a:r>
                    </a:p>
                  </a:txBody>
                  <a:tcPr marL="9525" marR="9525" marT="9525" marB="0" anchor="ctr">
                    <a:lnL>
                      <a:noFill/>
                    </a:lnL>
                    <a:lnR>
                      <a:noFill/>
                    </a:lnR>
                    <a:lnT>
                      <a:noFill/>
                    </a:lnT>
                    <a:lnB>
                      <a:noFill/>
                    </a:lnB>
                    <a:solidFill>
                      <a:srgbClr val="FFFFFF"/>
                    </a:solidFill>
                  </a:tcPr>
                </a:tc>
                <a:tc>
                  <a:txBody>
                    <a:bodyPr/>
                    <a:lstStyle/>
                    <a:p>
                      <a:pPr algn="ctr" fontAlgn="ctr"/>
                      <a:r>
                        <a:rPr lang="es-MX" sz="1100" b="0" i="0" u="none" strike="noStrike" dirty="0" err="1">
                          <a:solidFill>
                            <a:srgbClr val="44546A"/>
                          </a:solidFill>
                          <a:effectLst/>
                          <a:latin typeface="Calibri Light" panose="020F0302020204030204" pitchFamily="34" charset="0"/>
                        </a:rPr>
                        <a:t>Feature</a:t>
                      </a:r>
                      <a:endParaRPr lang="es-MX" sz="1100" b="0" i="0" u="none" strike="noStrike" dirty="0">
                        <a:solidFill>
                          <a:srgbClr val="44546A"/>
                        </a:solidFill>
                        <a:effectLst/>
                        <a:latin typeface="Calibri Light" panose="020F0302020204030204" pitchFamily="34" charset="0"/>
                      </a:endParaRPr>
                    </a:p>
                  </a:txBody>
                  <a:tcPr marL="9525" marR="9525" marT="9525" marB="0" anchor="ctr">
                    <a:lnL>
                      <a:noFill/>
                    </a:lnL>
                    <a:lnR>
                      <a:noFill/>
                    </a:lnR>
                    <a:lnT>
                      <a:noFill/>
                    </a:lnT>
                    <a:lnB>
                      <a:noFill/>
                    </a:lnB>
                    <a:solidFill>
                      <a:srgbClr val="FFFFFF"/>
                    </a:solidFill>
                  </a:tcPr>
                </a:tc>
                <a:tc>
                  <a:txBody>
                    <a:bodyPr/>
                    <a:lstStyle/>
                    <a:p>
                      <a:pPr algn="ctr" fontAlgn="ctr"/>
                      <a:r>
                        <a:rPr lang="es-MX" sz="1100" b="0" i="0" u="none" strike="noStrike" dirty="0">
                          <a:solidFill>
                            <a:srgbClr val="44546A"/>
                          </a:solidFill>
                          <a:effectLst/>
                          <a:latin typeface="Calibri Light" panose="020F0302020204030204" pitchFamily="34" charset="0"/>
                        </a:rPr>
                        <a:t>Variable </a:t>
                      </a:r>
                      <a:r>
                        <a:rPr lang="es-MX" sz="1100" b="0" i="0" u="none" strike="noStrike" dirty="0" err="1">
                          <a:solidFill>
                            <a:srgbClr val="44546A"/>
                          </a:solidFill>
                          <a:effectLst/>
                          <a:latin typeface="Calibri Light" panose="020F0302020204030204" pitchFamily="34" charset="0"/>
                        </a:rPr>
                        <a:t>importance</a:t>
                      </a:r>
                      <a:endParaRPr lang="es-MX" sz="1100" b="0" i="0" u="none" strike="noStrike" dirty="0">
                        <a:solidFill>
                          <a:srgbClr val="44546A"/>
                        </a:solidFill>
                        <a:effectLst/>
                        <a:latin typeface="Calibri Light" panose="020F0302020204030204" pitchFamily="34" charset="0"/>
                      </a:endParaRPr>
                    </a:p>
                  </a:txBody>
                  <a:tcPr marL="9525" marR="9525" marT="9525" marB="0" anchor="ctr">
                    <a:lnL>
                      <a:noFill/>
                    </a:lnL>
                    <a:lnR>
                      <a:noFill/>
                    </a:lnR>
                    <a:lnT>
                      <a:noFill/>
                    </a:lnT>
                    <a:lnB>
                      <a:noFill/>
                    </a:lnB>
                    <a:solidFill>
                      <a:srgbClr val="FFFFFF"/>
                    </a:solidFill>
                  </a:tcPr>
                </a:tc>
                <a:tc>
                  <a:txBody>
                    <a:bodyPr/>
                    <a:lstStyle/>
                    <a:p>
                      <a:pPr algn="ctr" fontAlgn="ctr"/>
                      <a:r>
                        <a:rPr lang="es-MX" sz="1100" b="0" i="0" u="none" strike="noStrike" dirty="0">
                          <a:solidFill>
                            <a:srgbClr val="44546A"/>
                          </a:solidFill>
                          <a:effectLst/>
                          <a:latin typeface="Calibri Light" panose="020F0302020204030204" pitchFamily="34" charset="0"/>
                        </a:rPr>
                        <a:t>Importancia acumulada</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386878135"/>
                  </a:ext>
                </a:extLst>
              </a:tr>
              <a:tr h="190500">
                <a:tc>
                  <a:txBody>
                    <a:bodyPr/>
                    <a:lstStyle/>
                    <a:p>
                      <a:pPr algn="r" fontAlgn="ctr"/>
                      <a:r>
                        <a:rPr lang="es-MX" sz="900" b="0" i="0" u="none" strike="noStrike">
                          <a:solidFill>
                            <a:srgbClr val="000000"/>
                          </a:solidFill>
                          <a:effectLst/>
                          <a:latin typeface="Arial" panose="020B0604020202020204" pitchFamily="34" charset="0"/>
                        </a:rPr>
                        <a:t>0</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dirty="0">
                          <a:solidFill>
                            <a:srgbClr val="000000"/>
                          </a:solidFill>
                          <a:effectLst/>
                          <a:latin typeface="Arial" panose="020B0604020202020204" pitchFamily="34" charset="0"/>
                        </a:rPr>
                        <a:t>Product_Category_1</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57.61%</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57.61%</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1051143138"/>
                  </a:ext>
                </a:extLst>
              </a:tr>
              <a:tr h="190500">
                <a:tc>
                  <a:txBody>
                    <a:bodyPr/>
                    <a:lstStyle/>
                    <a:p>
                      <a:pPr algn="r" fontAlgn="ctr"/>
                      <a:r>
                        <a:rPr lang="es-MX" sz="900" b="0" i="0" u="none" strike="noStrike">
                          <a:solidFill>
                            <a:srgbClr val="000000"/>
                          </a:solidFill>
                          <a:effectLst/>
                          <a:latin typeface="Arial" panose="020B0604020202020204" pitchFamily="34" charset="0"/>
                        </a:rPr>
                        <a:t>1</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prod_cat_1_ord</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28.32%</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85.93%</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52556702"/>
                  </a:ext>
                </a:extLst>
              </a:tr>
              <a:tr h="190500">
                <a:tc>
                  <a:txBody>
                    <a:bodyPr/>
                    <a:lstStyle/>
                    <a:p>
                      <a:pPr algn="r" fontAlgn="ctr"/>
                      <a:r>
                        <a:rPr lang="es-MX" sz="900" b="0" i="0" u="none" strike="noStrike">
                          <a:solidFill>
                            <a:srgbClr val="000000"/>
                          </a:solidFill>
                          <a:effectLst/>
                          <a:latin typeface="Arial" panose="020B0604020202020204" pitchFamily="34" charset="0"/>
                        </a:rPr>
                        <a:t>2</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Product_Category_2_X_prod_cat_1_ord</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1.83%</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87.76%</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11335768"/>
                  </a:ext>
                </a:extLst>
              </a:tr>
              <a:tr h="190500">
                <a:tc>
                  <a:txBody>
                    <a:bodyPr/>
                    <a:lstStyle/>
                    <a:p>
                      <a:pPr algn="r" fontAlgn="ctr"/>
                      <a:r>
                        <a:rPr lang="es-MX" sz="900" b="0" i="0" u="none" strike="noStrike">
                          <a:solidFill>
                            <a:srgbClr val="000000"/>
                          </a:solidFill>
                          <a:effectLst/>
                          <a:latin typeface="Arial" panose="020B0604020202020204" pitchFamily="34" charset="0"/>
                        </a:rPr>
                        <a:t>3</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prod_cat_1_ord_X_prod_cat_2_ord</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1.81%</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89.57%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4020453350"/>
                  </a:ext>
                </a:extLst>
              </a:tr>
              <a:tr h="190500">
                <a:tc>
                  <a:txBody>
                    <a:bodyPr/>
                    <a:lstStyle/>
                    <a:p>
                      <a:pPr algn="r" fontAlgn="ctr"/>
                      <a:r>
                        <a:rPr lang="es-MX" sz="900" b="0" i="0" u="none" strike="noStrike">
                          <a:solidFill>
                            <a:srgbClr val="000000"/>
                          </a:solidFill>
                          <a:effectLst/>
                          <a:latin typeface="Arial" panose="020B0604020202020204" pitchFamily="34" charset="0"/>
                        </a:rPr>
                        <a:t>4</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Age_X_occupation_ord</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1.31%</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90.88%</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3367353514"/>
                  </a:ext>
                </a:extLst>
              </a:tr>
              <a:tr h="190500">
                <a:tc>
                  <a:txBody>
                    <a:bodyPr/>
                    <a:lstStyle/>
                    <a:p>
                      <a:pPr algn="r" fontAlgn="ctr"/>
                      <a:r>
                        <a:rPr lang="es-MX" sz="900" b="0" i="0" u="none" strike="noStrike">
                          <a:solidFill>
                            <a:srgbClr val="000000"/>
                          </a:solidFill>
                          <a:effectLst/>
                          <a:latin typeface="Arial" panose="020B0604020202020204" pitchFamily="34" charset="0"/>
                        </a:rPr>
                        <a:t>5</a:t>
                      </a:r>
                    </a:p>
                  </a:txBody>
                  <a:tcPr marL="9525" marR="9525" marT="9525" marB="0" anchor="ctr">
                    <a:lnL>
                      <a:noFill/>
                    </a:lnL>
                    <a:lnR>
                      <a:noFill/>
                    </a:lnR>
                    <a:lnT>
                      <a:noFill/>
                    </a:lnT>
                    <a:lnB>
                      <a:noFill/>
                    </a:lnB>
                    <a:solidFill>
                      <a:srgbClr val="FFFFFF"/>
                    </a:solidFill>
                  </a:tcPr>
                </a:tc>
                <a:tc>
                  <a:txBody>
                    <a:bodyPr/>
                    <a:lstStyle/>
                    <a:p>
                      <a:pPr algn="r" fontAlgn="ctr"/>
                      <a:r>
                        <a:rPr lang="en-US" sz="900" b="0" i="0" u="none" strike="noStrike">
                          <a:solidFill>
                            <a:srgbClr val="000000"/>
                          </a:solidFill>
                          <a:effectLst/>
                          <a:latin typeface="Arial" panose="020B0604020202020204" pitchFamily="34" charset="0"/>
                        </a:rPr>
                        <a:t>Product_Category_1_X_Product_Category_2</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1.21%</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92.09%</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947905076"/>
                  </a:ext>
                </a:extLst>
              </a:tr>
              <a:tr h="190500">
                <a:tc>
                  <a:txBody>
                    <a:bodyPr/>
                    <a:lstStyle/>
                    <a:p>
                      <a:pPr algn="r" fontAlgn="ctr"/>
                      <a:r>
                        <a:rPr lang="es-MX" sz="900" b="0" i="0" u="none" strike="noStrike">
                          <a:solidFill>
                            <a:srgbClr val="000000"/>
                          </a:solidFill>
                          <a:effectLst/>
                          <a:latin typeface="Arial" panose="020B0604020202020204" pitchFamily="34" charset="0"/>
                        </a:rPr>
                        <a:t>6</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Occupation_X_stay_city_ord</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1.11%</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93.20%</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239731081"/>
                  </a:ext>
                </a:extLst>
              </a:tr>
              <a:tr h="190500">
                <a:tc>
                  <a:txBody>
                    <a:bodyPr/>
                    <a:lstStyle/>
                    <a:p>
                      <a:pPr algn="r" fontAlgn="ctr"/>
                      <a:r>
                        <a:rPr lang="es-MX" sz="900" b="0" i="0" u="none" strike="noStrike">
                          <a:solidFill>
                            <a:srgbClr val="000000"/>
                          </a:solidFill>
                          <a:effectLst/>
                          <a:latin typeface="Arial" panose="020B0604020202020204" pitchFamily="34" charset="0"/>
                        </a:rPr>
                        <a:t>7</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Occupation_X_prod_cat_1_ord</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0.98%</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94.18%</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231350742"/>
                  </a:ext>
                </a:extLst>
              </a:tr>
              <a:tr h="190500">
                <a:tc>
                  <a:txBody>
                    <a:bodyPr/>
                    <a:lstStyle/>
                    <a:p>
                      <a:pPr algn="r" fontAlgn="ctr"/>
                      <a:r>
                        <a:rPr lang="es-MX" sz="900" b="0" i="0" u="none" strike="noStrike">
                          <a:solidFill>
                            <a:srgbClr val="000000"/>
                          </a:solidFill>
                          <a:effectLst/>
                          <a:latin typeface="Arial" panose="020B0604020202020204" pitchFamily="34" charset="0"/>
                        </a:rPr>
                        <a:t>8</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prod_cat_2_ord_X_prod_cat_3_ord</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0.87%</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95.05%</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1512832669"/>
                  </a:ext>
                </a:extLst>
              </a:tr>
              <a:tr h="190500">
                <a:tc>
                  <a:txBody>
                    <a:bodyPr/>
                    <a:lstStyle/>
                    <a:p>
                      <a:pPr algn="r" fontAlgn="ctr"/>
                      <a:r>
                        <a:rPr lang="es-MX" sz="900" b="0" i="0" u="none" strike="noStrike">
                          <a:solidFill>
                            <a:srgbClr val="000000"/>
                          </a:solidFill>
                          <a:effectLst/>
                          <a:latin typeface="Arial" panose="020B0604020202020204" pitchFamily="34" charset="0"/>
                        </a:rPr>
                        <a:t>9</a:t>
                      </a:r>
                    </a:p>
                  </a:txBody>
                  <a:tcPr marL="9525" marR="9525" marT="9525" marB="0" anchor="ctr">
                    <a:lnL>
                      <a:noFill/>
                    </a:lnL>
                    <a:lnR>
                      <a:noFill/>
                    </a:lnR>
                    <a:lnT>
                      <a:noFill/>
                    </a:lnT>
                    <a:lnB>
                      <a:noFill/>
                    </a:lnB>
                    <a:solidFill>
                      <a:srgbClr val="FFFFFF"/>
                    </a:solidFill>
                  </a:tcPr>
                </a:tc>
                <a:tc>
                  <a:txBody>
                    <a:bodyPr/>
                    <a:lstStyle/>
                    <a:p>
                      <a:pPr algn="r" fontAlgn="ctr"/>
                      <a:r>
                        <a:rPr lang="en-US" sz="900" b="0" i="0" u="none" strike="noStrike">
                          <a:solidFill>
                            <a:srgbClr val="000000"/>
                          </a:solidFill>
                          <a:effectLst/>
                          <a:latin typeface="Arial" panose="020B0604020202020204" pitchFamily="34" charset="0"/>
                        </a:rPr>
                        <a:t>Product_Category_2_X_Product_Category_3</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0.86%</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95.91%</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743037125"/>
                  </a:ext>
                </a:extLst>
              </a:tr>
              <a:tr h="190500">
                <a:tc>
                  <a:txBody>
                    <a:bodyPr/>
                    <a:lstStyle/>
                    <a:p>
                      <a:pPr algn="r" fontAlgn="ctr"/>
                      <a:r>
                        <a:rPr lang="es-MX" sz="900" b="0" i="0" u="none" strike="noStrike">
                          <a:solidFill>
                            <a:srgbClr val="000000"/>
                          </a:solidFill>
                          <a:effectLst/>
                          <a:latin typeface="Arial" panose="020B0604020202020204" pitchFamily="34" charset="0"/>
                        </a:rPr>
                        <a:t>10</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prod_cat_1_ord_X_prod_cat_3_ord</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0.76%</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96.66%</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1183676773"/>
                  </a:ext>
                </a:extLst>
              </a:tr>
              <a:tr h="190500">
                <a:tc>
                  <a:txBody>
                    <a:bodyPr/>
                    <a:lstStyle/>
                    <a:p>
                      <a:pPr algn="r" fontAlgn="ctr"/>
                      <a:r>
                        <a:rPr lang="es-MX" sz="900" b="0" i="0" u="none" strike="noStrike">
                          <a:solidFill>
                            <a:srgbClr val="000000"/>
                          </a:solidFill>
                          <a:effectLst/>
                          <a:latin typeface="Arial" panose="020B0604020202020204" pitchFamily="34" charset="0"/>
                        </a:rPr>
                        <a:t>11</a:t>
                      </a:r>
                    </a:p>
                  </a:txBody>
                  <a:tcPr marL="9525" marR="9525" marT="9525" marB="0" anchor="ctr">
                    <a:lnL>
                      <a:noFill/>
                    </a:lnL>
                    <a:lnR>
                      <a:noFill/>
                    </a:lnR>
                    <a:lnT>
                      <a:noFill/>
                    </a:lnT>
                    <a:lnB>
                      <a:noFill/>
                    </a:lnB>
                    <a:solidFill>
                      <a:srgbClr val="FFFFFF"/>
                    </a:solidFill>
                  </a:tcPr>
                </a:tc>
                <a:tc>
                  <a:txBody>
                    <a:bodyPr/>
                    <a:lstStyle/>
                    <a:p>
                      <a:pPr algn="r" fontAlgn="ctr"/>
                      <a:r>
                        <a:rPr lang="en-US" sz="900" b="0" i="0" u="none" strike="noStrike">
                          <a:solidFill>
                            <a:srgbClr val="000000"/>
                          </a:solidFill>
                          <a:effectLst/>
                          <a:latin typeface="Arial" panose="020B0604020202020204" pitchFamily="34" charset="0"/>
                        </a:rPr>
                        <a:t>City_Category_X_prod_cat_2_ord</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0.75%</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97.41%</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175170336"/>
                  </a:ext>
                </a:extLst>
              </a:tr>
              <a:tr h="190500">
                <a:tc>
                  <a:txBody>
                    <a:bodyPr/>
                    <a:lstStyle/>
                    <a:p>
                      <a:pPr algn="r" fontAlgn="ctr"/>
                      <a:r>
                        <a:rPr lang="es-MX" sz="900" b="0" i="0" u="none" strike="noStrike">
                          <a:solidFill>
                            <a:srgbClr val="000000"/>
                          </a:solidFill>
                          <a:effectLst/>
                          <a:latin typeface="Arial" panose="020B0604020202020204" pitchFamily="34" charset="0"/>
                        </a:rPr>
                        <a:t>12</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Age_X_City_Category</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0.64%</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98.05%</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2334637622"/>
                  </a:ext>
                </a:extLst>
              </a:tr>
              <a:tr h="190500">
                <a:tc>
                  <a:txBody>
                    <a:bodyPr/>
                    <a:lstStyle/>
                    <a:p>
                      <a:pPr algn="r" fontAlgn="ctr"/>
                      <a:r>
                        <a:rPr lang="es-MX" sz="900" b="0" i="0" u="none" strike="noStrike">
                          <a:solidFill>
                            <a:srgbClr val="000000"/>
                          </a:solidFill>
                          <a:effectLst/>
                          <a:latin typeface="Arial" panose="020B0604020202020204" pitchFamily="34" charset="0"/>
                        </a:rPr>
                        <a:t>13</a:t>
                      </a:r>
                    </a:p>
                  </a:txBody>
                  <a:tcPr marL="9525" marR="9525" marT="9525" marB="0" anchor="ctr">
                    <a:lnL>
                      <a:noFill/>
                    </a:lnL>
                    <a:lnR>
                      <a:noFill/>
                    </a:lnR>
                    <a:lnT>
                      <a:noFill/>
                    </a:lnT>
                    <a:lnB>
                      <a:noFill/>
                    </a:lnB>
                    <a:solidFill>
                      <a:srgbClr val="FFFFFF"/>
                    </a:solidFill>
                  </a:tcPr>
                </a:tc>
                <a:tc>
                  <a:txBody>
                    <a:bodyPr/>
                    <a:lstStyle/>
                    <a:p>
                      <a:pPr algn="r" fontAlgn="ctr"/>
                      <a:r>
                        <a:rPr lang="en-US" sz="900" b="0" i="0" u="none" strike="noStrike">
                          <a:solidFill>
                            <a:srgbClr val="000000"/>
                          </a:solidFill>
                          <a:effectLst/>
                          <a:latin typeface="Arial" panose="020B0604020202020204" pitchFamily="34" charset="0"/>
                        </a:rPr>
                        <a:t>Product_Category_1_X_Product_Category_3</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0.54%</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98.60%</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26022456"/>
                  </a:ext>
                </a:extLst>
              </a:tr>
              <a:tr h="190500">
                <a:tc>
                  <a:txBody>
                    <a:bodyPr/>
                    <a:lstStyle/>
                    <a:p>
                      <a:pPr algn="r" fontAlgn="ctr"/>
                      <a:r>
                        <a:rPr lang="es-MX" sz="900" b="0" i="0" u="none" strike="noStrike">
                          <a:solidFill>
                            <a:srgbClr val="000000"/>
                          </a:solidFill>
                          <a:effectLst/>
                          <a:latin typeface="Arial" panose="020B0604020202020204" pitchFamily="34" charset="0"/>
                        </a:rPr>
                        <a:t>14</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Product_Category_3_X_prod_cat_1_ord</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0.50%</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99.10%</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1669022780"/>
                  </a:ext>
                </a:extLst>
              </a:tr>
              <a:tr h="190500">
                <a:tc>
                  <a:txBody>
                    <a:bodyPr/>
                    <a:lstStyle/>
                    <a:p>
                      <a:pPr algn="r" fontAlgn="ctr"/>
                      <a:r>
                        <a:rPr lang="es-MX" sz="900" b="0" i="0" u="none" strike="noStrike">
                          <a:solidFill>
                            <a:srgbClr val="000000"/>
                          </a:solidFill>
                          <a:effectLst/>
                          <a:latin typeface="Arial" panose="020B0604020202020204" pitchFamily="34" charset="0"/>
                        </a:rPr>
                        <a:t>15</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prod_cat_3_ord</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0.33%</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99.43%</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191269264"/>
                  </a:ext>
                </a:extLst>
              </a:tr>
              <a:tr h="190500">
                <a:tc>
                  <a:txBody>
                    <a:bodyPr/>
                    <a:lstStyle/>
                    <a:p>
                      <a:pPr algn="r" fontAlgn="ctr"/>
                      <a:r>
                        <a:rPr lang="es-MX" sz="900" b="0" i="0" u="none" strike="noStrike">
                          <a:solidFill>
                            <a:srgbClr val="000000"/>
                          </a:solidFill>
                          <a:effectLst/>
                          <a:latin typeface="Arial" panose="020B0604020202020204" pitchFamily="34" charset="0"/>
                        </a:rPr>
                        <a:t>16</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city_cat_ord_X_prod_cat_1_ord</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0.30%</a:t>
                      </a:r>
                    </a:p>
                  </a:txBody>
                  <a:tcPr marL="9525" marR="9525" marT="9525" marB="0" anchor="ctr">
                    <a:lnL>
                      <a:noFill/>
                    </a:lnL>
                    <a:lnR>
                      <a:noFill/>
                    </a:lnR>
                    <a:lnT>
                      <a:noFill/>
                    </a:lnT>
                    <a:lnB>
                      <a:noFill/>
                    </a:lnB>
                    <a:solidFill>
                      <a:srgbClr val="F5F5F5"/>
                    </a:solidFill>
                  </a:tcPr>
                </a:tc>
                <a:tc>
                  <a:txBody>
                    <a:bodyPr/>
                    <a:lstStyle/>
                    <a:p>
                      <a:pPr algn="r" fontAlgn="ctr"/>
                      <a:r>
                        <a:rPr lang="es-MX" sz="900" b="0" i="0" u="none" strike="noStrike">
                          <a:solidFill>
                            <a:srgbClr val="000000"/>
                          </a:solidFill>
                          <a:effectLst/>
                          <a:latin typeface="Arial" panose="020B0604020202020204" pitchFamily="34" charset="0"/>
                        </a:rPr>
                        <a:t>99.73%</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1801149222"/>
                  </a:ext>
                </a:extLst>
              </a:tr>
              <a:tr h="190500">
                <a:tc>
                  <a:txBody>
                    <a:bodyPr/>
                    <a:lstStyle/>
                    <a:p>
                      <a:pPr algn="r" fontAlgn="ctr"/>
                      <a:r>
                        <a:rPr lang="es-MX" sz="900" b="0" i="0" u="none" strike="noStrike">
                          <a:solidFill>
                            <a:srgbClr val="000000"/>
                          </a:solidFill>
                          <a:effectLst/>
                          <a:latin typeface="Arial" panose="020B0604020202020204" pitchFamily="34" charset="0"/>
                        </a:rPr>
                        <a:t>17</a:t>
                      </a:r>
                    </a:p>
                  </a:txBody>
                  <a:tcPr marL="9525" marR="9525" marT="9525" marB="0" anchor="ctr">
                    <a:lnL>
                      <a:noFill/>
                    </a:lnL>
                    <a:lnR>
                      <a:noFill/>
                    </a:lnR>
                    <a:lnT>
                      <a:noFill/>
                    </a:lnT>
                    <a:lnB>
                      <a:noFill/>
                    </a:lnB>
                    <a:solidFill>
                      <a:srgbClr val="FFFFFF"/>
                    </a:solidFill>
                  </a:tcPr>
                </a:tc>
                <a:tc>
                  <a:txBody>
                    <a:bodyPr/>
                    <a:lstStyle/>
                    <a:p>
                      <a:pPr algn="r" fontAlgn="ctr"/>
                      <a:r>
                        <a:rPr lang="en-US" sz="900" b="0" i="0" u="none" strike="noStrike">
                          <a:solidFill>
                            <a:srgbClr val="000000"/>
                          </a:solidFill>
                          <a:effectLst/>
                          <a:latin typeface="Arial" panose="020B0604020202020204" pitchFamily="34" charset="0"/>
                        </a:rPr>
                        <a:t>City_Category_X_Product_Category_3</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a:solidFill>
                            <a:srgbClr val="000000"/>
                          </a:solidFill>
                          <a:effectLst/>
                          <a:latin typeface="Arial" panose="020B0604020202020204" pitchFamily="34" charset="0"/>
                        </a:rPr>
                        <a:t>0.27%</a:t>
                      </a:r>
                    </a:p>
                  </a:txBody>
                  <a:tcPr marL="9525" marR="9525" marT="9525" marB="0" anchor="ctr">
                    <a:lnL>
                      <a:noFill/>
                    </a:lnL>
                    <a:lnR>
                      <a:noFill/>
                    </a:lnR>
                    <a:lnT>
                      <a:noFill/>
                    </a:lnT>
                    <a:lnB>
                      <a:noFill/>
                    </a:lnB>
                    <a:solidFill>
                      <a:srgbClr val="FFFFFF"/>
                    </a:solidFill>
                  </a:tcPr>
                </a:tc>
                <a:tc>
                  <a:txBody>
                    <a:bodyPr/>
                    <a:lstStyle/>
                    <a:p>
                      <a:pPr algn="r" fontAlgn="ctr"/>
                      <a:r>
                        <a:rPr lang="es-MX" sz="900" b="0" i="0" u="none" strike="noStrike" dirty="0">
                          <a:solidFill>
                            <a:srgbClr val="000000"/>
                          </a:solidFill>
                          <a:effectLst/>
                          <a:latin typeface="Arial" panose="020B0604020202020204" pitchFamily="34" charset="0"/>
                        </a:rPr>
                        <a:t>100.00%</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996911768"/>
                  </a:ext>
                </a:extLst>
              </a:tr>
            </a:tbl>
          </a:graphicData>
        </a:graphic>
      </p:graphicFrame>
      <p:pic>
        <p:nvPicPr>
          <p:cNvPr id="7" name="Imagen 6" descr="Icono&#10;&#10;Descripción generada automáticamente">
            <a:hlinkClick r:id="rId2" action="ppaction://hlinksldjump"/>
            <a:extLst>
              <a:ext uri="{FF2B5EF4-FFF2-40B4-BE49-F238E27FC236}">
                <a16:creationId xmlns:a16="http://schemas.microsoft.com/office/drawing/2014/main" id="{11EB176C-722E-49B0-96A0-E0D367BD9D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424948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a:solidFill>
                  <a:schemeClr val="bg1">
                    <a:lumMod val="95000"/>
                  </a:schemeClr>
                </a:solidFill>
                <a:latin typeface="Raleway"/>
              </a:rPr>
              <a:t>User_ID</a:t>
            </a: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16391" y="6432176"/>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rgbClr val="92D050"/>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2223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37240" y="6433239"/>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518" y="5865608"/>
            <a:ext cx="598409" cy="598409"/>
          </a:xfrm>
          <a:prstGeom prst="rect">
            <a:avLst/>
          </a:prstGeom>
        </p:spPr>
      </p:pic>
      <p:sp>
        <p:nvSpPr>
          <p:cNvPr id="2" name="CuadroTexto 1">
            <a:extLst>
              <a:ext uri="{FF2B5EF4-FFF2-40B4-BE49-F238E27FC236}">
                <a16:creationId xmlns:a16="http://schemas.microsoft.com/office/drawing/2014/main" id="{7EFF7731-5C26-4865-AD3C-86ABB3EEB79D}"/>
              </a:ext>
            </a:extLst>
          </p:cNvPr>
          <p:cNvSpPr txBox="1"/>
          <p:nvPr/>
        </p:nvSpPr>
        <p:spPr>
          <a:xfrm>
            <a:off x="337351" y="1001046"/>
            <a:ext cx="10619487" cy="369332"/>
          </a:xfrm>
          <a:prstGeom prst="rect">
            <a:avLst/>
          </a:prstGeom>
          <a:noFill/>
        </p:spPr>
        <p:txBody>
          <a:bodyPr wrap="square" rtlCol="0">
            <a:spAutoFit/>
          </a:bodyPr>
          <a:lstStyle/>
          <a:p>
            <a:r>
              <a:rPr lang="es-MX" dirty="0"/>
              <a:t>Hay 5,343 clientes </a:t>
            </a:r>
            <a:r>
              <a:rPr lang="es-MX" b="1" dirty="0"/>
              <a:t>únicos</a:t>
            </a:r>
            <a:r>
              <a:rPr lang="es-MX" dirty="0"/>
              <a:t> con  7 transacciones por $69,740 en promedio</a:t>
            </a:r>
          </a:p>
        </p:txBody>
      </p:sp>
      <p:pic>
        <p:nvPicPr>
          <p:cNvPr id="13" name="Imagen 12">
            <a:extLst>
              <a:ext uri="{FF2B5EF4-FFF2-40B4-BE49-F238E27FC236}">
                <a16:creationId xmlns:a16="http://schemas.microsoft.com/office/drawing/2014/main" id="{E8F575A6-F523-481C-8271-436AAF65868E}"/>
              </a:ext>
            </a:extLst>
          </p:cNvPr>
          <p:cNvPicPr>
            <a:picLocks noChangeAspect="1"/>
          </p:cNvPicPr>
          <p:nvPr/>
        </p:nvPicPr>
        <p:blipFill>
          <a:blip r:embed="rId4"/>
          <a:stretch>
            <a:fillRect/>
          </a:stretch>
        </p:blipFill>
        <p:spPr>
          <a:xfrm>
            <a:off x="686490" y="2030561"/>
            <a:ext cx="4598897" cy="3273922"/>
          </a:xfrm>
          <a:prstGeom prst="rect">
            <a:avLst/>
          </a:prstGeom>
        </p:spPr>
      </p:pic>
      <p:sp>
        <p:nvSpPr>
          <p:cNvPr id="14" name="CuadroTexto 13">
            <a:extLst>
              <a:ext uri="{FF2B5EF4-FFF2-40B4-BE49-F238E27FC236}">
                <a16:creationId xmlns:a16="http://schemas.microsoft.com/office/drawing/2014/main" id="{64E6172B-8464-41C1-B4AB-C137773413A4}"/>
              </a:ext>
            </a:extLst>
          </p:cNvPr>
          <p:cNvSpPr txBox="1"/>
          <p:nvPr/>
        </p:nvSpPr>
        <p:spPr>
          <a:xfrm>
            <a:off x="6150053" y="3322657"/>
            <a:ext cx="5007006" cy="1200329"/>
          </a:xfrm>
          <a:prstGeom prst="rect">
            <a:avLst/>
          </a:prstGeom>
          <a:noFill/>
        </p:spPr>
        <p:txBody>
          <a:bodyPr wrap="square" rtlCol="0">
            <a:spAutoFit/>
          </a:bodyPr>
          <a:lstStyle/>
          <a:p>
            <a:r>
              <a:rPr lang="es-MX" dirty="0"/>
              <a:t>Mejores clientes:</a:t>
            </a:r>
          </a:p>
          <a:p>
            <a:pPr marL="285750" indent="-285750">
              <a:buFont typeface="Arial" panose="020B0604020202020204" pitchFamily="34" charset="0"/>
              <a:buChar char="•"/>
            </a:pPr>
            <a:r>
              <a:rPr lang="es-MX" dirty="0"/>
              <a:t>Top 18 gastan más de medio millón</a:t>
            </a:r>
          </a:p>
          <a:p>
            <a:pPr marL="285750" indent="-285750">
              <a:buFont typeface="Arial" panose="020B0604020202020204" pitchFamily="34" charset="0"/>
              <a:buChar char="•"/>
            </a:pPr>
            <a:r>
              <a:rPr lang="es-MX" dirty="0"/>
              <a:t>1,218 clientes con más de $100,000 gastados</a:t>
            </a:r>
          </a:p>
          <a:p>
            <a:endParaRPr lang="es-MX" dirty="0"/>
          </a:p>
        </p:txBody>
      </p:sp>
      <p:sp>
        <p:nvSpPr>
          <p:cNvPr id="21" name="CuadroTexto 20">
            <a:extLst>
              <a:ext uri="{FF2B5EF4-FFF2-40B4-BE49-F238E27FC236}">
                <a16:creationId xmlns:a16="http://schemas.microsoft.com/office/drawing/2014/main" id="{62D4A892-9DE8-4E26-8D0A-89AC6BEC6206}"/>
              </a:ext>
            </a:extLst>
          </p:cNvPr>
          <p:cNvSpPr txBox="1"/>
          <p:nvPr/>
        </p:nvSpPr>
        <p:spPr>
          <a:xfrm>
            <a:off x="6095999" y="2093765"/>
            <a:ext cx="5131801" cy="1477328"/>
          </a:xfrm>
          <a:prstGeom prst="rect">
            <a:avLst/>
          </a:prstGeom>
          <a:noFill/>
        </p:spPr>
        <p:txBody>
          <a:bodyPr wrap="square" rtlCol="0">
            <a:spAutoFit/>
          </a:bodyPr>
          <a:lstStyle/>
          <a:p>
            <a:r>
              <a:rPr lang="es-MX" dirty="0"/>
              <a:t>Pocas compras por cliente (50% con menos de 4 compras)</a:t>
            </a:r>
          </a:p>
          <a:p>
            <a:r>
              <a:rPr lang="es-MX" dirty="0"/>
              <a:t>Montos altos de compra (90% gasta más de $9,700)</a:t>
            </a:r>
          </a:p>
          <a:p>
            <a:endParaRPr lang="es-MX" dirty="0"/>
          </a:p>
          <a:p>
            <a:endParaRPr lang="es-MX" dirty="0"/>
          </a:p>
        </p:txBody>
      </p:sp>
      <p:pic>
        <p:nvPicPr>
          <p:cNvPr id="23" name="Imagen 22" descr="Icono&#10;&#10;Descripción generada automáticamente">
            <a:hlinkClick r:id="rId5" action="ppaction://hlinksldjump"/>
            <a:extLst>
              <a:ext uri="{FF2B5EF4-FFF2-40B4-BE49-F238E27FC236}">
                <a16:creationId xmlns:a16="http://schemas.microsoft.com/office/drawing/2014/main" id="{FD5A283E-0ABB-4F13-AA7E-12E21719FF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88265" y="6350991"/>
            <a:ext cx="321176" cy="360000"/>
          </a:xfrm>
          <a:prstGeom prst="rect">
            <a:avLst/>
          </a:prstGeom>
        </p:spPr>
      </p:pic>
    </p:spTree>
    <p:extLst>
      <p:ext uri="{BB962C8B-B14F-4D97-AF65-F5344CB8AC3E}">
        <p14:creationId xmlns:p14="http://schemas.microsoft.com/office/powerpoint/2010/main" val="424577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Product_ID</a:t>
            </a:r>
            <a:endParaRPr lang="en-US" sz="3600" b="1" dirty="0">
              <a:solidFill>
                <a:schemeClr val="bg1">
                  <a:lumMod val="95000"/>
                </a:schemeClr>
              </a:solidFill>
              <a:latin typeface="Raleway"/>
            </a:endParaRP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16391" y="6432176"/>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rgbClr val="92D050"/>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2223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37240" y="6433239"/>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518" y="5865608"/>
            <a:ext cx="598409" cy="598409"/>
          </a:xfrm>
          <a:prstGeom prst="rect">
            <a:avLst/>
          </a:prstGeom>
        </p:spPr>
      </p:pic>
      <p:sp>
        <p:nvSpPr>
          <p:cNvPr id="2" name="CuadroTexto 1">
            <a:extLst>
              <a:ext uri="{FF2B5EF4-FFF2-40B4-BE49-F238E27FC236}">
                <a16:creationId xmlns:a16="http://schemas.microsoft.com/office/drawing/2014/main" id="{7EFF7731-5C26-4865-AD3C-86ABB3EEB79D}"/>
              </a:ext>
            </a:extLst>
          </p:cNvPr>
          <p:cNvSpPr txBox="1"/>
          <p:nvPr/>
        </p:nvSpPr>
        <p:spPr>
          <a:xfrm>
            <a:off x="337351" y="1001046"/>
            <a:ext cx="10619487" cy="369332"/>
          </a:xfrm>
          <a:prstGeom prst="rect">
            <a:avLst/>
          </a:prstGeom>
          <a:noFill/>
        </p:spPr>
        <p:txBody>
          <a:bodyPr wrap="square" rtlCol="0">
            <a:spAutoFit/>
          </a:bodyPr>
          <a:lstStyle/>
          <a:p>
            <a:r>
              <a:rPr lang="es-MX" dirty="0"/>
              <a:t>Hay 2,998 productos que en promedio tienen 13 transacciones por montos de 124,569</a:t>
            </a:r>
          </a:p>
        </p:txBody>
      </p:sp>
      <p:sp>
        <p:nvSpPr>
          <p:cNvPr id="14" name="CuadroTexto 13">
            <a:extLst>
              <a:ext uri="{FF2B5EF4-FFF2-40B4-BE49-F238E27FC236}">
                <a16:creationId xmlns:a16="http://schemas.microsoft.com/office/drawing/2014/main" id="{64E6172B-8464-41C1-B4AB-C137773413A4}"/>
              </a:ext>
            </a:extLst>
          </p:cNvPr>
          <p:cNvSpPr txBox="1"/>
          <p:nvPr/>
        </p:nvSpPr>
        <p:spPr>
          <a:xfrm>
            <a:off x="337351" y="1493601"/>
            <a:ext cx="5007006" cy="646331"/>
          </a:xfrm>
          <a:prstGeom prst="rect">
            <a:avLst/>
          </a:prstGeom>
          <a:noFill/>
        </p:spPr>
        <p:txBody>
          <a:bodyPr wrap="square" rtlCol="0">
            <a:spAutoFit/>
          </a:bodyPr>
          <a:lstStyle/>
          <a:p>
            <a:r>
              <a:rPr lang="es-MX" dirty="0"/>
              <a:t>Mejores productos:</a:t>
            </a:r>
          </a:p>
          <a:p>
            <a:endParaRPr lang="es-MX" dirty="0"/>
          </a:p>
        </p:txBody>
      </p:sp>
      <p:sp>
        <p:nvSpPr>
          <p:cNvPr id="21" name="CuadroTexto 20">
            <a:extLst>
              <a:ext uri="{FF2B5EF4-FFF2-40B4-BE49-F238E27FC236}">
                <a16:creationId xmlns:a16="http://schemas.microsoft.com/office/drawing/2014/main" id="{62D4A892-9DE8-4E26-8D0A-89AC6BEC6206}"/>
              </a:ext>
            </a:extLst>
          </p:cNvPr>
          <p:cNvSpPr txBox="1"/>
          <p:nvPr/>
        </p:nvSpPr>
        <p:spPr>
          <a:xfrm>
            <a:off x="6134242" y="1728934"/>
            <a:ext cx="5484167" cy="1569660"/>
          </a:xfrm>
          <a:prstGeom prst="rect">
            <a:avLst/>
          </a:prstGeom>
          <a:noFill/>
        </p:spPr>
        <p:txBody>
          <a:bodyPr wrap="square" rtlCol="0">
            <a:spAutoFit/>
          </a:bodyPr>
          <a:lstStyle/>
          <a:p>
            <a:pPr marL="285750" indent="-285750" algn="just">
              <a:buFont typeface="Arial" panose="020B0604020202020204" pitchFamily="34" charset="0"/>
              <a:buChar char="•"/>
            </a:pPr>
            <a:r>
              <a:rPr lang="es-MX" sz="1600" dirty="0"/>
              <a:t>Dos tipos de productos:</a:t>
            </a:r>
          </a:p>
          <a:p>
            <a:pPr marL="742950" lvl="1" indent="-285750" algn="just">
              <a:buFont typeface="Arial" panose="020B0604020202020204" pitchFamily="34" charset="0"/>
              <a:buChar char="•"/>
            </a:pPr>
            <a:r>
              <a:rPr lang="es-MX" sz="1600" dirty="0"/>
              <a:t>Volumen alto y precio bajo, de 3.5K a 10K (</a:t>
            </a:r>
            <a:r>
              <a:rPr lang="es-MX" sz="1600" dirty="0" err="1"/>
              <a:t>basics</a:t>
            </a:r>
            <a:r>
              <a:rPr lang="es-MX" sz="1600" dirty="0"/>
              <a:t>)</a:t>
            </a:r>
          </a:p>
          <a:p>
            <a:pPr marL="742950" lvl="1" indent="-285750" algn="just">
              <a:buFont typeface="Arial" panose="020B0604020202020204" pitchFamily="34" charset="0"/>
              <a:buChar char="•"/>
            </a:pPr>
            <a:r>
              <a:rPr lang="es-MX" sz="1600" dirty="0"/>
              <a:t>Volumen bajo y precio alto, de 10K a 18.6K (premium)</a:t>
            </a:r>
          </a:p>
          <a:p>
            <a:pPr marL="285750" indent="-285750">
              <a:buFont typeface="Arial" panose="020B0604020202020204" pitchFamily="34" charset="0"/>
              <a:buChar char="•"/>
            </a:pPr>
            <a:r>
              <a:rPr lang="es-MX" sz="1600" dirty="0"/>
              <a:t>El 1% de los productos tienen ventas de más de un </a:t>
            </a:r>
            <a:r>
              <a:rPr lang="es-MX" sz="1600" dirty="0" err="1"/>
              <a:t>millon</a:t>
            </a:r>
            <a:r>
              <a:rPr lang="es-MX" sz="1600" dirty="0"/>
              <a:t>, hay productos estrella con muchas ventas y altos montos</a:t>
            </a:r>
          </a:p>
          <a:p>
            <a:pPr marL="285750" indent="-285750">
              <a:buFont typeface="Arial" panose="020B0604020202020204" pitchFamily="34" charset="0"/>
              <a:buChar char="•"/>
            </a:pPr>
            <a:r>
              <a:rPr lang="es-MX" sz="1600" dirty="0"/>
              <a:t>Muchos clientes y muchos productos</a:t>
            </a:r>
          </a:p>
        </p:txBody>
      </p:sp>
      <p:pic>
        <p:nvPicPr>
          <p:cNvPr id="20" name="Imagen 19">
            <a:extLst>
              <a:ext uri="{FF2B5EF4-FFF2-40B4-BE49-F238E27FC236}">
                <a16:creationId xmlns:a16="http://schemas.microsoft.com/office/drawing/2014/main" id="{1F084A25-D724-4D47-B3AE-C8D601E660C4}"/>
              </a:ext>
            </a:extLst>
          </p:cNvPr>
          <p:cNvPicPr>
            <a:picLocks noChangeAspect="1"/>
          </p:cNvPicPr>
          <p:nvPr/>
        </p:nvPicPr>
        <p:blipFill>
          <a:blip r:embed="rId4"/>
          <a:stretch>
            <a:fillRect/>
          </a:stretch>
        </p:blipFill>
        <p:spPr>
          <a:xfrm>
            <a:off x="231004" y="2180815"/>
            <a:ext cx="5219700" cy="2962275"/>
          </a:xfrm>
          <a:prstGeom prst="rect">
            <a:avLst/>
          </a:prstGeom>
        </p:spPr>
      </p:pic>
      <p:pic>
        <p:nvPicPr>
          <p:cNvPr id="42" name="Imagen 41" descr="Icono&#10;&#10;Descripción generada automáticamente">
            <a:hlinkClick r:id="rId5" action="ppaction://hlinksldjump"/>
            <a:extLst>
              <a:ext uri="{FF2B5EF4-FFF2-40B4-BE49-F238E27FC236}">
                <a16:creationId xmlns:a16="http://schemas.microsoft.com/office/drawing/2014/main" id="{B2B70A63-6693-4B9C-8825-AF32F38B6D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pic>
        <p:nvPicPr>
          <p:cNvPr id="43" name="Imagen 42">
            <a:extLst>
              <a:ext uri="{FF2B5EF4-FFF2-40B4-BE49-F238E27FC236}">
                <a16:creationId xmlns:a16="http://schemas.microsoft.com/office/drawing/2014/main" id="{A60B1631-DBB7-4BBF-95BD-E73699988677}"/>
              </a:ext>
            </a:extLst>
          </p:cNvPr>
          <p:cNvPicPr>
            <a:picLocks noChangeAspect="1"/>
          </p:cNvPicPr>
          <p:nvPr/>
        </p:nvPicPr>
        <p:blipFill>
          <a:blip r:embed="rId7"/>
          <a:stretch>
            <a:fillRect/>
          </a:stretch>
        </p:blipFill>
        <p:spPr>
          <a:xfrm>
            <a:off x="7074410" y="4216131"/>
            <a:ext cx="4181881" cy="1685236"/>
          </a:xfrm>
          <a:prstGeom prst="rect">
            <a:avLst/>
          </a:prstGeom>
        </p:spPr>
      </p:pic>
      <p:sp>
        <p:nvSpPr>
          <p:cNvPr id="44" name="CuadroTexto 43">
            <a:extLst>
              <a:ext uri="{FF2B5EF4-FFF2-40B4-BE49-F238E27FC236}">
                <a16:creationId xmlns:a16="http://schemas.microsoft.com/office/drawing/2014/main" id="{0391D353-62BF-4D2D-BBAE-7B1AD421A1CF}"/>
              </a:ext>
            </a:extLst>
          </p:cNvPr>
          <p:cNvSpPr txBox="1"/>
          <p:nvPr/>
        </p:nvSpPr>
        <p:spPr>
          <a:xfrm>
            <a:off x="6983289" y="3577867"/>
            <a:ext cx="4381186" cy="707886"/>
          </a:xfrm>
          <a:prstGeom prst="rect">
            <a:avLst/>
          </a:prstGeom>
          <a:noFill/>
        </p:spPr>
        <p:txBody>
          <a:bodyPr wrap="square" rtlCol="0">
            <a:spAutoFit/>
          </a:bodyPr>
          <a:lstStyle/>
          <a:p>
            <a:pPr algn="ctr"/>
            <a:r>
              <a:rPr lang="es-MX" sz="1400" dirty="0"/>
              <a:t>Un mismo producto no tiene el mismo precio, rangos de precios muy amplios (X veces más)</a:t>
            </a:r>
          </a:p>
          <a:p>
            <a:pPr algn="ctr"/>
            <a:r>
              <a:rPr lang="es-MX" sz="1100" dirty="0"/>
              <a:t>Distribución de precios para el producto “P00025442”</a:t>
            </a:r>
          </a:p>
        </p:txBody>
      </p:sp>
    </p:spTree>
    <p:extLst>
      <p:ext uri="{BB962C8B-B14F-4D97-AF65-F5344CB8AC3E}">
        <p14:creationId xmlns:p14="http://schemas.microsoft.com/office/powerpoint/2010/main" val="7578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Género</a:t>
            </a:r>
            <a:endParaRPr lang="en-US" sz="3600" b="1" dirty="0">
              <a:solidFill>
                <a:schemeClr val="bg1">
                  <a:lumMod val="95000"/>
                </a:schemeClr>
              </a:solidFill>
              <a:latin typeface="Raleway"/>
            </a:endParaRP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16391" y="6432176"/>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rgbClr val="92D050"/>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2223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37240" y="6433239"/>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518" y="5865608"/>
            <a:ext cx="598409" cy="598409"/>
          </a:xfrm>
          <a:prstGeom prst="rect">
            <a:avLst/>
          </a:prstGeom>
        </p:spPr>
      </p:pic>
      <p:sp>
        <p:nvSpPr>
          <p:cNvPr id="14" name="CuadroTexto 13">
            <a:extLst>
              <a:ext uri="{FF2B5EF4-FFF2-40B4-BE49-F238E27FC236}">
                <a16:creationId xmlns:a16="http://schemas.microsoft.com/office/drawing/2014/main" id="{14271291-52BE-426F-836F-63D4FC57A464}"/>
              </a:ext>
            </a:extLst>
          </p:cNvPr>
          <p:cNvSpPr txBox="1"/>
          <p:nvPr/>
        </p:nvSpPr>
        <p:spPr>
          <a:xfrm>
            <a:off x="3245679" y="1339927"/>
            <a:ext cx="5657243" cy="923330"/>
          </a:xfrm>
          <a:prstGeom prst="rect">
            <a:avLst/>
          </a:prstGeom>
          <a:noFill/>
        </p:spPr>
        <p:txBody>
          <a:bodyPr wrap="square" rtlCol="0">
            <a:spAutoFit/>
          </a:bodyPr>
          <a:lstStyle/>
          <a:p>
            <a:pPr algn="ctr"/>
            <a:r>
              <a:rPr lang="es-MX" dirty="0"/>
              <a:t>Los hombres hacen más compras y por montos mayores:</a:t>
            </a:r>
          </a:p>
          <a:p>
            <a:pPr algn="ctr"/>
            <a:r>
              <a:rPr lang="es-MX" dirty="0"/>
              <a:t>En promedio 1.3 más compras (16.56%) y gastan hasta 22.83% más (arriba de $17,000)</a:t>
            </a:r>
          </a:p>
        </p:txBody>
      </p:sp>
      <p:sp>
        <p:nvSpPr>
          <p:cNvPr id="16" name="CuadroTexto 15">
            <a:extLst>
              <a:ext uri="{FF2B5EF4-FFF2-40B4-BE49-F238E27FC236}">
                <a16:creationId xmlns:a16="http://schemas.microsoft.com/office/drawing/2014/main" id="{E38D636A-8C1C-4003-98EA-194D5092C74E}"/>
              </a:ext>
            </a:extLst>
          </p:cNvPr>
          <p:cNvSpPr txBox="1"/>
          <p:nvPr/>
        </p:nvSpPr>
        <p:spPr>
          <a:xfrm>
            <a:off x="10286342" y="5422758"/>
            <a:ext cx="1584870" cy="523220"/>
          </a:xfrm>
          <a:prstGeom prst="rect">
            <a:avLst/>
          </a:prstGeom>
          <a:noFill/>
        </p:spPr>
        <p:txBody>
          <a:bodyPr wrap="square" rtlCol="0">
            <a:spAutoFit/>
          </a:bodyPr>
          <a:lstStyle/>
          <a:p>
            <a:r>
              <a:rPr lang="es-MX" sz="1400" dirty="0">
                <a:highlight>
                  <a:srgbClr val="A9DA74"/>
                </a:highlight>
              </a:rPr>
              <a:t>Código 0: Mujeres  </a:t>
            </a:r>
          </a:p>
          <a:p>
            <a:r>
              <a:rPr lang="es-MX" sz="1400" dirty="0">
                <a:highlight>
                  <a:srgbClr val="A9DA74"/>
                </a:highlight>
              </a:rPr>
              <a:t>Código 1: Hombres</a:t>
            </a:r>
          </a:p>
        </p:txBody>
      </p:sp>
      <p:graphicFrame>
        <p:nvGraphicFramePr>
          <p:cNvPr id="40" name="Gráfico 39">
            <a:extLst>
              <a:ext uri="{FF2B5EF4-FFF2-40B4-BE49-F238E27FC236}">
                <a16:creationId xmlns:a16="http://schemas.microsoft.com/office/drawing/2014/main" id="{EBE2B465-9A83-4C04-AFEB-2C578BFA362B}"/>
              </a:ext>
            </a:extLst>
          </p:cNvPr>
          <p:cNvGraphicFramePr>
            <a:graphicFrameLocks/>
          </p:cNvGraphicFramePr>
          <p:nvPr>
            <p:extLst>
              <p:ext uri="{D42A27DB-BD31-4B8C-83A1-F6EECF244321}">
                <p14:modId xmlns:p14="http://schemas.microsoft.com/office/powerpoint/2010/main" val="1605903433"/>
              </p:ext>
            </p:extLst>
          </p:nvPr>
        </p:nvGraphicFramePr>
        <p:xfrm>
          <a:off x="664327" y="2562967"/>
          <a:ext cx="360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Gráfico 40">
            <a:extLst>
              <a:ext uri="{FF2B5EF4-FFF2-40B4-BE49-F238E27FC236}">
                <a16:creationId xmlns:a16="http://schemas.microsoft.com/office/drawing/2014/main" id="{CA3B6710-BDC1-47CA-9A52-1539A7992A80}"/>
              </a:ext>
            </a:extLst>
          </p:cNvPr>
          <p:cNvGraphicFramePr>
            <a:graphicFrameLocks/>
          </p:cNvGraphicFramePr>
          <p:nvPr>
            <p:extLst>
              <p:ext uri="{D42A27DB-BD31-4B8C-83A1-F6EECF244321}">
                <p14:modId xmlns:p14="http://schemas.microsoft.com/office/powerpoint/2010/main" val="2955131708"/>
              </p:ext>
            </p:extLst>
          </p:nvPr>
        </p:nvGraphicFramePr>
        <p:xfrm>
          <a:off x="4274301" y="2565907"/>
          <a:ext cx="3600000" cy="288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2" name="Gráfico 41">
            <a:extLst>
              <a:ext uri="{FF2B5EF4-FFF2-40B4-BE49-F238E27FC236}">
                <a16:creationId xmlns:a16="http://schemas.microsoft.com/office/drawing/2014/main" id="{1AA52716-6CF6-4F79-A137-C7F5236F56F6}"/>
              </a:ext>
            </a:extLst>
          </p:cNvPr>
          <p:cNvGraphicFramePr>
            <a:graphicFrameLocks/>
          </p:cNvGraphicFramePr>
          <p:nvPr>
            <p:extLst>
              <p:ext uri="{D42A27DB-BD31-4B8C-83A1-F6EECF244321}">
                <p14:modId xmlns:p14="http://schemas.microsoft.com/office/powerpoint/2010/main" val="1041927348"/>
              </p:ext>
            </p:extLst>
          </p:nvPr>
        </p:nvGraphicFramePr>
        <p:xfrm>
          <a:off x="7884275" y="2564844"/>
          <a:ext cx="3600000" cy="2880000"/>
        </p:xfrm>
        <a:graphic>
          <a:graphicData uri="http://schemas.openxmlformats.org/drawingml/2006/chart">
            <c:chart xmlns:c="http://schemas.openxmlformats.org/drawingml/2006/chart" xmlns:r="http://schemas.openxmlformats.org/officeDocument/2006/relationships" r:id="rId6"/>
          </a:graphicData>
        </a:graphic>
      </p:graphicFrame>
      <p:pic>
        <p:nvPicPr>
          <p:cNvPr id="44" name="Imagen 43" descr="Icono&#10;&#10;Descripción generada automáticamente">
            <a:hlinkClick r:id="rId7" action="ppaction://hlinksldjump"/>
            <a:extLst>
              <a:ext uri="{FF2B5EF4-FFF2-40B4-BE49-F238E27FC236}">
                <a16:creationId xmlns:a16="http://schemas.microsoft.com/office/drawing/2014/main" id="{BADF94CA-A54A-4531-AABA-66DFBBE048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167142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3224053" cy="646331"/>
          </a:xfrm>
          <a:prstGeom prst="rect">
            <a:avLst/>
          </a:prstGeom>
          <a:noFill/>
          <a:ln>
            <a:noFill/>
          </a:ln>
        </p:spPr>
        <p:txBody>
          <a:bodyPr wrap="square" rtlCol="0" anchor="t">
            <a:spAutoFit/>
          </a:bodyPr>
          <a:lstStyle/>
          <a:p>
            <a:r>
              <a:rPr lang="en-US" sz="3600" b="1" dirty="0">
                <a:solidFill>
                  <a:schemeClr val="bg1">
                    <a:lumMod val="95000"/>
                  </a:schemeClr>
                </a:solidFill>
                <a:latin typeface="Raleway"/>
              </a:rPr>
              <a:t>Estado civil</a:t>
            </a: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16391" y="6432176"/>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rgbClr val="92D050"/>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2223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37240" y="6433239"/>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518" y="5865608"/>
            <a:ext cx="598409" cy="598409"/>
          </a:xfrm>
          <a:prstGeom prst="rect">
            <a:avLst/>
          </a:prstGeom>
        </p:spPr>
      </p:pic>
      <p:sp>
        <p:nvSpPr>
          <p:cNvPr id="26" name="CuadroTexto 25">
            <a:extLst>
              <a:ext uri="{FF2B5EF4-FFF2-40B4-BE49-F238E27FC236}">
                <a16:creationId xmlns:a16="http://schemas.microsoft.com/office/drawing/2014/main" id="{344643C6-C40C-4A96-BA31-FB634D2A7D9A}"/>
              </a:ext>
            </a:extLst>
          </p:cNvPr>
          <p:cNvSpPr txBox="1"/>
          <p:nvPr/>
        </p:nvSpPr>
        <p:spPr>
          <a:xfrm>
            <a:off x="10100001" y="5422758"/>
            <a:ext cx="1771212" cy="523220"/>
          </a:xfrm>
          <a:prstGeom prst="rect">
            <a:avLst/>
          </a:prstGeom>
          <a:noFill/>
        </p:spPr>
        <p:txBody>
          <a:bodyPr wrap="square" rtlCol="0">
            <a:spAutoFit/>
          </a:bodyPr>
          <a:lstStyle/>
          <a:p>
            <a:r>
              <a:rPr lang="es-MX" sz="1400" dirty="0">
                <a:highlight>
                  <a:srgbClr val="A9DA74"/>
                </a:highlight>
              </a:rPr>
              <a:t>Código 1: Casados </a:t>
            </a:r>
          </a:p>
          <a:p>
            <a:r>
              <a:rPr lang="es-MX" sz="1400" dirty="0">
                <a:highlight>
                  <a:srgbClr val="A9DA74"/>
                </a:highlight>
              </a:rPr>
              <a:t>Código 0: No casados</a:t>
            </a:r>
          </a:p>
        </p:txBody>
      </p:sp>
      <p:sp>
        <p:nvSpPr>
          <p:cNvPr id="34" name="CuadroTexto 33">
            <a:extLst>
              <a:ext uri="{FF2B5EF4-FFF2-40B4-BE49-F238E27FC236}">
                <a16:creationId xmlns:a16="http://schemas.microsoft.com/office/drawing/2014/main" id="{D9BD56B9-14FE-4FB1-A735-BC38F3B4BCD7}"/>
              </a:ext>
            </a:extLst>
          </p:cNvPr>
          <p:cNvSpPr txBox="1"/>
          <p:nvPr/>
        </p:nvSpPr>
        <p:spPr>
          <a:xfrm>
            <a:off x="3060754" y="1265382"/>
            <a:ext cx="6565943" cy="646331"/>
          </a:xfrm>
          <a:prstGeom prst="rect">
            <a:avLst/>
          </a:prstGeom>
          <a:noFill/>
        </p:spPr>
        <p:txBody>
          <a:bodyPr wrap="square">
            <a:spAutoFit/>
          </a:bodyPr>
          <a:lstStyle/>
          <a:p>
            <a:pPr algn="ctr"/>
            <a:r>
              <a:rPr lang="es-MX" dirty="0"/>
              <a:t>Clientes “no casados” hacen más compras (3.77% más) y con mayores montos (4.69%: $3,185).</a:t>
            </a:r>
          </a:p>
        </p:txBody>
      </p:sp>
      <p:graphicFrame>
        <p:nvGraphicFramePr>
          <p:cNvPr id="47" name="Gráfico 46">
            <a:extLst>
              <a:ext uri="{FF2B5EF4-FFF2-40B4-BE49-F238E27FC236}">
                <a16:creationId xmlns:a16="http://schemas.microsoft.com/office/drawing/2014/main" id="{215BFAF6-BBFC-4CCC-9866-570A2FA030D6}"/>
              </a:ext>
            </a:extLst>
          </p:cNvPr>
          <p:cNvGraphicFramePr>
            <a:graphicFrameLocks/>
          </p:cNvGraphicFramePr>
          <p:nvPr>
            <p:extLst>
              <p:ext uri="{D42A27DB-BD31-4B8C-83A1-F6EECF244321}">
                <p14:modId xmlns:p14="http://schemas.microsoft.com/office/powerpoint/2010/main" val="1019683850"/>
              </p:ext>
            </p:extLst>
          </p:nvPr>
        </p:nvGraphicFramePr>
        <p:xfrm>
          <a:off x="654353" y="2557193"/>
          <a:ext cx="360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8" name="Gráfico 47">
            <a:extLst>
              <a:ext uri="{FF2B5EF4-FFF2-40B4-BE49-F238E27FC236}">
                <a16:creationId xmlns:a16="http://schemas.microsoft.com/office/drawing/2014/main" id="{32D0AEE4-AF1C-4BE2-BC79-4026FD4C5AD9}"/>
              </a:ext>
            </a:extLst>
          </p:cNvPr>
          <p:cNvGraphicFramePr>
            <a:graphicFrameLocks/>
          </p:cNvGraphicFramePr>
          <p:nvPr>
            <p:extLst>
              <p:ext uri="{D42A27DB-BD31-4B8C-83A1-F6EECF244321}">
                <p14:modId xmlns:p14="http://schemas.microsoft.com/office/powerpoint/2010/main" val="3737682962"/>
              </p:ext>
            </p:extLst>
          </p:nvPr>
        </p:nvGraphicFramePr>
        <p:xfrm>
          <a:off x="4264327" y="2542770"/>
          <a:ext cx="3600000" cy="288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9" name="Gráfico 48">
            <a:extLst>
              <a:ext uri="{FF2B5EF4-FFF2-40B4-BE49-F238E27FC236}">
                <a16:creationId xmlns:a16="http://schemas.microsoft.com/office/drawing/2014/main" id="{B4A36C0D-59AE-4C81-A766-C0E30D8A8F3F}"/>
              </a:ext>
            </a:extLst>
          </p:cNvPr>
          <p:cNvGraphicFramePr>
            <a:graphicFrameLocks/>
          </p:cNvGraphicFramePr>
          <p:nvPr>
            <p:extLst>
              <p:ext uri="{D42A27DB-BD31-4B8C-83A1-F6EECF244321}">
                <p14:modId xmlns:p14="http://schemas.microsoft.com/office/powerpoint/2010/main" val="253569214"/>
              </p:ext>
            </p:extLst>
          </p:nvPr>
        </p:nvGraphicFramePr>
        <p:xfrm>
          <a:off x="7874301" y="2542803"/>
          <a:ext cx="3600000" cy="2880000"/>
        </p:xfrm>
        <a:graphic>
          <a:graphicData uri="http://schemas.openxmlformats.org/drawingml/2006/chart">
            <c:chart xmlns:c="http://schemas.openxmlformats.org/drawingml/2006/chart" xmlns:r="http://schemas.openxmlformats.org/officeDocument/2006/relationships" r:id="rId6"/>
          </a:graphicData>
        </a:graphic>
      </p:graphicFrame>
      <p:pic>
        <p:nvPicPr>
          <p:cNvPr id="50" name="Imagen 49" descr="Icono&#10;&#10;Descripción generada automáticamente">
            <a:hlinkClick r:id="rId7" action="ppaction://hlinksldjump"/>
            <a:extLst>
              <a:ext uri="{FF2B5EF4-FFF2-40B4-BE49-F238E27FC236}">
                <a16:creationId xmlns:a16="http://schemas.microsoft.com/office/drawing/2014/main" id="{E6569209-9F10-4042-A0E4-DF13E0C7FDD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91921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Edad</a:t>
            </a:r>
            <a:endParaRPr lang="en-US" sz="3600" b="1" dirty="0">
              <a:solidFill>
                <a:schemeClr val="bg1">
                  <a:lumMod val="95000"/>
                </a:schemeClr>
              </a:solidFill>
              <a:latin typeface="Raleway"/>
            </a:endParaRP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16391" y="6432176"/>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rgbClr val="92D050"/>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2223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37240" y="6433239"/>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518" y="5865608"/>
            <a:ext cx="598409" cy="598409"/>
          </a:xfrm>
          <a:prstGeom prst="rect">
            <a:avLst/>
          </a:prstGeom>
        </p:spPr>
      </p:pic>
      <p:graphicFrame>
        <p:nvGraphicFramePr>
          <p:cNvPr id="32" name="Gráfico 31">
            <a:extLst>
              <a:ext uri="{FF2B5EF4-FFF2-40B4-BE49-F238E27FC236}">
                <a16:creationId xmlns:a16="http://schemas.microsoft.com/office/drawing/2014/main" id="{793328F0-F4BC-40AC-AF11-B6C192C92786}"/>
              </a:ext>
            </a:extLst>
          </p:cNvPr>
          <p:cNvGraphicFramePr>
            <a:graphicFrameLocks/>
          </p:cNvGraphicFramePr>
          <p:nvPr>
            <p:extLst>
              <p:ext uri="{D42A27DB-BD31-4B8C-83A1-F6EECF244321}">
                <p14:modId xmlns:p14="http://schemas.microsoft.com/office/powerpoint/2010/main" val="2933701750"/>
              </p:ext>
            </p:extLst>
          </p:nvPr>
        </p:nvGraphicFramePr>
        <p:xfrm>
          <a:off x="0" y="2355273"/>
          <a:ext cx="3960000" cy="354609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Gráfico 32">
            <a:extLst>
              <a:ext uri="{FF2B5EF4-FFF2-40B4-BE49-F238E27FC236}">
                <a16:creationId xmlns:a16="http://schemas.microsoft.com/office/drawing/2014/main" id="{6A6F2458-BCD7-4E7F-87C9-EE1663F199DC}"/>
              </a:ext>
            </a:extLst>
          </p:cNvPr>
          <p:cNvGraphicFramePr>
            <a:graphicFrameLocks/>
          </p:cNvGraphicFramePr>
          <p:nvPr>
            <p:extLst>
              <p:ext uri="{D42A27DB-BD31-4B8C-83A1-F6EECF244321}">
                <p14:modId xmlns:p14="http://schemas.microsoft.com/office/powerpoint/2010/main" val="3017311992"/>
              </p:ext>
            </p:extLst>
          </p:nvPr>
        </p:nvGraphicFramePr>
        <p:xfrm>
          <a:off x="4099450" y="2355273"/>
          <a:ext cx="3960000" cy="354391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Gráfico 33">
            <a:extLst>
              <a:ext uri="{FF2B5EF4-FFF2-40B4-BE49-F238E27FC236}">
                <a16:creationId xmlns:a16="http://schemas.microsoft.com/office/drawing/2014/main" id="{9D1169B9-693F-417A-8595-084E5D63907D}"/>
              </a:ext>
            </a:extLst>
          </p:cNvPr>
          <p:cNvGraphicFramePr>
            <a:graphicFrameLocks/>
          </p:cNvGraphicFramePr>
          <p:nvPr>
            <p:extLst>
              <p:ext uri="{D42A27DB-BD31-4B8C-83A1-F6EECF244321}">
                <p14:modId xmlns:p14="http://schemas.microsoft.com/office/powerpoint/2010/main" val="1075960225"/>
              </p:ext>
            </p:extLst>
          </p:nvPr>
        </p:nvGraphicFramePr>
        <p:xfrm>
          <a:off x="8223177" y="2355274"/>
          <a:ext cx="3960000" cy="3543914"/>
        </p:xfrm>
        <a:graphic>
          <a:graphicData uri="http://schemas.openxmlformats.org/drawingml/2006/chart">
            <c:chart xmlns:c="http://schemas.openxmlformats.org/drawingml/2006/chart" xmlns:r="http://schemas.openxmlformats.org/officeDocument/2006/relationships" r:id="rId6"/>
          </a:graphicData>
        </a:graphic>
      </p:graphicFrame>
      <p:sp>
        <p:nvSpPr>
          <p:cNvPr id="12" name="CuadroTexto 11">
            <a:extLst>
              <a:ext uri="{FF2B5EF4-FFF2-40B4-BE49-F238E27FC236}">
                <a16:creationId xmlns:a16="http://schemas.microsoft.com/office/drawing/2014/main" id="{246679DB-6827-47F8-93BF-02ABF928A25B}"/>
              </a:ext>
            </a:extLst>
          </p:cNvPr>
          <p:cNvSpPr txBox="1"/>
          <p:nvPr/>
        </p:nvSpPr>
        <p:spPr>
          <a:xfrm>
            <a:off x="905164" y="1112963"/>
            <a:ext cx="9088581" cy="923330"/>
          </a:xfrm>
          <a:prstGeom prst="rect">
            <a:avLst/>
          </a:prstGeom>
          <a:noFill/>
        </p:spPr>
        <p:txBody>
          <a:bodyPr wrap="square" rtlCol="0">
            <a:spAutoFit/>
          </a:bodyPr>
          <a:lstStyle/>
          <a:p>
            <a:r>
              <a:rPr lang="es-MX" dirty="0"/>
              <a:t>Clientes jóvenes, mayores de edad, son los clientes más activos.</a:t>
            </a:r>
          </a:p>
          <a:p>
            <a:r>
              <a:rPr lang="es-MX" dirty="0"/>
              <a:t>Sin embargo, los clientes de mayor edad hacen compras de productos más caros (5%)</a:t>
            </a:r>
          </a:p>
          <a:p>
            <a:r>
              <a:rPr lang="es-MX" dirty="0"/>
              <a:t>Posible </a:t>
            </a:r>
            <a:r>
              <a:rPr lang="es-MX" dirty="0" err="1"/>
              <a:t>feature</a:t>
            </a:r>
            <a:r>
              <a:rPr lang="es-MX" dirty="0"/>
              <a:t>: segmentos 0-17 | 18-45 | 46+</a:t>
            </a:r>
          </a:p>
        </p:txBody>
      </p:sp>
      <p:pic>
        <p:nvPicPr>
          <p:cNvPr id="36" name="Imagen 35" descr="Icono&#10;&#10;Descripción generada automáticamente">
            <a:hlinkClick r:id="rId7" action="ppaction://hlinksldjump"/>
            <a:extLst>
              <a:ext uri="{FF2B5EF4-FFF2-40B4-BE49-F238E27FC236}">
                <a16:creationId xmlns:a16="http://schemas.microsoft.com/office/drawing/2014/main" id="{C92CF1EF-B187-491D-962E-48497A08C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219368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5C3AA60-B181-499D-818B-B9FB88D4F81B}"/>
              </a:ext>
            </a:extLst>
          </p:cNvPr>
          <p:cNvGrpSpPr/>
          <p:nvPr/>
        </p:nvGrpSpPr>
        <p:grpSpPr>
          <a:xfrm>
            <a:off x="-29314" y="-280428"/>
            <a:ext cx="11782281" cy="1425783"/>
            <a:chOff x="0" y="-260437"/>
            <a:chExt cx="10648272" cy="1425782"/>
          </a:xfrm>
          <a:solidFill>
            <a:srgbClr val="056DAE"/>
          </a:solidFill>
        </p:grpSpPr>
        <p:grpSp>
          <p:nvGrpSpPr>
            <p:cNvPr id="5" name="Grupo 4">
              <a:extLst>
                <a:ext uri="{FF2B5EF4-FFF2-40B4-BE49-F238E27FC236}">
                  <a16:creationId xmlns:a16="http://schemas.microsoft.com/office/drawing/2014/main" id="{475946E9-1F93-4624-93CD-B18D1CEE9322}"/>
                </a:ext>
              </a:extLst>
            </p:cNvPr>
            <p:cNvGrpSpPr/>
            <p:nvPr/>
          </p:nvGrpSpPr>
          <p:grpSpPr>
            <a:xfrm>
              <a:off x="0" y="538"/>
              <a:ext cx="9632133" cy="897275"/>
              <a:chOff x="0" y="-1"/>
              <a:chExt cx="9298113" cy="959999"/>
            </a:xfrm>
            <a:grpFill/>
          </p:grpSpPr>
          <p:sp>
            <p:nvSpPr>
              <p:cNvPr id="8" name="Rectángulo 7">
                <a:extLst>
                  <a:ext uri="{FF2B5EF4-FFF2-40B4-BE49-F238E27FC236}">
                    <a16:creationId xmlns:a16="http://schemas.microsoft.com/office/drawing/2014/main" id="{742AEBD1-5E6A-4D15-A7EE-AE5B9FC9D6FF}"/>
                  </a:ext>
                </a:extLst>
              </p:cNvPr>
              <p:cNvSpPr/>
              <p:nvPr/>
            </p:nvSpPr>
            <p:spPr>
              <a:xfrm>
                <a:off x="0" y="-1"/>
                <a:ext cx="8603081" cy="959999"/>
              </a:xfrm>
              <a:prstGeom prst="rect">
                <a:avLst/>
              </a:prstGeom>
              <a:solidFill>
                <a:srgbClr val="056D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Triángulo rectángulo 8">
                <a:extLst>
                  <a:ext uri="{FF2B5EF4-FFF2-40B4-BE49-F238E27FC236}">
                    <a16:creationId xmlns:a16="http://schemas.microsoft.com/office/drawing/2014/main" id="{F4F6A994-514F-4E27-8C57-FAFBEDC00989}"/>
                  </a:ext>
                </a:extLst>
              </p:cNvPr>
              <p:cNvSpPr/>
              <p:nvPr/>
            </p:nvSpPr>
            <p:spPr>
              <a:xfrm flipV="1">
                <a:off x="8603081" y="11752"/>
                <a:ext cx="695032" cy="9405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Datos 41">
              <a:extLst>
                <a:ext uri="{FF2B5EF4-FFF2-40B4-BE49-F238E27FC236}">
                  <a16:creationId xmlns:a16="http://schemas.microsoft.com/office/drawing/2014/main" id="{11CC07CF-D9F0-4BA2-8543-7D940067FAD4}"/>
                </a:ext>
              </a:extLst>
            </p:cNvPr>
            <p:cNvSpPr/>
            <p:nvPr/>
          </p:nvSpPr>
          <p:spPr>
            <a:xfrm rot="7696343" flipV="1">
              <a:off x="9046130" y="273909"/>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atos 43">
              <a:extLst>
                <a:ext uri="{FF2B5EF4-FFF2-40B4-BE49-F238E27FC236}">
                  <a16:creationId xmlns:a16="http://schemas.microsoft.com/office/drawing/2014/main" id="{5325DD5A-A584-4F9B-9F5F-B2299962FB94}"/>
                </a:ext>
              </a:extLst>
            </p:cNvPr>
            <p:cNvSpPr/>
            <p:nvPr/>
          </p:nvSpPr>
          <p:spPr>
            <a:xfrm rot="7696343" flipV="1">
              <a:off x="9756835" y="271102"/>
              <a:ext cx="1422975" cy="359898"/>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 name="CuadroTexto 9">
            <a:extLst>
              <a:ext uri="{FF2B5EF4-FFF2-40B4-BE49-F238E27FC236}">
                <a16:creationId xmlns:a16="http://schemas.microsoft.com/office/drawing/2014/main" id="{5634FF3B-8831-4864-AE00-3DFE0AE494A2}"/>
              </a:ext>
            </a:extLst>
          </p:cNvPr>
          <p:cNvSpPr txBox="1"/>
          <p:nvPr/>
        </p:nvSpPr>
        <p:spPr>
          <a:xfrm>
            <a:off x="96196" y="121364"/>
            <a:ext cx="9778407" cy="646331"/>
          </a:xfrm>
          <a:prstGeom prst="rect">
            <a:avLst/>
          </a:prstGeom>
          <a:noFill/>
          <a:ln>
            <a:noFill/>
          </a:ln>
        </p:spPr>
        <p:txBody>
          <a:bodyPr wrap="square" rtlCol="0" anchor="t">
            <a:spAutoFit/>
          </a:bodyPr>
          <a:lstStyle/>
          <a:p>
            <a:r>
              <a:rPr lang="en-US" sz="3600" b="1" dirty="0" err="1">
                <a:solidFill>
                  <a:schemeClr val="bg1">
                    <a:lumMod val="95000"/>
                  </a:schemeClr>
                </a:solidFill>
                <a:latin typeface="Raleway"/>
              </a:rPr>
              <a:t>Ocupación</a:t>
            </a:r>
            <a:endParaRPr lang="en-US" sz="3600" b="1" dirty="0">
              <a:solidFill>
                <a:schemeClr val="bg1">
                  <a:lumMod val="95000"/>
                </a:schemeClr>
              </a:solidFill>
              <a:latin typeface="Raleway"/>
            </a:endParaRPr>
          </a:p>
        </p:txBody>
      </p:sp>
      <p:sp>
        <p:nvSpPr>
          <p:cNvPr id="55" name="Elipse 36">
            <a:extLst>
              <a:ext uri="{FF2B5EF4-FFF2-40B4-BE49-F238E27FC236}">
                <a16:creationId xmlns:a16="http://schemas.microsoft.com/office/drawing/2014/main" id="{7EE92265-1A8B-9445-9F38-7EF20E644BF8}"/>
              </a:ext>
            </a:extLst>
          </p:cNvPr>
          <p:cNvSpPr/>
          <p:nvPr/>
        </p:nvSpPr>
        <p:spPr>
          <a:xfrm>
            <a:off x="1716203"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37">
            <a:extLst>
              <a:ext uri="{FF2B5EF4-FFF2-40B4-BE49-F238E27FC236}">
                <a16:creationId xmlns:a16="http://schemas.microsoft.com/office/drawing/2014/main" id="{40AD29CE-1A98-1F46-98F3-131BE54B20DA}"/>
              </a:ext>
            </a:extLst>
          </p:cNvPr>
          <p:cNvSpPr/>
          <p:nvPr/>
        </p:nvSpPr>
        <p:spPr>
          <a:xfrm>
            <a:off x="598372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38">
            <a:extLst>
              <a:ext uri="{FF2B5EF4-FFF2-40B4-BE49-F238E27FC236}">
                <a16:creationId xmlns:a16="http://schemas.microsoft.com/office/drawing/2014/main" id="{E52C408A-2BA1-D447-9E55-2A23D0A104FB}"/>
              </a:ext>
            </a:extLst>
          </p:cNvPr>
          <p:cNvSpPr/>
          <p:nvPr/>
        </p:nvSpPr>
        <p:spPr>
          <a:xfrm>
            <a:off x="10089656"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39">
            <a:extLst>
              <a:ext uri="{FF2B5EF4-FFF2-40B4-BE49-F238E27FC236}">
                <a16:creationId xmlns:a16="http://schemas.microsoft.com/office/drawing/2014/main" id="{E65A3C28-6623-5E4C-B256-EC2146C9A587}"/>
              </a:ext>
            </a:extLst>
          </p:cNvPr>
          <p:cNvSpPr/>
          <p:nvPr/>
        </p:nvSpPr>
        <p:spPr>
          <a:xfrm>
            <a:off x="8053151" y="5953528"/>
            <a:ext cx="360000" cy="36000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
            <a:extLst>
              <a:ext uri="{FF2B5EF4-FFF2-40B4-BE49-F238E27FC236}">
                <a16:creationId xmlns:a16="http://schemas.microsoft.com/office/drawing/2014/main" id="{C33080C5-9B8C-F447-929A-0BB4762D22B4}"/>
              </a:ext>
            </a:extLst>
          </p:cNvPr>
          <p:cNvCxnSpPr/>
          <p:nvPr/>
        </p:nvCxnSpPr>
        <p:spPr>
          <a:xfrm>
            <a:off x="0" y="6133528"/>
            <a:ext cx="1732000" cy="0"/>
          </a:xfrm>
          <a:prstGeom prst="line">
            <a:avLst/>
          </a:prstGeom>
          <a:ln w="38100">
            <a:solidFill>
              <a:srgbClr val="79BC42"/>
            </a:solidFill>
          </a:ln>
        </p:spPr>
        <p:style>
          <a:lnRef idx="1">
            <a:schemeClr val="accent1"/>
          </a:lnRef>
          <a:fillRef idx="0">
            <a:schemeClr val="accent1"/>
          </a:fillRef>
          <a:effectRef idx="0">
            <a:schemeClr val="accent1"/>
          </a:effectRef>
          <a:fontRef idx="minor">
            <a:schemeClr val="tx1"/>
          </a:fontRef>
        </p:style>
      </p:cxnSp>
      <p:cxnSp>
        <p:nvCxnSpPr>
          <p:cNvPr id="61" name="Conector recto 40">
            <a:extLst>
              <a:ext uri="{FF2B5EF4-FFF2-40B4-BE49-F238E27FC236}">
                <a16:creationId xmlns:a16="http://schemas.microsoft.com/office/drawing/2014/main" id="{F7115923-3D57-8E4B-A6D9-71F40D6D17E6}"/>
              </a:ext>
            </a:extLst>
          </p:cNvPr>
          <p:cNvCxnSpPr>
            <a:cxnSpLocks/>
          </p:cNvCxnSpPr>
          <p:nvPr/>
        </p:nvCxnSpPr>
        <p:spPr>
          <a:xfrm>
            <a:off x="2092000" y="6133528"/>
            <a:ext cx="182230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ector recto 42">
            <a:extLst>
              <a:ext uri="{FF2B5EF4-FFF2-40B4-BE49-F238E27FC236}">
                <a16:creationId xmlns:a16="http://schemas.microsoft.com/office/drawing/2014/main" id="{BF828765-ACDE-0B4A-A175-0763883934BE}"/>
              </a:ext>
            </a:extLst>
          </p:cNvPr>
          <p:cNvCxnSpPr/>
          <p:nvPr/>
        </p:nvCxnSpPr>
        <p:spPr>
          <a:xfrm>
            <a:off x="4274301"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49">
            <a:extLst>
              <a:ext uri="{FF2B5EF4-FFF2-40B4-BE49-F238E27FC236}">
                <a16:creationId xmlns:a16="http://schemas.microsoft.com/office/drawing/2014/main" id="{7C98A0FE-1FE2-4042-A72C-4AABE0C31256}"/>
              </a:ext>
            </a:extLst>
          </p:cNvPr>
          <p:cNvCxnSpPr/>
          <p:nvPr/>
        </p:nvCxnSpPr>
        <p:spPr>
          <a:xfrm>
            <a:off x="6343726" y="6133528"/>
            <a:ext cx="170942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53">
            <a:extLst>
              <a:ext uri="{FF2B5EF4-FFF2-40B4-BE49-F238E27FC236}">
                <a16:creationId xmlns:a16="http://schemas.microsoft.com/office/drawing/2014/main" id="{3C333785-9D38-8149-8627-E8B4C7589BB2}"/>
              </a:ext>
            </a:extLst>
          </p:cNvPr>
          <p:cNvCxnSpPr/>
          <p:nvPr/>
        </p:nvCxnSpPr>
        <p:spPr>
          <a:xfrm>
            <a:off x="8413151" y="6133528"/>
            <a:ext cx="167650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54">
            <a:extLst>
              <a:ext uri="{FF2B5EF4-FFF2-40B4-BE49-F238E27FC236}">
                <a16:creationId xmlns:a16="http://schemas.microsoft.com/office/drawing/2014/main" id="{333BD615-B134-F248-AA2B-7BB1546535FD}"/>
              </a:ext>
            </a:extLst>
          </p:cNvPr>
          <p:cNvCxnSpPr/>
          <p:nvPr/>
        </p:nvCxnSpPr>
        <p:spPr>
          <a:xfrm>
            <a:off x="10460000" y="6133528"/>
            <a:ext cx="1732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CuadroTexto 24">
            <a:extLst>
              <a:ext uri="{FF2B5EF4-FFF2-40B4-BE49-F238E27FC236}">
                <a16:creationId xmlns:a16="http://schemas.microsoft.com/office/drawing/2014/main" id="{B8B4FD23-E493-5845-A1F6-AB5ED916238C}"/>
              </a:ext>
            </a:extLst>
          </p:cNvPr>
          <p:cNvSpPr txBox="1"/>
          <p:nvPr/>
        </p:nvSpPr>
        <p:spPr>
          <a:xfrm>
            <a:off x="1000786" y="6417850"/>
            <a:ext cx="1912727" cy="338554"/>
          </a:xfrm>
          <a:prstGeom prst="rect">
            <a:avLst/>
          </a:prstGeom>
          <a:noFill/>
        </p:spPr>
        <p:txBody>
          <a:bodyPr wrap="square" rtlCol="0">
            <a:spAutoFit/>
          </a:bodyPr>
          <a:lstStyle/>
          <a:p>
            <a:pPr algn="ctr"/>
            <a:r>
              <a:rPr lang="en-US" sz="1600" b="1" dirty="0">
                <a:solidFill>
                  <a:schemeClr val="bg1">
                    <a:lumMod val="75000"/>
                  </a:schemeClr>
                </a:solidFill>
                <a:latin typeface="Raleway" panose="020B0503030101060003" pitchFamily="34" charset="77"/>
              </a:rPr>
              <a:t>Introduction</a:t>
            </a:r>
          </a:p>
        </p:txBody>
      </p:sp>
      <p:sp>
        <p:nvSpPr>
          <p:cNvPr id="67" name="CuadroTexto 28">
            <a:extLst>
              <a:ext uri="{FF2B5EF4-FFF2-40B4-BE49-F238E27FC236}">
                <a16:creationId xmlns:a16="http://schemas.microsoft.com/office/drawing/2014/main" id="{65E246EE-3FE9-8E4C-859E-303144F2538C}"/>
              </a:ext>
            </a:extLst>
          </p:cNvPr>
          <p:cNvSpPr txBox="1"/>
          <p:nvPr/>
        </p:nvSpPr>
        <p:spPr>
          <a:xfrm>
            <a:off x="9316391" y="6432176"/>
            <a:ext cx="1939900"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Recommendation</a:t>
            </a:r>
            <a:endParaRPr lang="en-US" sz="1600" b="1" dirty="0">
              <a:solidFill>
                <a:schemeClr val="bg1">
                  <a:lumMod val="75000"/>
                </a:schemeClr>
              </a:solidFill>
              <a:latin typeface="Raleway" panose="020B0503030101060003" pitchFamily="34" charset="77"/>
            </a:endParaRPr>
          </a:p>
        </p:txBody>
      </p:sp>
      <p:sp>
        <p:nvSpPr>
          <p:cNvPr id="68" name="CuadroTexto 25">
            <a:extLst>
              <a:ext uri="{FF2B5EF4-FFF2-40B4-BE49-F238E27FC236}">
                <a16:creationId xmlns:a16="http://schemas.microsoft.com/office/drawing/2014/main" id="{5B3F599D-582C-DC47-B9CB-6EA3A278AE9B}"/>
              </a:ext>
            </a:extLst>
          </p:cNvPr>
          <p:cNvSpPr txBox="1"/>
          <p:nvPr/>
        </p:nvSpPr>
        <p:spPr>
          <a:xfrm>
            <a:off x="2913513" y="6417850"/>
            <a:ext cx="2371874" cy="338554"/>
          </a:xfrm>
          <a:prstGeom prst="rect">
            <a:avLst/>
          </a:prstGeom>
          <a:noFill/>
        </p:spPr>
        <p:txBody>
          <a:bodyPr wrap="square" rtlCol="0" anchor="t">
            <a:spAutoFit/>
          </a:bodyPr>
          <a:lstStyle/>
          <a:p>
            <a:pPr algn="ctr"/>
            <a:r>
              <a:rPr lang="en-US" sz="1600" b="1" dirty="0">
                <a:solidFill>
                  <a:srgbClr val="92D050"/>
                </a:solidFill>
                <a:latin typeface="Raleway"/>
                <a:cs typeface="Calibri"/>
              </a:rPr>
              <a:t>Exploratory Analysis</a:t>
            </a:r>
          </a:p>
        </p:txBody>
      </p:sp>
      <p:sp>
        <p:nvSpPr>
          <p:cNvPr id="69" name="CuadroTexto 26">
            <a:extLst>
              <a:ext uri="{FF2B5EF4-FFF2-40B4-BE49-F238E27FC236}">
                <a16:creationId xmlns:a16="http://schemas.microsoft.com/office/drawing/2014/main" id="{B4B76D5F-D07C-3745-B37F-E32952AE9445}"/>
              </a:ext>
            </a:extLst>
          </p:cNvPr>
          <p:cNvSpPr txBox="1"/>
          <p:nvPr/>
        </p:nvSpPr>
        <p:spPr>
          <a:xfrm>
            <a:off x="5122238" y="6417850"/>
            <a:ext cx="2024009"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Model</a:t>
            </a:r>
            <a:endParaRPr lang="en-US" dirty="0"/>
          </a:p>
        </p:txBody>
      </p:sp>
      <p:sp>
        <p:nvSpPr>
          <p:cNvPr id="70" name="CuadroTexto 27">
            <a:extLst>
              <a:ext uri="{FF2B5EF4-FFF2-40B4-BE49-F238E27FC236}">
                <a16:creationId xmlns:a16="http://schemas.microsoft.com/office/drawing/2014/main" id="{7856E0CD-E5A1-8A4E-8BE4-583F3E565961}"/>
              </a:ext>
            </a:extLst>
          </p:cNvPr>
          <p:cNvSpPr txBox="1"/>
          <p:nvPr/>
        </p:nvSpPr>
        <p:spPr>
          <a:xfrm>
            <a:off x="7037240" y="6433239"/>
            <a:ext cx="2371874" cy="338554"/>
          </a:xfrm>
          <a:prstGeom prst="rect">
            <a:avLst/>
          </a:prstGeom>
          <a:noFill/>
        </p:spPr>
        <p:txBody>
          <a:bodyPr wrap="square" rtlCol="0" anchor="t">
            <a:spAutoFit/>
          </a:bodyPr>
          <a:lstStyle/>
          <a:p>
            <a:pPr algn="ctr"/>
            <a:r>
              <a:rPr lang="en-US" sz="1600" b="1" dirty="0">
                <a:solidFill>
                  <a:schemeClr val="bg1">
                    <a:lumMod val="75000"/>
                  </a:schemeClr>
                </a:solidFill>
                <a:latin typeface="Raleway"/>
              </a:rPr>
              <a:t>Business Strategy</a:t>
            </a:r>
            <a:endParaRPr lang="en-US" dirty="0">
              <a:solidFill>
                <a:schemeClr val="bg1">
                  <a:lumMod val="75000"/>
                </a:schemeClr>
              </a:solidFill>
            </a:endParaRPr>
          </a:p>
        </p:txBody>
      </p:sp>
      <p:sp>
        <p:nvSpPr>
          <p:cNvPr id="38" name="CuadroTexto 37">
            <a:hlinkClick r:id="" action="ppaction://noaction"/>
            <a:extLst>
              <a:ext uri="{FF2B5EF4-FFF2-40B4-BE49-F238E27FC236}">
                <a16:creationId xmlns:a16="http://schemas.microsoft.com/office/drawing/2014/main" id="{80E2F1C7-7D24-42AA-885A-0C00EE7CC1AF}"/>
              </a:ext>
            </a:extLst>
          </p:cNvPr>
          <p:cNvSpPr txBox="1"/>
          <p:nvPr/>
        </p:nvSpPr>
        <p:spPr>
          <a:xfrm>
            <a:off x="11227801" y="6378170"/>
            <a:ext cx="900332" cy="400110"/>
          </a:xfrm>
          <a:prstGeom prst="rect">
            <a:avLst/>
          </a:prstGeom>
          <a:noFill/>
        </p:spPr>
        <p:txBody>
          <a:bodyPr wrap="square" rtlCol="0">
            <a:spAutoFit/>
          </a:bodyPr>
          <a:lstStyle/>
          <a:p>
            <a:r>
              <a:rPr lang="en-US" sz="2000" b="1" dirty="0">
                <a:solidFill>
                  <a:schemeClr val="bg1"/>
                </a:solidFill>
                <a:latin typeface="Raleway" panose="020B0003030101060003"/>
              </a:rPr>
              <a:t>Index</a:t>
            </a:r>
            <a:endParaRPr lang="es-MX" dirty="0">
              <a:solidFill>
                <a:schemeClr val="bg1"/>
              </a:solidFill>
            </a:endParaRPr>
          </a:p>
        </p:txBody>
      </p:sp>
      <p:pic>
        <p:nvPicPr>
          <p:cNvPr id="11" name="Imagen 10" descr="Forma&#10;&#10;Descripción generada automáticamente con confianza baja">
            <a:extLst>
              <a:ext uri="{FF2B5EF4-FFF2-40B4-BE49-F238E27FC236}">
                <a16:creationId xmlns:a16="http://schemas.microsoft.com/office/drawing/2014/main" id="{4401BB8F-C544-45CA-9D59-D740D5EED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5518" y="5865608"/>
            <a:ext cx="598409" cy="598409"/>
          </a:xfrm>
          <a:prstGeom prst="rect">
            <a:avLst/>
          </a:prstGeom>
        </p:spPr>
      </p:pic>
      <p:graphicFrame>
        <p:nvGraphicFramePr>
          <p:cNvPr id="26" name="Gráfico 25">
            <a:extLst>
              <a:ext uri="{FF2B5EF4-FFF2-40B4-BE49-F238E27FC236}">
                <a16:creationId xmlns:a16="http://schemas.microsoft.com/office/drawing/2014/main" id="{64F463EE-07E8-45D2-8B5A-596A391FD928}"/>
              </a:ext>
            </a:extLst>
          </p:cNvPr>
          <p:cNvGraphicFramePr>
            <a:graphicFrameLocks/>
          </p:cNvGraphicFramePr>
          <p:nvPr>
            <p:extLst>
              <p:ext uri="{D42A27DB-BD31-4B8C-83A1-F6EECF244321}">
                <p14:modId xmlns:p14="http://schemas.microsoft.com/office/powerpoint/2010/main" val="1008844939"/>
              </p:ext>
            </p:extLst>
          </p:nvPr>
        </p:nvGraphicFramePr>
        <p:xfrm>
          <a:off x="273353" y="1397284"/>
          <a:ext cx="11484538" cy="16011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Gráfico 26">
            <a:extLst>
              <a:ext uri="{FF2B5EF4-FFF2-40B4-BE49-F238E27FC236}">
                <a16:creationId xmlns:a16="http://schemas.microsoft.com/office/drawing/2014/main" id="{E4EF6102-78AE-4597-91DB-A573575BF87F}"/>
              </a:ext>
            </a:extLst>
          </p:cNvPr>
          <p:cNvGraphicFramePr>
            <a:graphicFrameLocks/>
          </p:cNvGraphicFramePr>
          <p:nvPr>
            <p:extLst>
              <p:ext uri="{D42A27DB-BD31-4B8C-83A1-F6EECF244321}">
                <p14:modId xmlns:p14="http://schemas.microsoft.com/office/powerpoint/2010/main" val="3980746186"/>
              </p:ext>
            </p:extLst>
          </p:nvPr>
        </p:nvGraphicFramePr>
        <p:xfrm>
          <a:off x="273353" y="2744707"/>
          <a:ext cx="11484538" cy="17428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8" name="Gráfico 27">
            <a:extLst>
              <a:ext uri="{FF2B5EF4-FFF2-40B4-BE49-F238E27FC236}">
                <a16:creationId xmlns:a16="http://schemas.microsoft.com/office/drawing/2014/main" id="{EE00DC3B-D663-45C1-8AE5-2928A36312DC}"/>
              </a:ext>
            </a:extLst>
          </p:cNvPr>
          <p:cNvGraphicFramePr>
            <a:graphicFrameLocks/>
          </p:cNvGraphicFramePr>
          <p:nvPr>
            <p:extLst>
              <p:ext uri="{D42A27DB-BD31-4B8C-83A1-F6EECF244321}">
                <p14:modId xmlns:p14="http://schemas.microsoft.com/office/powerpoint/2010/main" val="3342947702"/>
              </p:ext>
            </p:extLst>
          </p:nvPr>
        </p:nvGraphicFramePr>
        <p:xfrm>
          <a:off x="273353" y="4200526"/>
          <a:ext cx="11484538" cy="1751940"/>
        </p:xfrm>
        <a:graphic>
          <a:graphicData uri="http://schemas.openxmlformats.org/drawingml/2006/chart">
            <c:chart xmlns:c="http://schemas.openxmlformats.org/drawingml/2006/chart" xmlns:r="http://schemas.openxmlformats.org/officeDocument/2006/relationships" r:id="rId6"/>
          </a:graphicData>
        </a:graphic>
      </p:graphicFrame>
      <p:sp>
        <p:nvSpPr>
          <p:cNvPr id="2" name="CuadroTexto 1">
            <a:extLst>
              <a:ext uri="{FF2B5EF4-FFF2-40B4-BE49-F238E27FC236}">
                <a16:creationId xmlns:a16="http://schemas.microsoft.com/office/drawing/2014/main" id="{C418A0BE-FD89-458D-B581-465FEAEBC0C6}"/>
              </a:ext>
            </a:extLst>
          </p:cNvPr>
          <p:cNvSpPr txBox="1"/>
          <p:nvPr/>
        </p:nvSpPr>
        <p:spPr>
          <a:xfrm>
            <a:off x="2187226" y="982145"/>
            <a:ext cx="7813963" cy="523220"/>
          </a:xfrm>
          <a:prstGeom prst="rect">
            <a:avLst/>
          </a:prstGeom>
          <a:noFill/>
        </p:spPr>
        <p:txBody>
          <a:bodyPr wrap="square" rtlCol="0">
            <a:spAutoFit/>
          </a:bodyPr>
          <a:lstStyle/>
          <a:p>
            <a:pPr algn="ctr"/>
            <a:r>
              <a:rPr lang="es-MX" sz="1400" dirty="0"/>
              <a:t>La ocupación del cliente afecta al poder adquisitivo y por lo tanto al nivel de compras que realiza. Sin embargo, no parece haber una relación con el precio de los productos que adquieren</a:t>
            </a:r>
          </a:p>
        </p:txBody>
      </p:sp>
      <p:pic>
        <p:nvPicPr>
          <p:cNvPr id="30" name="Imagen 29" descr="Icono&#10;&#10;Descripción generada automáticamente">
            <a:hlinkClick r:id="rId7" action="ppaction://hlinksldjump"/>
            <a:extLst>
              <a:ext uri="{FF2B5EF4-FFF2-40B4-BE49-F238E27FC236}">
                <a16:creationId xmlns:a16="http://schemas.microsoft.com/office/drawing/2014/main" id="{085CA8B6-0A38-4C51-B9AC-F1CDCF9C22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8265" y="6313528"/>
            <a:ext cx="321176" cy="360000"/>
          </a:xfrm>
          <a:prstGeom prst="rect">
            <a:avLst/>
          </a:prstGeom>
        </p:spPr>
      </p:pic>
    </p:spTree>
    <p:extLst>
      <p:ext uri="{BB962C8B-B14F-4D97-AF65-F5344CB8AC3E}">
        <p14:creationId xmlns:p14="http://schemas.microsoft.com/office/powerpoint/2010/main" val="25449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2812</TotalTime>
  <Words>4714</Words>
  <Application>Microsoft Office PowerPoint</Application>
  <PresentationFormat>Panorámica</PresentationFormat>
  <Paragraphs>2079</Paragraphs>
  <Slides>32</Slides>
  <Notes>18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32</vt:i4>
      </vt:variant>
    </vt:vector>
  </HeadingPairs>
  <TitlesOfParts>
    <vt:vector size="40" baseType="lpstr">
      <vt:lpstr>Arial</vt:lpstr>
      <vt:lpstr>Calibri</vt:lpstr>
      <vt:lpstr>Calibri Light</vt:lpstr>
      <vt:lpstr>Century Gothic</vt:lpstr>
      <vt:lpstr>Courier New</vt:lpstr>
      <vt:lpstr>Raleway</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G Mondragón</cp:lastModifiedBy>
  <cp:revision>66</cp:revision>
  <dcterms:created xsi:type="dcterms:W3CDTF">2019-10-30T22:47:08Z</dcterms:created>
  <dcterms:modified xsi:type="dcterms:W3CDTF">2021-06-25T07:43:08Z</dcterms:modified>
</cp:coreProperties>
</file>