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95" r:id="rId1"/>
  </p:sldMasterIdLst>
  <p:notesMasterIdLst>
    <p:notesMasterId r:id="rId19"/>
  </p:notesMasterIdLst>
  <p:sldIdLst>
    <p:sldId id="256" r:id="rId2"/>
    <p:sldId id="257" r:id="rId3"/>
    <p:sldId id="258" r:id="rId4"/>
    <p:sldId id="260" r:id="rId5"/>
    <p:sldId id="261" r:id="rId6"/>
    <p:sldId id="291" r:id="rId7"/>
    <p:sldId id="292" r:id="rId8"/>
    <p:sldId id="262" r:id="rId9"/>
    <p:sldId id="263" r:id="rId10"/>
    <p:sldId id="275" r:id="rId11"/>
    <p:sldId id="264" r:id="rId12"/>
    <p:sldId id="265" r:id="rId13"/>
    <p:sldId id="266" r:id="rId14"/>
    <p:sldId id="298"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CF04A0-6875-4089-B646-07A187630670}" v="6" dt="2023-11-10T08:50:17.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showGuides="1">
      <p:cViewPr varScale="1">
        <p:scale>
          <a:sx n="75" d="100"/>
          <a:sy n="75" d="100"/>
        </p:scale>
        <p:origin x="893" y="4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AB6D3-7E59-45AF-8470-B5357B52373D}" type="datetimeFigureOut">
              <a:rPr lang="en-IN" smtClean="0"/>
              <a:t>03-06-2024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57ACB-48DB-4FB2-9EC2-C914E792635B}"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2EAB06-2B72-4A9F-A6FA-20DACB4FE077}" type="datetime1">
              <a:rPr lang="en-IN" smtClean="0"/>
              <a:t>03-06-2024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2524348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A5CE92-4DB0-4FB3-B80F-3E0A97252355}" type="datetime1">
              <a:rPr lang="en-IN" smtClean="0"/>
              <a:t>03-06-2024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141121906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A5CE92-4DB0-4FB3-B80F-3E0A97252355}" type="datetime1">
              <a:rPr lang="en-IN" smtClean="0"/>
              <a:t>03-06-2024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10030432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A5CE92-4DB0-4FB3-B80F-3E0A97252355}" type="datetime1">
              <a:rPr lang="en-IN" smtClean="0"/>
              <a:t>03-06-2024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3D5AED-D04D-48C0-8E85-AB00F7D41487}"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4356660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A5CE92-4DB0-4FB3-B80F-3E0A97252355}" type="datetime1">
              <a:rPr lang="en-IN" smtClean="0"/>
              <a:t>03-06-2024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220822572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A5CE92-4DB0-4FB3-B80F-3E0A97252355}" type="datetime1">
              <a:rPr lang="en-IN" smtClean="0"/>
              <a:t>03-06-2024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24449212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A5CE92-4DB0-4FB3-B80F-3E0A97252355}" type="datetime1">
              <a:rPr lang="en-IN" smtClean="0"/>
              <a:t>03-06-2024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239562905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4BD527-C0F4-44DB-AA5D-5E050D4897A7}" type="datetime1">
              <a:rPr lang="en-IN" smtClean="0"/>
              <a:t>03-06-2024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3258143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1F888-274A-4F80-9FEE-00E24AC9B68B}" type="datetime1">
              <a:rPr lang="en-IN" smtClean="0"/>
              <a:t>03-06-2024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120651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27393AC-19B4-44D8-99D7-F6A8EFFD1173}" type="datetime1">
              <a:rPr lang="en-IN" smtClean="0"/>
              <a:t>03-06-2024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399906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124150-9309-4076-B950-42F6649A79D8}" type="datetime1">
              <a:rPr lang="en-IN" smtClean="0"/>
              <a:t>03-06-2024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392400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92E484-13A3-4A77-9E88-DE187492386F}" type="datetime1">
              <a:rPr lang="en-IN" smtClean="0"/>
              <a:t>03-06-2024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2065419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D9C632-73E3-46DE-806F-5051FE65CEB8}" type="datetime1">
              <a:rPr lang="en-IN" smtClean="0"/>
              <a:t>03-06-2024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304117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BC5E505-03CD-4777-98A6-7FAD5D1491F3}" type="datetime1">
              <a:rPr lang="en-IN" smtClean="0"/>
              <a:t>03-06-2024</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4021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281104-26D8-4E17-B2C9-02F651CE113F}" type="datetime1">
              <a:rPr lang="en-IN" smtClean="0"/>
              <a:t>03-06-2024</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1449341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C1D07B8-A076-4222-89E8-82CD8E7CFBE1}" type="datetime1">
              <a:rPr lang="en-IN" smtClean="0"/>
              <a:t>03-06-2024</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350509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C1AA6E-99DF-4967-B34D-52408BA2446D}" type="datetime1">
              <a:rPr lang="en-IN" smtClean="0"/>
              <a:t>03-06-2024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B3D5AED-D04D-48C0-8E85-AB00F7D41487}" type="slidenum">
              <a:rPr lang="en-IN" smtClean="0"/>
              <a:t>‹#›</a:t>
            </a:fld>
            <a:endParaRPr lang="en-IN" dirty="0"/>
          </a:p>
        </p:txBody>
      </p:sp>
    </p:spTree>
    <p:extLst>
      <p:ext uri="{BB962C8B-B14F-4D97-AF65-F5344CB8AC3E}">
        <p14:creationId xmlns:p14="http://schemas.microsoft.com/office/powerpoint/2010/main" val="2716655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A5CE92-4DB0-4FB3-B80F-3E0A97252355}" type="datetime1">
              <a:rPr lang="en-IN" smtClean="0"/>
              <a:t>03-06-2024</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B3D5AED-D04D-48C0-8E85-AB00F7D41487}" type="slidenum">
              <a:rPr lang="en-IN" smtClean="0"/>
              <a:t>‹#›</a:t>
            </a:fld>
            <a:endParaRPr lang="en-IN" dirty="0"/>
          </a:p>
        </p:txBody>
      </p:sp>
    </p:spTree>
    <p:extLst>
      <p:ext uri="{BB962C8B-B14F-4D97-AF65-F5344CB8AC3E}">
        <p14:creationId xmlns:p14="http://schemas.microsoft.com/office/powerpoint/2010/main" val="99213547"/>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owardsdatascience.com/churn-prediction-model-8a3f669cc76" TargetMode="External"/><Relationship Id="rId2" Type="http://schemas.openxmlformats.org/officeDocument/2006/relationships/hyperlink" Target="https://www.ibm.com/in-en/cloud/learn/machine-learning" TargetMode="External"/><Relationship Id="rId1" Type="http://schemas.openxmlformats.org/officeDocument/2006/relationships/slideLayout" Target="../slideLayouts/slideLayout2.xml"/><Relationship Id="rId4" Type="http://schemas.openxmlformats.org/officeDocument/2006/relationships/hyperlink" Target="https://www.kaggle.com/himanshupoddar/zomato-bangalore-restaurant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61456"/>
            <a:ext cx="7985760" cy="1031806"/>
          </a:xfrm>
        </p:spPr>
        <p:txBody>
          <a:bodyPr>
            <a:normAutofit fontScale="90000"/>
          </a:bodyPr>
          <a:lstStyle/>
          <a:p>
            <a:pPr algn="ctr"/>
            <a:r>
              <a:rPr lang="en-IN" sz="4000" dirty="0">
                <a:latin typeface="Agency FB" panose="020B0503020202020204" pitchFamily="34" charset="0"/>
              </a:rPr>
              <a:t>Department of Computer Science &amp; Engineering</a:t>
            </a:r>
            <a:br>
              <a:rPr lang="en-IN" sz="4000" dirty="0">
                <a:latin typeface="Agency FB" panose="020B0503020202020204" pitchFamily="34" charset="0"/>
              </a:rPr>
            </a:br>
            <a:r>
              <a:rPr lang="en-IN" sz="4000" b="1" dirty="0">
                <a:latin typeface="Agency FB" panose="020B0503020202020204" pitchFamily="34" charset="0"/>
              </a:rPr>
              <a:t>Project Presentation</a:t>
            </a:r>
          </a:p>
        </p:txBody>
      </p:sp>
      <p:sp>
        <p:nvSpPr>
          <p:cNvPr id="3" name="Subtitle 2"/>
          <p:cNvSpPr>
            <a:spLocks noGrp="1"/>
          </p:cNvSpPr>
          <p:nvPr>
            <p:ph type="subTitle" idx="1"/>
          </p:nvPr>
        </p:nvSpPr>
        <p:spPr>
          <a:xfrm>
            <a:off x="6512560" y="4678089"/>
            <a:ext cx="4490720" cy="1409890"/>
          </a:xfrm>
        </p:spPr>
        <p:txBody>
          <a:bodyPr>
            <a:normAutofit/>
          </a:bodyPr>
          <a:lstStyle/>
          <a:p>
            <a:pPr algn="l"/>
            <a:r>
              <a:rPr lang="en-IN" sz="2400" b="1" dirty="0">
                <a:solidFill>
                  <a:schemeClr val="tx1"/>
                </a:solidFill>
                <a:latin typeface="Agency FB" panose="020B0503020202020204" pitchFamily="34" charset="0"/>
              </a:rPr>
              <a:t>       Guide</a:t>
            </a:r>
          </a:p>
          <a:p>
            <a:pPr algn="l"/>
            <a:r>
              <a:rPr lang="en-IN" dirty="0">
                <a:solidFill>
                  <a:schemeClr val="tx1"/>
                </a:solidFill>
                <a:latin typeface="Agency FB" panose="020B0503020202020204" pitchFamily="34" charset="0"/>
              </a:rPr>
              <a:t> </a:t>
            </a:r>
            <a:r>
              <a:rPr lang="en-IN" sz="2300" dirty="0" err="1">
                <a:solidFill>
                  <a:schemeClr val="tx1"/>
                </a:solidFill>
                <a:latin typeface="Agency FB" panose="020B0503020202020204" pitchFamily="34" charset="0"/>
              </a:rPr>
              <a:t>Shivakumar</a:t>
            </a:r>
            <a:r>
              <a:rPr lang="en-IN" sz="2300" dirty="0">
                <a:solidFill>
                  <a:schemeClr val="tx1"/>
                </a:solidFill>
                <a:latin typeface="Agency FB" panose="020B0503020202020204" pitchFamily="34" charset="0"/>
              </a:rPr>
              <a:t> Selvam</a:t>
            </a:r>
          </a:p>
          <a:p>
            <a:r>
              <a:rPr lang="en-IN" dirty="0">
                <a:solidFill>
                  <a:schemeClr val="tx1"/>
                </a:solidFill>
                <a:latin typeface="Agency FB" panose="020B0503020202020204" pitchFamily="34" charset="0"/>
              </a:rPr>
              <a:t> </a:t>
            </a:r>
          </a:p>
          <a:p>
            <a:endParaRPr lang="en-IN" dirty="0">
              <a:solidFill>
                <a:srgbClr val="FF0000"/>
              </a:solidFill>
              <a:latin typeface="Agency FB" panose="020B0503020202020204" pitchFamily="34" charset="0"/>
            </a:endParaRPr>
          </a:p>
        </p:txBody>
      </p:sp>
      <p:sp>
        <p:nvSpPr>
          <p:cNvPr id="6" name="Subtitle 2"/>
          <p:cNvSpPr txBox="1"/>
          <p:nvPr/>
        </p:nvSpPr>
        <p:spPr>
          <a:xfrm>
            <a:off x="535940" y="4683570"/>
            <a:ext cx="4128770" cy="1409890"/>
          </a:xfrm>
          <a:prstGeom prst="rect">
            <a:avLst/>
          </a:prstGeom>
        </p:spPr>
        <p:txBody>
          <a:bodyPr vert="horz" lIns="91440" tIns="45720" rIns="91440" bIns="45720" rtlCol="0">
            <a:normAutofit fontScale="95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latin typeface="Agency FB" panose="020B0503020202020204" pitchFamily="34" charset="0"/>
              </a:rPr>
              <a:t>Project By</a:t>
            </a:r>
          </a:p>
          <a:p>
            <a:r>
              <a:rPr lang="en-IN" dirty="0">
                <a:latin typeface="Agency FB" panose="020B0503020202020204" pitchFamily="34" charset="0"/>
              </a:rPr>
              <a:t>AF0378108 – Goutham M P</a:t>
            </a:r>
          </a:p>
        </p:txBody>
      </p:sp>
      <p:sp>
        <p:nvSpPr>
          <p:cNvPr id="8" name="Title 1"/>
          <p:cNvSpPr txBox="1"/>
          <p:nvPr/>
        </p:nvSpPr>
        <p:spPr>
          <a:xfrm>
            <a:off x="1524000" y="3199458"/>
            <a:ext cx="9144000" cy="846910"/>
          </a:xfrm>
          <a:prstGeom prst="rect">
            <a:avLst/>
          </a:prstGeom>
        </p:spPr>
        <p:txBody>
          <a:bodyPr vert="horz" lIns="91440" tIns="45720" rIns="91440" bIns="45720" rtlCol="0" anchor="b">
            <a:normAutofit fontScale="8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latin typeface="Agency FB" panose="020B0503020202020204" pitchFamily="34" charset="0"/>
              </a:rPr>
              <a:t>Zomato Data Analysis and Rating Predictor</a:t>
            </a:r>
          </a:p>
        </p:txBody>
      </p:sp>
      <p:pic>
        <p:nvPicPr>
          <p:cNvPr id="5" name="Picture 4">
            <a:extLst>
              <a:ext uri="{FF2B5EF4-FFF2-40B4-BE49-F238E27FC236}">
                <a16:creationId xmlns:a16="http://schemas.microsoft.com/office/drawing/2014/main" id="{A6D7A9F0-9987-31EA-B439-857CC2C1E220}"/>
              </a:ext>
            </a:extLst>
          </p:cNvPr>
          <p:cNvPicPr>
            <a:picLocks noChangeAspect="1"/>
          </p:cNvPicPr>
          <p:nvPr/>
        </p:nvPicPr>
        <p:blipFill>
          <a:blip r:embed="rId2"/>
          <a:stretch>
            <a:fillRect/>
          </a:stretch>
        </p:blipFill>
        <p:spPr>
          <a:xfrm>
            <a:off x="3291839" y="28355"/>
            <a:ext cx="5659121" cy="1714500"/>
          </a:xfrm>
          <a:prstGeom prst="rect">
            <a:avLst/>
          </a:prstGeom>
        </p:spPr>
      </p:pic>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8D6F-8772-1706-537C-3C1377C48373}"/>
              </a:ext>
            </a:extLst>
          </p:cNvPr>
          <p:cNvSpPr>
            <a:spLocks noGrp="1"/>
          </p:cNvSpPr>
          <p:nvPr>
            <p:ph type="title"/>
          </p:nvPr>
        </p:nvSpPr>
        <p:spPr/>
        <p:txBody>
          <a:bodyPr/>
          <a:lstStyle/>
          <a:p>
            <a:r>
              <a:rPr lang="en-IN" sz="4400" dirty="0">
                <a:ln/>
                <a:solidFill>
                  <a:schemeClr val="accent1"/>
                </a:solidFill>
                <a:effectLst>
                  <a:outerShdw blurRad="38100" dist="25400" dir="5400000" algn="ctr" rotWithShape="0">
                    <a:srgbClr val="6E747A">
                      <a:alpha val="43000"/>
                    </a:srgbClr>
                  </a:outerShdw>
                </a:effectLst>
              </a:rPr>
              <a:t>METHODOLOGY</a:t>
            </a:r>
            <a:endParaRPr lang="en-IN" dirty="0"/>
          </a:p>
        </p:txBody>
      </p:sp>
      <p:sp>
        <p:nvSpPr>
          <p:cNvPr id="6" name="Slide Number Placeholder 5"/>
          <p:cNvSpPr>
            <a:spLocks noGrp="1"/>
          </p:cNvSpPr>
          <p:nvPr>
            <p:ph type="sldNum" sz="quarter" idx="12"/>
          </p:nvPr>
        </p:nvSpPr>
        <p:spPr/>
        <p:txBody>
          <a:bodyPr/>
          <a:lstStyle/>
          <a:p>
            <a:fld id="{FB3D5AED-D04D-48C0-8E85-AB00F7D41487}" type="slidenum">
              <a:rPr lang="en-IN" smtClean="0"/>
              <a:t>10</a:t>
            </a:fld>
            <a:endParaRPr lang="en-IN" dirty="0"/>
          </a:p>
        </p:txBody>
      </p:sp>
      <p:pic>
        <p:nvPicPr>
          <p:cNvPr id="4098" name="Picture 2" descr="C:\Users\SNEHA\Downloads\123.jpg"/>
          <p:cNvPicPr>
            <a:picLocks noGrp="1" noChangeAspect="1" noChangeArrowheads="1"/>
          </p:cNvPicPr>
          <p:nvPr>
            <p:ph idx="4294967295"/>
          </p:nvPr>
        </p:nvPicPr>
        <p:blipFill>
          <a:blip r:embed="rId2"/>
          <a:srcRect/>
          <a:stretch>
            <a:fillRect/>
          </a:stretch>
        </p:blipFill>
        <p:spPr bwMode="auto">
          <a:xfrm>
            <a:off x="0" y="1830388"/>
            <a:ext cx="6172200" cy="4114800"/>
          </a:xfrm>
          <a:prstGeom prst="rect">
            <a:avLst/>
          </a:prstGeom>
          <a:noFill/>
        </p:spPr>
      </p:pic>
      <p:cxnSp>
        <p:nvCxnSpPr>
          <p:cNvPr id="3" name="Straight Connector 2">
            <a:extLst>
              <a:ext uri="{FF2B5EF4-FFF2-40B4-BE49-F238E27FC236}">
                <a16:creationId xmlns:a16="http://schemas.microsoft.com/office/drawing/2014/main" id="{4ED30A1B-9054-4C9A-FE9F-0EF039B0BDD1}"/>
              </a:ext>
            </a:extLst>
          </p:cNvPr>
          <p:cNvCxnSpPr/>
          <p:nvPr/>
        </p:nvCxnSpPr>
        <p:spPr>
          <a:xfrm>
            <a:off x="645160" y="1279830"/>
            <a:ext cx="109016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611" y="1517723"/>
            <a:ext cx="10988040" cy="4863305"/>
          </a:xfrm>
        </p:spPr>
        <p:txBody>
          <a:bodyPr>
            <a:normAutofit fontScale="80000" lnSpcReduction="20000"/>
          </a:bodyPr>
          <a:lstStyle/>
          <a:p>
            <a:pPr algn="just"/>
            <a:r>
              <a:rPr lang="en-US" sz="2700" dirty="0"/>
              <a:t>The various regression algorithms used to build the model are : linear regression, random forest regression algorithm, ridge regression, lasso regression, KNN algorithm, Support vector regression (SVR) and Bayesian regression.</a:t>
            </a:r>
          </a:p>
          <a:p>
            <a:pPr algn="just"/>
            <a:r>
              <a:rPr lang="en-US" sz="2700" dirty="0"/>
              <a:t>Linear regression : Simple linear regression involves only one dependent and one independent variable. It can be represented as :</a:t>
            </a:r>
          </a:p>
          <a:p>
            <a:pPr marL="3657600" lvl="8" indent="457200" algn="just">
              <a:buNone/>
            </a:pPr>
            <a:r>
              <a:rPr lang="en-US" sz="2700" dirty="0"/>
              <a:t>Y = a + bX (1)</a:t>
            </a:r>
          </a:p>
          <a:p>
            <a:pPr algn="just"/>
            <a:r>
              <a:rPr lang="en-US" sz="2700" dirty="0"/>
              <a:t>where X is the independent variable and Y is the dependent variable. b represents the slope of the line and a is the intercept.</a:t>
            </a:r>
          </a:p>
          <a:p>
            <a:pPr algn="just"/>
            <a:r>
              <a:rPr lang="en-US" sz="2700" dirty="0"/>
              <a:t>Random forest regression : The random forest regression algorithm combines the decisions and forms a sequence of base models. The model is formulated as follows :</a:t>
            </a:r>
          </a:p>
          <a:p>
            <a:pPr marL="3200400" lvl="7" indent="457200" algn="just">
              <a:buNone/>
            </a:pPr>
            <a:r>
              <a:rPr lang="en-US" sz="2700" dirty="0"/>
              <a:t>g(x)=f0(x)+f1(x)+f2(x)+... (2)</a:t>
            </a:r>
          </a:p>
          <a:p>
            <a:pPr algn="just"/>
            <a:r>
              <a:rPr lang="en-US" sz="2700" dirty="0"/>
              <a:t>where g is the sum of the base models fi.</a:t>
            </a:r>
          </a:p>
        </p:txBody>
      </p:sp>
      <p:sp>
        <p:nvSpPr>
          <p:cNvPr id="6" name="Slide Number Placeholder 5"/>
          <p:cNvSpPr>
            <a:spLocks noGrp="1"/>
          </p:cNvSpPr>
          <p:nvPr>
            <p:ph type="sldNum" sz="quarter" idx="12"/>
          </p:nvPr>
        </p:nvSpPr>
        <p:spPr/>
        <p:txBody>
          <a:bodyPr/>
          <a:lstStyle/>
          <a:p>
            <a:fld id="{FB3D5AED-D04D-48C0-8E85-AB00F7D41487}" type="slidenum">
              <a:rPr lang="en-IN" smtClean="0"/>
              <a:t>11</a:t>
            </a:fld>
            <a:endParaRPr lang="en-IN" dirty="0"/>
          </a:p>
        </p:txBody>
      </p:sp>
      <p:sp>
        <p:nvSpPr>
          <p:cNvPr id="11" name="TextBox 10"/>
          <p:cNvSpPr txBox="1"/>
          <p:nvPr/>
        </p:nvSpPr>
        <p:spPr>
          <a:xfrm flipH="1">
            <a:off x="795020" y="341949"/>
            <a:ext cx="10515600" cy="769441"/>
          </a:xfrm>
          <a:prstGeom prst="rect">
            <a:avLst/>
          </a:prstGeom>
          <a:noFill/>
        </p:spPr>
        <p:txBody>
          <a:bodyPr wrap="square" rtlCol="0">
            <a:spAutoFit/>
          </a:bodyPr>
          <a:lstStyle/>
          <a:p>
            <a:pPr algn="ctr"/>
            <a:r>
              <a:rPr lang="en-IN" sz="4400" dirty="0">
                <a:ln/>
                <a:solidFill>
                  <a:schemeClr val="accent1"/>
                </a:solidFill>
                <a:effectLst>
                  <a:outerShdw blurRad="38100" dist="25400" dir="5400000" algn="ctr" rotWithShape="0">
                    <a:srgbClr val="6E747A">
                      <a:alpha val="43000"/>
                    </a:srgbClr>
                  </a:outerShdw>
                </a:effectLst>
              </a:rPr>
              <a:t>METHODOLOGY</a:t>
            </a:r>
          </a:p>
        </p:txBody>
      </p:sp>
      <p:cxnSp>
        <p:nvCxnSpPr>
          <p:cNvPr id="13" name="Straight Connector 12"/>
          <p:cNvCxnSpPr/>
          <p:nvPr/>
        </p:nvCxnSpPr>
        <p:spPr>
          <a:xfrm>
            <a:off x="601980" y="1239520"/>
            <a:ext cx="109016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367652"/>
            <a:ext cx="11122660" cy="5358262"/>
          </a:xfrm>
        </p:spPr>
        <p:txBody>
          <a:bodyPr>
            <a:noAutofit/>
          </a:bodyPr>
          <a:lstStyle/>
          <a:p>
            <a:pPr marL="0" indent="0" algn="just">
              <a:buNone/>
            </a:pPr>
            <a:r>
              <a:rPr lang="en-US" sz="1800" b="1" dirty="0"/>
              <a:t>Ridge Regression</a:t>
            </a:r>
            <a:r>
              <a:rPr lang="en-US" sz="1800" dirty="0"/>
              <a:t> : Ridge regression is a variation of linear regression. It is used to solve multicollinearity in multiple regression. The equation for ridge regression is written as :</a:t>
            </a:r>
          </a:p>
          <a:p>
            <a:pPr marL="3200400" lvl="7" indent="457200" algn="just">
              <a:buNone/>
            </a:pPr>
            <a:r>
              <a:rPr lang="en-US" sz="1800" dirty="0"/>
              <a:t>Y = XB + e (3)</a:t>
            </a:r>
          </a:p>
          <a:p>
            <a:pPr algn="just"/>
            <a:r>
              <a:rPr lang="en-US" sz="1800" dirty="0"/>
              <a:t>where, Y is the dependent variable, X is the independent variable, B represents the regression coefficients to be estimated and e represents the errors.</a:t>
            </a:r>
          </a:p>
          <a:p>
            <a:pPr marL="0" indent="0" algn="just">
              <a:buNone/>
            </a:pPr>
            <a:endParaRPr lang="en-US" sz="1800" dirty="0"/>
          </a:p>
          <a:p>
            <a:pPr marL="0" indent="0" algn="just">
              <a:buNone/>
            </a:pPr>
            <a:r>
              <a:rPr lang="en-US" sz="1800" b="1" dirty="0"/>
              <a:t>Lasso Regression :</a:t>
            </a:r>
            <a:r>
              <a:rPr lang="en-IN" altLang="en-US" sz="1800" b="1" dirty="0"/>
              <a:t> </a:t>
            </a:r>
            <a:r>
              <a:rPr lang="en-US" sz="1800" dirty="0"/>
              <a:t>It is a variation of linear regression that involves shrinkage.</a:t>
            </a:r>
          </a:p>
          <a:p>
            <a:pPr marL="0" indent="0" algn="just">
              <a:buNone/>
            </a:pPr>
            <a:endParaRPr lang="en-US" sz="1800" dirty="0"/>
          </a:p>
          <a:p>
            <a:pPr marL="0" indent="0" algn="just">
              <a:buNone/>
            </a:pPr>
            <a:r>
              <a:rPr lang="en-US" sz="1800" b="1" dirty="0"/>
              <a:t>KNN Regression :</a:t>
            </a:r>
          </a:p>
          <a:p>
            <a:pPr algn="just"/>
            <a:r>
              <a:rPr lang="en-US" sz="1800" dirty="0"/>
              <a:t> A simple implementation of KNN regression is to calculate the average numerical target of the K nearest </a:t>
            </a:r>
            <a:r>
              <a:rPr lang="en-US" sz="1800" dirty="0" err="1"/>
              <a:t>neighbours.Support</a:t>
            </a:r>
            <a:r>
              <a:rPr lang="en-US" sz="1800" dirty="0"/>
              <a:t> Vector Regression(SVR) : SVR is similar to support vector machines with insignificant variance. Eventually, the error is reduced by individualizing the </a:t>
            </a:r>
            <a:r>
              <a:rPr lang="en-US" sz="1800" dirty="0" err="1"/>
              <a:t>margin.Bayesian</a:t>
            </a:r>
            <a:r>
              <a:rPr lang="en-US" sz="1800" dirty="0"/>
              <a:t> Regression : Another variation of linear regression which uses probability rather than point estimates.</a:t>
            </a:r>
          </a:p>
          <a:p>
            <a:pPr algn="just"/>
            <a:r>
              <a:rPr lang="en-US" sz="1800" dirty="0"/>
              <a:t>After modelling the data, we found that Random Forest regressor fit the best. But to increase the regression score, we used one hot encoding and got a regression score of 93.22.</a:t>
            </a:r>
          </a:p>
        </p:txBody>
      </p:sp>
      <p:sp>
        <p:nvSpPr>
          <p:cNvPr id="5" name="Footer Placeholder 4"/>
          <p:cNvSpPr>
            <a:spLocks noGrp="1"/>
          </p:cNvSpPr>
          <p:nvPr>
            <p:ph type="ftr" sz="quarter" idx="11"/>
          </p:nvPr>
        </p:nvSpPr>
        <p:spPr/>
        <p:txBody>
          <a:bodyPr/>
          <a:lstStyle/>
          <a:p>
            <a:r>
              <a:rPr lang="en-IN" dirty="0"/>
              <a:t>Dept of CSE, DBIT</a:t>
            </a:r>
          </a:p>
        </p:txBody>
      </p:sp>
      <p:sp>
        <p:nvSpPr>
          <p:cNvPr id="6" name="Slide Number Placeholder 5"/>
          <p:cNvSpPr>
            <a:spLocks noGrp="1"/>
          </p:cNvSpPr>
          <p:nvPr>
            <p:ph type="sldNum" sz="quarter" idx="12"/>
          </p:nvPr>
        </p:nvSpPr>
        <p:spPr/>
        <p:txBody>
          <a:bodyPr/>
          <a:lstStyle/>
          <a:p>
            <a:fld id="{FB3D5AED-D04D-48C0-8E85-AB00F7D41487}" type="slidenum">
              <a:rPr lang="en-IN" smtClean="0"/>
              <a:t>12</a:t>
            </a:fld>
            <a:endParaRPr lang="en-IN" dirty="0"/>
          </a:p>
        </p:txBody>
      </p:sp>
      <p:sp>
        <p:nvSpPr>
          <p:cNvPr id="11" name="TextBox 10"/>
          <p:cNvSpPr txBox="1"/>
          <p:nvPr/>
        </p:nvSpPr>
        <p:spPr>
          <a:xfrm flipH="1">
            <a:off x="795020" y="341949"/>
            <a:ext cx="10515600" cy="769441"/>
          </a:xfrm>
          <a:prstGeom prst="rect">
            <a:avLst/>
          </a:prstGeom>
          <a:noFill/>
        </p:spPr>
        <p:txBody>
          <a:bodyPr wrap="square" rtlCol="0">
            <a:spAutoFit/>
          </a:bodyPr>
          <a:lstStyle/>
          <a:p>
            <a:pPr algn="ctr"/>
            <a:r>
              <a:rPr lang="en-IN" sz="4400" dirty="0">
                <a:ln/>
                <a:solidFill>
                  <a:schemeClr val="accent1"/>
                </a:solidFill>
                <a:effectLst>
                  <a:outerShdw blurRad="38100" dist="25400" dir="5400000" algn="ctr" rotWithShape="0">
                    <a:srgbClr val="6E747A">
                      <a:alpha val="43000"/>
                    </a:srgbClr>
                  </a:outerShdw>
                </a:effectLst>
              </a:rPr>
              <a:t>METHODOLOGY</a:t>
            </a:r>
          </a:p>
        </p:txBody>
      </p:sp>
      <p:cxnSp>
        <p:nvCxnSpPr>
          <p:cNvPr id="13" name="Straight Connector 12"/>
          <p:cNvCxnSpPr/>
          <p:nvPr/>
        </p:nvCxnSpPr>
        <p:spPr>
          <a:xfrm>
            <a:off x="601980" y="1239520"/>
            <a:ext cx="109016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8379343-92D2-4573-BEBE-6A4C009C66DA}"/>
              </a:ext>
            </a:extLst>
          </p:cNvPr>
          <p:cNvSpPr>
            <a:spLocks noGrp="1"/>
          </p:cNvSpPr>
          <p:nvPr>
            <p:ph type="title"/>
          </p:nvPr>
        </p:nvSpPr>
        <p:spPr/>
        <p:txBody>
          <a:bodyPr/>
          <a:lstStyle/>
          <a:p>
            <a:r>
              <a:rPr lang="en-IN" sz="4400" dirty="0">
                <a:ln/>
                <a:solidFill>
                  <a:schemeClr val="accent1"/>
                </a:solidFill>
                <a:effectLst>
                  <a:outerShdw blurRad="38100" dist="25400" dir="5400000" algn="ctr" rotWithShape="0">
                    <a:srgbClr val="6E747A">
                      <a:alpha val="43000"/>
                    </a:srgbClr>
                  </a:outerShdw>
                </a:effectLst>
              </a:rPr>
              <a:t>OUTCOME</a:t>
            </a:r>
            <a:endParaRPr lang="en-IN" dirty="0"/>
          </a:p>
        </p:txBody>
      </p:sp>
      <p:pic>
        <p:nvPicPr>
          <p:cNvPr id="15" name="Content Placeholder 14">
            <a:extLst>
              <a:ext uri="{FF2B5EF4-FFF2-40B4-BE49-F238E27FC236}">
                <a16:creationId xmlns:a16="http://schemas.microsoft.com/office/drawing/2014/main" id="{A56E5A19-BDC4-36A9-3527-566A3A4ACC62}"/>
              </a:ext>
            </a:extLst>
          </p:cNvPr>
          <p:cNvPicPr>
            <a:picLocks noGrp="1" noChangeAspect="1"/>
          </p:cNvPicPr>
          <p:nvPr>
            <p:ph sz="half" idx="1"/>
          </p:nvPr>
        </p:nvPicPr>
        <p:blipFill>
          <a:blip r:embed="rId2"/>
          <a:stretch>
            <a:fillRect/>
          </a:stretch>
        </p:blipFill>
        <p:spPr>
          <a:xfrm>
            <a:off x="503720" y="1534955"/>
            <a:ext cx="5549100" cy="4525963"/>
          </a:xfrm>
        </p:spPr>
      </p:pic>
      <p:pic>
        <p:nvPicPr>
          <p:cNvPr id="19" name="Content Placeholder 18">
            <a:extLst>
              <a:ext uri="{FF2B5EF4-FFF2-40B4-BE49-F238E27FC236}">
                <a16:creationId xmlns:a16="http://schemas.microsoft.com/office/drawing/2014/main" id="{F013FA17-A836-5EBE-ADEE-306F537E5ABB}"/>
              </a:ext>
            </a:extLst>
          </p:cNvPr>
          <p:cNvPicPr>
            <a:picLocks noGrp="1" noChangeAspect="1"/>
          </p:cNvPicPr>
          <p:nvPr>
            <p:ph sz="half" idx="2"/>
          </p:nvPr>
        </p:nvPicPr>
        <p:blipFill>
          <a:blip r:embed="rId3"/>
          <a:stretch>
            <a:fillRect/>
          </a:stretch>
        </p:blipFill>
        <p:spPr>
          <a:xfrm>
            <a:off x="5974162" y="1534955"/>
            <a:ext cx="5829805" cy="4351397"/>
          </a:xfrm>
        </p:spPr>
      </p:pic>
      <p:sp>
        <p:nvSpPr>
          <p:cNvPr id="7" name="Date Placeholder 3"/>
          <p:cNvSpPr>
            <a:spLocks noGrp="1"/>
          </p:cNvSpPr>
          <p:nvPr>
            <p:ph type="dt" sz="half" idx="10"/>
          </p:nvPr>
        </p:nvSpPr>
        <p:spPr/>
        <p:txBody>
          <a:bodyPr/>
          <a:lstStyle/>
          <a:p>
            <a:fld id="{927393AC-19B4-44D8-99D7-F6A8EFFD1173}" type="datetime1">
              <a:rPr lang="en-IN" smtClean="0"/>
              <a:t>03-06-2024</a:t>
            </a:fld>
            <a:endParaRPr lang="en-IN" dirty="0"/>
          </a:p>
        </p:txBody>
      </p:sp>
      <p:sp>
        <p:nvSpPr>
          <p:cNvPr id="5" name="Footer Placeholder 4"/>
          <p:cNvSpPr>
            <a:spLocks noGrp="1"/>
          </p:cNvSpPr>
          <p:nvPr>
            <p:ph type="ftr" sz="quarter" idx="11"/>
          </p:nvPr>
        </p:nvSpPr>
        <p:spPr/>
        <p:txBody>
          <a:bodyPr/>
          <a:lstStyle/>
          <a:p>
            <a:r>
              <a:rPr lang="en-IN" dirty="0"/>
              <a:t>Dept of CSE, DBIT</a:t>
            </a:r>
          </a:p>
        </p:txBody>
      </p:sp>
      <p:sp>
        <p:nvSpPr>
          <p:cNvPr id="6" name="Slide Number Placeholder 5"/>
          <p:cNvSpPr>
            <a:spLocks noGrp="1"/>
          </p:cNvSpPr>
          <p:nvPr>
            <p:ph type="sldNum" sz="quarter" idx="12"/>
          </p:nvPr>
        </p:nvSpPr>
        <p:spPr/>
        <p:txBody>
          <a:bodyPr/>
          <a:lstStyle/>
          <a:p>
            <a:fld id="{FB3D5AED-D04D-48C0-8E85-AB00F7D41487}" type="slidenum">
              <a:rPr lang="en-IN" smtClean="0"/>
              <a:t>13</a:t>
            </a:fld>
            <a:endParaRPr lang="en-IN" dirty="0"/>
          </a:p>
        </p:txBody>
      </p:sp>
      <p:cxnSp>
        <p:nvCxnSpPr>
          <p:cNvPr id="13" name="Straight Connector 12"/>
          <p:cNvCxnSpPr/>
          <p:nvPr/>
        </p:nvCxnSpPr>
        <p:spPr>
          <a:xfrm>
            <a:off x="601980" y="1239520"/>
            <a:ext cx="109016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8379343-92D2-4573-BEBE-6A4C009C66DA}"/>
              </a:ext>
            </a:extLst>
          </p:cNvPr>
          <p:cNvSpPr>
            <a:spLocks noGrp="1"/>
          </p:cNvSpPr>
          <p:nvPr>
            <p:ph type="title"/>
          </p:nvPr>
        </p:nvSpPr>
        <p:spPr/>
        <p:txBody>
          <a:bodyPr/>
          <a:lstStyle/>
          <a:p>
            <a:r>
              <a:rPr lang="en-IN" sz="4400" dirty="0">
                <a:ln/>
                <a:solidFill>
                  <a:schemeClr val="accent1"/>
                </a:solidFill>
                <a:effectLst>
                  <a:outerShdw blurRad="38100" dist="25400" dir="5400000" algn="ctr" rotWithShape="0">
                    <a:srgbClr val="6E747A">
                      <a:alpha val="43000"/>
                    </a:srgbClr>
                  </a:outerShdw>
                </a:effectLst>
              </a:rPr>
              <a:t>OUTCOME</a:t>
            </a:r>
            <a:endParaRPr lang="en-IN" dirty="0"/>
          </a:p>
        </p:txBody>
      </p:sp>
      <p:pic>
        <p:nvPicPr>
          <p:cNvPr id="10" name="Content Placeholder 9">
            <a:extLst>
              <a:ext uri="{FF2B5EF4-FFF2-40B4-BE49-F238E27FC236}">
                <a16:creationId xmlns:a16="http://schemas.microsoft.com/office/drawing/2014/main" id="{22D33911-3144-8AA4-00FC-DB6C1653CB4E}"/>
              </a:ext>
            </a:extLst>
          </p:cNvPr>
          <p:cNvPicPr>
            <a:picLocks noGrp="1" noChangeAspect="1"/>
          </p:cNvPicPr>
          <p:nvPr>
            <p:ph sz="half" idx="1"/>
          </p:nvPr>
        </p:nvPicPr>
        <p:blipFill>
          <a:blip r:embed="rId2"/>
          <a:stretch>
            <a:fillRect/>
          </a:stretch>
        </p:blipFill>
        <p:spPr>
          <a:xfrm>
            <a:off x="5910494" y="1417638"/>
            <a:ext cx="5880868" cy="4525963"/>
          </a:xfrm>
        </p:spPr>
      </p:pic>
      <p:pic>
        <p:nvPicPr>
          <p:cNvPr id="12" name="Content Placeholder 11">
            <a:extLst>
              <a:ext uri="{FF2B5EF4-FFF2-40B4-BE49-F238E27FC236}">
                <a16:creationId xmlns:a16="http://schemas.microsoft.com/office/drawing/2014/main" id="{B14234B5-EEEF-3F7C-923B-9A2255EEF441}"/>
              </a:ext>
            </a:extLst>
          </p:cNvPr>
          <p:cNvPicPr>
            <a:picLocks noGrp="1" noChangeAspect="1"/>
          </p:cNvPicPr>
          <p:nvPr>
            <p:ph sz="half" idx="2"/>
          </p:nvPr>
        </p:nvPicPr>
        <p:blipFill>
          <a:blip r:embed="rId3"/>
          <a:stretch>
            <a:fillRect/>
          </a:stretch>
        </p:blipFill>
        <p:spPr>
          <a:xfrm>
            <a:off x="609600" y="1356838"/>
            <a:ext cx="4674008" cy="4525963"/>
          </a:xfrm>
        </p:spPr>
      </p:pic>
      <p:sp>
        <p:nvSpPr>
          <p:cNvPr id="7" name="Date Placeholder 3"/>
          <p:cNvSpPr>
            <a:spLocks noGrp="1"/>
          </p:cNvSpPr>
          <p:nvPr>
            <p:ph type="dt" sz="half" idx="10"/>
          </p:nvPr>
        </p:nvSpPr>
        <p:spPr/>
        <p:txBody>
          <a:bodyPr/>
          <a:lstStyle/>
          <a:p>
            <a:fld id="{927393AC-19B4-44D8-99D7-F6A8EFFD1173}" type="datetime1">
              <a:rPr lang="en-IN" smtClean="0"/>
              <a:t>03-06-2024</a:t>
            </a:fld>
            <a:endParaRPr lang="en-IN" dirty="0"/>
          </a:p>
        </p:txBody>
      </p:sp>
      <p:sp>
        <p:nvSpPr>
          <p:cNvPr id="5" name="Footer Placeholder 4"/>
          <p:cNvSpPr>
            <a:spLocks noGrp="1"/>
          </p:cNvSpPr>
          <p:nvPr>
            <p:ph type="ftr" sz="quarter" idx="11"/>
          </p:nvPr>
        </p:nvSpPr>
        <p:spPr/>
        <p:txBody>
          <a:bodyPr/>
          <a:lstStyle/>
          <a:p>
            <a:r>
              <a:rPr lang="en-IN" dirty="0"/>
              <a:t>Dept of CSE, DBIT</a:t>
            </a:r>
          </a:p>
        </p:txBody>
      </p:sp>
      <p:sp>
        <p:nvSpPr>
          <p:cNvPr id="6" name="Slide Number Placeholder 5"/>
          <p:cNvSpPr>
            <a:spLocks noGrp="1"/>
          </p:cNvSpPr>
          <p:nvPr>
            <p:ph type="sldNum" sz="quarter" idx="12"/>
          </p:nvPr>
        </p:nvSpPr>
        <p:spPr/>
        <p:txBody>
          <a:bodyPr/>
          <a:lstStyle/>
          <a:p>
            <a:fld id="{FB3D5AED-D04D-48C0-8E85-AB00F7D41487}" type="slidenum">
              <a:rPr lang="en-IN" smtClean="0"/>
              <a:t>14</a:t>
            </a:fld>
            <a:endParaRPr lang="en-IN" dirty="0"/>
          </a:p>
        </p:txBody>
      </p:sp>
      <p:cxnSp>
        <p:nvCxnSpPr>
          <p:cNvPr id="13" name="Straight Connector 12"/>
          <p:cNvCxnSpPr/>
          <p:nvPr/>
        </p:nvCxnSpPr>
        <p:spPr>
          <a:xfrm>
            <a:off x="601980" y="1239520"/>
            <a:ext cx="109016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946271"/>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flipH="1">
            <a:off x="795020" y="240349"/>
            <a:ext cx="10515600" cy="707886"/>
          </a:xfrm>
          <a:prstGeom prst="rect">
            <a:avLst/>
          </a:prstGeom>
          <a:noFill/>
        </p:spPr>
        <p:txBody>
          <a:bodyPr wrap="square" rtlCol="0">
            <a:spAutoFit/>
          </a:bodyPr>
          <a:lstStyle/>
          <a:p>
            <a:pPr algn="ctr"/>
            <a:r>
              <a:rPr lang="en-IN" sz="4000" dirty="0">
                <a:ln/>
                <a:solidFill>
                  <a:schemeClr val="accent1"/>
                </a:solidFill>
                <a:effectLst>
                  <a:outerShdw blurRad="38100" dist="25400" dir="5400000" algn="ctr" rotWithShape="0">
                    <a:srgbClr val="6E747A">
                      <a:alpha val="43000"/>
                    </a:srgbClr>
                  </a:outerShdw>
                </a:effectLst>
              </a:rPr>
              <a:t>CONCLUSION</a:t>
            </a:r>
          </a:p>
        </p:txBody>
      </p:sp>
      <p:cxnSp>
        <p:nvCxnSpPr>
          <p:cNvPr id="13" name="Straight Connector 12"/>
          <p:cNvCxnSpPr/>
          <p:nvPr/>
        </p:nvCxnSpPr>
        <p:spPr>
          <a:xfrm>
            <a:off x="601980" y="1239520"/>
            <a:ext cx="1090168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09600" y="1443446"/>
            <a:ext cx="10894060"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In conclusion, our analysis has shed light on the intricate dynamics that influence restaurant ratings. Through a comprehensive examination of factors such as location, cuisine, and user reviews, we have uncovered patterns and correlations that contribute significantly to a restaurant's overall rating. The geographical proximity, the type of cuisine offered, and the sentiments expressed in user reviews all play pivotal roles in shaping public perceptions.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Our predictive model, developed with meticulous consideration of these factors, demonstrates a commendable level of accuracy in forecasting restaurant ratings. This not only provides valuable insights for restaurant owners seeking to enhance their offerings but also empowers consumers with a tool to make informed dining choices.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However, it's important to acknowledge the ever-evolving nature of the restaurant industry and the dynamic preferences of consumers. As such, continuous updates and refinements to our model will be crucial to maintaining its relevance and reliability.</a:t>
            </a:r>
            <a:endParaRPr lang="en-IN" sz="2000" dirty="0"/>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989" y="1792706"/>
            <a:ext cx="10840453" cy="3826041"/>
          </a:xfrm>
        </p:spPr>
        <p:txBody>
          <a:bodyPr>
            <a:normAutofit/>
          </a:bodyPr>
          <a:lstStyle/>
          <a:p>
            <a:pPr lvl="0">
              <a:lnSpc>
                <a:spcPct val="150000"/>
              </a:lnSpc>
            </a:pPr>
            <a:r>
              <a:rPr lang="en-US" sz="2600" u="sng" dirty="0">
                <a:solidFill>
                  <a:srgbClr val="0000FF"/>
                </a:solidFill>
                <a:latin typeface="Times New Roman" panose="02020603050405020304" pitchFamily="18" charset="0"/>
                <a:ea typeface="Times New Roman" panose="02020603050405020304" pitchFamily="18" charset="0"/>
                <a:hlinkClick r:id="rId2"/>
              </a:rPr>
              <a:t>https://www.ibm.com/in-en/cloud/learn/machine-learning</a:t>
            </a:r>
            <a:endParaRPr lang="en-US" sz="2600" u="sng" dirty="0">
              <a:solidFill>
                <a:srgbClr val="0000FF"/>
              </a:solidFill>
              <a:latin typeface="Times New Roman" panose="02020603050405020304" pitchFamily="18" charset="0"/>
              <a:ea typeface="Times New Roman" panose="02020603050405020304" pitchFamily="18" charset="0"/>
            </a:endParaRPr>
          </a:p>
          <a:p>
            <a:pPr lvl="0">
              <a:lnSpc>
                <a:spcPct val="150000"/>
              </a:lnSpc>
            </a:pPr>
            <a:r>
              <a:rPr lang="en-US" sz="2600" u="sng" dirty="0">
                <a:solidFill>
                  <a:srgbClr val="0000FF"/>
                </a:solidFill>
                <a:latin typeface="Times New Roman" panose="02020603050405020304" pitchFamily="18" charset="0"/>
                <a:ea typeface="Times New Roman" panose="02020603050405020304" pitchFamily="18" charset="0"/>
                <a:hlinkClick r:id="rId3"/>
              </a:rPr>
              <a:t>https://towardsdatascience.com/churn-prediction-model-8a3f669cc76</a:t>
            </a:r>
            <a:endParaRPr lang="en-US" sz="2600" u="sng" dirty="0">
              <a:solidFill>
                <a:srgbClr val="0000FF"/>
              </a:solidFill>
              <a:latin typeface="Times New Roman" panose="02020603050405020304" pitchFamily="18" charset="0"/>
              <a:ea typeface="Times New Roman" panose="02020603050405020304" pitchFamily="18" charset="0"/>
            </a:endParaRPr>
          </a:p>
          <a:p>
            <a:pPr lvl="0">
              <a:lnSpc>
                <a:spcPct val="150000"/>
              </a:lnSpc>
            </a:pPr>
            <a:r>
              <a:rPr lang="en-US" sz="2600" u="sng" dirty="0">
                <a:solidFill>
                  <a:srgbClr val="0000FF"/>
                </a:solidFill>
                <a:latin typeface="Times New Roman" panose="02020603050405020304" pitchFamily="18" charset="0"/>
                <a:hlinkClick r:id="rId4"/>
              </a:rPr>
              <a:t>https://www.kaggle.com/himanshupoddar/zomato-bangalore-restaurants</a:t>
            </a:r>
            <a:endParaRPr lang="en-IN" sz="2600" dirty="0">
              <a:latin typeface="Tw Cen MT" panose="020B0602020104020603" pitchFamily="34" charset="0"/>
            </a:endParaRPr>
          </a:p>
          <a:p>
            <a:pPr marL="0" indent="0" algn="just">
              <a:buNone/>
            </a:pPr>
            <a:endParaRPr lang="en-IN" sz="2600" dirty="0">
              <a:latin typeface="Tw Cen MT" panose="020B0602020104020603" pitchFamily="34" charset="0"/>
            </a:endParaRPr>
          </a:p>
        </p:txBody>
      </p:sp>
      <p:sp>
        <p:nvSpPr>
          <p:cNvPr id="6" name="Slide Number Placeholder 5"/>
          <p:cNvSpPr>
            <a:spLocks noGrp="1"/>
          </p:cNvSpPr>
          <p:nvPr>
            <p:ph type="sldNum" sz="quarter" idx="12"/>
          </p:nvPr>
        </p:nvSpPr>
        <p:spPr/>
        <p:txBody>
          <a:bodyPr/>
          <a:lstStyle/>
          <a:p>
            <a:fld id="{FB3D5AED-D04D-48C0-8E85-AB00F7D41487}" type="slidenum">
              <a:rPr lang="en-IN" smtClean="0"/>
              <a:t>16</a:t>
            </a:fld>
            <a:endParaRPr lang="en-IN" dirty="0"/>
          </a:p>
        </p:txBody>
      </p:sp>
      <p:sp>
        <p:nvSpPr>
          <p:cNvPr id="11" name="TextBox 10"/>
          <p:cNvSpPr txBox="1"/>
          <p:nvPr/>
        </p:nvSpPr>
        <p:spPr>
          <a:xfrm flipH="1">
            <a:off x="838200" y="123142"/>
            <a:ext cx="10515600" cy="769441"/>
          </a:xfrm>
          <a:prstGeom prst="rect">
            <a:avLst/>
          </a:prstGeom>
          <a:noFill/>
        </p:spPr>
        <p:txBody>
          <a:bodyPr wrap="square" rtlCol="0">
            <a:spAutoFit/>
          </a:bodyPr>
          <a:lstStyle/>
          <a:p>
            <a:pPr algn="ctr"/>
            <a:r>
              <a:rPr lang="en-IN" sz="4400" dirty="0">
                <a:ln/>
                <a:solidFill>
                  <a:schemeClr val="accent1"/>
                </a:solidFill>
                <a:effectLst>
                  <a:outerShdw blurRad="38100" dist="25400" dir="5400000" algn="ctr" rotWithShape="0">
                    <a:srgbClr val="6E747A">
                      <a:alpha val="43000"/>
                    </a:srgbClr>
                  </a:outerShdw>
                </a:effectLst>
              </a:rPr>
              <a:t>REFERENCES</a:t>
            </a:r>
          </a:p>
        </p:txBody>
      </p:sp>
      <p:cxnSp>
        <p:nvCxnSpPr>
          <p:cNvPr id="13" name="Straight Connector 12"/>
          <p:cNvCxnSpPr/>
          <p:nvPr/>
        </p:nvCxnSpPr>
        <p:spPr>
          <a:xfrm>
            <a:off x="645160" y="984023"/>
            <a:ext cx="109016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06662"/>
            <a:ext cx="10515600" cy="4351338"/>
          </a:xfrm>
        </p:spPr>
        <p:txBody>
          <a:bodyPr>
            <a:normAutofit/>
          </a:bodyPr>
          <a:lstStyle/>
          <a:p>
            <a:pPr marL="0" indent="0" algn="ctr">
              <a:buNone/>
            </a:pPr>
            <a:r>
              <a:rPr lang="en-IN" sz="5400" dirty="0">
                <a:solidFill>
                  <a:srgbClr val="002060"/>
                </a:solidFill>
                <a:latin typeface="Raleway" pitchFamily="2" charset="0"/>
              </a:rPr>
              <a:t>THANK YOU</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6828"/>
          </a:xfrm>
        </p:spPr>
        <p:txBody>
          <a:bodyPr>
            <a:normAutofit fontScale="90000"/>
          </a:bodyPr>
          <a:lstStyle/>
          <a:p>
            <a:pPr algn="ctr"/>
            <a:r>
              <a:rPr lang="en-IN" b="1" dirty="0">
                <a:latin typeface="Agency FB" panose="020B0503020202020204" pitchFamily="34" charset="0"/>
              </a:rPr>
              <a:t>Index</a:t>
            </a:r>
          </a:p>
        </p:txBody>
      </p:sp>
      <p:sp>
        <p:nvSpPr>
          <p:cNvPr id="3" name="Content Placeholder 2"/>
          <p:cNvSpPr>
            <a:spLocks noGrp="1"/>
          </p:cNvSpPr>
          <p:nvPr>
            <p:ph idx="1"/>
          </p:nvPr>
        </p:nvSpPr>
        <p:spPr>
          <a:xfrm>
            <a:off x="838200" y="1455938"/>
            <a:ext cx="10515600" cy="4721025"/>
          </a:xfrm>
        </p:spPr>
        <p:txBody>
          <a:bodyPr>
            <a:normAutofit/>
          </a:bodyPr>
          <a:lstStyle/>
          <a:p>
            <a:r>
              <a:rPr lang="en-IN" sz="2400" dirty="0"/>
              <a:t>Introduction</a:t>
            </a:r>
          </a:p>
          <a:p>
            <a:r>
              <a:rPr lang="en-IN" sz="2400" dirty="0"/>
              <a:t>Problem Definition</a:t>
            </a:r>
          </a:p>
          <a:p>
            <a:r>
              <a:rPr lang="en-IN" sz="2400" dirty="0"/>
              <a:t>Scopes</a:t>
            </a:r>
          </a:p>
          <a:p>
            <a:r>
              <a:rPr lang="en-IN" sz="2400" dirty="0"/>
              <a:t>Objectives</a:t>
            </a:r>
          </a:p>
          <a:p>
            <a:r>
              <a:rPr lang="en-IN" sz="2400" dirty="0"/>
              <a:t>proposed System</a:t>
            </a:r>
          </a:p>
          <a:p>
            <a:r>
              <a:rPr lang="en-IN" sz="2400" dirty="0"/>
              <a:t>Methodology</a:t>
            </a:r>
          </a:p>
          <a:p>
            <a:r>
              <a:rPr lang="en-IN" sz="2400" dirty="0"/>
              <a:t>Outcome</a:t>
            </a:r>
          </a:p>
          <a:p>
            <a:r>
              <a:rPr lang="en-IN" sz="2400" dirty="0"/>
              <a:t>Conclusion</a:t>
            </a:r>
          </a:p>
          <a:p>
            <a:r>
              <a:rPr lang="en-IN" sz="2400" dirty="0"/>
              <a:t>References </a:t>
            </a:r>
          </a:p>
          <a:p>
            <a:endParaRPr lang="en-IN" sz="3600" dirty="0"/>
          </a:p>
        </p:txBody>
      </p:sp>
      <p:sp>
        <p:nvSpPr>
          <p:cNvPr id="6" name="Slide Number Placeholder 5"/>
          <p:cNvSpPr>
            <a:spLocks noGrp="1"/>
          </p:cNvSpPr>
          <p:nvPr>
            <p:ph type="sldNum" sz="quarter" idx="12"/>
          </p:nvPr>
        </p:nvSpPr>
        <p:spPr/>
        <p:txBody>
          <a:bodyPr/>
          <a:lstStyle/>
          <a:p>
            <a:fld id="{FB3D5AED-D04D-48C0-8E85-AB00F7D41487}" type="slidenum">
              <a:rPr lang="en-IN" smtClean="0"/>
              <a:t>2</a:t>
            </a:fld>
            <a:endParaRPr lang="en-IN" dirty="0"/>
          </a:p>
        </p:txBody>
      </p:sp>
      <p:cxnSp>
        <p:nvCxnSpPr>
          <p:cNvPr id="4" name="Straight Connector 3">
            <a:extLst>
              <a:ext uri="{FF2B5EF4-FFF2-40B4-BE49-F238E27FC236}">
                <a16:creationId xmlns:a16="http://schemas.microsoft.com/office/drawing/2014/main" id="{96078928-2F40-D575-AD14-E949FD44447C}"/>
              </a:ext>
            </a:extLst>
          </p:cNvPr>
          <p:cNvCxnSpPr/>
          <p:nvPr/>
        </p:nvCxnSpPr>
        <p:spPr>
          <a:xfrm>
            <a:off x="645160" y="1122514"/>
            <a:ext cx="109016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597839"/>
            <a:ext cx="10708640" cy="4790929"/>
          </a:xfrm>
        </p:spPr>
        <p:txBody>
          <a:bodyPr>
            <a:normAutofit/>
          </a:bodyPr>
          <a:lstStyle/>
          <a:p>
            <a:pPr marL="0" indent="0" algn="just">
              <a:buNone/>
            </a:pPr>
            <a:r>
              <a:rPr lang="en-US" sz="2600" b="1" u="sng" dirty="0">
                <a:solidFill>
                  <a:schemeClr val="bg2">
                    <a:lumMod val="10000"/>
                  </a:schemeClr>
                </a:solidFill>
              </a:rPr>
              <a:t>Introduction To </a:t>
            </a:r>
            <a:r>
              <a:rPr lang="en-IN" altLang="en-US" sz="2600" b="1" u="sng" dirty="0">
                <a:solidFill>
                  <a:schemeClr val="bg2">
                    <a:lumMod val="10000"/>
                  </a:schemeClr>
                </a:solidFill>
              </a:rPr>
              <a:t> Data Science and Machine Learning</a:t>
            </a:r>
            <a:endParaRPr lang="en-US" sz="2600" b="1" u="sng" dirty="0">
              <a:solidFill>
                <a:schemeClr val="bg2">
                  <a:lumMod val="10000"/>
                </a:schemeClr>
              </a:solidFill>
            </a:endParaRPr>
          </a:p>
          <a:p>
            <a:pPr algn="just"/>
            <a:r>
              <a:rPr lang="en-US" sz="2600" dirty="0">
                <a:solidFill>
                  <a:schemeClr val="bg2">
                    <a:lumMod val="10000"/>
                  </a:schemeClr>
                </a:solidFill>
              </a:rPr>
              <a:t>Data science combines statistics, computer science, and domain knowledge to extract valuable insights from data, aiming to make data-driven decisions and solve problems.</a:t>
            </a:r>
          </a:p>
          <a:p>
            <a:pPr algn="just"/>
            <a:r>
              <a:rPr lang="en-US" sz="2600" dirty="0">
                <a:sym typeface="+mn-ea"/>
              </a:rPr>
              <a:t>Machine Learning is the field of study that gives computers the capability to learn without being explicitly programmed. ML is one of the most exciting technologies that one would have ever come across.</a:t>
            </a:r>
            <a:endParaRPr lang="en-US" sz="2600" dirty="0">
              <a:solidFill>
                <a:schemeClr val="bg2">
                  <a:lumMod val="10000"/>
                </a:schemeClr>
              </a:solidFill>
            </a:endParaRPr>
          </a:p>
          <a:p>
            <a:pPr algn="just"/>
            <a:r>
              <a:rPr lang="en-US" sz="2600" dirty="0">
                <a:solidFill>
                  <a:schemeClr val="bg2">
                    <a:lumMod val="10000"/>
                  </a:schemeClr>
                </a:solidFill>
              </a:rPr>
              <a:t>Machine learning algorithm is used to draw inferences from datasets consisting of input data without labeled responses.</a:t>
            </a:r>
          </a:p>
        </p:txBody>
      </p:sp>
      <p:sp>
        <p:nvSpPr>
          <p:cNvPr id="6" name="Slide Number Placeholder 5"/>
          <p:cNvSpPr>
            <a:spLocks noGrp="1"/>
          </p:cNvSpPr>
          <p:nvPr>
            <p:ph type="sldNum" sz="quarter" idx="12"/>
          </p:nvPr>
        </p:nvSpPr>
        <p:spPr/>
        <p:txBody>
          <a:bodyPr/>
          <a:lstStyle/>
          <a:p>
            <a:fld id="{FB3D5AED-D04D-48C0-8E85-AB00F7D41487}" type="slidenum">
              <a:rPr lang="en-IN" smtClean="0"/>
              <a:t>3</a:t>
            </a:fld>
            <a:endParaRPr lang="en-IN" dirty="0"/>
          </a:p>
        </p:txBody>
      </p:sp>
      <p:sp>
        <p:nvSpPr>
          <p:cNvPr id="11" name="TextBox 10"/>
          <p:cNvSpPr txBox="1"/>
          <p:nvPr/>
        </p:nvSpPr>
        <p:spPr>
          <a:xfrm flipH="1">
            <a:off x="838200" y="266652"/>
            <a:ext cx="10515600" cy="769441"/>
          </a:xfrm>
          <a:prstGeom prst="rect">
            <a:avLst/>
          </a:prstGeom>
          <a:noFill/>
        </p:spPr>
        <p:txBody>
          <a:bodyPr wrap="square" rtlCol="0">
            <a:spAutoFit/>
          </a:bodyPr>
          <a:lstStyle/>
          <a:p>
            <a:pPr algn="ctr"/>
            <a:r>
              <a:rPr lang="en-IN" sz="4400" spc="300" dirty="0">
                <a:ln/>
                <a:solidFill>
                  <a:schemeClr val="accent1"/>
                </a:solidFill>
                <a:effectLst>
                  <a:outerShdw blurRad="38100" dist="25400" dir="5400000" algn="ctr" rotWithShape="0">
                    <a:srgbClr val="6E747A">
                      <a:alpha val="43000"/>
                    </a:srgbClr>
                  </a:outerShdw>
                </a:effectLst>
              </a:rPr>
              <a:t>INTRODUCTION</a:t>
            </a:r>
          </a:p>
        </p:txBody>
      </p:sp>
      <p:cxnSp>
        <p:nvCxnSpPr>
          <p:cNvPr id="2" name="Straight Connector 1">
            <a:extLst>
              <a:ext uri="{FF2B5EF4-FFF2-40B4-BE49-F238E27FC236}">
                <a16:creationId xmlns:a16="http://schemas.microsoft.com/office/drawing/2014/main" id="{BA38EDFB-51FB-C064-EE52-DCCB7A65474F}"/>
              </a:ext>
            </a:extLst>
          </p:cNvPr>
          <p:cNvCxnSpPr/>
          <p:nvPr/>
        </p:nvCxnSpPr>
        <p:spPr>
          <a:xfrm>
            <a:off x="645160" y="1097605"/>
            <a:ext cx="109016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48584"/>
            <a:ext cx="10515600" cy="2885941"/>
          </a:xfrm>
        </p:spPr>
        <p:txBody>
          <a:bodyPr>
            <a:normAutofit/>
          </a:bodyPr>
          <a:lstStyle/>
          <a:p>
            <a:pPr marL="0" indent="0" algn="ctr">
              <a:buNone/>
            </a:pPr>
            <a:r>
              <a:rPr lang="en-US" dirty="0"/>
              <a:t>Predict restaurant ratings based on factors like location, cuisine, and </a:t>
            </a:r>
            <a:r>
              <a:rPr lang="en-IN" dirty="0"/>
              <a:t>average cost</a:t>
            </a:r>
            <a:r>
              <a:rPr lang="en-US" dirty="0"/>
              <a:t>.</a:t>
            </a:r>
          </a:p>
        </p:txBody>
      </p:sp>
      <p:sp>
        <p:nvSpPr>
          <p:cNvPr id="6" name="Slide Number Placeholder 5"/>
          <p:cNvSpPr>
            <a:spLocks noGrp="1"/>
          </p:cNvSpPr>
          <p:nvPr>
            <p:ph type="sldNum" sz="quarter" idx="12"/>
          </p:nvPr>
        </p:nvSpPr>
        <p:spPr/>
        <p:txBody>
          <a:bodyPr/>
          <a:lstStyle/>
          <a:p>
            <a:fld id="{FB3D5AED-D04D-48C0-8E85-AB00F7D41487}" type="slidenum">
              <a:rPr lang="en-IN" smtClean="0"/>
              <a:t>4</a:t>
            </a:fld>
            <a:endParaRPr lang="en-IN" dirty="0"/>
          </a:p>
        </p:txBody>
      </p:sp>
      <p:sp>
        <p:nvSpPr>
          <p:cNvPr id="11" name="TextBox 10"/>
          <p:cNvSpPr txBox="1"/>
          <p:nvPr/>
        </p:nvSpPr>
        <p:spPr>
          <a:xfrm flipH="1">
            <a:off x="838200" y="991415"/>
            <a:ext cx="10515600" cy="769441"/>
          </a:xfrm>
          <a:prstGeom prst="rect">
            <a:avLst/>
          </a:prstGeom>
          <a:noFill/>
        </p:spPr>
        <p:txBody>
          <a:bodyPr wrap="square" rtlCol="0">
            <a:spAutoFit/>
          </a:bodyPr>
          <a:lstStyle/>
          <a:p>
            <a:pPr algn="ctr"/>
            <a:r>
              <a:rPr lang="en-IN" sz="4400" dirty="0">
                <a:ln/>
                <a:solidFill>
                  <a:schemeClr val="accent1"/>
                </a:solidFill>
                <a:effectLst>
                  <a:outerShdw blurRad="38100" dist="25400" dir="5400000" algn="ctr" rotWithShape="0">
                    <a:srgbClr val="6E747A">
                      <a:alpha val="43000"/>
                    </a:srgbClr>
                  </a:outerShdw>
                </a:effectLst>
              </a:rPr>
              <a:t>PROBLEM STATEMENT</a:t>
            </a:r>
          </a:p>
        </p:txBody>
      </p:sp>
      <p:cxnSp>
        <p:nvCxnSpPr>
          <p:cNvPr id="13" name="Straight Connector 12"/>
          <p:cNvCxnSpPr/>
          <p:nvPr/>
        </p:nvCxnSpPr>
        <p:spPr>
          <a:xfrm>
            <a:off x="645160" y="2021840"/>
            <a:ext cx="109016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7122"/>
            <a:ext cx="10515600" cy="3566612"/>
          </a:xfrm>
        </p:spPr>
        <p:txBody>
          <a:bodyPr>
            <a:normAutofit fontScale="60000" lnSpcReduction="20000"/>
          </a:bodyPr>
          <a:lstStyle/>
          <a:p>
            <a:pPr marL="0" indent="0" algn="just">
              <a:buNone/>
            </a:pPr>
            <a:r>
              <a:rPr lang="en-US" sz="2600" dirty="0"/>
              <a:t>The scope outlines the boundaries and focus of the project. For a Restaurant Rating Prediction project, the scope might include:</a:t>
            </a:r>
          </a:p>
          <a:p>
            <a:pPr algn="just"/>
            <a:r>
              <a:rPr lang="en-US" sz="2600" b="1" dirty="0"/>
              <a:t>Data Collection</a:t>
            </a:r>
            <a:r>
              <a:rPr lang="en-US" sz="2600" dirty="0"/>
              <a:t>: Gathering restaurant-related data, including user reviews, restaurant information, and historical ratings from various sources and platforms.</a:t>
            </a:r>
          </a:p>
          <a:p>
            <a:pPr algn="just"/>
            <a:r>
              <a:rPr lang="en-US" sz="2600" b="1" dirty="0"/>
              <a:t>Data Preprocessing</a:t>
            </a:r>
            <a:r>
              <a:rPr lang="en-US" sz="2600" dirty="0"/>
              <a:t>: Cleaning, transforming, and organizing the data to make it suitable for analysis and modeling.</a:t>
            </a:r>
          </a:p>
          <a:p>
            <a:pPr algn="just"/>
            <a:r>
              <a:rPr lang="en-US" sz="2600" b="1" dirty="0"/>
              <a:t>Feature Engineering</a:t>
            </a:r>
            <a:r>
              <a:rPr lang="en-US" sz="2600" dirty="0"/>
              <a:t>: Selecting and creating relevant features or attributes, such as cuisine type, location, sentiment analysis of reviews, and historical ratings.</a:t>
            </a:r>
          </a:p>
          <a:p>
            <a:pPr algn="just"/>
            <a:r>
              <a:rPr lang="en-US" sz="2600" b="1" dirty="0"/>
              <a:t>Model Development</a:t>
            </a:r>
            <a:r>
              <a:rPr lang="en-US" sz="2600" dirty="0"/>
              <a:t>: Building and testing machine learning or predictive models to forecast restaurant ratings based on the chosen features.</a:t>
            </a:r>
          </a:p>
          <a:p>
            <a:pPr algn="just"/>
            <a:r>
              <a:rPr lang="en-US" sz="2600" b="1" dirty="0"/>
              <a:t>Evaluation and Validation</a:t>
            </a:r>
            <a:r>
              <a:rPr lang="en-US" sz="2600" dirty="0"/>
              <a:t>: Assessing the model's performance through various metrics, such as Mean Absolute Error (MAE) or Root Mean Square Error (RMSE), to measure accuracy and reliability.</a:t>
            </a:r>
          </a:p>
        </p:txBody>
      </p:sp>
      <p:sp>
        <p:nvSpPr>
          <p:cNvPr id="6" name="Slide Number Placeholder 5"/>
          <p:cNvSpPr>
            <a:spLocks noGrp="1"/>
          </p:cNvSpPr>
          <p:nvPr>
            <p:ph type="sldNum" sz="quarter" idx="12"/>
          </p:nvPr>
        </p:nvSpPr>
        <p:spPr/>
        <p:txBody>
          <a:bodyPr/>
          <a:lstStyle/>
          <a:p>
            <a:fld id="{FB3D5AED-D04D-48C0-8E85-AB00F7D41487}" type="slidenum">
              <a:rPr lang="en-IN" smtClean="0"/>
              <a:t>5</a:t>
            </a:fld>
            <a:endParaRPr lang="en-IN" dirty="0"/>
          </a:p>
        </p:txBody>
      </p:sp>
      <p:sp>
        <p:nvSpPr>
          <p:cNvPr id="11" name="TextBox 10"/>
          <p:cNvSpPr txBox="1"/>
          <p:nvPr/>
        </p:nvSpPr>
        <p:spPr>
          <a:xfrm flipH="1">
            <a:off x="838200" y="793702"/>
            <a:ext cx="10515600" cy="768350"/>
          </a:xfrm>
          <a:prstGeom prst="rect">
            <a:avLst/>
          </a:prstGeom>
          <a:noFill/>
        </p:spPr>
        <p:txBody>
          <a:bodyPr wrap="square" rtlCol="0">
            <a:spAutoFit/>
          </a:bodyPr>
          <a:lstStyle/>
          <a:p>
            <a:pPr algn="ctr"/>
            <a:r>
              <a:rPr lang="en-IN" sz="4400" dirty="0">
                <a:ln/>
                <a:solidFill>
                  <a:schemeClr val="accent1"/>
                </a:solidFill>
                <a:effectLst>
                  <a:outerShdw blurRad="38100" dist="25400" dir="5400000" algn="ctr" rotWithShape="0">
                    <a:srgbClr val="6E747A">
                      <a:alpha val="43000"/>
                    </a:srgbClr>
                  </a:outerShdw>
                </a:effectLst>
              </a:rPr>
              <a:t>SCOPE</a:t>
            </a:r>
          </a:p>
        </p:txBody>
      </p:sp>
      <p:cxnSp>
        <p:nvCxnSpPr>
          <p:cNvPr id="13" name="Straight Connector 12"/>
          <p:cNvCxnSpPr/>
          <p:nvPr/>
        </p:nvCxnSpPr>
        <p:spPr>
          <a:xfrm>
            <a:off x="645160" y="1879600"/>
            <a:ext cx="109016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n/>
                <a:solidFill>
                  <a:schemeClr val="accent1"/>
                </a:solidFill>
                <a:effectLst>
                  <a:outerShdw blurRad="38100" dist="25400" dir="5400000" algn="ctr" rotWithShape="0">
                    <a:srgbClr val="6E747A">
                      <a:alpha val="43000"/>
                    </a:srgbClr>
                  </a:outerShdw>
                </a:effectLst>
                <a:sym typeface="+mn-ea"/>
              </a:rPr>
              <a:t>OBJECTIVE</a:t>
            </a:r>
          </a:p>
        </p:txBody>
      </p:sp>
      <p:sp>
        <p:nvSpPr>
          <p:cNvPr id="3" name="Content Placeholder 2"/>
          <p:cNvSpPr>
            <a:spLocks noGrp="1"/>
          </p:cNvSpPr>
          <p:nvPr>
            <p:ph idx="1"/>
          </p:nvPr>
        </p:nvSpPr>
        <p:spPr>
          <a:xfrm>
            <a:off x="677334" y="934721"/>
            <a:ext cx="8596668" cy="5106642"/>
          </a:xfrm>
        </p:spPr>
        <p:txBody>
          <a:bodyPr>
            <a:normAutofit fontScale="80000" lnSpcReduction="20000"/>
          </a:bodyPr>
          <a:lstStyle/>
          <a:p>
            <a:pPr marL="0" indent="0">
              <a:buNone/>
            </a:pPr>
            <a:endParaRPr lang="en-US" sz="5000" b="1" dirty="0"/>
          </a:p>
          <a:p>
            <a:pPr marL="0" indent="0">
              <a:buNone/>
            </a:pPr>
            <a:r>
              <a:rPr lang="en-US" dirty="0"/>
              <a:t>The objectives define the goals and outcomes the project aims to achieve. For a Restaurant Rating Prediction project, the objectives might include:</a:t>
            </a:r>
          </a:p>
          <a:p>
            <a:pPr>
              <a:buFont typeface="Arial" panose="020B0604020202020204" pitchFamily="34" charset="0"/>
              <a:buChar char="•"/>
            </a:pPr>
            <a:r>
              <a:rPr lang="en-US" b="1" dirty="0"/>
              <a:t>Accurate Rating Predictions </a:t>
            </a:r>
            <a:r>
              <a:rPr lang="en-US" dirty="0"/>
              <a:t>: To create a model that accurately predicts restaurant ratings based on various factors, allowing users to make informed dining choices.</a:t>
            </a:r>
          </a:p>
          <a:p>
            <a:pPr>
              <a:buFont typeface="Arial" panose="020B0604020202020204" pitchFamily="34" charset="0"/>
              <a:buChar char="•"/>
            </a:pPr>
            <a:r>
              <a:rPr lang="en-US" b="1" dirty="0"/>
              <a:t>Improved User Experience </a:t>
            </a:r>
            <a:r>
              <a:rPr lang="en-US" dirty="0"/>
              <a:t>: Enhancing the dining experience by providing users with predictive ratings and insights before they visit a restaurant.</a:t>
            </a:r>
          </a:p>
          <a:p>
            <a:pPr>
              <a:buFont typeface="Arial" panose="020B0604020202020204" pitchFamily="34" charset="0"/>
              <a:buChar char="•"/>
            </a:pPr>
            <a:r>
              <a:rPr lang="en-US" b="1" dirty="0"/>
              <a:t>Insightful Recommendations </a:t>
            </a:r>
            <a:r>
              <a:rPr lang="en-US" dirty="0"/>
              <a:t>: Offering personalized restaurant recommendations to users based on their preferences and historical ratings.</a:t>
            </a:r>
          </a:p>
          <a:p>
            <a:pPr>
              <a:buFont typeface="Arial" panose="020B0604020202020204" pitchFamily="34" charset="0"/>
              <a:buChar char="•"/>
            </a:pPr>
            <a:r>
              <a:rPr lang="en-US" b="1" dirty="0"/>
              <a:t>Data-Driven Decision-Making </a:t>
            </a:r>
            <a:r>
              <a:rPr lang="en-US" dirty="0"/>
              <a:t>: Enabling restaurant owners and managers to identify areas for improvement by analyzing predictive factors that influence ratings.</a:t>
            </a:r>
          </a:p>
          <a:p>
            <a:pPr>
              <a:buFont typeface="Arial" panose="020B0604020202020204" pitchFamily="34" charset="0"/>
              <a:buChar char="•"/>
            </a:pPr>
            <a:r>
              <a:rPr lang="en-US" b="1" dirty="0"/>
              <a:t>Research Contribution </a:t>
            </a:r>
            <a:r>
              <a:rPr lang="en-US" dirty="0"/>
              <a:t>: Advancing the field of restaurant rating prediction by exploring novel features, models, or approaches and contributing to the existing literature.</a:t>
            </a:r>
          </a:p>
          <a:p>
            <a:r>
              <a:rPr lang="en-US" dirty="0"/>
              <a:t>:</a:t>
            </a:r>
            <a:r>
              <a:rPr lang="en-US" b="1" dirty="0"/>
              <a:t>Practical Application :</a:t>
            </a:r>
            <a:r>
              <a:rPr lang="en-US" dirty="0"/>
              <a:t> Creating a real-world application or tool that can be used by consumers and restaurant stakeholders to make data-driven decisions.</a:t>
            </a:r>
          </a:p>
        </p:txBody>
      </p:sp>
      <p:sp>
        <p:nvSpPr>
          <p:cNvPr id="6" name="Slide Number Placeholder 5"/>
          <p:cNvSpPr>
            <a:spLocks noGrp="1"/>
          </p:cNvSpPr>
          <p:nvPr>
            <p:ph type="sldNum" sz="quarter" idx="12"/>
          </p:nvPr>
        </p:nvSpPr>
        <p:spPr/>
        <p:txBody>
          <a:bodyPr/>
          <a:lstStyle/>
          <a:p>
            <a:fld id="{FB3D5AED-D04D-48C0-8E85-AB00F7D41487}" type="slidenum">
              <a:rPr lang="en-IN" smtClean="0"/>
              <a:t>6</a:t>
            </a:fld>
            <a:endParaRPr lang="en-IN" dirty="0"/>
          </a:p>
        </p:txBody>
      </p:sp>
      <p:cxnSp>
        <p:nvCxnSpPr>
          <p:cNvPr id="7" name="Straight Connector 6">
            <a:extLst>
              <a:ext uri="{FF2B5EF4-FFF2-40B4-BE49-F238E27FC236}">
                <a16:creationId xmlns:a16="http://schemas.microsoft.com/office/drawing/2014/main" id="{D6C2F789-3F02-6F3F-B2ED-A8C7F8CA5C97}"/>
              </a:ext>
            </a:extLst>
          </p:cNvPr>
          <p:cNvCxnSpPr/>
          <p:nvPr/>
        </p:nvCxnSpPr>
        <p:spPr>
          <a:xfrm>
            <a:off x="645160" y="1250332"/>
            <a:ext cx="109016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n/>
                <a:solidFill>
                  <a:schemeClr val="accent1"/>
                </a:solidFill>
                <a:effectLst>
                  <a:outerShdw blurRad="38100" dist="25400" dir="5400000" algn="ctr" rotWithShape="0">
                    <a:srgbClr val="6E747A">
                      <a:alpha val="43000"/>
                    </a:srgbClr>
                  </a:outerShdw>
                </a:effectLst>
                <a:sym typeface="+mn-ea"/>
              </a:rPr>
              <a:t>Proposed System</a:t>
            </a:r>
            <a:endParaRPr lang="en-IN" altLang="en-US" dirty="0">
              <a:ln/>
              <a:solidFill>
                <a:schemeClr val="accent1"/>
              </a:solidFill>
              <a:effectLst>
                <a:outerShdw blurRad="38100" dist="25400" dir="5400000" algn="ctr" rotWithShape="0">
                  <a:srgbClr val="6E747A">
                    <a:alpha val="43000"/>
                  </a:srgbClr>
                </a:outerShdw>
              </a:effectLst>
              <a:sym typeface="+mn-ea"/>
            </a:endParaRPr>
          </a:p>
        </p:txBody>
      </p:sp>
      <p:sp>
        <p:nvSpPr>
          <p:cNvPr id="3" name="Content Placeholder 2"/>
          <p:cNvSpPr>
            <a:spLocks noGrp="1"/>
          </p:cNvSpPr>
          <p:nvPr>
            <p:ph idx="1"/>
          </p:nvPr>
        </p:nvSpPr>
        <p:spPr/>
        <p:txBody>
          <a:bodyPr>
            <a:normAutofit/>
          </a:bodyPr>
          <a:lstStyle/>
          <a:p>
            <a:pPr marL="0" indent="0">
              <a:buNone/>
            </a:pPr>
            <a:r>
              <a:rPr lang="en-US" sz="1800" b="1" dirty="0"/>
              <a:t>Proposed system:</a:t>
            </a:r>
          </a:p>
          <a:p>
            <a:r>
              <a:rPr lang="en-US" sz="1600" dirty="0"/>
              <a:t>Culinary experts provide ratings based on factors like food quality, service, and ambiance.</a:t>
            </a:r>
          </a:p>
          <a:p>
            <a:r>
              <a:rPr lang="en-US" sz="1600" dirty="0"/>
              <a:t>Collect feedback from customers through surveys and comments.</a:t>
            </a:r>
          </a:p>
          <a:p>
            <a:r>
              <a:rPr lang="en-US" sz="1600" dirty="0"/>
              <a:t>Consider a restaurant's reputation and longevity in the community.</a:t>
            </a:r>
          </a:p>
          <a:p>
            <a:r>
              <a:rPr lang="en-US" sz="1600" dirty="0"/>
              <a:t>Ratings are typically found in physical guides with no real-time updates.</a:t>
            </a:r>
          </a:p>
          <a:p>
            <a:r>
              <a:rPr lang="en-US" sz="1600" dirty="0"/>
              <a:t>To help restaurant startups in Bangalore, we decided to experiment with the Zomato Bangalore Restaurants database, to see if we could draw conclusions about how location, food type, </a:t>
            </a:r>
            <a:r>
              <a:rPr lang="en-US" sz="1600" dirty="0" err="1"/>
              <a:t>etc</a:t>
            </a:r>
            <a:r>
              <a:rPr lang="en-US" sz="1600" dirty="0"/>
              <a:t> could affect the ratings of a restaurant</a:t>
            </a:r>
            <a:r>
              <a:rPr lang="en-US" sz="2000" dirty="0">
                <a:solidFill>
                  <a:srgbClr val="374151"/>
                </a:solidFill>
                <a:latin typeface="Söhne"/>
              </a:rPr>
              <a:t>.</a:t>
            </a:r>
          </a:p>
        </p:txBody>
      </p:sp>
      <p:sp>
        <p:nvSpPr>
          <p:cNvPr id="6" name="Slide Number Placeholder 5"/>
          <p:cNvSpPr>
            <a:spLocks noGrp="1"/>
          </p:cNvSpPr>
          <p:nvPr>
            <p:ph type="sldNum" sz="quarter" idx="12"/>
          </p:nvPr>
        </p:nvSpPr>
        <p:spPr/>
        <p:txBody>
          <a:bodyPr/>
          <a:lstStyle/>
          <a:p>
            <a:fld id="{FB3D5AED-D04D-48C0-8E85-AB00F7D41487}" type="slidenum">
              <a:rPr lang="en-IN" smtClean="0"/>
              <a:t>7</a:t>
            </a:fld>
            <a:endParaRPr lang="en-IN" dirty="0"/>
          </a:p>
        </p:txBody>
      </p:sp>
      <p:cxnSp>
        <p:nvCxnSpPr>
          <p:cNvPr id="7" name="Straight Connector 6">
            <a:extLst>
              <a:ext uri="{FF2B5EF4-FFF2-40B4-BE49-F238E27FC236}">
                <a16:creationId xmlns:a16="http://schemas.microsoft.com/office/drawing/2014/main" id="{4C667BB2-E0F2-FBEA-42E5-744DDEBE882D}"/>
              </a:ext>
            </a:extLst>
          </p:cNvPr>
          <p:cNvCxnSpPr/>
          <p:nvPr/>
        </p:nvCxnSpPr>
        <p:spPr>
          <a:xfrm>
            <a:off x="645160" y="1397819"/>
            <a:ext cx="109016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91294"/>
            <a:ext cx="10515600" cy="4589183"/>
          </a:xfrm>
        </p:spPr>
        <p:txBody>
          <a:bodyPr>
            <a:normAutofit fontScale="25000" lnSpcReduction="20000"/>
          </a:bodyPr>
          <a:lstStyle/>
          <a:p>
            <a:pPr marL="0" indent="0" algn="just">
              <a:buNone/>
            </a:pPr>
            <a:r>
              <a:rPr lang="en-US" sz="7200" b="1" dirty="0"/>
              <a:t>Description of the dataset :</a:t>
            </a:r>
            <a:r>
              <a:rPr lang="en-US" sz="4000" b="1" dirty="0"/>
              <a:t> </a:t>
            </a:r>
          </a:p>
          <a:p>
            <a:pPr algn="just"/>
            <a:r>
              <a:rPr lang="en-US" sz="6400" dirty="0"/>
              <a:t>The dataset consists of 51717 rows and 17 columns. </a:t>
            </a:r>
          </a:p>
          <a:p>
            <a:pPr algn="just"/>
            <a:r>
              <a:rPr lang="en-US" sz="6400" dirty="0"/>
              <a:t>Column Description : url : Contains the url of the restaurant in the </a:t>
            </a:r>
            <a:r>
              <a:rPr lang="en-US" sz="6400" b="1" dirty="0"/>
              <a:t>Zomato </a:t>
            </a:r>
            <a:r>
              <a:rPr lang="en-US" sz="6400" dirty="0"/>
              <a:t>website. address : Contains the address of the restaurant in Bangalore. </a:t>
            </a:r>
          </a:p>
          <a:p>
            <a:pPr algn="just"/>
            <a:r>
              <a:rPr lang="en-US" sz="6400" dirty="0"/>
              <a:t>name : Contains the name of the restaurant. online_order : Whether online ordering is available in the restaurant or not. </a:t>
            </a:r>
          </a:p>
          <a:p>
            <a:pPr algn="just"/>
            <a:r>
              <a:rPr lang="en-US" sz="6400" dirty="0"/>
              <a:t>book_table : Table book option available or not.</a:t>
            </a:r>
          </a:p>
          <a:p>
            <a:pPr algn="just"/>
            <a:r>
              <a:rPr lang="en-US" sz="6400" dirty="0"/>
              <a:t> rate : Contains the overall rating of the restaurant out of 5. votes : Contains the total number of rating for the restaurant as of the mentioned date. phone : Contains the phone number of the restaurant. location : Contains the neighbourhood in which the restaurant is located. </a:t>
            </a:r>
          </a:p>
          <a:p>
            <a:pPr algn="just"/>
            <a:r>
              <a:rPr lang="en-US" sz="6400" dirty="0"/>
              <a:t>rest_type : Restaurant type. dish_liked : Dishes people liked in the restaurant.</a:t>
            </a:r>
          </a:p>
          <a:p>
            <a:pPr algn="just"/>
            <a:r>
              <a:rPr lang="en-US" sz="6400" dirty="0"/>
              <a:t> cuisines : Food styles, seperated by comma. </a:t>
            </a:r>
          </a:p>
          <a:p>
            <a:pPr algn="just"/>
            <a:r>
              <a:rPr lang="en-US" sz="6400" dirty="0"/>
              <a:t>approx_cost(for two people) : Contains the approximate cost for a meal for two people.</a:t>
            </a:r>
          </a:p>
          <a:p>
            <a:pPr algn="just"/>
            <a:r>
              <a:rPr lang="en-US" sz="6400" dirty="0"/>
              <a:t>reviews_list : List of tuples containing reviews for the restaurant, each tuple consists of two values, rating and review by the customer. menu_item : contains list of menus available in the restaurant. listed_in(type) : type of meal. listed_in(city) : Contains the neighbourhood in which the restaurant is listed.</a:t>
            </a:r>
          </a:p>
        </p:txBody>
      </p:sp>
      <p:sp>
        <p:nvSpPr>
          <p:cNvPr id="6" name="Slide Number Placeholder 5"/>
          <p:cNvSpPr>
            <a:spLocks noGrp="1"/>
          </p:cNvSpPr>
          <p:nvPr>
            <p:ph type="sldNum" sz="quarter" idx="12"/>
          </p:nvPr>
        </p:nvSpPr>
        <p:spPr/>
        <p:txBody>
          <a:bodyPr/>
          <a:lstStyle/>
          <a:p>
            <a:fld id="{FB3D5AED-D04D-48C0-8E85-AB00F7D41487}" type="slidenum">
              <a:rPr lang="en-IN" smtClean="0"/>
              <a:t>8</a:t>
            </a:fld>
            <a:endParaRPr lang="en-IN" dirty="0"/>
          </a:p>
        </p:txBody>
      </p:sp>
      <p:sp>
        <p:nvSpPr>
          <p:cNvPr id="11" name="TextBox 10"/>
          <p:cNvSpPr txBox="1"/>
          <p:nvPr/>
        </p:nvSpPr>
        <p:spPr>
          <a:xfrm flipH="1">
            <a:off x="778239" y="658791"/>
            <a:ext cx="10515600" cy="769441"/>
          </a:xfrm>
          <a:prstGeom prst="rect">
            <a:avLst/>
          </a:prstGeom>
          <a:noFill/>
        </p:spPr>
        <p:txBody>
          <a:bodyPr wrap="square" rtlCol="0">
            <a:spAutoFit/>
          </a:bodyPr>
          <a:lstStyle/>
          <a:p>
            <a:pPr algn="ctr"/>
            <a:r>
              <a:rPr lang="en-IN" sz="4400" dirty="0">
                <a:ln/>
                <a:solidFill>
                  <a:schemeClr val="accent1"/>
                </a:solidFill>
                <a:effectLst>
                  <a:outerShdw blurRad="38100" dist="25400" dir="5400000" algn="ctr" rotWithShape="0">
                    <a:srgbClr val="6E747A">
                      <a:alpha val="43000"/>
                    </a:srgbClr>
                  </a:outerShdw>
                </a:effectLst>
              </a:rPr>
              <a:t>METHODOLOGY</a:t>
            </a:r>
          </a:p>
        </p:txBody>
      </p:sp>
      <p:cxnSp>
        <p:nvCxnSpPr>
          <p:cNvPr id="13" name="Straight Connector 12"/>
          <p:cNvCxnSpPr/>
          <p:nvPr/>
        </p:nvCxnSpPr>
        <p:spPr>
          <a:xfrm>
            <a:off x="555219" y="1654748"/>
            <a:ext cx="109016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147" y="1471317"/>
            <a:ext cx="10988040" cy="4593582"/>
          </a:xfrm>
        </p:spPr>
        <p:txBody>
          <a:bodyPr>
            <a:noAutofit/>
          </a:bodyPr>
          <a:lstStyle/>
          <a:p>
            <a:pPr marL="0" indent="0" algn="just">
              <a:buNone/>
            </a:pPr>
            <a:r>
              <a:rPr lang="en-US" sz="2500" dirty="0"/>
              <a:t>Data Preprocessing : Our data consisted of quite a few null values. To solve the problem of missing values, we followed the following steps : </a:t>
            </a:r>
          </a:p>
          <a:p>
            <a:pPr algn="just"/>
            <a:r>
              <a:rPr lang="en-US" sz="2500" dirty="0"/>
              <a:t>First we removed all rows containing null values in the ‘cuisines’ column. </a:t>
            </a:r>
          </a:p>
          <a:p>
            <a:pPr algn="just"/>
            <a:r>
              <a:rPr lang="en-US" sz="2500" dirty="0"/>
              <a:t>For the second step, since the ‘address’, ‘phone’, ‘url’, ‘listed_in(city)’ columns had a lot of null values, we dropped these 4 columns. </a:t>
            </a:r>
          </a:p>
          <a:p>
            <a:pPr algn="just"/>
            <a:r>
              <a:rPr lang="en-US" sz="2500" dirty="0"/>
              <a:t>The third step was renaming the ‘approx_cost(for two people)’ and ‘listed_in(type)’ columns as ‘average_cost’ and ‘listed_type’</a:t>
            </a:r>
          </a:p>
        </p:txBody>
      </p:sp>
      <p:sp>
        <p:nvSpPr>
          <p:cNvPr id="6" name="Slide Number Placeholder 5"/>
          <p:cNvSpPr>
            <a:spLocks noGrp="1"/>
          </p:cNvSpPr>
          <p:nvPr>
            <p:ph type="sldNum" sz="quarter" idx="12"/>
          </p:nvPr>
        </p:nvSpPr>
        <p:spPr/>
        <p:txBody>
          <a:bodyPr/>
          <a:lstStyle/>
          <a:p>
            <a:fld id="{FB3D5AED-D04D-48C0-8E85-AB00F7D41487}" type="slidenum">
              <a:rPr lang="en-IN" smtClean="0"/>
              <a:t>9</a:t>
            </a:fld>
            <a:endParaRPr lang="en-IN" dirty="0"/>
          </a:p>
        </p:txBody>
      </p:sp>
      <p:sp>
        <p:nvSpPr>
          <p:cNvPr id="11" name="TextBox 10"/>
          <p:cNvSpPr txBox="1"/>
          <p:nvPr/>
        </p:nvSpPr>
        <p:spPr>
          <a:xfrm flipH="1">
            <a:off x="795020" y="392749"/>
            <a:ext cx="10515600" cy="769441"/>
          </a:xfrm>
          <a:prstGeom prst="rect">
            <a:avLst/>
          </a:prstGeom>
          <a:noFill/>
        </p:spPr>
        <p:txBody>
          <a:bodyPr wrap="square" rtlCol="0">
            <a:spAutoFit/>
          </a:bodyPr>
          <a:lstStyle/>
          <a:p>
            <a:pPr algn="ctr"/>
            <a:r>
              <a:rPr lang="en-IN" sz="4400" dirty="0">
                <a:ln/>
                <a:solidFill>
                  <a:schemeClr val="accent1"/>
                </a:solidFill>
                <a:effectLst>
                  <a:outerShdw blurRad="38100" dist="25400" dir="5400000" algn="ctr" rotWithShape="0">
                    <a:srgbClr val="6E747A">
                      <a:alpha val="43000"/>
                    </a:srgbClr>
                  </a:outerShdw>
                </a:effectLst>
              </a:rPr>
              <a:t>METHODOLOGY</a:t>
            </a:r>
          </a:p>
        </p:txBody>
      </p:sp>
      <p:cxnSp>
        <p:nvCxnSpPr>
          <p:cNvPr id="13" name="Straight Connector 12"/>
          <p:cNvCxnSpPr/>
          <p:nvPr/>
        </p:nvCxnSpPr>
        <p:spPr>
          <a:xfrm>
            <a:off x="601980" y="1239520"/>
            <a:ext cx="109016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280</TotalTime>
  <Words>1483</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Agency FB</vt:lpstr>
      <vt:lpstr>Arial</vt:lpstr>
      <vt:lpstr>Calibri</vt:lpstr>
      <vt:lpstr>Century Gothic</vt:lpstr>
      <vt:lpstr>Raleway</vt:lpstr>
      <vt:lpstr>Söhne</vt:lpstr>
      <vt:lpstr>Times New Roman</vt:lpstr>
      <vt:lpstr>Tw Cen MT</vt:lpstr>
      <vt:lpstr>Wingdings 3</vt:lpstr>
      <vt:lpstr>Ion</vt:lpstr>
      <vt:lpstr>Department of Computer Science &amp; Engineering Project Presentation</vt:lpstr>
      <vt:lpstr>Index</vt:lpstr>
      <vt:lpstr>PowerPoint Presentation</vt:lpstr>
      <vt:lpstr>PowerPoint Presentation</vt:lpstr>
      <vt:lpstr>PowerPoint Presentation</vt:lpstr>
      <vt:lpstr>OBJECTIVE</vt:lpstr>
      <vt:lpstr>Proposed System</vt:lpstr>
      <vt:lpstr>PowerPoint Presentation</vt:lpstr>
      <vt:lpstr>PowerPoint Presentation</vt:lpstr>
      <vt:lpstr>METHODOLOGY</vt:lpstr>
      <vt:lpstr>PowerPoint Presentation</vt:lpstr>
      <vt:lpstr>PowerPoint Presentation</vt:lpstr>
      <vt:lpstr>OUTCOME</vt:lpstr>
      <vt:lpstr>OUTCOME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&amp; Engineering  Internship Presentation</dc:title>
  <dc:creator>gmp</dc:creator>
  <cp:lastModifiedBy>Goutham MP</cp:lastModifiedBy>
  <cp:revision>42</cp:revision>
  <dcterms:created xsi:type="dcterms:W3CDTF">2023-11-06T14:20:49Z</dcterms:created>
  <dcterms:modified xsi:type="dcterms:W3CDTF">2024-06-03T14:06:56Z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B232E06888EB4EB0A2084A2CCF4FB094_12</vt:lpwstr>
  </property>
  <property fmtid="{D5CDD505-2E9C-101B-9397-08002B2CF9AE}" pid="3" name="KSOProductBuildVer">
    <vt:lpwstr>1033-12.2.0.13266</vt:lpwstr>
  </property>
</Properties>
</file>