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2286000" y="2686050"/>
            <a:ext cx="5638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-328930" lvl="1" marL="8890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lvl="2" marL="129381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2" lvl="3" marL="1681162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lvl="4" marL="20701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4800" lvl="5" marL="2527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4800" lvl="6" marL="2984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04800" lvl="7" marL="34417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04800" lvl="8" marL="3898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0" name="Shape 20"/>
          <p:cNvGrpSpPr/>
          <p:nvPr/>
        </p:nvGrpSpPr>
        <p:grpSpPr>
          <a:xfrm>
            <a:off x="0" y="685800"/>
            <a:ext cx="8724900" cy="1785937"/>
            <a:chOff x="0" y="576"/>
            <a:chExt cx="5496" cy="1500"/>
          </a:xfrm>
        </p:grpSpPr>
        <p:sp>
          <p:nvSpPr>
            <p:cNvPr id="21" name="Shape 21"/>
            <p:cNvSpPr/>
            <p:nvPr/>
          </p:nvSpPr>
          <p:spPr>
            <a:xfrm>
              <a:off x="144" y="576"/>
              <a:ext cx="1500" cy="1500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1056"/>
              <a:ext cx="3000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495" y="1056"/>
              <a:ext cx="3000" cy="59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383" y="960"/>
              <a:ext cx="144" cy="912"/>
            </a:xfrm>
            <a:custGeom>
              <a:pathLst>
                <a:path extrusionOk="0" h="1000" w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943" y="761"/>
              <a:ext cx="164" cy="865"/>
            </a:xfrm>
            <a:custGeom>
              <a:pathLst>
                <a:path extrusionOk="0" h="1000" w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cap="flat" cmpd="sng" w="762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838200" y="1082278"/>
            <a:ext cx="7086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49325" y="1485900"/>
            <a:ext cx="7661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lvl="2" marL="1293812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2" lvl="3" marL="1681162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01200" y="1362628"/>
            <a:ext cx="4499399" cy="19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485713" y="-481171"/>
            <a:ext cx="4499399" cy="56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lvl="2" marL="1293812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2" lvl="3" marL="1681162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49325" y="1485900"/>
            <a:ext cx="37545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856162" y="1485900"/>
            <a:ext cx="37545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3236849" y="-801750"/>
            <a:ext cx="3086099" cy="7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lvl="1" marL="88900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lvl="2" marL="1293812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2" lvl="3" marL="1681162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lvl="4" marL="20701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4800" lvl="5" marL="25273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4800" lvl="6" marL="29845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04800" lvl="7" marL="34417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04800" lvl="8" marL="3898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033462"/>
            <a:ext cx="2133599" cy="76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447800" y="1033462"/>
            <a:ext cx="7239000" cy="761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49325" y="1485900"/>
            <a:ext cx="7661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5435" lvl="0" marL="447675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328930" lvl="1" marL="8890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indent="-298132" lvl="2" marL="129381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90512" lvl="3" marL="1681162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indent="-304800" lvl="4" marL="20701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indent="-304800" lvl="5" marL="25273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indent="-304800" lvl="6" marL="29845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indent="-304800" lvl="7" marL="34417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indent="-304800" lvl="8" marL="3898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94615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3528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7056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" name="Shape 13"/>
          <p:cNvSpPr/>
          <p:nvPr/>
        </p:nvSpPr>
        <p:spPr>
          <a:xfrm>
            <a:off x="838200" y="421481"/>
            <a:ext cx="152400" cy="800100"/>
          </a:xfrm>
          <a:custGeom>
            <a:pathLst>
              <a:path extrusionOk="0" h="1000" w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262938" y="202406"/>
            <a:ext cx="152400" cy="804862"/>
          </a:xfrm>
          <a:custGeom>
            <a:pathLst>
              <a:path extrusionOk="0" h="1000" w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pi.jquery.com/category/effec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i.jquery.com/category/effects/custom-effec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hyperlink" Target="http://api.jquery.com/animate/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838200" y="1082278"/>
            <a:ext cx="7086600" cy="120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Efectos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0" y="2575000"/>
            <a:ext cx="56959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66800" y="205975"/>
            <a:ext cx="5551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Introducción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Con jQuery, agregar efectos a una página es muy fácil.</a:t>
            </a:r>
          </a:p>
          <a:p>
            <a:pPr indent="-342900" lvl="0" marL="4572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Estos efectos poseen una configuración predeterminada pero también es posible proveerles parámetros personalizados.</a:t>
            </a:r>
          </a:p>
          <a:p>
            <a:pPr indent="-342900" lvl="0" marL="4572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Además es posible crear animaciones particulares estableciendo valores de propiedades CSS.</a:t>
            </a:r>
          </a:p>
          <a:p>
            <a:pPr indent="-342900" lvl="0" marL="4572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Para una completa documentación sobre los diferentes tipos de efectos: </a:t>
            </a:r>
            <a:r>
              <a:rPr lang="en" sz="1800">
                <a:solidFill>
                  <a:srgbClr val="0B0080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http://api.jquery.com/category/effects/</a:t>
            </a: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Control de los efectos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49325" y="1485900"/>
            <a:ext cx="71579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jQuery provee varias herramientas para el manejo de animaciones.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$.fn.stop</a:t>
            </a:r>
          </a:p>
          <a:p>
            <a:pPr indent="0" lvl="0" marL="304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Detiene las animaciones que se están realizando en el elemento seleccionado.</a:t>
            </a:r>
          </a:p>
          <a:p>
            <a:pPr indent="-69850" lvl="0" marL="3048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$.fn.delay</a:t>
            </a:r>
          </a:p>
          <a:p>
            <a:pPr indent="0" lvl="0" marL="304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Espera un tiempo determinado antes de realizar la próxima animación.</a:t>
            </a:r>
          </a:p>
          <a:p>
            <a:pPr indent="0" lvl="0" marL="0" rtl="0">
              <a:lnSpc>
                <a:spcPct val="133636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lnSpc>
                <a:spcPct val="133636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800">
                <a:solidFill>
                  <a:srgbClr val="4E9A0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'h1'</a:t>
            </a:r>
            <a:r>
              <a:rPr lang="en" sz="1800">
                <a:solidFill>
                  <a:schemeClr val="dk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).show(</a:t>
            </a:r>
            <a:r>
              <a:rPr lang="en" sz="1800">
                <a:solidFill>
                  <a:srgbClr val="0000C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800">
                <a:solidFill>
                  <a:schemeClr val="dk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).delay(</a:t>
            </a:r>
            <a:r>
              <a:rPr lang="en" sz="1800">
                <a:solidFill>
                  <a:srgbClr val="0000C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800">
                <a:solidFill>
                  <a:schemeClr val="dk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).hide(</a:t>
            </a:r>
            <a:r>
              <a:rPr lang="en" sz="1800">
                <a:solidFill>
                  <a:srgbClr val="0000C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800">
                <a:solidFill>
                  <a:schemeClr val="dk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66800" y="2059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Efectos incorporados en la biblioteca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Los efectos más utilizado ya vienen incorporados dentro de la biblioteca en forma de métodos básicos: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$.fn.show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Muestra el elemento seleccionado.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$.fn.hide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Oculta el elemento seleccionado.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$.fn.toggle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Muestra u oculta el elemento seleccionado en función de si está oculto o visible.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66800" y="2059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Efectos incorporados en la biblioteca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Los efectos más utilizado ya vienen incorporados dentro de la biblioteca en forma de métodos fading (actúan sobre la opacidad del elemento):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$.fn.fadeIn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De forma animada, cambia la opacidad del elemento seleccionado al 100%.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$.fn.fadeOut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De forma animada, cambia la opacidad del elemento seleccionado al 0%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$.fn.fadeTo</a:t>
            </a:r>
          </a:p>
          <a:p>
            <a:pPr indent="0" lvl="0" marL="3048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Ajusta la opacidad del elemento seleccionado.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$.fn.fadeToggle</a:t>
            </a:r>
          </a:p>
          <a:p>
            <a:pPr indent="-69850" lvl="0" marL="3048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Muestra u oculta el elemento ajustando la opacidad.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066800" y="2059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Efectos incorporados en la biblioteca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Los efectos más utilizado ya vienen incorporados dentro de la biblioteca en forma de métodos slide (desplazamiento vertical):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$.fn.slideDown</a:t>
            </a:r>
          </a:p>
          <a:p>
            <a:pPr indent="0" lvl="0" marL="304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Muestra el elemento seleccionado con un movimiento de deslizamiento vertical.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$.fn.slideUp</a:t>
            </a:r>
          </a:p>
          <a:p>
            <a:pPr indent="0" lvl="0" marL="3048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Oculta el elemento seleccionado con un movimiento de deslizamiento vertical.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$.fn.slideToggle</a:t>
            </a:r>
          </a:p>
          <a:p>
            <a:pPr indent="-69850" lvl="0" marL="3048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Muestra o oculta con un movimiento de deslizamiento vertical, dependiendo si actualmente el elemento está visible o no.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066800" y="3583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8461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Cambiar la duración de los efectos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066800" y="1215775"/>
            <a:ext cx="7293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Con la excepción de </a:t>
            </a:r>
            <a:r>
              <a:rPr lang="en" sz="1800">
                <a:solidFill>
                  <a:schemeClr val="dk2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$.fn.show</a:t>
            </a: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lang="en" sz="1800">
                <a:solidFill>
                  <a:schemeClr val="dk2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$.fn.hide</a:t>
            </a: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, todos los métodos tienen una duración predeterminada de la animación en 400ms.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Este valor es posible cambiarlo.</a:t>
            </a:r>
          </a:p>
          <a:p>
            <a:pPr indent="-69850" lvl="0" marL="0" rtl="0"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 jQuery.fx.speeds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jQuery posee un objeto en jQuery.fx.speeds el cual contiene la velocidad predeterminada para la duración de un efecto, así como también los valores para las definiciones “slow” y “fast”.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39445" l="4398" r="62973" t="39474"/>
          <a:stretch/>
        </p:blipFill>
        <p:spPr>
          <a:xfrm>
            <a:off x="2612575" y="3372850"/>
            <a:ext cx="3182574" cy="15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14400" y="3583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8461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Realizar una acción cuando un efecto ha finalizado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033150" y="1215775"/>
            <a:ext cx="7326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Función de devolución de llamada: CALLBACK.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444444"/>
              </a:buClr>
              <a:buSzPct val="100000"/>
              <a:buFont typeface="Georgia"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A</a:t>
            </a:r>
          </a:p>
          <a:p>
            <a:pPr indent="-342900" lvl="0" marL="457200" rtl="0">
              <a:spcBef>
                <a:spcPts val="0"/>
              </a:spcBef>
              <a:buClr>
                <a:srgbClr val="444444"/>
              </a:buClr>
              <a:buSzPct val="100000"/>
              <a:buFont typeface="Georgia"/>
            </a:pPr>
            <a:r>
              <a:t/>
            </a:r>
            <a:endParaRPr sz="18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68536" l="4526" r="36301" t="25456"/>
          <a:stretch/>
        </p:blipFill>
        <p:spPr>
          <a:xfrm>
            <a:off x="1466600" y="1702125"/>
            <a:ext cx="5771425" cy="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44940" l="4407" r="62598" t="18697"/>
          <a:stretch/>
        </p:blipFill>
        <p:spPr>
          <a:xfrm>
            <a:off x="1579325" y="2281400"/>
            <a:ext cx="3218199" cy="2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914400" y="3583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Efectos personalizados con </a:t>
            </a:r>
            <a:r>
              <a:rPr lang="en" sz="2400">
                <a:solidFill>
                  <a:schemeClr val="dk2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$.fn.animate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56950" y="1520575"/>
            <a:ext cx="7326900" cy="29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44444"/>
              </a:buClr>
              <a:buSzPct val="100000"/>
              <a:buFont typeface="Georgia"/>
            </a:pPr>
            <a:r>
              <a:rPr lang="en" sz="24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Es posible realizar animaciones en propiedades CSS utilizando el método </a:t>
            </a:r>
            <a:r>
              <a:rPr lang="en" sz="2400">
                <a:solidFill>
                  <a:schemeClr val="dk2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$.fn.animate</a:t>
            </a:r>
            <a:r>
              <a:rPr lang="en" sz="24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buClr>
                <a:srgbClr val="444444"/>
              </a:buClr>
              <a:buSzPct val="100000"/>
              <a:buFont typeface="Georgia"/>
            </a:pPr>
            <a:r>
              <a:rPr lang="en" sz="24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Dicho método permite realizar una animación estableciendo valores a propiedades CSS o cambiando sus valores actuales.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EFE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http://api.jquery.com/category/effects/custom-effects/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14400" y="358375"/>
            <a:ext cx="7388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Efectos personalizados con </a:t>
            </a:r>
            <a:r>
              <a:rPr lang="en" sz="2400">
                <a:solidFill>
                  <a:schemeClr val="dk2"/>
                </a:solidFill>
                <a:highlight>
                  <a:srgbClr val="FEFEFE"/>
                </a:highlight>
                <a:latin typeface="Verdana"/>
                <a:ea typeface="Verdana"/>
                <a:cs typeface="Verdana"/>
                <a:sym typeface="Verdana"/>
              </a:rPr>
              <a:t>$.fn.animate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36661" l="4281" r="18157" t="34928"/>
          <a:stretch/>
        </p:blipFill>
        <p:spPr>
          <a:xfrm>
            <a:off x="914400" y="1650675"/>
            <a:ext cx="7564575" cy="2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31862" y="72628"/>
            <a:ext cx="7157999" cy="105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8461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111111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Easing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949325" y="1485900"/>
            <a:ext cx="76614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El concepto de </a:t>
            </a:r>
            <a:r>
              <a:rPr i="1"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Easing</a:t>
            </a: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 describe la manera en que un efecto ocurre — es decir, si la velocidad durante la animación es constante o no.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21076" l="1845" r="56028" t="47754"/>
          <a:stretch/>
        </p:blipFill>
        <p:spPr>
          <a:xfrm>
            <a:off x="1212275" y="2520550"/>
            <a:ext cx="4108874" cy="22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557650" y="2600700"/>
            <a:ext cx="34440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</a:rPr>
              <a:t>Para más detalles sobre las opciones de easing: </a:t>
            </a:r>
            <a:r>
              <a:rPr lang="en" sz="1800">
                <a:solidFill>
                  <a:srgbClr val="0B0080"/>
                </a:solidFill>
                <a:highlight>
                  <a:srgbClr val="FEFEFE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http://api.jquery.com/animate/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Eje">
  <a:themeElements>
    <a:clrScheme name="Ej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