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002914E-DBD4-428A-B6B1-BD1B8AC2D0A4}">
  <a:tblStyle styleId="{E002914E-DBD4-428A-B6B1-BD1B8AC2D0A4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914400" y="1143000"/>
            <a:ext cx="76233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981200" y="2971800"/>
            <a:ext cx="65532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227965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indent="-271144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34950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indent="-252412" marL="16811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indent="-276225" marL="2022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indent="-323850" marL="270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indent="-395287" marL="372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indent="-490537" marL="50942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4682727"/>
            <a:ext cx="21335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4682727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4682727"/>
            <a:ext cx="21335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baseline="0" i="0" lang="e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8" name="Shape 18"/>
          <p:cNvSpPr/>
          <p:nvPr/>
        </p:nvSpPr>
        <p:spPr>
          <a:xfrm>
            <a:off x="609600" y="914400"/>
            <a:ext cx="7924800" cy="685799"/>
          </a:xfrm>
          <a:custGeom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1981200" y="2971800"/>
            <a:ext cx="651179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8359"/>
            <a:ext cx="8229600" cy="85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indent="-227965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2pPr>
            <a:lvl3pPr indent="-271144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indent="-234950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❑"/>
              <a:defRPr/>
            </a:lvl4pPr>
            <a:lvl5pPr indent="-252412" marL="16811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5pPr>
            <a:lvl6pPr indent="-276225" marL="2022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6pPr>
            <a:lvl7pPr indent="-323850" marL="270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7pPr>
            <a:lvl8pPr indent="-395287" marL="372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8pPr>
            <a:lvl9pPr indent="-490537" marL="50942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682727"/>
            <a:ext cx="21335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682727"/>
            <a:ext cx="21335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baseline="0" i="0" lang="e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0" name="Shape 10"/>
          <p:cNvSpPr/>
          <p:nvPr/>
        </p:nvSpPr>
        <p:spPr>
          <a:xfrm>
            <a:off x="381000" y="171450"/>
            <a:ext cx="8229599" cy="457200"/>
          </a:xfrm>
          <a:custGeom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457200" y="462915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914400" y="1143000"/>
            <a:ext cx="7623300" cy="131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4800"/>
              <a:t>Diseño de Interfaces Web</a:t>
            </a:r>
          </a:p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981200" y="2971800"/>
            <a:ext cx="6553200" cy="131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Presentación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579300" y="24955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Desarrollo de contenidos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2449112" y="897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{E002914E-DBD4-428A-B6B1-BD1B8AC2D0A4}</a:tableStyleId>
              </a:tblPr>
              <a:tblGrid>
                <a:gridCol w="2973350"/>
                <a:gridCol w="730600"/>
              </a:tblGrid>
              <a:tr h="38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Unidades de Trabajo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Horas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Planificación de interfaces gráfica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Uso de estilos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Implantación de contenido multimedia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Integración de contenido interactivo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Diseño de webs accesibles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9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Implementación de la usabilidad en la web. Diseño amigable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115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579300" y="24955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Evaluación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802100" y="848350"/>
            <a:ext cx="73238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868100" y="1354100"/>
            <a:ext cx="71919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realizarán una o varias pruebas objetivas, y diversas prácticas en cada evaluación sobre los contenidos impartidos en la misma.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prácticas serán obligatorias. Las pruebas objetivas y las prácticas serán las que den el resultado de la nota de la evaluación, pero también influirán sobre esta nota las actividades realizadas en clase y la asistencia.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nota final de cada evaluación se distribuirá de la siguiente forma:</a:t>
            </a: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80% de la nota se obtendrá mediante la media de las pruebas objetivas que se realizaron en la evaluación.</a:t>
            </a: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20% de la nota se obtendrá de los trabajos y prácticas realizadas.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579300" y="24955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Evaluación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802100" y="848350"/>
            <a:ext cx="73238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868100" y="896900"/>
            <a:ext cx="71919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nota de cualquier examen, ejercicio o evaluación puede verse afectada hasta en un punto  dependiendo de:</a:t>
            </a: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actitud en clase: colaboración en grupo, actitud y colaboración con sus compañeros, etc.</a:t>
            </a: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Faltas de ortografía, mala caligrafía, redacción incomprensible. Con el fin de mejorar este aspecto, el alumno tendrá la oportunidad de recuperar esta nota redactando de nuevo el ejercicio o examen de una forma correcta.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579300" y="249550"/>
            <a:ext cx="77606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Diseño de Interfaces Web: bloques de contenido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802100" y="938025"/>
            <a:ext cx="6851099" cy="230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s" sz="1800"/>
              <a:t>Planificación de Interfaces Gráficas.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Gestores de contenido.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Hojas de estilo.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Implantación de contenido multimedia.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Integración de contenidos interactivo.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s" sz="1800"/>
              <a:t>Accesibilidad y usabilidad.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579300" y="24955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2400"/>
              <a:t>Diseño de Interfaces Web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802100" y="938025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Planificación de Interfaces Gráficas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Fundamentos de la composición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Color, tipografía e iconos.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Componentes de una interfaz web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Maquetación web. Elementos de ordenación.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Mapa de navegación. Prototipos.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Interpretación de guias de estilo.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Aplicaciones para desarrollo web.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Generación de documentos y sitios web.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Gestores de contenido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Instalación, conceptos y visión general de los principales CMS / LMS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Wordpress.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237" y="150520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579300" y="24955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Diseño de Interfaces Web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802100" y="738375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3"/>
            </a:pPr>
            <a:r>
              <a:rPr lang="es"/>
              <a:t>Uso de estilos: CSS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Introducción. Definición de estilos.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Tipos de selectores.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Agrupamiento, anidamiento.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Buenas prácticas.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Modelo de cajas.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Atributos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s"/>
              <a:t>Fuentes y párrafos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s"/>
              <a:t>Fondo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s"/>
              <a:t>Tablas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s"/>
              <a:t>Visibilidad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s"/>
              <a:t>Listas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s"/>
              <a:t>Enlaces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Z-index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Posicionamiento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Precedencia de estilos.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Herramientas y verificación.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025" y="1557112"/>
            <a:ext cx="2029275" cy="20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579300" y="24955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Diseño de Interfaces Web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802100" y="738375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4"/>
            </a:pPr>
            <a:r>
              <a:rPr lang="es"/>
              <a:t>Estilos avanzados: CSS3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Elementos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s"/>
              <a:t>Bordes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s"/>
              <a:t>Fondos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s"/>
              <a:t>Textos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s"/>
              <a:t>Fuentes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Transformaciones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s"/>
              <a:t>Transformaciones 2D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s">
                <a:solidFill>
                  <a:schemeClr val="dk1"/>
                </a:solidFill>
              </a:rPr>
              <a:t>Transformaciones 3D</a:t>
            </a:r>
          </a:p>
          <a:p>
            <a:pPr indent="-228600" lvl="2" marL="13716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s">
                <a:solidFill>
                  <a:schemeClr val="dk1"/>
                </a:solidFill>
              </a:rPr>
              <a:t>Perspectiva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s">
                <a:solidFill>
                  <a:schemeClr val="dk1"/>
                </a:solidFill>
              </a:rPr>
              <a:t>Transiciones</a:t>
            </a:r>
          </a:p>
          <a:p>
            <a:pPr indent="-228600" lvl="2" marL="13716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s">
                <a:solidFill>
                  <a:schemeClr val="dk1"/>
                </a:solidFill>
              </a:rPr>
              <a:t>Transiciones</a:t>
            </a:r>
          </a:p>
          <a:p>
            <a:pPr indent="-228600" lvl="2" marL="13716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s">
                <a:solidFill>
                  <a:schemeClr val="dk1"/>
                </a:solidFill>
              </a:rPr>
              <a:t>Transiciones 3D</a:t>
            </a:r>
          </a:p>
          <a:p>
            <a:pPr indent="-228600" lvl="3" marL="18288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s">
                <a:solidFill>
                  <a:schemeClr val="dk1"/>
                </a:solidFill>
              </a:rPr>
              <a:t>Ejemplo: efecto flip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s">
                <a:solidFill>
                  <a:schemeClr val="dk1"/>
                </a:solidFill>
              </a:rPr>
              <a:t>Animaciones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025" y="1557112"/>
            <a:ext cx="2029275" cy="20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579300" y="24955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Diseño de Interfaces Web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802100" y="738375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5"/>
            </a:pPr>
            <a:r>
              <a:rPr lang="es"/>
              <a:t>Implantación de contenido multimedia: Edición de imágenes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Tipos de imágenes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Software de edición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Optimización de imágenes</a:t>
            </a:r>
          </a:p>
          <a:p>
            <a:pPr indent="-228600" lvl="0" marL="457200" rtl="0">
              <a:spcBef>
                <a:spcPts val="0"/>
              </a:spcBef>
              <a:buAutoNum type="arabicPeriod" startAt="5"/>
            </a:pPr>
            <a:r>
              <a:rPr lang="es">
                <a:solidFill>
                  <a:schemeClr val="dk1"/>
                </a:solidFill>
              </a:rPr>
              <a:t>Implantación de contenido multimedia: </a:t>
            </a:r>
            <a:r>
              <a:rPr lang="es"/>
              <a:t>Edición de audio.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Tipos de ficheros de audio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Inserción en HTML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Edición de audio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Consideraciones</a:t>
            </a:r>
          </a:p>
          <a:p>
            <a:pPr indent="-228600" lvl="0" marL="457200" rtl="0">
              <a:spcBef>
                <a:spcPts val="0"/>
              </a:spcBef>
              <a:buAutoNum type="arabicPeriod" startAt="5"/>
            </a:pPr>
            <a:r>
              <a:rPr lang="es">
                <a:solidFill>
                  <a:schemeClr val="dk1"/>
                </a:solidFill>
              </a:rPr>
              <a:t>Implantación de contenido multimedia: </a:t>
            </a:r>
            <a:r>
              <a:rPr lang="es"/>
              <a:t>Edición de video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Tipos de ficheros de video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Inserción de videos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Animaciones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120" y="2290470"/>
            <a:ext cx="2048174" cy="16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579300" y="24955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Diseño de Interfaces Web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802100" y="738375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8"/>
            </a:pPr>
            <a:r>
              <a:rPr lang="es"/>
              <a:t>jQuery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Fundamentos de javascript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Selección de elementos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Comprobar selección de elementos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Guardar selecciones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Refinamiento y filtrado de selecciones.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s">
                <a:solidFill>
                  <a:schemeClr val="dk1"/>
                </a:solidFill>
              </a:rPr>
              <a:t>Encadenamiento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s"/>
              <a:t>Métodos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s"/>
              <a:t>CSS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Dimensiones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Atributos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Recorrer el DOM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Interactuar en una selección.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Manipulación de elementos.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Mover, copiar y borrar elementos.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Crear nuevos elementos</a:t>
            </a:r>
          </a:p>
          <a:p>
            <a:pPr indent="-228600" lvl="2" marL="13716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7012" y="1200762"/>
            <a:ext cx="3809999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579300" y="24955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Diseño de Interfaces Web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02100" y="848350"/>
            <a:ext cx="73238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9"/>
            </a:pPr>
            <a:r>
              <a:rPr lang="es"/>
              <a:t>Diseño de webs accesibles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/>
              <a:t>El consorcio World Wide Web (W3C).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/>
              <a:t>Pautas de Accesibilidad al Contenido en la web (WCAG, Web Content Accesibility Guidelines).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/>
              <a:t>Iniciativa de accesibilidad web (WAI, Web Accesibility Iniciative)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/>
              <a:t>Principios generales de diseño accesible.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/>
              <a:t>Técnicas para satisfacer los requisitos definidos en las WCAG.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/>
              <a:t>Prioridades. Puntos de verificación. Niveles de adecuación.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/>
              <a:t>Métodos para realizar revisiones preliminares y evaluaciones de adecuación o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/>
              <a:t>conformidad de documentos web.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/>
              <a:t>Herramientas de análisis de accesibilidad web.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/>
              <a:t>Chequeo de la accesibilidad web desde diferentes navegadores.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579300" y="249550"/>
            <a:ext cx="51335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Diseño de Interfaces Web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802100" y="848350"/>
            <a:ext cx="73238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 startAt="10"/>
            </a:pPr>
            <a:r>
              <a:rPr lang="es">
                <a:solidFill>
                  <a:schemeClr val="dk1"/>
                </a:solidFill>
              </a:rPr>
              <a:t>Implementación de la usabilidad en la web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>
                <a:solidFill>
                  <a:schemeClr val="dk1"/>
                </a:solidFill>
              </a:rPr>
              <a:t>Análisis de la usabilidad. Técnicas.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>
                <a:solidFill>
                  <a:schemeClr val="dk1"/>
                </a:solidFill>
              </a:rPr>
              <a:t>Identificación del objetivo de la web.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>
                <a:solidFill>
                  <a:schemeClr val="dk1"/>
                </a:solidFill>
              </a:rPr>
              <a:t>Tipos de usuario.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>
                <a:solidFill>
                  <a:schemeClr val="dk1"/>
                </a:solidFill>
              </a:rPr>
              <a:t>Barreras identificadas por los usuarios.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>
                <a:solidFill>
                  <a:schemeClr val="dk1"/>
                </a:solidFill>
              </a:rPr>
              <a:t>Información fácilmente accesible.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>
                <a:solidFill>
                  <a:schemeClr val="dk1"/>
                </a:solidFill>
              </a:rPr>
              <a:t>Velocidad de conexión.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>
                <a:solidFill>
                  <a:schemeClr val="dk1"/>
                </a:solidFill>
              </a:rPr>
              <a:t>Importancia del uso de estándares externos.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>
                <a:solidFill>
                  <a:schemeClr val="dk1"/>
                </a:solidFill>
              </a:rPr>
              <a:t>Navegación fácilmente recordada frente a navegación redescubierta.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>
                <a:solidFill>
                  <a:schemeClr val="dk1"/>
                </a:solidFill>
              </a:rPr>
              <a:t>Facilidad de navegación en la web.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>
                <a:solidFill>
                  <a:schemeClr val="dk1"/>
                </a:solidFill>
              </a:rPr>
              <a:t>Verificación de la usabilidad en diferentes navegadores y tecnologías.</a:t>
            </a: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AutoNum type="arabicPeriod"/>
            </a:pPr>
            <a:r>
              <a:rPr lang="es">
                <a:solidFill>
                  <a:schemeClr val="dk1"/>
                </a:solidFill>
              </a:rPr>
              <a:t>Herramientas y test de verificación.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rde">
  <a:themeElements>
    <a:clrScheme name="Borde 1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CC9900"/>
    </a:accent4>
    <a:accent5>
      <a:srgbClr val="3B812F"/>
    </a:accent5>
    <a:accent6>
      <a:srgbClr val="FFFFFF"/>
    </a:accent6>
    <a:hlink>
      <a:srgbClr val="996600"/>
    </a:hlink>
    <a:folHlink>
      <a:srgbClr val="AFBF39"/>
    </a:folHlink>
  </a:clrScheme>
</a:themeOverride>
</file>