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5" name="Shape 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9" name="Shape 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5" name="Shape 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1" name="Shape 1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7" name="Shape 1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4" name="Shape 1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0" name="Shape 1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6" name="Shape 1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2" name="Shape 1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8" name="Shape 1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4" name="Shape 1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1" name="Shape 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0" name="Shape 1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6" name="Shape 15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2" name="Shape 16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9" name="Shape 1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5" name="Shape 1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1" name="Shape 1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7" name="Shape 1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4" name="Shape 1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0" name="Shape 2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6" name="Shape 2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 name="Shape 45"/>
        <p:cNvGrpSpPr/>
        <p:nvPr/>
      </p:nvGrpSpPr>
      <p:grpSpPr>
        <a:xfrm>
          <a:off x="0" y="0"/>
          <a:ext cx="0" cy="0"/>
          <a:chOff x="0" y="0"/>
          <a:chExt cx="0" cy="0"/>
        </a:xfrm>
      </p:grpSpPr>
      <p:sp>
        <p:nvSpPr>
          <p:cNvPr id="46" name="Shape 4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7" name="Shape 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12" name="Shape 2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18" name="Shape 2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4" name="Shape 2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30" name="Shape 2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36" name="Shape 2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42" name="Shape 2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48" name="Shape 2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5" name="Shape 2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61" name="Shape 2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67" name="Shape 2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3" name="Shape 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73" name="Shape 2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80" name="Shape 2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86" name="Shape 2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93" name="Shape 2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00" name="Shape 3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07" name="Shape 3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13" name="Shape 3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19" name="Shape 3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25" name="Shape 3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31" name="Shape 3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9" name="Shape 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37" name="Shape 3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44" name="Shape 3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50" name="Shape 3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56" name="Shape 35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62" name="Shape 36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68" name="Shape 36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74" name="Shape 3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80" name="Shape 3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86" name="Shape 3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92" name="Shape 3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5" name="Shape 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98" name="Shape 3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04" name="Shape 4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10" name="Shape 4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16" name="Shape 4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23" name="Shape 4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29" name="Shape 4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35" name="Shape 4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41" name="Shape 4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47" name="Shape 4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53" name="Shape 4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1" name="Shape 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59" name="Shape 4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3" name="Shape 463"/>
        <p:cNvGrpSpPr/>
        <p:nvPr/>
      </p:nvGrpSpPr>
      <p:grpSpPr>
        <a:xfrm>
          <a:off x="0" y="0"/>
          <a:ext cx="0" cy="0"/>
          <a:chOff x="0" y="0"/>
          <a:chExt cx="0" cy="0"/>
        </a:xfrm>
      </p:grpSpPr>
      <p:sp>
        <p:nvSpPr>
          <p:cNvPr id="464" name="Shape 46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65" name="Shape 4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9" name="Shape 469"/>
        <p:cNvGrpSpPr/>
        <p:nvPr/>
      </p:nvGrpSpPr>
      <p:grpSpPr>
        <a:xfrm>
          <a:off x="0" y="0"/>
          <a:ext cx="0" cy="0"/>
          <a:chOff x="0" y="0"/>
          <a:chExt cx="0" cy="0"/>
        </a:xfrm>
      </p:grpSpPr>
      <p:sp>
        <p:nvSpPr>
          <p:cNvPr id="470" name="Shape 47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71" name="Shape 4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5" name="Shape 475"/>
        <p:cNvGrpSpPr/>
        <p:nvPr/>
      </p:nvGrpSpPr>
      <p:grpSpPr>
        <a:xfrm>
          <a:off x="0" y="0"/>
          <a:ext cx="0" cy="0"/>
          <a:chOff x="0" y="0"/>
          <a:chExt cx="0" cy="0"/>
        </a:xfrm>
      </p:grpSpPr>
      <p:sp>
        <p:nvSpPr>
          <p:cNvPr id="476" name="Shape 47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77" name="Shape 4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1" name="Shape 481"/>
        <p:cNvGrpSpPr/>
        <p:nvPr/>
      </p:nvGrpSpPr>
      <p:grpSpPr>
        <a:xfrm>
          <a:off x="0" y="0"/>
          <a:ext cx="0" cy="0"/>
          <a:chOff x="0" y="0"/>
          <a:chExt cx="0" cy="0"/>
        </a:xfrm>
      </p:grpSpPr>
      <p:sp>
        <p:nvSpPr>
          <p:cNvPr id="482" name="Shape 48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83" name="Shape 4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89" name="Shape 4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3" name="Shape 493"/>
        <p:cNvGrpSpPr/>
        <p:nvPr/>
      </p:nvGrpSpPr>
      <p:grpSpPr>
        <a:xfrm>
          <a:off x="0" y="0"/>
          <a:ext cx="0" cy="0"/>
          <a:chOff x="0" y="0"/>
          <a:chExt cx="0" cy="0"/>
        </a:xfrm>
      </p:grpSpPr>
      <p:sp>
        <p:nvSpPr>
          <p:cNvPr id="494" name="Shape 49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95" name="Shape 4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9" name="Shape 499"/>
        <p:cNvGrpSpPr/>
        <p:nvPr/>
      </p:nvGrpSpPr>
      <p:grpSpPr>
        <a:xfrm>
          <a:off x="0" y="0"/>
          <a:ext cx="0" cy="0"/>
          <a:chOff x="0" y="0"/>
          <a:chExt cx="0" cy="0"/>
        </a:xfrm>
      </p:grpSpPr>
      <p:sp>
        <p:nvSpPr>
          <p:cNvPr id="500" name="Shape 50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01" name="Shape 5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7" name="Shape 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3" name="Shape 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 name="Shape 12"/>
        <p:cNvGrpSpPr/>
        <p:nvPr/>
      </p:nvGrpSpPr>
      <p:grpSpPr>
        <a:xfrm>
          <a:off x="0" y="0"/>
          <a:ext cx="0" cy="0"/>
          <a:chOff x="0" y="0"/>
          <a:chExt cx="0" cy="0"/>
        </a:xfrm>
      </p:grpSpPr>
      <p:sp>
        <p:nvSpPr>
          <p:cNvPr id="13" name="Shape 13"/>
          <p:cNvSpPr txBox="1"/>
          <p:nvPr>
            <p:ph idx="10" type="dt"/>
          </p:nvPr>
        </p:nvSpPr>
        <p:spPr>
          <a:xfrm>
            <a:off x="457200" y="6243637"/>
            <a:ext cx="2133599" cy="4572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14" name="Shape 14"/>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marL="0" marR="0" rtl="0" algn="ctr">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15" name="Shape 15"/>
          <p:cNvSpPr txBox="1"/>
          <p:nvPr>
            <p:ph idx="12" type="sldNum"/>
          </p:nvPr>
        </p:nvSpPr>
        <p:spPr>
          <a:xfrm>
            <a:off x="6553200" y="6243637"/>
            <a:ext cx="21335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SzPct val="25000"/>
              <a:buNone/>
            </a:pPr>
            <a:fld id="{00000000-1234-1234-1234-123412341234}" type="slidenum">
              <a:rPr b="0" baseline="0" i="0" lang="en-US" sz="1200" u="none" cap="none" strike="noStrike">
                <a:solidFill>
                  <a:schemeClr val="dk1"/>
                </a:solidFill>
                <a:latin typeface="Garamond"/>
                <a:ea typeface="Garamond"/>
                <a:cs typeface="Garamond"/>
                <a:sym typeface="Garamond"/>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lt1"/>
        </a:solidFill>
      </p:bgPr>
    </p:bg>
    <p:spTree>
      <p:nvGrpSpPr>
        <p:cNvPr id="16" name="Shape 16"/>
        <p:cNvGrpSpPr/>
        <p:nvPr/>
      </p:nvGrpSpPr>
      <p:grpSpPr>
        <a:xfrm>
          <a:off x="0" y="0"/>
          <a:ext cx="0" cy="0"/>
          <a:chOff x="0" y="0"/>
          <a:chExt cx="0" cy="0"/>
        </a:xfrm>
      </p:grpSpPr>
      <p:sp>
        <p:nvSpPr>
          <p:cNvPr id="17" name="Shape 17"/>
          <p:cNvSpPr txBox="1"/>
          <p:nvPr>
            <p:ph type="ctrTitle"/>
          </p:nvPr>
        </p:nvSpPr>
        <p:spPr>
          <a:xfrm>
            <a:off x="914400" y="1524000"/>
            <a:ext cx="7623174" cy="1752600"/>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a:lvl1pPr>
            <a:lvl2pPr indent="0" marL="0" marR="0" rtl="0" algn="l">
              <a:lnSpc>
                <a:spcPct val="100000"/>
              </a:lnSpc>
              <a:spcBef>
                <a:spcPts val="0"/>
              </a:spcBef>
              <a:spcAft>
                <a:spcPts val="0"/>
              </a:spcAft>
              <a:defRPr/>
            </a:lvl2pPr>
            <a:lvl3pPr indent="0" marL="0" marR="0" rtl="0" algn="l">
              <a:lnSpc>
                <a:spcPct val="100000"/>
              </a:lnSpc>
              <a:spcBef>
                <a:spcPts val="0"/>
              </a:spcBef>
              <a:spcAft>
                <a:spcPts val="0"/>
              </a:spcAft>
              <a:defRPr/>
            </a:lvl3pPr>
            <a:lvl4pPr indent="0" marL="0" marR="0" rtl="0" algn="l">
              <a:lnSpc>
                <a:spcPct val="100000"/>
              </a:lnSpc>
              <a:spcBef>
                <a:spcPts val="0"/>
              </a:spcBef>
              <a:spcAft>
                <a:spcPts val="0"/>
              </a:spcAft>
              <a:defRPr/>
            </a:lvl4pPr>
            <a:lvl5pPr indent="0" marL="0" marR="0" rtl="0" algn="l">
              <a:lnSpc>
                <a:spcPct val="100000"/>
              </a:lnSpc>
              <a:spcBef>
                <a:spcPts val="0"/>
              </a:spcBef>
              <a:spcAft>
                <a:spcPts val="0"/>
              </a:spcAft>
              <a:defRPr/>
            </a:lvl5pPr>
            <a:lvl6pPr indent="0" marL="0" marR="0" rtl="0" algn="l">
              <a:lnSpc>
                <a:spcPct val="100000"/>
              </a:lnSpc>
              <a:spcBef>
                <a:spcPts val="0"/>
              </a:spcBef>
              <a:spcAft>
                <a:spcPts val="0"/>
              </a:spcAft>
              <a:defRPr/>
            </a:lvl6pPr>
            <a:lvl7pPr indent="0" marL="0" marR="0" rtl="0" algn="l">
              <a:lnSpc>
                <a:spcPct val="100000"/>
              </a:lnSpc>
              <a:spcBef>
                <a:spcPts val="0"/>
              </a:spcBef>
              <a:spcAft>
                <a:spcPts val="0"/>
              </a:spcAft>
              <a:defRPr/>
            </a:lvl7pPr>
            <a:lvl8pPr indent="0" marL="0" marR="0" rtl="0" algn="l">
              <a:lnSpc>
                <a:spcPct val="100000"/>
              </a:lnSpc>
              <a:spcBef>
                <a:spcPts val="0"/>
              </a:spcBef>
              <a:spcAft>
                <a:spcPts val="0"/>
              </a:spcAft>
              <a:defRPr/>
            </a:lvl8pPr>
            <a:lvl9pPr indent="0" marL="0" marR="0" rtl="0" algn="l">
              <a:lnSpc>
                <a:spcPct val="100000"/>
              </a:lnSpc>
              <a:spcBef>
                <a:spcPts val="0"/>
              </a:spcBef>
              <a:spcAft>
                <a:spcPts val="0"/>
              </a:spcAft>
              <a:defRPr/>
            </a:lvl9pPr>
          </a:lstStyle>
          <a:p/>
        </p:txBody>
      </p:sp>
      <p:sp>
        <p:nvSpPr>
          <p:cNvPr id="18" name="Shape 18"/>
          <p:cNvSpPr txBox="1"/>
          <p:nvPr>
            <p:ph idx="1" type="subTitle"/>
          </p:nvPr>
        </p:nvSpPr>
        <p:spPr>
          <a:xfrm>
            <a:off x="1981200" y="3962400"/>
            <a:ext cx="6553200" cy="1752600"/>
          </a:xfrm>
          <a:prstGeom prst="rect">
            <a:avLst/>
          </a:prstGeom>
          <a:noFill/>
          <a:ln>
            <a:noFill/>
          </a:ln>
        </p:spPr>
        <p:txBody>
          <a:bodyPr anchorCtr="0" anchor="t" bIns="91425" lIns="91425" rIns="91425" tIns="91425"/>
          <a:lstStyle>
            <a:lvl1pPr indent="-219075" marL="342900" marR="0" rtl="0" algn="l">
              <a:lnSpc>
                <a:spcPct val="100000"/>
              </a:lnSpc>
              <a:spcBef>
                <a:spcPts val="600"/>
              </a:spcBef>
              <a:spcAft>
                <a:spcPts val="0"/>
              </a:spcAft>
              <a:buClr>
                <a:schemeClr val="accent1"/>
              </a:buClr>
              <a:buFont typeface="Noto Symbol"/>
              <a:buChar char="■"/>
              <a:defRPr/>
            </a:lvl1pPr>
            <a:lvl2pPr indent="-227965" marL="669925" marR="0" rtl="0" algn="l">
              <a:lnSpc>
                <a:spcPct val="100000"/>
              </a:lnSpc>
              <a:spcBef>
                <a:spcPts val="520"/>
              </a:spcBef>
              <a:spcAft>
                <a:spcPts val="0"/>
              </a:spcAft>
              <a:buClr>
                <a:schemeClr val="accent2"/>
              </a:buClr>
              <a:buFont typeface="Noto Symbol"/>
              <a:buChar char="❑"/>
              <a:defRPr/>
            </a:lvl2pPr>
            <a:lvl3pPr indent="-271144" marL="1022350" marR="0" rtl="0" algn="l">
              <a:lnSpc>
                <a:spcPct val="100000"/>
              </a:lnSpc>
              <a:spcBef>
                <a:spcPts val="440"/>
              </a:spcBef>
              <a:spcAft>
                <a:spcPts val="0"/>
              </a:spcAft>
              <a:buClr>
                <a:schemeClr val="accent1"/>
              </a:buClr>
              <a:buFont typeface="Noto Symbol"/>
              <a:buChar char="■"/>
              <a:defRPr/>
            </a:lvl3pPr>
            <a:lvl4pPr indent="-234950" marL="1339850" marR="0" rtl="0" algn="l">
              <a:lnSpc>
                <a:spcPct val="100000"/>
              </a:lnSpc>
              <a:spcBef>
                <a:spcPts val="400"/>
              </a:spcBef>
              <a:spcAft>
                <a:spcPts val="0"/>
              </a:spcAft>
              <a:buClr>
                <a:schemeClr val="accent2"/>
              </a:buClr>
              <a:buFont typeface="Noto Symbol"/>
              <a:buChar char="❑"/>
              <a:defRPr/>
            </a:lvl4pPr>
            <a:lvl5pPr indent="-252411" marL="1681161" marR="0" rtl="0" algn="l">
              <a:lnSpc>
                <a:spcPct val="100000"/>
              </a:lnSpc>
              <a:spcBef>
                <a:spcPts val="400"/>
              </a:spcBef>
              <a:spcAft>
                <a:spcPts val="0"/>
              </a:spcAft>
              <a:buClr>
                <a:schemeClr val="accent1"/>
              </a:buClr>
              <a:buFont typeface="Noto Symbol"/>
              <a:buChar char="▪"/>
              <a:defRPr/>
            </a:lvl5pPr>
            <a:lvl6pPr indent="-276225" marL="2022475" marR="0" rtl="0" algn="l">
              <a:lnSpc>
                <a:spcPct val="100000"/>
              </a:lnSpc>
              <a:spcBef>
                <a:spcPts val="400"/>
              </a:spcBef>
              <a:spcAft>
                <a:spcPts val="0"/>
              </a:spcAft>
              <a:buClr>
                <a:schemeClr val="accent1"/>
              </a:buClr>
              <a:buFont typeface="Noto Symbol"/>
              <a:buChar char="▪"/>
              <a:defRPr/>
            </a:lvl6pPr>
            <a:lvl7pPr indent="-323850" marL="2705100" marR="0" rtl="0" algn="l">
              <a:lnSpc>
                <a:spcPct val="100000"/>
              </a:lnSpc>
              <a:spcBef>
                <a:spcPts val="400"/>
              </a:spcBef>
              <a:spcAft>
                <a:spcPts val="0"/>
              </a:spcAft>
              <a:buClr>
                <a:schemeClr val="accent1"/>
              </a:buClr>
              <a:buFont typeface="Noto Symbol"/>
              <a:buChar char="▪"/>
              <a:defRPr/>
            </a:lvl7pPr>
            <a:lvl8pPr indent="-395287" marL="3729037" marR="0" rtl="0" algn="l">
              <a:lnSpc>
                <a:spcPct val="100000"/>
              </a:lnSpc>
              <a:spcBef>
                <a:spcPts val="400"/>
              </a:spcBef>
              <a:spcAft>
                <a:spcPts val="0"/>
              </a:spcAft>
              <a:buClr>
                <a:schemeClr val="accent1"/>
              </a:buClr>
              <a:buFont typeface="Noto Symbol"/>
              <a:buChar char="▪"/>
              <a:defRPr/>
            </a:lvl8pPr>
            <a:lvl9pPr indent="-490537" marL="5094287" marR="0" rtl="0" algn="l">
              <a:lnSpc>
                <a:spcPct val="100000"/>
              </a:lnSpc>
              <a:spcBef>
                <a:spcPts val="400"/>
              </a:spcBef>
              <a:spcAft>
                <a:spcPts val="0"/>
              </a:spcAft>
              <a:buClr>
                <a:schemeClr val="accent1"/>
              </a:buClr>
              <a:buFont typeface="Noto Symbol"/>
              <a:buChar char="▪"/>
              <a:defRPr/>
            </a:lvl9pPr>
          </a:lstStyle>
          <a:p/>
        </p:txBody>
      </p:sp>
      <p:sp>
        <p:nvSpPr>
          <p:cNvPr id="19" name="Shape 19"/>
          <p:cNvSpPr txBox="1"/>
          <p:nvPr>
            <p:ph idx="10" type="dt"/>
          </p:nvPr>
        </p:nvSpPr>
        <p:spPr>
          <a:xfrm>
            <a:off x="457200" y="6243637"/>
            <a:ext cx="2133599" cy="4572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20" name="Shape 20"/>
          <p:cNvSpPr txBox="1"/>
          <p:nvPr>
            <p:ph idx="11" type="ftr"/>
          </p:nvPr>
        </p:nvSpPr>
        <p:spPr>
          <a:xfrm>
            <a:off x="3124200" y="6243637"/>
            <a:ext cx="2895600" cy="457200"/>
          </a:xfrm>
          <a:prstGeom prst="rect">
            <a:avLst/>
          </a:prstGeom>
          <a:noFill/>
          <a:ln>
            <a:noFill/>
          </a:ln>
        </p:spPr>
        <p:txBody>
          <a:bodyPr anchorCtr="0" anchor="b" bIns="91425" lIns="91425" rIns="91425" tIns="91425"/>
          <a:lstStyle>
            <a:lvl1pPr indent="0" marL="0" marR="0" rtl="0" algn="ctr">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21" name="Shape 21"/>
          <p:cNvSpPr txBox="1"/>
          <p:nvPr>
            <p:ph idx="12" type="sldNum"/>
          </p:nvPr>
        </p:nvSpPr>
        <p:spPr>
          <a:xfrm>
            <a:off x="6553200" y="6243637"/>
            <a:ext cx="21335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ramond"/>
              <a:buNone/>
            </a:pPr>
            <a:fld id="{00000000-1234-1234-1234-123412341234}" type="slidenum">
              <a:rPr b="0" baseline="0" i="0" lang="en-US" sz="1200" u="none" cap="none" strike="noStrike">
                <a:solidFill>
                  <a:schemeClr val="dk1"/>
                </a:solidFill>
                <a:latin typeface="Garamond"/>
                <a:ea typeface="Garamond"/>
                <a:cs typeface="Garamond"/>
                <a:sym typeface="Garamond"/>
              </a:rPr>
              <a:t>‹#›</a:t>
            </a:fld>
          </a:p>
        </p:txBody>
      </p:sp>
      <p:sp>
        <p:nvSpPr>
          <p:cNvPr id="22" name="Shape 22"/>
          <p:cNvSpPr/>
          <p:nvPr/>
        </p:nvSpPr>
        <p:spPr>
          <a:xfrm>
            <a:off x="609600" y="1219200"/>
            <a:ext cx="7924800" cy="914400"/>
          </a:xfrm>
          <a:custGeom>
            <a:pathLst>
              <a:path extrusionOk="0" h="1000" w="1000">
                <a:moveTo>
                  <a:pt x="0" y="1000"/>
                </a:moveTo>
                <a:lnTo>
                  <a:pt x="0" y="0"/>
                </a:lnTo>
                <a:lnTo>
                  <a:pt x="1000" y="0"/>
                </a:lnTo>
              </a:path>
            </a:pathLst>
          </a:custGeom>
          <a:noFill/>
          <a:ln cap="flat" cmpd="sng" w="2540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cxnSp>
        <p:nvCxnSpPr>
          <p:cNvPr id="23" name="Shape 23"/>
          <p:cNvCxnSpPr/>
          <p:nvPr/>
        </p:nvCxnSpPr>
        <p:spPr>
          <a:xfrm>
            <a:off x="1981200" y="3962400"/>
            <a:ext cx="6511924" cy="0"/>
          </a:xfrm>
          <a:prstGeom prst="straightConnector1">
            <a:avLst/>
          </a:prstGeom>
          <a:noFill/>
          <a:ln cap="flat" cmpd="sng" w="19050">
            <a:solidFill>
              <a:schemeClr val="accent1"/>
            </a:solidFill>
            <a:prstDash val="solid"/>
            <a:miter/>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text">
    <p:spTree>
      <p:nvGrpSpPr>
        <p:cNvPr id="24" name="Shape 24"/>
        <p:cNvGrpSpPr/>
        <p:nvPr/>
      </p:nvGrpSpPr>
      <p:grpSpPr>
        <a:xfrm>
          <a:off x="0" y="0"/>
          <a:ext cx="0" cy="0"/>
          <a:chOff x="0" y="0"/>
          <a:chExt cx="0" cy="0"/>
        </a:xfrm>
      </p:grpSpPr>
      <p:sp>
        <p:nvSpPr>
          <p:cNvPr id="25" name="Shape 25"/>
          <p:cNvSpPr txBox="1"/>
          <p:nvPr>
            <p:ph type="title"/>
          </p:nvPr>
        </p:nvSpPr>
        <p:spPr>
          <a:xfrm>
            <a:off x="457200" y="277812"/>
            <a:ext cx="8229600" cy="1139825"/>
          </a:xfrm>
          <a:prstGeom prst="rect">
            <a:avLst/>
          </a:prstGeom>
          <a:noFill/>
          <a:ln>
            <a:noFill/>
          </a:ln>
        </p:spPr>
        <p:txBody>
          <a:bodyPr anchorCtr="0" anchor="t" bIns="91425" lIns="91425" rIns="91425" tIns="91425"/>
          <a:lstStyle>
            <a:lvl1pPr indent="0" marL="0" rtl="0" algn="l">
              <a:lnSpc>
                <a:spcPct val="100000"/>
              </a:lnSpc>
              <a:spcBef>
                <a:spcPts val="0"/>
              </a:spcBef>
              <a:spcAft>
                <a:spcPts val="0"/>
              </a:spcAft>
              <a:defRPr/>
            </a:lvl1pPr>
            <a:lvl2pPr indent="0" marL="0" rtl="0" algn="l">
              <a:lnSpc>
                <a:spcPct val="100000"/>
              </a:lnSpc>
              <a:spcBef>
                <a:spcPts val="0"/>
              </a:spcBef>
              <a:spcAft>
                <a:spcPts val="0"/>
              </a:spcAft>
              <a:defRPr/>
            </a:lvl2pPr>
            <a:lvl3pPr indent="0" marL="0" rtl="0" algn="l">
              <a:lnSpc>
                <a:spcPct val="100000"/>
              </a:lnSpc>
              <a:spcBef>
                <a:spcPts val="0"/>
              </a:spcBef>
              <a:spcAft>
                <a:spcPts val="0"/>
              </a:spcAft>
              <a:defRPr/>
            </a:lvl3pPr>
            <a:lvl4pPr indent="0" marL="0" rtl="0" algn="l">
              <a:lnSpc>
                <a:spcPct val="100000"/>
              </a:lnSpc>
              <a:spcBef>
                <a:spcPts val="0"/>
              </a:spcBef>
              <a:spcAft>
                <a:spcPts val="0"/>
              </a:spcAft>
              <a:defRPr/>
            </a:lvl4pPr>
            <a:lvl5pPr indent="0" marL="0" rtl="0" algn="l">
              <a:lnSpc>
                <a:spcPct val="100000"/>
              </a:lnSpc>
              <a:spcBef>
                <a:spcPts val="0"/>
              </a:spcBef>
              <a:spcAft>
                <a:spcPts val="0"/>
              </a:spcAft>
              <a:defRPr/>
            </a:lvl5pPr>
            <a:lvl6pPr indent="0" marL="0" rtl="0" algn="l">
              <a:lnSpc>
                <a:spcPct val="100000"/>
              </a:lnSpc>
              <a:spcBef>
                <a:spcPts val="0"/>
              </a:spcBef>
              <a:spcAft>
                <a:spcPts val="0"/>
              </a:spcAft>
              <a:defRPr/>
            </a:lvl6pPr>
            <a:lvl7pPr indent="0" marL="0" rtl="0" algn="l">
              <a:lnSpc>
                <a:spcPct val="100000"/>
              </a:lnSpc>
              <a:spcBef>
                <a:spcPts val="0"/>
              </a:spcBef>
              <a:spcAft>
                <a:spcPts val="0"/>
              </a:spcAft>
              <a:defRPr/>
            </a:lvl7pPr>
            <a:lvl8pPr indent="0" marL="0" rtl="0" algn="l">
              <a:lnSpc>
                <a:spcPct val="100000"/>
              </a:lnSpc>
              <a:spcBef>
                <a:spcPts val="0"/>
              </a:spcBef>
              <a:spcAft>
                <a:spcPts val="0"/>
              </a:spcAft>
              <a:defRPr/>
            </a:lvl8pPr>
            <a:lvl9pPr indent="0" marL="0" rtl="0" algn="l">
              <a:lnSpc>
                <a:spcPct val="100000"/>
              </a:lnSpc>
              <a:spcBef>
                <a:spcPts val="0"/>
              </a:spcBef>
              <a:spcAft>
                <a:spcPts val="0"/>
              </a:spcAft>
              <a:defRPr/>
            </a:lvl9pPr>
          </a:lstStyle>
          <a:p/>
        </p:txBody>
      </p:sp>
      <p:sp>
        <p:nvSpPr>
          <p:cNvPr id="26" name="Shape 26"/>
          <p:cNvSpPr txBox="1"/>
          <p:nvPr>
            <p:ph idx="1" type="body"/>
          </p:nvPr>
        </p:nvSpPr>
        <p:spPr>
          <a:xfrm>
            <a:off x="457200" y="1600200"/>
            <a:ext cx="8229600" cy="4530724"/>
          </a:xfrm>
          <a:prstGeom prst="rect">
            <a:avLst/>
          </a:prstGeom>
          <a:noFill/>
          <a:ln>
            <a:noFill/>
          </a:ln>
        </p:spPr>
        <p:txBody>
          <a:bodyPr anchorCtr="0" anchor="t" bIns="91425" lIns="91425" rIns="91425" tIns="91425"/>
          <a:lstStyle>
            <a:lvl1pPr indent="-219075" marL="342900" rtl="0" algn="l">
              <a:lnSpc>
                <a:spcPct val="100000"/>
              </a:lnSpc>
              <a:spcBef>
                <a:spcPts val="600"/>
              </a:spcBef>
              <a:spcAft>
                <a:spcPts val="0"/>
              </a:spcAft>
              <a:buClr>
                <a:schemeClr val="accent1"/>
              </a:buClr>
              <a:buFont typeface="Noto Symbol"/>
              <a:buChar char="■"/>
              <a:defRPr/>
            </a:lvl1pPr>
            <a:lvl2pPr indent="-227965" marL="669925" rtl="0" algn="l">
              <a:lnSpc>
                <a:spcPct val="100000"/>
              </a:lnSpc>
              <a:spcBef>
                <a:spcPts val="520"/>
              </a:spcBef>
              <a:spcAft>
                <a:spcPts val="0"/>
              </a:spcAft>
              <a:buClr>
                <a:schemeClr val="accent2"/>
              </a:buClr>
              <a:buFont typeface="Noto Symbol"/>
              <a:buChar char="❑"/>
              <a:defRPr/>
            </a:lvl2pPr>
            <a:lvl3pPr indent="-271144" marL="1022350" rtl="0" algn="l">
              <a:lnSpc>
                <a:spcPct val="100000"/>
              </a:lnSpc>
              <a:spcBef>
                <a:spcPts val="440"/>
              </a:spcBef>
              <a:spcAft>
                <a:spcPts val="0"/>
              </a:spcAft>
              <a:buClr>
                <a:schemeClr val="accent1"/>
              </a:buClr>
              <a:buFont typeface="Noto Symbol"/>
              <a:buChar char="■"/>
              <a:defRPr/>
            </a:lvl3pPr>
            <a:lvl4pPr indent="-234950" marL="1339850" rtl="0" algn="l">
              <a:lnSpc>
                <a:spcPct val="100000"/>
              </a:lnSpc>
              <a:spcBef>
                <a:spcPts val="400"/>
              </a:spcBef>
              <a:spcAft>
                <a:spcPts val="0"/>
              </a:spcAft>
              <a:buClr>
                <a:schemeClr val="accent2"/>
              </a:buClr>
              <a:buFont typeface="Noto Symbol"/>
              <a:buChar char="❑"/>
              <a:defRPr/>
            </a:lvl4pPr>
            <a:lvl5pPr indent="-252411" marL="1681161" rtl="0" algn="l">
              <a:lnSpc>
                <a:spcPct val="100000"/>
              </a:lnSpc>
              <a:spcBef>
                <a:spcPts val="400"/>
              </a:spcBef>
              <a:spcAft>
                <a:spcPts val="0"/>
              </a:spcAft>
              <a:buClr>
                <a:schemeClr val="accent1"/>
              </a:buClr>
              <a:buFont typeface="Noto Symbol"/>
              <a:buChar char="▪"/>
              <a:defRPr/>
            </a:lvl5pPr>
            <a:lvl6pPr indent="-276225" marL="2022475" rtl="0" algn="l">
              <a:lnSpc>
                <a:spcPct val="100000"/>
              </a:lnSpc>
              <a:spcBef>
                <a:spcPts val="400"/>
              </a:spcBef>
              <a:spcAft>
                <a:spcPts val="0"/>
              </a:spcAft>
              <a:buClr>
                <a:schemeClr val="accent1"/>
              </a:buClr>
              <a:buFont typeface="Noto Symbol"/>
              <a:buChar char="▪"/>
              <a:defRPr/>
            </a:lvl6pPr>
            <a:lvl7pPr indent="-323850" marL="2705100" rtl="0" algn="l">
              <a:lnSpc>
                <a:spcPct val="100000"/>
              </a:lnSpc>
              <a:spcBef>
                <a:spcPts val="400"/>
              </a:spcBef>
              <a:spcAft>
                <a:spcPts val="0"/>
              </a:spcAft>
              <a:buClr>
                <a:schemeClr val="accent1"/>
              </a:buClr>
              <a:buFont typeface="Noto Symbol"/>
              <a:buChar char="▪"/>
              <a:defRPr/>
            </a:lvl7pPr>
            <a:lvl8pPr indent="-395287" marL="3729037" rtl="0" algn="l">
              <a:lnSpc>
                <a:spcPct val="100000"/>
              </a:lnSpc>
              <a:spcBef>
                <a:spcPts val="400"/>
              </a:spcBef>
              <a:spcAft>
                <a:spcPts val="0"/>
              </a:spcAft>
              <a:buClr>
                <a:schemeClr val="accent1"/>
              </a:buClr>
              <a:buFont typeface="Noto Symbol"/>
              <a:buChar char="▪"/>
              <a:defRPr/>
            </a:lvl8pPr>
            <a:lvl9pPr indent="-490537" marL="5094287" rtl="0" algn="l">
              <a:lnSpc>
                <a:spcPct val="100000"/>
              </a:lnSpc>
              <a:spcBef>
                <a:spcPts val="400"/>
              </a:spcBef>
              <a:spcAft>
                <a:spcPts val="0"/>
              </a:spcAft>
              <a:buClr>
                <a:schemeClr val="accent1"/>
              </a:buClr>
              <a:buFont typeface="Noto Symbol"/>
              <a:buChar char="▪"/>
              <a:defRPr/>
            </a:lvl9pPr>
          </a:lstStyle>
          <a:p/>
        </p:txBody>
      </p:sp>
      <p:sp>
        <p:nvSpPr>
          <p:cNvPr id="27" name="Shape 27"/>
          <p:cNvSpPr txBox="1"/>
          <p:nvPr>
            <p:ph idx="10" type="dt"/>
          </p:nvPr>
        </p:nvSpPr>
        <p:spPr>
          <a:xfrm>
            <a:off x="457200" y="6243637"/>
            <a:ext cx="2133599" cy="4572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28" name="Shape 28"/>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marL="0" marR="0" rtl="0" algn="ctr">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29" name="Shape 29"/>
          <p:cNvSpPr txBox="1"/>
          <p:nvPr>
            <p:ph idx="12" type="sldNum"/>
          </p:nvPr>
        </p:nvSpPr>
        <p:spPr>
          <a:xfrm>
            <a:off x="6553200" y="6243637"/>
            <a:ext cx="21335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SzPct val="25000"/>
              <a:buNone/>
            </a:pPr>
            <a:fld id="{00000000-1234-1234-1234-123412341234}" type="slidenum">
              <a:rPr b="0" baseline="0" i="0" lang="en-US" sz="1200" u="none" cap="none" strike="noStrike">
                <a:solidFill>
                  <a:schemeClr val="dk1"/>
                </a:solidFill>
                <a:latin typeface="Garamond"/>
                <a:ea typeface="Garamond"/>
                <a:cs typeface="Garamond"/>
                <a:sym typeface="Garamond"/>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7812"/>
            <a:ext cx="8229600" cy="1139825"/>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a:lvl1pPr>
            <a:lvl2pPr indent="0" marL="0" marR="0" rtl="0" algn="l">
              <a:lnSpc>
                <a:spcPct val="100000"/>
              </a:lnSpc>
              <a:spcBef>
                <a:spcPts val="0"/>
              </a:spcBef>
              <a:spcAft>
                <a:spcPts val="0"/>
              </a:spcAft>
              <a:defRPr/>
            </a:lvl2pPr>
            <a:lvl3pPr indent="0" marL="0" marR="0" rtl="0" algn="l">
              <a:lnSpc>
                <a:spcPct val="100000"/>
              </a:lnSpc>
              <a:spcBef>
                <a:spcPts val="0"/>
              </a:spcBef>
              <a:spcAft>
                <a:spcPts val="0"/>
              </a:spcAft>
              <a:defRPr/>
            </a:lvl3pPr>
            <a:lvl4pPr indent="0" marL="0" marR="0" rtl="0" algn="l">
              <a:lnSpc>
                <a:spcPct val="100000"/>
              </a:lnSpc>
              <a:spcBef>
                <a:spcPts val="0"/>
              </a:spcBef>
              <a:spcAft>
                <a:spcPts val="0"/>
              </a:spcAft>
              <a:defRPr/>
            </a:lvl4pPr>
            <a:lvl5pPr indent="0" marL="0" marR="0" rtl="0" algn="l">
              <a:lnSpc>
                <a:spcPct val="100000"/>
              </a:lnSpc>
              <a:spcBef>
                <a:spcPts val="0"/>
              </a:spcBef>
              <a:spcAft>
                <a:spcPts val="0"/>
              </a:spcAft>
              <a:defRPr/>
            </a:lvl5pPr>
            <a:lvl6pPr indent="0" marL="0" marR="0" rtl="0" algn="l">
              <a:lnSpc>
                <a:spcPct val="100000"/>
              </a:lnSpc>
              <a:spcBef>
                <a:spcPts val="0"/>
              </a:spcBef>
              <a:spcAft>
                <a:spcPts val="0"/>
              </a:spcAft>
              <a:defRPr/>
            </a:lvl6pPr>
            <a:lvl7pPr indent="0" marL="0" marR="0" rtl="0" algn="l">
              <a:lnSpc>
                <a:spcPct val="100000"/>
              </a:lnSpc>
              <a:spcBef>
                <a:spcPts val="0"/>
              </a:spcBef>
              <a:spcAft>
                <a:spcPts val="0"/>
              </a:spcAft>
              <a:defRPr/>
            </a:lvl7pPr>
            <a:lvl8pPr indent="0" marL="0" marR="0" rtl="0" algn="l">
              <a:lnSpc>
                <a:spcPct val="100000"/>
              </a:lnSpc>
              <a:spcBef>
                <a:spcPts val="0"/>
              </a:spcBef>
              <a:spcAft>
                <a:spcPts val="0"/>
              </a:spcAft>
              <a:defRPr/>
            </a:lvl8pPr>
            <a:lvl9pPr indent="0" marL="0" marR="0" rtl="0" algn="l">
              <a:lnSpc>
                <a:spcPct val="100000"/>
              </a:lnSpc>
              <a:spcBef>
                <a:spcPts val="0"/>
              </a:spcBef>
              <a:spcAft>
                <a:spcPts val="0"/>
              </a:spcAft>
              <a:defRPr/>
            </a:lvl9pPr>
          </a:lstStyle>
          <a:p/>
        </p:txBody>
      </p:sp>
      <p:sp>
        <p:nvSpPr>
          <p:cNvPr id="6" name="Shape 6"/>
          <p:cNvSpPr txBox="1"/>
          <p:nvPr>
            <p:ph idx="1" type="body"/>
          </p:nvPr>
        </p:nvSpPr>
        <p:spPr>
          <a:xfrm>
            <a:off x="457200" y="1600200"/>
            <a:ext cx="8229600" cy="4530724"/>
          </a:xfrm>
          <a:prstGeom prst="rect">
            <a:avLst/>
          </a:prstGeom>
          <a:noFill/>
          <a:ln>
            <a:noFill/>
          </a:ln>
        </p:spPr>
        <p:txBody>
          <a:bodyPr anchorCtr="0" anchor="t" bIns="91425" lIns="91425" rIns="91425" tIns="91425"/>
          <a:lstStyle>
            <a:lvl1pPr indent="-219075" marL="342900" marR="0" rtl="0" algn="l">
              <a:lnSpc>
                <a:spcPct val="100000"/>
              </a:lnSpc>
              <a:spcBef>
                <a:spcPts val="600"/>
              </a:spcBef>
              <a:spcAft>
                <a:spcPts val="0"/>
              </a:spcAft>
              <a:buClr>
                <a:schemeClr val="accent1"/>
              </a:buClr>
              <a:buFont typeface="Noto Symbol"/>
              <a:buChar char="■"/>
              <a:defRPr/>
            </a:lvl1pPr>
            <a:lvl2pPr indent="-227965" marL="669925" marR="0" rtl="0" algn="l">
              <a:lnSpc>
                <a:spcPct val="100000"/>
              </a:lnSpc>
              <a:spcBef>
                <a:spcPts val="520"/>
              </a:spcBef>
              <a:spcAft>
                <a:spcPts val="0"/>
              </a:spcAft>
              <a:buClr>
                <a:schemeClr val="accent2"/>
              </a:buClr>
              <a:buFont typeface="Noto Symbol"/>
              <a:buChar char="❑"/>
              <a:defRPr/>
            </a:lvl2pPr>
            <a:lvl3pPr indent="-271144" marL="1022350" marR="0" rtl="0" algn="l">
              <a:lnSpc>
                <a:spcPct val="100000"/>
              </a:lnSpc>
              <a:spcBef>
                <a:spcPts val="440"/>
              </a:spcBef>
              <a:spcAft>
                <a:spcPts val="0"/>
              </a:spcAft>
              <a:buClr>
                <a:schemeClr val="accent1"/>
              </a:buClr>
              <a:buFont typeface="Noto Symbol"/>
              <a:buChar char="■"/>
              <a:defRPr/>
            </a:lvl3pPr>
            <a:lvl4pPr indent="-234950" marL="1339850" marR="0" rtl="0" algn="l">
              <a:lnSpc>
                <a:spcPct val="100000"/>
              </a:lnSpc>
              <a:spcBef>
                <a:spcPts val="400"/>
              </a:spcBef>
              <a:spcAft>
                <a:spcPts val="0"/>
              </a:spcAft>
              <a:buClr>
                <a:schemeClr val="accent2"/>
              </a:buClr>
              <a:buFont typeface="Noto Symbol"/>
              <a:buChar char="❑"/>
              <a:defRPr/>
            </a:lvl4pPr>
            <a:lvl5pPr indent="-252411" marL="1681161" marR="0" rtl="0" algn="l">
              <a:lnSpc>
                <a:spcPct val="100000"/>
              </a:lnSpc>
              <a:spcBef>
                <a:spcPts val="400"/>
              </a:spcBef>
              <a:spcAft>
                <a:spcPts val="0"/>
              </a:spcAft>
              <a:buClr>
                <a:schemeClr val="accent1"/>
              </a:buClr>
              <a:buFont typeface="Noto Symbol"/>
              <a:buChar char="▪"/>
              <a:defRPr/>
            </a:lvl5pPr>
            <a:lvl6pPr indent="-276225" marL="2022475" marR="0" rtl="0" algn="l">
              <a:lnSpc>
                <a:spcPct val="100000"/>
              </a:lnSpc>
              <a:spcBef>
                <a:spcPts val="400"/>
              </a:spcBef>
              <a:spcAft>
                <a:spcPts val="0"/>
              </a:spcAft>
              <a:buClr>
                <a:schemeClr val="accent1"/>
              </a:buClr>
              <a:buFont typeface="Noto Symbol"/>
              <a:buChar char="▪"/>
              <a:defRPr/>
            </a:lvl6pPr>
            <a:lvl7pPr indent="-323850" marL="2705100" marR="0" rtl="0" algn="l">
              <a:lnSpc>
                <a:spcPct val="100000"/>
              </a:lnSpc>
              <a:spcBef>
                <a:spcPts val="400"/>
              </a:spcBef>
              <a:spcAft>
                <a:spcPts val="0"/>
              </a:spcAft>
              <a:buClr>
                <a:schemeClr val="accent1"/>
              </a:buClr>
              <a:buFont typeface="Noto Symbol"/>
              <a:buChar char="▪"/>
              <a:defRPr/>
            </a:lvl7pPr>
            <a:lvl8pPr indent="-395287" marL="3729037" marR="0" rtl="0" algn="l">
              <a:lnSpc>
                <a:spcPct val="100000"/>
              </a:lnSpc>
              <a:spcBef>
                <a:spcPts val="400"/>
              </a:spcBef>
              <a:spcAft>
                <a:spcPts val="0"/>
              </a:spcAft>
              <a:buClr>
                <a:schemeClr val="accent1"/>
              </a:buClr>
              <a:buFont typeface="Noto Symbol"/>
              <a:buChar char="▪"/>
              <a:defRPr/>
            </a:lvl8pPr>
            <a:lvl9pPr indent="-490537" marL="5094287" marR="0" rtl="0" algn="l">
              <a:lnSpc>
                <a:spcPct val="100000"/>
              </a:lnSpc>
              <a:spcBef>
                <a:spcPts val="400"/>
              </a:spcBef>
              <a:spcAft>
                <a:spcPts val="0"/>
              </a:spcAft>
              <a:buClr>
                <a:schemeClr val="accent1"/>
              </a:buClr>
              <a:buFont typeface="Noto Symbol"/>
              <a:buChar char="▪"/>
              <a:defRPr/>
            </a:lvl9pPr>
          </a:lstStyle>
          <a:p/>
        </p:txBody>
      </p:sp>
      <p:sp>
        <p:nvSpPr>
          <p:cNvPr id="7" name="Shape 7"/>
          <p:cNvSpPr txBox="1"/>
          <p:nvPr>
            <p:ph idx="10" type="dt"/>
          </p:nvPr>
        </p:nvSpPr>
        <p:spPr>
          <a:xfrm>
            <a:off x="457200" y="6243637"/>
            <a:ext cx="2133599" cy="4572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8" name="Shape 8"/>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marL="0" marR="0" rtl="0" algn="ctr">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9" name="Shape 9"/>
          <p:cNvSpPr txBox="1"/>
          <p:nvPr>
            <p:ph idx="12" type="sldNum"/>
          </p:nvPr>
        </p:nvSpPr>
        <p:spPr>
          <a:xfrm>
            <a:off x="6553200" y="6243637"/>
            <a:ext cx="21335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ramond"/>
              <a:buNone/>
            </a:pPr>
            <a:fld id="{00000000-1234-1234-1234-123412341234}" type="slidenum">
              <a:rPr b="0" baseline="0" i="0" lang="en-US" sz="1200" u="none" cap="none" strike="noStrike">
                <a:solidFill>
                  <a:schemeClr val="dk1"/>
                </a:solidFill>
                <a:latin typeface="Garamond"/>
                <a:ea typeface="Garamond"/>
                <a:cs typeface="Garamond"/>
                <a:sym typeface="Garamond"/>
              </a:rPr>
              <a:t>‹#›</a:t>
            </a:fld>
          </a:p>
        </p:txBody>
      </p:sp>
      <p:sp>
        <p:nvSpPr>
          <p:cNvPr id="10" name="Shape 10"/>
          <p:cNvSpPr/>
          <p:nvPr/>
        </p:nvSpPr>
        <p:spPr>
          <a:xfrm>
            <a:off x="381000" y="228600"/>
            <a:ext cx="8229599" cy="609600"/>
          </a:xfrm>
          <a:custGeom>
            <a:pathLst>
              <a:path extrusionOk="0" h="1000" w="1000">
                <a:moveTo>
                  <a:pt x="0" y="1000"/>
                </a:moveTo>
                <a:lnTo>
                  <a:pt x="0" y="0"/>
                </a:lnTo>
                <a:lnTo>
                  <a:pt x="1000" y="0"/>
                </a:lnTo>
              </a:path>
            </a:pathLst>
          </a:custGeom>
          <a:noFill/>
          <a:ln cap="flat" cmpd="sng" w="1905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cxnSp>
        <p:nvCxnSpPr>
          <p:cNvPr id="11" name="Shape 11"/>
          <p:cNvCxnSpPr/>
          <p:nvPr/>
        </p:nvCxnSpPr>
        <p:spPr>
          <a:xfrm>
            <a:off x="457200" y="6172200"/>
            <a:ext cx="8229600" cy="0"/>
          </a:xfrm>
          <a:prstGeom prst="straightConnector1">
            <a:avLst/>
          </a:prstGeom>
          <a:noFill/>
          <a:ln cap="flat" cmpd="sng" w="19050">
            <a:solidFill>
              <a:schemeClr val="accent1"/>
            </a:solidFill>
            <a:prstDash val="solid"/>
            <a:miter/>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0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0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0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0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0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0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0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0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0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0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0" name="Shape 30"/>
        <p:cNvGrpSpPr/>
        <p:nvPr/>
      </p:nvGrpSpPr>
      <p:grpSpPr>
        <a:xfrm>
          <a:off x="0" y="0"/>
          <a:ext cx="0" cy="0"/>
          <a:chOff x="0" y="0"/>
          <a:chExt cx="0" cy="0"/>
        </a:xfrm>
      </p:grpSpPr>
      <p:sp>
        <p:nvSpPr>
          <p:cNvPr id="31" name="Shape 31"/>
          <p:cNvSpPr txBox="1"/>
          <p:nvPr>
            <p:ph type="ctrTitle"/>
          </p:nvPr>
        </p:nvSpPr>
        <p:spPr>
          <a:xfrm>
            <a:off x="685800" y="2130425"/>
            <a:ext cx="7772400" cy="1470024"/>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5000" u="none" cap="none" strike="noStrike">
                <a:solidFill>
                  <a:schemeClr val="dk2"/>
                </a:solidFill>
                <a:latin typeface="Garamond"/>
                <a:ea typeface="Garamond"/>
                <a:cs typeface="Garamond"/>
                <a:sym typeface="Garamond"/>
              </a:rPr>
              <a:t>Planificación de interfaces gráficas</a:t>
            </a:r>
          </a:p>
        </p:txBody>
      </p:sp>
      <p:sp>
        <p:nvSpPr>
          <p:cNvPr id="32" name="Shape 32"/>
          <p:cNvSpPr txBox="1"/>
          <p:nvPr>
            <p:ph idx="1" type="subTitle"/>
          </p:nvPr>
        </p:nvSpPr>
        <p:spPr>
          <a:xfrm>
            <a:off x="1371600" y="3889375"/>
            <a:ext cx="6400799" cy="1754187"/>
          </a:xfrm>
          <a:prstGeom prst="rect">
            <a:avLst/>
          </a:prstGeom>
          <a:noFill/>
          <a:ln>
            <a:noFill/>
          </a:ln>
        </p:spPr>
        <p:txBody>
          <a:bodyPr anchorCtr="0" anchor="t" bIns="45700" lIns="91425" rIns="91425" tIns="45700">
            <a:noAutofit/>
          </a:bodyPr>
          <a:lstStyle/>
          <a:p>
            <a:pPr indent="-219075" lvl="0" marL="342900" marR="0" rtl="0" algn="l">
              <a:lnSpc>
                <a:spcPct val="100000"/>
              </a:lnSpc>
              <a:spcBef>
                <a:spcPts val="0"/>
              </a:spcBef>
              <a:spcAft>
                <a:spcPts val="0"/>
              </a:spcAft>
              <a:buClr>
                <a:schemeClr val="accent1"/>
              </a:buClr>
              <a:buSzPct val="64999"/>
              <a:buFont typeface="Noto Symbol"/>
              <a:buNone/>
            </a:pPr>
            <a:r>
              <a:rPr lang="en-US" sz="3000">
                <a:solidFill>
                  <a:schemeClr val="dk1"/>
                </a:solidFill>
              </a:rPr>
              <a:t>Fundamentos de la composición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4" name="Shape 84"/>
        <p:cNvGrpSpPr/>
        <p:nvPr/>
      </p:nvGrpSpPr>
      <p:grpSpPr>
        <a:xfrm>
          <a:off x="0" y="0"/>
          <a:ext cx="0" cy="0"/>
          <a:chOff x="0" y="0"/>
          <a:chExt cx="0" cy="0"/>
        </a:xfrm>
      </p:grpSpPr>
      <p:sp>
        <p:nvSpPr>
          <p:cNvPr id="85" name="Shape 85"/>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Fundamentos de la composición</a:t>
            </a:r>
          </a:p>
        </p:txBody>
      </p:sp>
      <p:sp>
        <p:nvSpPr>
          <p:cNvPr id="86" name="Shape 86"/>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27024" lvl="1" marL="669925" marR="0" rtl="0" algn="l">
              <a:lnSpc>
                <a:spcPct val="90000"/>
              </a:lnSpc>
              <a:spcBef>
                <a:spcPts val="0"/>
              </a:spcBef>
              <a:spcAft>
                <a:spcPts val="0"/>
              </a:spcAft>
              <a:buClr>
                <a:schemeClr val="accent2"/>
              </a:buClr>
              <a:buSzPct val="60000"/>
              <a:buFont typeface="Noto Symbol"/>
              <a:buChar char="❑"/>
            </a:pPr>
            <a:r>
              <a:rPr b="1" baseline="0" i="0" lang="en-US" sz="2300" u="sng" cap="none" strike="noStrike">
                <a:solidFill>
                  <a:schemeClr val="dk1"/>
                </a:solidFill>
                <a:latin typeface="Arial"/>
                <a:ea typeface="Arial"/>
                <a:cs typeface="Arial"/>
                <a:sym typeface="Arial"/>
              </a:rPr>
              <a:t>Componentes de tipo cultural: </a:t>
            </a:r>
            <a:r>
              <a:rPr b="0" baseline="0" i="0" lang="en-US" sz="2300" u="none" cap="none" strike="noStrike">
                <a:solidFill>
                  <a:schemeClr val="dk1"/>
                </a:solidFill>
                <a:latin typeface="Arial"/>
                <a:ea typeface="Arial"/>
                <a:cs typeface="Arial"/>
                <a:sym typeface="Arial"/>
              </a:rPr>
              <a:t>influyen en la interpretación que hacemos de los estímulos desde un punto de vista cultural y educacional.  Los colores cambian de significado en función de la cultura.</a:t>
            </a:r>
          </a:p>
          <a:p>
            <a:pPr indent="-327024" lvl="1" marL="669925" marR="0" rtl="0" algn="l">
              <a:lnSpc>
                <a:spcPct val="90000"/>
              </a:lnSpc>
              <a:spcBef>
                <a:spcPts val="460"/>
              </a:spcBef>
              <a:spcAft>
                <a:spcPts val="0"/>
              </a:spcAft>
              <a:buClr>
                <a:schemeClr val="accent2"/>
              </a:buClr>
              <a:buSzPct val="60000"/>
              <a:buFont typeface="Noto Symbol"/>
              <a:buChar char="❑"/>
            </a:pPr>
            <a:r>
              <a:rPr b="1" baseline="0" i="0" lang="en-US" sz="2300" u="sng" cap="none" strike="noStrike">
                <a:solidFill>
                  <a:schemeClr val="dk1"/>
                </a:solidFill>
                <a:latin typeface="Arial"/>
                <a:ea typeface="Arial"/>
                <a:cs typeface="Arial"/>
                <a:sym typeface="Arial"/>
              </a:rPr>
              <a:t>Experiencias compartidas con el entorno: </a:t>
            </a:r>
            <a:r>
              <a:rPr b="0" baseline="0" i="0" lang="en-US" sz="2300" u="none" cap="none" strike="noStrike">
                <a:solidFill>
                  <a:schemeClr val="dk1"/>
                </a:solidFill>
                <a:latin typeface="Arial"/>
                <a:ea typeface="Arial"/>
                <a:cs typeface="Arial"/>
                <a:sym typeface="Arial"/>
              </a:rPr>
              <a:t>por ejemplo, conceptos altamente arraigados como: hierba/verde, azul/cielo, etc. Todas ellas van constituyendo una serie de dualidades que el hombre va aprendiendo desde su infancia y que, posteriormente, serán utilizadas por él como patrones con los que interpretar y dotar de significado la realidad.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0" name="Shape 90"/>
        <p:cNvGrpSpPr/>
        <p:nvPr/>
      </p:nvGrpSpPr>
      <p:grpSpPr>
        <a:xfrm>
          <a:off x="0" y="0"/>
          <a:ext cx="0" cy="0"/>
          <a:chOff x="0" y="0"/>
          <a:chExt cx="0" cy="0"/>
        </a:xfrm>
      </p:grpSpPr>
      <p:sp>
        <p:nvSpPr>
          <p:cNvPr id="91" name="Shape 91"/>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Fundamentos de la composición</a:t>
            </a:r>
          </a:p>
        </p:txBody>
      </p:sp>
      <p:sp>
        <p:nvSpPr>
          <p:cNvPr id="92" name="Shape 92"/>
          <p:cNvSpPr txBox="1"/>
          <p:nvPr>
            <p:ph idx="1" type="body"/>
          </p:nvPr>
        </p:nvSpPr>
        <p:spPr>
          <a:xfrm>
            <a:off x="457200" y="1600200"/>
            <a:ext cx="8229600" cy="3189287"/>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accent1"/>
              </a:buClr>
              <a:buSzPct val="65000"/>
              <a:buFont typeface="Noto Symbol"/>
              <a:buChar char="■"/>
            </a:pPr>
            <a:r>
              <a:rPr b="0" baseline="0" i="0" lang="en-US" sz="2400" u="none" cap="none" strike="noStrike">
                <a:solidFill>
                  <a:schemeClr val="dk1"/>
                </a:solidFill>
                <a:latin typeface="Arial"/>
                <a:ea typeface="Arial"/>
                <a:cs typeface="Arial"/>
                <a:sym typeface="Arial"/>
              </a:rPr>
              <a:t>Todos los factores anteriormente señalados proporcionan una clara orientación sobre cómo una determinada composición puede llegar a afectar a nuestra percepción y, consecuentemente, a la interpretación final que hagamos del mensaje. Sin embargo, hay más factores relacionados con la disposición de los elementos para conseguir una composición adecuada.</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6" name="Shape 96"/>
        <p:cNvGrpSpPr/>
        <p:nvPr/>
      </p:nvGrpSpPr>
      <p:grpSpPr>
        <a:xfrm>
          <a:off x="0" y="0"/>
          <a:ext cx="0" cy="0"/>
          <a:chOff x="0" y="0"/>
          <a:chExt cx="0" cy="0"/>
        </a:xfrm>
      </p:grpSpPr>
      <p:sp>
        <p:nvSpPr>
          <p:cNvPr id="97" name="Shape 97"/>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3800" u="none" cap="none" strike="noStrike">
                <a:solidFill>
                  <a:schemeClr val="dk2"/>
                </a:solidFill>
                <a:latin typeface="Garamond"/>
                <a:ea typeface="Garamond"/>
                <a:cs typeface="Garamond"/>
                <a:sym typeface="Garamond"/>
              </a:rPr>
              <a:t>Fundamentos de la composición:</a:t>
            </a:r>
            <a:br>
              <a:rPr b="1" baseline="0" i="0" lang="en-US" sz="3800" u="none" cap="none" strike="noStrike">
                <a:solidFill>
                  <a:schemeClr val="dk2"/>
                </a:solidFill>
                <a:latin typeface="Garamond"/>
                <a:ea typeface="Garamond"/>
                <a:cs typeface="Garamond"/>
                <a:sym typeface="Garamond"/>
              </a:rPr>
            </a:br>
            <a:r>
              <a:rPr b="1" baseline="0" i="0" lang="en-US" sz="3800" u="none" cap="none" strike="noStrike">
                <a:solidFill>
                  <a:schemeClr val="dk2"/>
                </a:solidFill>
                <a:latin typeface="Garamond"/>
                <a:ea typeface="Garamond"/>
                <a:cs typeface="Garamond"/>
                <a:sym typeface="Garamond"/>
              </a:rPr>
              <a:t>El equilibrio visual</a:t>
            </a:r>
          </a:p>
        </p:txBody>
      </p:sp>
      <p:sp>
        <p:nvSpPr>
          <p:cNvPr id="98" name="Shape 98"/>
          <p:cNvSpPr txBox="1"/>
          <p:nvPr>
            <p:ph idx="1" type="body"/>
          </p:nvPr>
        </p:nvSpPr>
        <p:spPr>
          <a:xfrm>
            <a:off x="457200" y="1600200"/>
            <a:ext cx="8229600" cy="46148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1" baseline="0" i="0" lang="en-US" sz="3000" u="none" cap="none" strike="noStrike">
                <a:solidFill>
                  <a:schemeClr val="dk1"/>
                </a:solidFill>
                <a:latin typeface="Arial"/>
                <a:ea typeface="Arial"/>
                <a:cs typeface="Arial"/>
                <a:sym typeface="Arial"/>
              </a:rPr>
              <a:t>El equilibrio visual</a:t>
            </a:r>
          </a:p>
          <a:p>
            <a:pPr indent="-327025" lvl="1" marL="669925" marR="0" rtl="0" algn="l">
              <a:lnSpc>
                <a:spcPct val="100000"/>
              </a:lnSpc>
              <a:spcBef>
                <a:spcPts val="400"/>
              </a:spcBef>
              <a:spcAft>
                <a:spcPts val="0"/>
              </a:spcAft>
              <a:buClr>
                <a:schemeClr val="accent2"/>
              </a:buClr>
              <a:buSzPct val="60000"/>
              <a:buFont typeface="Noto Symbol"/>
              <a:buChar char="❑"/>
            </a:pPr>
            <a:r>
              <a:rPr b="0" baseline="0" i="0" lang="en-US" sz="2000" u="none" cap="none" strike="noStrike">
                <a:solidFill>
                  <a:schemeClr val="dk1"/>
                </a:solidFill>
                <a:latin typeface="Arial"/>
                <a:ea typeface="Arial"/>
                <a:cs typeface="Arial"/>
                <a:sym typeface="Arial"/>
              </a:rPr>
              <a:t>Antes de hablar del </a:t>
            </a:r>
            <a:r>
              <a:rPr b="0" baseline="0" i="1" lang="en-US" sz="2000" u="none" cap="none" strike="noStrike">
                <a:solidFill>
                  <a:schemeClr val="dk1"/>
                </a:solidFill>
                <a:latin typeface="Arial"/>
                <a:ea typeface="Arial"/>
                <a:cs typeface="Arial"/>
                <a:sym typeface="Arial"/>
              </a:rPr>
              <a:t>equilibrio visual es necesario definir dos conceptos previos de mucha importancia: </a:t>
            </a:r>
          </a:p>
          <a:p>
            <a:pPr indent="-361950" lvl="2" marL="1022350" marR="0" rtl="0" algn="l">
              <a:lnSpc>
                <a:spcPct val="100000"/>
              </a:lnSpc>
              <a:spcBef>
                <a:spcPts val="400"/>
              </a:spcBef>
              <a:spcAft>
                <a:spcPts val="0"/>
              </a:spcAft>
              <a:buClr>
                <a:schemeClr val="accent1"/>
              </a:buClr>
              <a:buSzPct val="64999"/>
              <a:buFont typeface="Noto Symbol"/>
              <a:buChar char="■"/>
            </a:pPr>
            <a:r>
              <a:rPr b="1" baseline="0" i="0" lang="en-US" sz="2000" u="none" cap="none" strike="noStrike">
                <a:solidFill>
                  <a:schemeClr val="dk1"/>
                </a:solidFill>
                <a:latin typeface="Arial"/>
                <a:ea typeface="Arial"/>
                <a:cs typeface="Arial"/>
                <a:sym typeface="Arial"/>
              </a:rPr>
              <a:t>Equilibrio formal.</a:t>
            </a:r>
          </a:p>
          <a:p>
            <a:pPr indent="-361950" lvl="2" marL="1022350" marR="0" rtl="0" algn="l">
              <a:lnSpc>
                <a:spcPct val="100000"/>
              </a:lnSpc>
              <a:spcBef>
                <a:spcPts val="400"/>
              </a:spcBef>
              <a:spcAft>
                <a:spcPts val="0"/>
              </a:spcAft>
              <a:buClr>
                <a:schemeClr val="accent1"/>
              </a:buClr>
              <a:buSzPct val="64999"/>
              <a:buFont typeface="Noto Symbol"/>
              <a:buChar char="■"/>
            </a:pPr>
            <a:r>
              <a:rPr b="1" baseline="0" i="0" lang="en-US" sz="2000" u="none" cap="none" strike="noStrike">
                <a:solidFill>
                  <a:schemeClr val="dk1"/>
                </a:solidFill>
                <a:latin typeface="Arial"/>
                <a:ea typeface="Arial"/>
                <a:cs typeface="Arial"/>
                <a:sym typeface="Arial"/>
              </a:rPr>
              <a:t>Equilibrio informal. </a:t>
            </a:r>
          </a:p>
          <a:p>
            <a:pPr indent="-342900" lvl="0" marL="342900" marR="0" rtl="0" algn="l">
              <a:lnSpc>
                <a:spcPct val="100000"/>
              </a:lnSpc>
              <a:spcBef>
                <a:spcPts val="420"/>
              </a:spcBef>
              <a:spcAft>
                <a:spcPts val="0"/>
              </a:spcAft>
              <a:buClr>
                <a:schemeClr val="accent1"/>
              </a:buClr>
              <a:buSzPct val="64999"/>
              <a:buFont typeface="Noto Symbol"/>
              <a:buChar char="■"/>
            </a:pPr>
            <a:r>
              <a:rPr b="1" baseline="0" i="0" lang="en-US" sz="2100" u="none" cap="none" strike="noStrike">
                <a:solidFill>
                  <a:schemeClr val="dk1"/>
                </a:solidFill>
                <a:latin typeface="Arial"/>
                <a:ea typeface="Arial"/>
                <a:cs typeface="Arial"/>
                <a:sym typeface="Arial"/>
              </a:rPr>
              <a:t>El equilibrio formal: </a:t>
            </a:r>
            <a:r>
              <a:rPr b="0" baseline="0" i="0" lang="en-US" sz="1700" u="none" cap="none" strike="noStrike">
                <a:solidFill>
                  <a:schemeClr val="dk1"/>
                </a:solidFill>
                <a:latin typeface="Arial"/>
                <a:ea typeface="Arial"/>
                <a:cs typeface="Arial"/>
                <a:sym typeface="Arial"/>
              </a:rPr>
              <a:t>se basa en la </a:t>
            </a:r>
            <a:r>
              <a:rPr b="0" baseline="0" i="1" lang="en-US" sz="1700" u="none" cap="none" strike="noStrike">
                <a:solidFill>
                  <a:schemeClr val="dk1"/>
                </a:solidFill>
                <a:latin typeface="Arial"/>
                <a:ea typeface="Arial"/>
                <a:cs typeface="Arial"/>
                <a:sym typeface="Arial"/>
              </a:rPr>
              <a:t>bisimetría.</a:t>
            </a:r>
          </a:p>
          <a:p>
            <a:pPr indent="-327025" lvl="1" marL="669925" marR="0" rtl="0" algn="l">
              <a:lnSpc>
                <a:spcPct val="100000"/>
              </a:lnSpc>
              <a:spcBef>
                <a:spcPts val="340"/>
              </a:spcBef>
              <a:spcAft>
                <a:spcPts val="0"/>
              </a:spcAft>
              <a:buClr>
                <a:schemeClr val="accent2"/>
              </a:buClr>
              <a:buSzPct val="59999"/>
              <a:buFont typeface="Noto Symbol"/>
              <a:buChar char="❑"/>
            </a:pPr>
            <a:r>
              <a:rPr b="0" baseline="0" i="1" lang="en-US" sz="1700" u="none" cap="none" strike="noStrike">
                <a:solidFill>
                  <a:schemeClr val="dk1"/>
                </a:solidFill>
                <a:latin typeface="Arial"/>
                <a:ea typeface="Arial"/>
                <a:cs typeface="Arial"/>
                <a:sym typeface="Arial"/>
              </a:rPr>
              <a:t>Se busca con él un centro óptico dentro del diseño y </a:t>
            </a:r>
            <a:r>
              <a:rPr b="0" baseline="0" i="0" lang="en-US" sz="1700" u="none" cap="none" strike="noStrike">
                <a:solidFill>
                  <a:schemeClr val="dk1"/>
                </a:solidFill>
                <a:latin typeface="Arial"/>
                <a:ea typeface="Arial"/>
                <a:cs typeface="Arial"/>
                <a:sym typeface="Arial"/>
              </a:rPr>
              <a:t>no tiene por qué coincidir con el centro geométrico de la composición. </a:t>
            </a:r>
          </a:p>
          <a:p>
            <a:pPr indent="-327025" lvl="1" marL="669925" marR="0" rtl="0" algn="l">
              <a:lnSpc>
                <a:spcPct val="100000"/>
              </a:lnSpc>
              <a:spcBef>
                <a:spcPts val="340"/>
              </a:spcBef>
              <a:spcAft>
                <a:spcPts val="0"/>
              </a:spcAft>
              <a:buClr>
                <a:schemeClr val="accent2"/>
              </a:buClr>
              <a:buSzPct val="59999"/>
              <a:buFont typeface="Noto Symbol"/>
              <a:buChar char="❑"/>
            </a:pPr>
            <a:r>
              <a:rPr b="0" baseline="0" i="0" lang="en-US" sz="1700" u="none" cap="none" strike="noStrike">
                <a:solidFill>
                  <a:schemeClr val="dk1"/>
                </a:solidFill>
                <a:latin typeface="Arial"/>
                <a:ea typeface="Arial"/>
                <a:cs typeface="Arial"/>
                <a:sym typeface="Arial"/>
              </a:rPr>
              <a:t>El punto de equilibrio formal suele estar ubicado un poco por encima del centro geométrico.</a:t>
            </a:r>
          </a:p>
          <a:p>
            <a:pPr indent="-327025" lvl="1" marL="669925" marR="0" rtl="0" algn="l">
              <a:lnSpc>
                <a:spcPct val="100000"/>
              </a:lnSpc>
              <a:spcBef>
                <a:spcPts val="340"/>
              </a:spcBef>
              <a:spcAft>
                <a:spcPts val="0"/>
              </a:spcAft>
              <a:buClr>
                <a:schemeClr val="accent2"/>
              </a:buClr>
              <a:buSzPct val="59999"/>
              <a:buFont typeface="Noto Symbol"/>
              <a:buChar char="❑"/>
            </a:pPr>
            <a:r>
              <a:rPr b="0" baseline="0" i="0" lang="en-US" sz="1700" u="none" cap="none" strike="noStrike">
                <a:solidFill>
                  <a:schemeClr val="dk1"/>
                </a:solidFill>
                <a:latin typeface="Arial"/>
                <a:ea typeface="Arial"/>
                <a:cs typeface="Arial"/>
                <a:sym typeface="Arial"/>
              </a:rPr>
              <a:t>Una composición que decida seguir este esquema compositivo reflejará estabilidad, calma y estatismo. No supone una composición muy audaz o creatividad, aunque lo que sí asegura es una distribución armónica de los elementos.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02" name="Shape 102"/>
        <p:cNvGrpSpPr/>
        <p:nvPr/>
      </p:nvGrpSpPr>
      <p:grpSpPr>
        <a:xfrm>
          <a:off x="0" y="0"/>
          <a:ext cx="0" cy="0"/>
          <a:chOff x="0" y="0"/>
          <a:chExt cx="0" cy="0"/>
        </a:xfrm>
      </p:grpSpPr>
      <p:sp>
        <p:nvSpPr>
          <p:cNvPr id="103" name="Shape 103"/>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Fundamentos de la composición</a:t>
            </a:r>
          </a:p>
        </p:txBody>
      </p:sp>
      <p:sp>
        <p:nvSpPr>
          <p:cNvPr id="104" name="Shape 104"/>
          <p:cNvSpPr txBox="1"/>
          <p:nvPr>
            <p:ph idx="1" type="body"/>
          </p:nvPr>
        </p:nvSpPr>
        <p:spPr>
          <a:xfrm>
            <a:off x="457200" y="1600200"/>
            <a:ext cx="8229600" cy="46148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71842"/>
              <a:buFont typeface="Noto Symbol"/>
              <a:buChar char="■"/>
            </a:pPr>
            <a:r>
              <a:rPr b="0" baseline="0" i="0" lang="en-US" sz="1900" u="none" cap="none" strike="noStrike">
                <a:solidFill>
                  <a:schemeClr val="dk1"/>
                </a:solidFill>
                <a:latin typeface="Arial"/>
                <a:ea typeface="Arial"/>
                <a:cs typeface="Arial"/>
                <a:sym typeface="Arial"/>
              </a:rPr>
              <a:t> </a:t>
            </a:r>
            <a:r>
              <a:rPr b="1" baseline="0" i="0" lang="en-US" sz="2100" u="none" cap="none" strike="noStrike">
                <a:solidFill>
                  <a:schemeClr val="dk1"/>
                </a:solidFill>
                <a:latin typeface="Arial"/>
                <a:ea typeface="Arial"/>
                <a:cs typeface="Arial"/>
                <a:sym typeface="Arial"/>
              </a:rPr>
              <a:t>El equilibrio informal: </a:t>
            </a:r>
            <a:r>
              <a:rPr b="0" baseline="0" i="0" lang="en-US" sz="1900" u="none" cap="none" strike="noStrike">
                <a:solidFill>
                  <a:schemeClr val="dk1"/>
                </a:solidFill>
                <a:latin typeface="Arial"/>
                <a:ea typeface="Arial"/>
                <a:cs typeface="Arial"/>
                <a:sym typeface="Arial"/>
              </a:rPr>
              <a:t>por el contrario, está altamente cargado de fuerza gráfica y dinamismo.</a:t>
            </a:r>
          </a:p>
          <a:p>
            <a:pPr indent="-327025" lvl="1" marL="669925" marR="0" rtl="0" algn="l">
              <a:lnSpc>
                <a:spcPct val="100000"/>
              </a:lnSpc>
              <a:spcBef>
                <a:spcPts val="340"/>
              </a:spcBef>
              <a:spcAft>
                <a:spcPts val="0"/>
              </a:spcAft>
              <a:buClr>
                <a:schemeClr val="accent2"/>
              </a:buClr>
              <a:buSzPct val="59999"/>
              <a:buFont typeface="Noto Symbol"/>
              <a:buChar char="❑"/>
            </a:pPr>
            <a:r>
              <a:rPr b="0" baseline="0" i="0" lang="en-US" sz="1700" u="none" cap="none" strike="noStrike">
                <a:solidFill>
                  <a:schemeClr val="dk1"/>
                </a:solidFill>
                <a:latin typeface="Arial"/>
                <a:ea typeface="Arial"/>
                <a:cs typeface="Arial"/>
                <a:sym typeface="Arial"/>
              </a:rPr>
              <a:t>Prescinde por completo de la simetría y el equilibrio se consigue aquí en base a contraponer y contrastar los </a:t>
            </a:r>
            <a:r>
              <a:rPr b="0" baseline="0" i="1" lang="en-US" sz="1700" u="sng" cap="none" strike="noStrike">
                <a:solidFill>
                  <a:schemeClr val="dk1"/>
                </a:solidFill>
                <a:latin typeface="Arial"/>
                <a:ea typeface="Arial"/>
                <a:cs typeface="Arial"/>
                <a:sym typeface="Arial"/>
              </a:rPr>
              <a:t>pesos visuales de los elementos</a:t>
            </a:r>
            <a:r>
              <a:rPr b="0" baseline="0" i="1" lang="en-US" sz="1700" u="none" cap="none" strike="noStrike">
                <a:solidFill>
                  <a:schemeClr val="dk1"/>
                </a:solidFill>
                <a:latin typeface="Arial"/>
                <a:ea typeface="Arial"/>
                <a:cs typeface="Arial"/>
                <a:sym typeface="Arial"/>
              </a:rPr>
              <a:t>, buscando diferentes </a:t>
            </a:r>
            <a:r>
              <a:rPr b="0" baseline="0" i="1" lang="en-US" sz="1700" u="sng" cap="none" strike="noStrike">
                <a:solidFill>
                  <a:schemeClr val="dk1"/>
                </a:solidFill>
                <a:latin typeface="Arial"/>
                <a:ea typeface="Arial"/>
                <a:cs typeface="Arial"/>
                <a:sym typeface="Arial"/>
              </a:rPr>
              <a:t>densidades</a:t>
            </a:r>
            <a:r>
              <a:rPr b="0" baseline="0" i="1" lang="en-US" sz="1700" u="none" cap="none" strike="noStrike">
                <a:solidFill>
                  <a:schemeClr val="dk1"/>
                </a:solidFill>
                <a:latin typeface="Arial"/>
                <a:ea typeface="Arial"/>
                <a:cs typeface="Arial"/>
                <a:sym typeface="Arial"/>
              </a:rPr>
              <a:t>, tanto formales como de color, que </a:t>
            </a:r>
            <a:r>
              <a:rPr b="0" baseline="0" i="0" lang="en-US" sz="1700" u="none" cap="none" strike="noStrike">
                <a:solidFill>
                  <a:schemeClr val="dk1"/>
                </a:solidFill>
                <a:latin typeface="Arial"/>
                <a:ea typeface="Arial"/>
                <a:cs typeface="Arial"/>
                <a:sym typeface="Arial"/>
              </a:rPr>
              <a:t>consigan armonizar visualmente dentro de una asimetría intencionada.</a:t>
            </a:r>
          </a:p>
          <a:p>
            <a:pPr indent="-327025" lvl="1" marL="669925" marR="0" rtl="0" algn="l">
              <a:lnSpc>
                <a:spcPct val="100000"/>
              </a:lnSpc>
              <a:spcBef>
                <a:spcPts val="340"/>
              </a:spcBef>
              <a:spcAft>
                <a:spcPts val="0"/>
              </a:spcAft>
              <a:buClr>
                <a:schemeClr val="accent2"/>
              </a:buClr>
              <a:buSzPct val="59999"/>
              <a:buFont typeface="Noto Symbol"/>
              <a:buChar char="❑"/>
            </a:pPr>
            <a:r>
              <a:rPr b="0" baseline="0" i="0" lang="en-US" sz="1700" u="none" cap="none" strike="noStrike">
                <a:solidFill>
                  <a:schemeClr val="dk1"/>
                </a:solidFill>
                <a:latin typeface="Arial"/>
                <a:ea typeface="Arial"/>
                <a:cs typeface="Arial"/>
                <a:sym typeface="Arial"/>
              </a:rPr>
              <a:t>Las </a:t>
            </a:r>
            <a:r>
              <a:rPr b="0" baseline="0" i="0" lang="en-US" sz="1700" u="sng" cap="none" strike="noStrike">
                <a:solidFill>
                  <a:schemeClr val="dk1"/>
                </a:solidFill>
                <a:latin typeface="Arial"/>
                <a:ea typeface="Arial"/>
                <a:cs typeface="Arial"/>
                <a:sym typeface="Arial"/>
              </a:rPr>
              <a:t>formas</a:t>
            </a:r>
            <a:r>
              <a:rPr b="0" baseline="0" i="0" lang="en-US" sz="1700" u="none" cap="none" strike="noStrike">
                <a:solidFill>
                  <a:schemeClr val="dk1"/>
                </a:solidFill>
                <a:latin typeface="Arial"/>
                <a:ea typeface="Arial"/>
                <a:cs typeface="Arial"/>
                <a:sym typeface="Arial"/>
              </a:rPr>
              <a:t> pequeñas poseen menor peso visual que las más grandes.</a:t>
            </a:r>
          </a:p>
          <a:p>
            <a:pPr indent="-327025" lvl="1" marL="669925" marR="0" rtl="0" algn="l">
              <a:lnSpc>
                <a:spcPct val="100000"/>
              </a:lnSpc>
              <a:spcBef>
                <a:spcPts val="340"/>
              </a:spcBef>
              <a:spcAft>
                <a:spcPts val="0"/>
              </a:spcAft>
              <a:buClr>
                <a:schemeClr val="accent2"/>
              </a:buClr>
              <a:buSzPct val="59999"/>
              <a:buFont typeface="Noto Symbol"/>
              <a:buChar char="❑"/>
            </a:pPr>
            <a:r>
              <a:rPr b="0" baseline="0" i="0" lang="en-US" sz="1700" u="none" cap="none" strike="noStrike">
                <a:solidFill>
                  <a:schemeClr val="dk1"/>
                </a:solidFill>
                <a:latin typeface="Arial"/>
                <a:ea typeface="Arial"/>
                <a:cs typeface="Arial"/>
                <a:sym typeface="Arial"/>
              </a:rPr>
              <a:t>Si, además, la forma de la figura no es </a:t>
            </a:r>
            <a:r>
              <a:rPr b="0" baseline="0" i="0" lang="en-US" sz="1700" u="sng" cap="none" strike="noStrike">
                <a:solidFill>
                  <a:schemeClr val="dk1"/>
                </a:solidFill>
                <a:latin typeface="Arial"/>
                <a:ea typeface="Arial"/>
                <a:cs typeface="Arial"/>
                <a:sym typeface="Arial"/>
              </a:rPr>
              <a:t>regular</a:t>
            </a:r>
            <a:r>
              <a:rPr b="0" baseline="0" i="0" lang="en-US" sz="1700" u="none" cap="none" strike="noStrike">
                <a:solidFill>
                  <a:schemeClr val="dk1"/>
                </a:solidFill>
                <a:latin typeface="Arial"/>
                <a:ea typeface="Arial"/>
                <a:cs typeface="Arial"/>
                <a:sym typeface="Arial"/>
              </a:rPr>
              <a:t>, su peso aumenta notablemente. </a:t>
            </a:r>
          </a:p>
          <a:p>
            <a:pPr indent="-327025" lvl="1" marL="669925" marR="0" rtl="0" algn="l">
              <a:lnSpc>
                <a:spcPct val="100000"/>
              </a:lnSpc>
              <a:spcBef>
                <a:spcPts val="340"/>
              </a:spcBef>
              <a:spcAft>
                <a:spcPts val="0"/>
              </a:spcAft>
              <a:buClr>
                <a:schemeClr val="accent2"/>
              </a:buClr>
              <a:buSzPct val="59999"/>
              <a:buFont typeface="Noto Symbol"/>
              <a:buChar char="❑"/>
            </a:pPr>
            <a:r>
              <a:rPr b="0" baseline="0" i="0" lang="en-US" sz="1700" u="none" cap="none" strike="noStrike">
                <a:solidFill>
                  <a:schemeClr val="dk1"/>
                </a:solidFill>
                <a:latin typeface="Arial"/>
                <a:ea typeface="Arial"/>
                <a:cs typeface="Arial"/>
                <a:sym typeface="Arial"/>
              </a:rPr>
              <a:t>Los </a:t>
            </a:r>
            <a:r>
              <a:rPr b="0" baseline="0" i="0" lang="en-US" sz="1700" u="sng" cap="none" strike="noStrike">
                <a:solidFill>
                  <a:schemeClr val="dk1"/>
                </a:solidFill>
                <a:latin typeface="Arial"/>
                <a:ea typeface="Arial"/>
                <a:cs typeface="Arial"/>
                <a:sym typeface="Arial"/>
              </a:rPr>
              <a:t>colores</a:t>
            </a:r>
            <a:r>
              <a:rPr b="0" baseline="0" i="0" lang="en-US" sz="1700" u="none" cap="none" strike="noStrike">
                <a:solidFill>
                  <a:schemeClr val="dk1"/>
                </a:solidFill>
                <a:latin typeface="Arial"/>
                <a:ea typeface="Arial"/>
                <a:cs typeface="Arial"/>
                <a:sym typeface="Arial"/>
              </a:rPr>
              <a:t> también juegan un papel importante en lo que respeta al peso visual: cuanto más luminosos sean, mayor peso compositivo tendrán. Entre elementos con el mismo tamaño pero colores de diferente intensidad tiene más peso visual el de color intenso. Pero, entre elementos del mismo color, tiene más peso visual el de más tamaño.</a:t>
            </a:r>
          </a:p>
          <a:p>
            <a:pPr indent="0" lvl="0" marL="0" marR="0" rtl="0" algn="l">
              <a:lnSpc>
                <a:spcPct val="100000"/>
              </a:lnSpc>
              <a:spcBef>
                <a:spcPts val="0"/>
              </a:spcBef>
              <a:spcAft>
                <a:spcPts val="0"/>
              </a:spcAft>
              <a:buNone/>
            </a:pPr>
            <a:r>
              <a:t/>
            </a:r>
            <a:endParaRPr b="0" baseline="0" i="0" sz="17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08" name="Shape 108"/>
        <p:cNvGrpSpPr/>
        <p:nvPr/>
      </p:nvGrpSpPr>
      <p:grpSpPr>
        <a:xfrm>
          <a:off x="0" y="0"/>
          <a:ext cx="0" cy="0"/>
          <a:chOff x="0" y="0"/>
          <a:chExt cx="0" cy="0"/>
        </a:xfrm>
      </p:grpSpPr>
      <p:sp>
        <p:nvSpPr>
          <p:cNvPr id="109" name="Shape 109"/>
          <p:cNvSpPr/>
          <p:nvPr/>
        </p:nvSpPr>
        <p:spPr>
          <a:xfrm>
            <a:off x="642937" y="3714750"/>
            <a:ext cx="8143874" cy="1214437"/>
          </a:xfrm>
          <a:prstGeom prst="roundRect">
            <a:avLst>
              <a:gd fmla="val 16667" name="adj"/>
            </a:avLst>
          </a:prstGeom>
          <a:solidFill>
            <a:schemeClr val="lt1"/>
          </a:solidFill>
          <a:ln cap="flat" cmpd="sng" w="25400">
            <a:solidFill>
              <a:srgbClr val="4BACC6"/>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10" name="Shape 110"/>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3800" u="none" cap="none" strike="noStrike">
                <a:solidFill>
                  <a:schemeClr val="dk2"/>
                </a:solidFill>
                <a:latin typeface="Garamond"/>
                <a:ea typeface="Garamond"/>
                <a:cs typeface="Garamond"/>
                <a:sym typeface="Garamond"/>
              </a:rPr>
              <a:t>Fundamentos de la composición:</a:t>
            </a:r>
            <a:br>
              <a:rPr b="1" baseline="0" i="0" lang="en-US" sz="3800" u="none" cap="none" strike="noStrike">
                <a:solidFill>
                  <a:schemeClr val="dk2"/>
                </a:solidFill>
                <a:latin typeface="Garamond"/>
                <a:ea typeface="Garamond"/>
                <a:cs typeface="Garamond"/>
                <a:sym typeface="Garamond"/>
              </a:rPr>
            </a:br>
            <a:r>
              <a:rPr b="1" baseline="0" i="0" lang="en-US" sz="3800" u="none" cap="none" strike="noStrike">
                <a:solidFill>
                  <a:schemeClr val="dk2"/>
                </a:solidFill>
                <a:latin typeface="Garamond"/>
                <a:ea typeface="Garamond"/>
                <a:cs typeface="Garamond"/>
                <a:sym typeface="Garamond"/>
              </a:rPr>
              <a:t> El equilibrio visual</a:t>
            </a:r>
          </a:p>
        </p:txBody>
      </p:sp>
      <p:sp>
        <p:nvSpPr>
          <p:cNvPr id="111" name="Shape 111"/>
          <p:cNvSpPr txBox="1"/>
          <p:nvPr>
            <p:ph idx="1" type="body"/>
          </p:nvPr>
        </p:nvSpPr>
        <p:spPr>
          <a:xfrm>
            <a:off x="457200" y="1676400"/>
            <a:ext cx="8229600" cy="46149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71842"/>
              <a:buFont typeface="Noto Symbol"/>
              <a:buChar char="■"/>
            </a:pPr>
            <a:r>
              <a:rPr b="0" baseline="0" i="0" lang="en-US" sz="1900" u="none" cap="none" strike="noStrike">
                <a:solidFill>
                  <a:schemeClr val="dk1"/>
                </a:solidFill>
                <a:latin typeface="Arial"/>
                <a:ea typeface="Arial"/>
                <a:cs typeface="Arial"/>
                <a:sym typeface="Arial"/>
              </a:rPr>
              <a:t> </a:t>
            </a:r>
            <a:r>
              <a:rPr b="1" baseline="0" i="0" lang="en-US" sz="2100" u="none" cap="none" strike="noStrike">
                <a:solidFill>
                  <a:schemeClr val="dk1"/>
                </a:solidFill>
                <a:latin typeface="Arial"/>
                <a:ea typeface="Arial"/>
                <a:cs typeface="Arial"/>
                <a:sym typeface="Arial"/>
              </a:rPr>
              <a:t>El equilibrio informal:</a:t>
            </a:r>
          </a:p>
          <a:p>
            <a:pPr indent="-327025" lvl="1" marL="669925" marR="0" rtl="0" algn="l">
              <a:lnSpc>
                <a:spcPct val="100000"/>
              </a:lnSpc>
              <a:spcBef>
                <a:spcPts val="340"/>
              </a:spcBef>
              <a:spcAft>
                <a:spcPts val="0"/>
              </a:spcAft>
              <a:buClr>
                <a:schemeClr val="accent2"/>
              </a:buClr>
              <a:buSzPct val="59999"/>
              <a:buFont typeface="Noto Symbol"/>
              <a:buChar char="❑"/>
            </a:pPr>
            <a:r>
              <a:rPr b="0" baseline="0" i="0" lang="en-US" sz="1700" u="none" cap="none" strike="noStrike">
                <a:solidFill>
                  <a:schemeClr val="dk1"/>
                </a:solidFill>
                <a:latin typeface="Arial"/>
                <a:ea typeface="Arial"/>
                <a:cs typeface="Arial"/>
                <a:sym typeface="Arial"/>
              </a:rPr>
              <a:t>El último elemento importante de equilibrio es la posición. Dependiendo de dónde se coloquen los elementos se podrá conseguir un mayor equilibrio y se apreciarán mejor por parte del usuario. Es evidente (en Occidente), por ejemplo, que los elementos situados en la parte superior de la página tienen más protagonismo que los situados en la parte inferior derecha. </a:t>
            </a:r>
          </a:p>
          <a:p>
            <a:pPr indent="-264477" lvl="0" marL="342900" marR="0" rtl="0" algn="l">
              <a:lnSpc>
                <a:spcPct val="100000"/>
              </a:lnSpc>
              <a:spcBef>
                <a:spcPts val="380"/>
              </a:spcBef>
              <a:spcAft>
                <a:spcPts val="0"/>
              </a:spcAft>
              <a:buClr>
                <a:schemeClr val="accent1"/>
              </a:buClr>
              <a:buFont typeface="Noto Symbol"/>
              <a:buNone/>
            </a:pPr>
            <a:r>
              <a:t/>
            </a:r>
            <a:endParaRPr b="0" baseline="0" i="0" sz="1900" u="none" cap="none" strike="noStrike">
              <a:solidFill>
                <a:schemeClr val="dk1"/>
              </a:solidFill>
              <a:latin typeface="Arial"/>
              <a:ea typeface="Arial"/>
              <a:cs typeface="Arial"/>
              <a:sym typeface="Arial"/>
            </a:endParaRPr>
          </a:p>
          <a:p>
            <a:pPr indent="-342900" lvl="0" marL="342900" marR="0" rtl="0" algn="l">
              <a:lnSpc>
                <a:spcPct val="100000"/>
              </a:lnSpc>
              <a:spcBef>
                <a:spcPts val="380"/>
              </a:spcBef>
              <a:spcAft>
                <a:spcPts val="0"/>
              </a:spcAft>
              <a:buClr>
                <a:schemeClr val="dk1"/>
              </a:buClr>
              <a:buSzPct val="25000"/>
              <a:buFont typeface="Arial"/>
              <a:buNone/>
            </a:pPr>
            <a:r>
              <a:rPr b="0" baseline="0" i="0" lang="en-US" sz="1900" u="none" cap="none" strike="noStrike">
                <a:solidFill>
                  <a:schemeClr val="dk1"/>
                </a:solidFill>
                <a:latin typeface="Arial"/>
                <a:ea typeface="Arial"/>
                <a:cs typeface="Arial"/>
                <a:sym typeface="Arial"/>
              </a:rPr>
              <a:t>	En resumen, para conseguir un equilibrio adecuado hay que estar al tanto de todos los factores compositivos que intervienen, tales como el peso, el tamaño y la posición.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15" name="Shape 115"/>
        <p:cNvGrpSpPr/>
        <p:nvPr/>
      </p:nvGrpSpPr>
      <p:grpSpPr>
        <a:xfrm>
          <a:off x="0" y="0"/>
          <a:ext cx="0" cy="0"/>
          <a:chOff x="0" y="0"/>
          <a:chExt cx="0" cy="0"/>
        </a:xfrm>
      </p:grpSpPr>
      <p:sp>
        <p:nvSpPr>
          <p:cNvPr id="116" name="Shape 116"/>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3800" u="none" cap="none" strike="noStrike">
                <a:solidFill>
                  <a:schemeClr val="dk2"/>
                </a:solidFill>
                <a:latin typeface="Garamond"/>
                <a:ea typeface="Garamond"/>
                <a:cs typeface="Garamond"/>
                <a:sym typeface="Garamond"/>
              </a:rPr>
              <a:t>Fundamentos de la composición:</a:t>
            </a:r>
            <a:br>
              <a:rPr b="1" baseline="0" i="0" lang="en-US" sz="3800" u="none" cap="none" strike="noStrike">
                <a:solidFill>
                  <a:schemeClr val="dk2"/>
                </a:solidFill>
                <a:latin typeface="Garamond"/>
                <a:ea typeface="Garamond"/>
                <a:cs typeface="Garamond"/>
                <a:sym typeface="Garamond"/>
              </a:rPr>
            </a:br>
            <a:r>
              <a:rPr b="1" baseline="0" i="0" lang="en-US" sz="3800" u="none" cap="none" strike="noStrike">
                <a:solidFill>
                  <a:schemeClr val="dk2"/>
                </a:solidFill>
                <a:latin typeface="Garamond"/>
                <a:ea typeface="Garamond"/>
                <a:cs typeface="Garamond"/>
                <a:sym typeface="Garamond"/>
              </a:rPr>
              <a:t> La tensión compositiva</a:t>
            </a:r>
          </a:p>
        </p:txBody>
      </p:sp>
      <p:sp>
        <p:nvSpPr>
          <p:cNvPr id="117" name="Shape 117"/>
          <p:cNvSpPr txBox="1"/>
          <p:nvPr>
            <p:ph idx="1" type="body"/>
          </p:nvPr>
        </p:nvSpPr>
        <p:spPr>
          <a:xfrm>
            <a:off x="457200" y="1600200"/>
            <a:ext cx="8229600" cy="46148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71842"/>
              <a:buFont typeface="Noto Symbol"/>
              <a:buChar char="■"/>
            </a:pPr>
            <a:r>
              <a:rPr b="0" baseline="0" i="0" lang="en-US" sz="1900" u="none" cap="none" strike="noStrike">
                <a:solidFill>
                  <a:schemeClr val="dk1"/>
                </a:solidFill>
                <a:latin typeface="Arial"/>
                <a:ea typeface="Arial"/>
                <a:cs typeface="Arial"/>
                <a:sym typeface="Arial"/>
              </a:rPr>
              <a:t> </a:t>
            </a:r>
            <a:r>
              <a:rPr b="0" baseline="0" i="0" lang="en-US" sz="2100" u="none" cap="none" strike="noStrike">
                <a:solidFill>
                  <a:schemeClr val="dk1"/>
                </a:solidFill>
                <a:latin typeface="Arial"/>
                <a:ea typeface="Arial"/>
                <a:cs typeface="Arial"/>
                <a:sym typeface="Arial"/>
              </a:rPr>
              <a:t>Lo opuesto al equilibrio desde el punto de vista estructural es la </a:t>
            </a:r>
            <a:r>
              <a:rPr b="0" baseline="0" i="1" lang="en-US" sz="2100" u="none" cap="none" strike="noStrike">
                <a:solidFill>
                  <a:schemeClr val="dk1"/>
                </a:solidFill>
                <a:latin typeface="Arial"/>
                <a:ea typeface="Arial"/>
                <a:cs typeface="Arial"/>
                <a:sym typeface="Arial"/>
              </a:rPr>
              <a:t>tensión compositiva.</a:t>
            </a:r>
          </a:p>
          <a:p>
            <a:pPr indent="-342900" lvl="0" marL="342900" marR="0" rtl="0" algn="l">
              <a:lnSpc>
                <a:spcPct val="100000"/>
              </a:lnSpc>
              <a:spcBef>
                <a:spcPts val="420"/>
              </a:spcBef>
              <a:spcAft>
                <a:spcPts val="0"/>
              </a:spcAft>
              <a:buClr>
                <a:schemeClr val="accent1"/>
              </a:buClr>
              <a:buSzPct val="64999"/>
              <a:buFont typeface="Noto Symbol"/>
              <a:buChar char="■"/>
            </a:pPr>
            <a:r>
              <a:rPr b="0" baseline="0" i="1" lang="en-US" sz="2100" u="none" cap="none" strike="noStrike">
                <a:solidFill>
                  <a:schemeClr val="dk1"/>
                </a:solidFill>
                <a:latin typeface="Arial"/>
                <a:ea typeface="Arial"/>
                <a:cs typeface="Arial"/>
                <a:sym typeface="Arial"/>
              </a:rPr>
              <a:t>La tensión tiene como finalidad </a:t>
            </a:r>
            <a:r>
              <a:rPr b="0" baseline="0" i="0" lang="en-US" sz="2100" u="none" cap="none" strike="noStrike">
                <a:solidFill>
                  <a:schemeClr val="dk1"/>
                </a:solidFill>
                <a:latin typeface="Arial"/>
                <a:ea typeface="Arial"/>
                <a:cs typeface="Arial"/>
                <a:sym typeface="Arial"/>
              </a:rPr>
              <a:t>dirigir la mirada y conseguir fijar la atención del observador. La tensión se puede conseguir con la combinación de líneas y formas agudas e irregulares. Hay algunas técnicas para provocar la tensión y conseguir captar la atención del usuario. Las principales técnicas son:</a:t>
            </a:r>
          </a:p>
          <a:p>
            <a:pPr indent="-327025" lvl="1" marL="669925" marR="0" rtl="0" algn="l">
              <a:lnSpc>
                <a:spcPct val="100000"/>
              </a:lnSpc>
              <a:spcBef>
                <a:spcPts val="520"/>
              </a:spcBef>
              <a:spcAft>
                <a:spcPts val="0"/>
              </a:spcAft>
              <a:buClr>
                <a:schemeClr val="accent2"/>
              </a:buClr>
              <a:buSzPct val="60000"/>
              <a:buFont typeface="Noto Symbol"/>
              <a:buChar char="❑"/>
            </a:pPr>
            <a:r>
              <a:rPr b="1" baseline="0" i="0" lang="en-US" sz="2600" u="none" cap="none" strike="noStrike">
                <a:solidFill>
                  <a:schemeClr val="dk1"/>
                </a:solidFill>
                <a:latin typeface="Arial"/>
                <a:ea typeface="Arial"/>
                <a:cs typeface="Arial"/>
                <a:sym typeface="Arial"/>
              </a:rPr>
              <a:t>Técnica sugestiva</a:t>
            </a:r>
          </a:p>
          <a:p>
            <a:pPr indent="-327025" lvl="1" marL="669925" marR="0" rtl="0" algn="l">
              <a:lnSpc>
                <a:spcPct val="100000"/>
              </a:lnSpc>
              <a:spcBef>
                <a:spcPts val="520"/>
              </a:spcBef>
              <a:spcAft>
                <a:spcPts val="0"/>
              </a:spcAft>
              <a:buClr>
                <a:schemeClr val="accent2"/>
              </a:buClr>
              <a:buSzPct val="60000"/>
              <a:buFont typeface="Noto Symbol"/>
              <a:buChar char="❑"/>
            </a:pPr>
            <a:r>
              <a:rPr b="1" baseline="0" i="0" lang="en-US" sz="2600" u="none" cap="none" strike="noStrike">
                <a:solidFill>
                  <a:schemeClr val="dk1"/>
                </a:solidFill>
                <a:latin typeface="Arial"/>
                <a:ea typeface="Arial"/>
                <a:cs typeface="Arial"/>
                <a:sym typeface="Arial"/>
              </a:rPr>
              <a:t>Técnica rítmica</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21" name="Shape 121"/>
        <p:cNvGrpSpPr/>
        <p:nvPr/>
      </p:nvGrpSpPr>
      <p:grpSpPr>
        <a:xfrm>
          <a:off x="0" y="0"/>
          <a:ext cx="0" cy="0"/>
          <a:chOff x="0" y="0"/>
          <a:chExt cx="0" cy="0"/>
        </a:xfrm>
      </p:grpSpPr>
      <p:sp>
        <p:nvSpPr>
          <p:cNvPr id="122" name="Shape 122"/>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3800" u="none" cap="none" strike="noStrike">
                <a:solidFill>
                  <a:schemeClr val="dk2"/>
                </a:solidFill>
                <a:latin typeface="Garamond"/>
                <a:ea typeface="Garamond"/>
                <a:cs typeface="Garamond"/>
                <a:sym typeface="Garamond"/>
              </a:rPr>
              <a:t>Fundamentos de la composición:</a:t>
            </a:r>
            <a:br>
              <a:rPr b="1" baseline="0" i="0" lang="en-US" sz="3800" u="none" cap="none" strike="noStrike">
                <a:solidFill>
                  <a:schemeClr val="dk2"/>
                </a:solidFill>
                <a:latin typeface="Garamond"/>
                <a:ea typeface="Garamond"/>
                <a:cs typeface="Garamond"/>
                <a:sym typeface="Garamond"/>
              </a:rPr>
            </a:br>
            <a:r>
              <a:rPr b="1" baseline="0" i="0" lang="en-US" sz="3800" u="none" cap="none" strike="noStrike">
                <a:solidFill>
                  <a:schemeClr val="dk2"/>
                </a:solidFill>
                <a:latin typeface="Garamond"/>
                <a:ea typeface="Garamond"/>
                <a:cs typeface="Garamond"/>
                <a:sym typeface="Garamond"/>
              </a:rPr>
              <a:t> La tensión compositiva</a:t>
            </a:r>
          </a:p>
        </p:txBody>
      </p:sp>
      <p:sp>
        <p:nvSpPr>
          <p:cNvPr id="123" name="Shape 123"/>
          <p:cNvSpPr txBox="1"/>
          <p:nvPr>
            <p:ph idx="1" type="body"/>
          </p:nvPr>
        </p:nvSpPr>
        <p:spPr>
          <a:xfrm>
            <a:off x="457200" y="1752600"/>
            <a:ext cx="8229600" cy="4614900"/>
          </a:xfrm>
          <a:prstGeom prst="rect">
            <a:avLst/>
          </a:prstGeom>
          <a:noFill/>
          <a:ln>
            <a:noFill/>
          </a:ln>
        </p:spPr>
        <p:txBody>
          <a:bodyPr anchorCtr="0" anchor="t" bIns="45700" lIns="91425" rIns="91425" tIns="45700">
            <a:noAutofit/>
          </a:bodyPr>
          <a:lstStyle/>
          <a:p>
            <a:pPr indent="-327025" lvl="1" marL="669925" marR="0" rtl="0" algn="l">
              <a:lnSpc>
                <a:spcPct val="100000"/>
              </a:lnSpc>
              <a:spcBef>
                <a:spcPts val="0"/>
              </a:spcBef>
              <a:spcAft>
                <a:spcPts val="0"/>
              </a:spcAft>
              <a:buClr>
                <a:schemeClr val="accent2"/>
              </a:buClr>
              <a:buSzPct val="81818"/>
              <a:buFont typeface="Noto Symbol"/>
              <a:buChar char="❑"/>
            </a:pPr>
            <a:r>
              <a:rPr b="1" baseline="0" i="0" lang="en-US" sz="2200" u="sng" cap="none" strike="noStrike">
                <a:solidFill>
                  <a:schemeClr val="dk1"/>
                </a:solidFill>
                <a:latin typeface="Arial"/>
                <a:ea typeface="Arial"/>
                <a:cs typeface="Arial"/>
                <a:sym typeface="Arial"/>
              </a:rPr>
              <a:t>Técnica sugestiva: </a:t>
            </a:r>
            <a:r>
              <a:rPr b="0" baseline="0" i="0" lang="en-US" sz="2200" u="none" cap="none" strike="noStrike">
                <a:solidFill>
                  <a:schemeClr val="dk1"/>
                </a:solidFill>
                <a:latin typeface="Arial"/>
                <a:ea typeface="Arial"/>
                <a:cs typeface="Arial"/>
                <a:sym typeface="Arial"/>
              </a:rPr>
              <a:t>consiste en dirigir intencionadamente la atención a un punto determinado utilizando elementos de apoyo. Por ejemplo, imágenes de personas que miran hacia un punto determinado (que sería el punto de interés).</a:t>
            </a:r>
          </a:p>
          <a:p>
            <a:pPr indent="-327025" lvl="1" marL="669925" marR="0" rtl="0" algn="l">
              <a:lnSpc>
                <a:spcPct val="100000"/>
              </a:lnSpc>
              <a:spcBef>
                <a:spcPts val="440"/>
              </a:spcBef>
              <a:spcAft>
                <a:spcPts val="0"/>
              </a:spcAft>
              <a:buClr>
                <a:schemeClr val="accent2"/>
              </a:buClr>
              <a:buSzPct val="59999"/>
              <a:buFont typeface="Noto Symbol"/>
              <a:buChar char="❑"/>
            </a:pPr>
            <a:r>
              <a:rPr b="1" baseline="0" i="0" lang="en-US" sz="2200" u="sng" cap="none" strike="noStrike">
                <a:solidFill>
                  <a:schemeClr val="dk1"/>
                </a:solidFill>
                <a:latin typeface="Arial"/>
                <a:ea typeface="Arial"/>
                <a:cs typeface="Arial"/>
                <a:sym typeface="Arial"/>
              </a:rPr>
              <a:t>Técnica rítmica: </a:t>
            </a:r>
            <a:r>
              <a:rPr b="0" baseline="0" i="0" lang="en-US" sz="2200" u="none" cap="none" strike="noStrike">
                <a:solidFill>
                  <a:schemeClr val="dk1"/>
                </a:solidFill>
                <a:latin typeface="Arial"/>
                <a:ea typeface="Arial"/>
                <a:cs typeface="Arial"/>
                <a:sym typeface="Arial"/>
              </a:rPr>
              <a:t>basada en la tendencia innata del ojo humano a completar secuencias de elementos (ya sean</a:t>
            </a:r>
            <a:r>
              <a:rPr b="1" baseline="0" i="0" lang="en-US" sz="2200" u="none" cap="none" strike="noStrike">
                <a:solidFill>
                  <a:schemeClr val="dk1"/>
                </a:solidFill>
                <a:latin typeface="Arial"/>
                <a:ea typeface="Arial"/>
                <a:cs typeface="Arial"/>
                <a:sym typeface="Arial"/>
              </a:rPr>
              <a:t> </a:t>
            </a:r>
            <a:r>
              <a:rPr b="0" baseline="0" i="0" lang="en-US" sz="2200" u="none" cap="none" strike="noStrike">
                <a:solidFill>
                  <a:schemeClr val="dk1"/>
                </a:solidFill>
                <a:latin typeface="Arial"/>
                <a:ea typeface="Arial"/>
                <a:cs typeface="Arial"/>
                <a:sym typeface="Arial"/>
              </a:rPr>
              <a:t>números, formas, figuras geométricas o colores), agrupando aquellos que poseen formas semejantes.</a:t>
            </a:r>
          </a:p>
          <a:p>
            <a:pPr indent="0" lvl="0" marL="0" marR="0" rtl="0" algn="l">
              <a:lnSpc>
                <a:spcPct val="100000"/>
              </a:lnSpc>
              <a:spcBef>
                <a:spcPts val="0"/>
              </a:spcBef>
              <a:spcAft>
                <a:spcPts val="0"/>
              </a:spcAft>
              <a:buNone/>
            </a:pPr>
            <a:r>
              <a:t/>
            </a:r>
            <a:endParaRPr b="0" baseline="0" i="0" sz="22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Fundamentos de la composición</a:t>
            </a:r>
          </a:p>
        </p:txBody>
      </p:sp>
      <p:sp>
        <p:nvSpPr>
          <p:cNvPr id="129" name="Shape 129"/>
          <p:cNvSpPr txBox="1"/>
          <p:nvPr>
            <p:ph idx="1" type="body"/>
          </p:nvPr>
        </p:nvSpPr>
        <p:spPr>
          <a:xfrm>
            <a:off x="457200" y="1600200"/>
            <a:ext cx="8229600" cy="46148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5000"/>
              <a:buFont typeface="Noto Symbol"/>
              <a:buChar char="■"/>
            </a:pPr>
            <a:r>
              <a:rPr b="0" baseline="0" i="0" lang="en-US" sz="2800" u="none" cap="none" strike="noStrike">
                <a:solidFill>
                  <a:schemeClr val="dk1"/>
                </a:solidFill>
                <a:latin typeface="Arial"/>
                <a:ea typeface="Arial"/>
                <a:cs typeface="Arial"/>
                <a:sym typeface="Arial"/>
              </a:rPr>
              <a:t>Observe y navegue por los siguientes sitios web. ¿Qué siente al verlos? Describa, con sus propias palabras, lo que resaltaría como negativo en cada uno de ellos.</a:t>
            </a:r>
          </a:p>
          <a:p>
            <a:pPr indent="-342900" lvl="0" marL="342900" marR="0" rtl="0" algn="l">
              <a:lnSpc>
                <a:spcPct val="100000"/>
              </a:lnSpc>
              <a:spcBef>
                <a:spcPts val="560"/>
              </a:spcBef>
              <a:spcAft>
                <a:spcPts val="0"/>
              </a:spcAft>
              <a:buClr>
                <a:schemeClr val="accent1"/>
              </a:buClr>
              <a:buSzPct val="65000"/>
              <a:buFont typeface="Noto Symbol"/>
              <a:buChar char="■"/>
            </a:pPr>
            <a:r>
              <a:rPr b="0" baseline="0" i="1" lang="en-US" sz="2800" u="none" cap="none" strike="noStrike">
                <a:solidFill>
                  <a:schemeClr val="dk1"/>
                </a:solidFill>
                <a:latin typeface="Arial"/>
                <a:ea typeface="Arial"/>
                <a:cs typeface="Arial"/>
                <a:sym typeface="Arial"/>
              </a:rPr>
              <a:t>http://art.yale.edu/. Escuela de arte de Yale en Connecticut (EE.UU.).</a:t>
            </a:r>
          </a:p>
          <a:p>
            <a:pPr indent="-342900" lvl="0" marL="342900" marR="0" rtl="0" algn="l">
              <a:lnSpc>
                <a:spcPct val="100000"/>
              </a:lnSpc>
              <a:spcBef>
                <a:spcPts val="560"/>
              </a:spcBef>
              <a:spcAft>
                <a:spcPts val="0"/>
              </a:spcAft>
              <a:buClr>
                <a:schemeClr val="accent1"/>
              </a:buClr>
              <a:buSzPct val="65000"/>
              <a:buFont typeface="Noto Symbol"/>
              <a:buChar char="■"/>
            </a:pPr>
            <a:r>
              <a:rPr b="0" baseline="0" i="1" lang="en-US" sz="2800" u="none" cap="none" strike="noStrike">
                <a:solidFill>
                  <a:schemeClr val="dk1"/>
                </a:solidFill>
                <a:latin typeface="Arial"/>
                <a:ea typeface="Arial"/>
                <a:cs typeface="Arial"/>
                <a:sym typeface="Arial"/>
              </a:rPr>
              <a:t>http://www.vatican.va/holy_father/special_features/hf_jp_ii_xxv_en.htm. Página publicada en el Vaticano.</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33" name="Shape 133"/>
        <p:cNvGrpSpPr/>
        <p:nvPr/>
      </p:nvGrpSpPr>
      <p:grpSpPr>
        <a:xfrm>
          <a:off x="0" y="0"/>
          <a:ext cx="0" cy="0"/>
          <a:chOff x="0" y="0"/>
          <a:chExt cx="0" cy="0"/>
        </a:xfrm>
      </p:grpSpPr>
      <p:sp>
        <p:nvSpPr>
          <p:cNvPr id="134" name="Shape 134"/>
          <p:cNvSpPr txBox="1"/>
          <p:nvPr>
            <p:ph type="ctrTitle"/>
          </p:nvPr>
        </p:nvSpPr>
        <p:spPr>
          <a:xfrm>
            <a:off x="914400" y="1524000"/>
            <a:ext cx="7623174" cy="17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5000" u="none" cap="none" strike="noStrike">
                <a:solidFill>
                  <a:schemeClr val="dk2"/>
                </a:solidFill>
                <a:latin typeface="Garamond"/>
                <a:ea typeface="Garamond"/>
                <a:cs typeface="Garamond"/>
                <a:sym typeface="Garamond"/>
              </a:rPr>
              <a:t>Planificación de interfaces gráficas</a:t>
            </a:r>
          </a:p>
        </p:txBody>
      </p:sp>
      <p:sp>
        <p:nvSpPr>
          <p:cNvPr id="135" name="Shape 135"/>
          <p:cNvSpPr txBox="1"/>
          <p:nvPr>
            <p:ph idx="1" type="subTitle"/>
          </p:nvPr>
        </p:nvSpPr>
        <p:spPr>
          <a:xfrm>
            <a:off x="1981200" y="3962400"/>
            <a:ext cx="6553200" cy="17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Noto Symbol"/>
              <a:buNone/>
            </a:pPr>
            <a:r>
              <a:rPr b="0" baseline="0" i="0" lang="en-US" sz="2800" u="none" cap="none" strike="noStrike">
                <a:solidFill>
                  <a:schemeClr val="dk1"/>
                </a:solidFill>
                <a:latin typeface="Arial"/>
                <a:ea typeface="Arial"/>
                <a:cs typeface="Arial"/>
                <a:sym typeface="Arial"/>
              </a:rPr>
              <a:t>Color, tipografía e iconos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39" name="Shape 139"/>
        <p:cNvGrpSpPr/>
        <p:nvPr/>
      </p:nvGrpSpPr>
      <p:grpSpPr>
        <a:xfrm>
          <a:off x="0" y="0"/>
          <a:ext cx="0" cy="0"/>
          <a:chOff x="0" y="0"/>
          <a:chExt cx="0" cy="0"/>
        </a:xfrm>
      </p:grpSpPr>
      <p:sp>
        <p:nvSpPr>
          <p:cNvPr id="140" name="Shape 140"/>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Color, tipografía, iconos</a:t>
            </a:r>
          </a:p>
        </p:txBody>
      </p:sp>
      <p:sp>
        <p:nvSpPr>
          <p:cNvPr id="141" name="Shape 141"/>
          <p:cNvSpPr txBox="1"/>
          <p:nvPr>
            <p:ph idx="1" type="body"/>
          </p:nvPr>
        </p:nvSpPr>
        <p:spPr>
          <a:xfrm>
            <a:off x="457200" y="1600200"/>
            <a:ext cx="8229600" cy="46148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Dentro de las composiciones para diseñar sitios web, los elementos más destacados que podemos encontrar en todas ellas son:</a:t>
            </a:r>
          </a:p>
          <a:p>
            <a:pPr indent="-327025" lvl="1" marL="669925" marR="0" rtl="0" algn="l">
              <a:lnSpc>
                <a:spcPct val="100000"/>
              </a:lnSpc>
              <a:spcBef>
                <a:spcPts val="440"/>
              </a:spcBef>
              <a:spcAft>
                <a:spcPts val="0"/>
              </a:spcAft>
              <a:buClr>
                <a:schemeClr val="accent2"/>
              </a:buClr>
              <a:buSzPct val="59999"/>
              <a:buFont typeface="Noto Symbol"/>
              <a:buChar char="❑"/>
            </a:pPr>
            <a:r>
              <a:rPr b="0" baseline="0" i="0" lang="en-US" sz="2200" u="none" cap="none" strike="noStrike">
                <a:solidFill>
                  <a:schemeClr val="dk1"/>
                </a:solidFill>
                <a:latin typeface="Arial"/>
                <a:ea typeface="Arial"/>
                <a:cs typeface="Arial"/>
                <a:sym typeface="Arial"/>
              </a:rPr>
              <a:t>Colores</a:t>
            </a:r>
          </a:p>
          <a:p>
            <a:pPr indent="-327025" lvl="1" marL="669925" marR="0" rtl="0" algn="l">
              <a:lnSpc>
                <a:spcPct val="100000"/>
              </a:lnSpc>
              <a:spcBef>
                <a:spcPts val="440"/>
              </a:spcBef>
              <a:spcAft>
                <a:spcPts val="0"/>
              </a:spcAft>
              <a:buClr>
                <a:schemeClr val="accent2"/>
              </a:buClr>
              <a:buSzPct val="59999"/>
              <a:buFont typeface="Noto Symbol"/>
              <a:buChar char="❑"/>
            </a:pPr>
            <a:r>
              <a:rPr b="0" baseline="0" i="0" lang="en-US" sz="2200" u="none" cap="none" strike="noStrike">
                <a:solidFill>
                  <a:schemeClr val="dk1"/>
                </a:solidFill>
                <a:latin typeface="Arial"/>
                <a:ea typeface="Arial"/>
                <a:cs typeface="Arial"/>
                <a:sym typeface="Arial"/>
              </a:rPr>
              <a:t>Tipografía e</a:t>
            </a:r>
          </a:p>
          <a:p>
            <a:pPr indent="-327025" lvl="1" marL="669925" marR="0" rtl="0" algn="l">
              <a:lnSpc>
                <a:spcPct val="100000"/>
              </a:lnSpc>
              <a:spcBef>
                <a:spcPts val="440"/>
              </a:spcBef>
              <a:spcAft>
                <a:spcPts val="0"/>
              </a:spcAft>
              <a:buClr>
                <a:schemeClr val="accent2"/>
              </a:buClr>
              <a:buSzPct val="59999"/>
              <a:buFont typeface="Noto Symbol"/>
              <a:buChar char="❑"/>
            </a:pPr>
            <a:r>
              <a:rPr b="0" baseline="0" i="0" lang="en-US" sz="2200" u="none" cap="none" strike="noStrike">
                <a:solidFill>
                  <a:schemeClr val="dk1"/>
                </a:solidFill>
                <a:latin typeface="Arial"/>
                <a:ea typeface="Arial"/>
                <a:cs typeface="Arial"/>
                <a:sym typeface="Arial"/>
              </a:rPr>
              <a:t>Iconos.</a:t>
            </a:r>
          </a:p>
          <a:p>
            <a:pPr indent="-269875" lvl="1" marL="669925" marR="0" rtl="0" algn="l">
              <a:lnSpc>
                <a:spcPct val="100000"/>
              </a:lnSpc>
              <a:spcBef>
                <a:spcPts val="300"/>
              </a:spcBef>
              <a:spcAft>
                <a:spcPts val="0"/>
              </a:spcAft>
              <a:buClr>
                <a:schemeClr val="accent2"/>
              </a:buClr>
              <a:buFont typeface="Noto Symbol"/>
              <a:buNone/>
            </a:pPr>
            <a:r>
              <a:t/>
            </a:r>
            <a:endParaRPr b="0" baseline="0" i="0" sz="1500" u="none" cap="none" strike="noStrike">
              <a:solidFill>
                <a:schemeClr val="dk1"/>
              </a:solidFill>
              <a:latin typeface="Arial"/>
              <a:ea typeface="Arial"/>
              <a:cs typeface="Arial"/>
              <a:sym typeface="Arial"/>
            </a:endParaRPr>
          </a:p>
          <a:p>
            <a:pPr indent="-342900" lvl="0" marL="342900" marR="0" rtl="0" algn="l">
              <a:lnSpc>
                <a:spcPct val="10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Los tipos y cantidad de estos elementos, así como su variación, dependerá lo que pretendemos comunicar con el sitio web (y de la creatividad del diseñador). A continuación se describen estos tres elementos.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Introducción</a:t>
            </a:r>
          </a:p>
        </p:txBody>
      </p:sp>
      <p:sp>
        <p:nvSpPr>
          <p:cNvPr id="38" name="Shape 38"/>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3000" u="sng" cap="none" strike="noStrike">
                <a:solidFill>
                  <a:schemeClr val="dk1"/>
                </a:solidFill>
                <a:latin typeface="Arial"/>
                <a:ea typeface="Arial"/>
                <a:cs typeface="Arial"/>
                <a:sym typeface="Arial"/>
              </a:rPr>
              <a:t>Sitio web: </a:t>
            </a:r>
            <a:r>
              <a:rPr b="0" baseline="0" i="0" lang="en-US" sz="3000" u="none" cap="none" strike="noStrike">
                <a:solidFill>
                  <a:schemeClr val="dk1"/>
                </a:solidFill>
                <a:latin typeface="Arial"/>
                <a:ea typeface="Arial"/>
                <a:cs typeface="Arial"/>
                <a:sym typeface="Arial"/>
              </a:rPr>
              <a:t>Un sitio web es </a:t>
            </a:r>
            <a:r>
              <a:rPr b="0" baseline="0" i="1" lang="en-US" sz="3000" u="none" cap="none" strike="noStrike">
                <a:solidFill>
                  <a:schemeClr val="dk1"/>
                </a:solidFill>
                <a:latin typeface="Arial"/>
                <a:ea typeface="Arial"/>
                <a:cs typeface="Arial"/>
                <a:sym typeface="Arial"/>
              </a:rPr>
              <a:t>un conjunto de páginas web agrupadas bajo un dominio y que comparten una dirección en la Web.</a:t>
            </a:r>
          </a:p>
          <a:p>
            <a:pPr indent="-342900" lvl="0" marL="342900" marR="0" rtl="0" algn="l">
              <a:lnSpc>
                <a:spcPct val="100000"/>
              </a:lnSpc>
              <a:spcBef>
                <a:spcPts val="600"/>
              </a:spcBef>
              <a:spcAft>
                <a:spcPts val="0"/>
              </a:spcAft>
              <a:buClr>
                <a:schemeClr val="accent1"/>
              </a:buClr>
              <a:buSzPct val="64999"/>
              <a:buFont typeface="Noto Symbol"/>
              <a:buChar char="■"/>
            </a:pPr>
            <a:r>
              <a:rPr b="0" baseline="0" i="0" lang="en-US" sz="3000" u="none" cap="none" strike="noStrike">
                <a:solidFill>
                  <a:schemeClr val="dk1"/>
                </a:solidFill>
                <a:latin typeface="Arial"/>
                <a:ea typeface="Arial"/>
                <a:cs typeface="Arial"/>
                <a:sym typeface="Arial"/>
              </a:rPr>
              <a:t>Una característica muy común en la mayoría de los sitios web es que tienen una </a:t>
            </a:r>
            <a:r>
              <a:rPr b="0" baseline="0" i="0" lang="en-US" sz="3000" u="sng" cap="none" strike="noStrike">
                <a:solidFill>
                  <a:schemeClr val="dk1"/>
                </a:solidFill>
                <a:latin typeface="Arial"/>
                <a:ea typeface="Arial"/>
                <a:cs typeface="Arial"/>
                <a:sym typeface="Arial"/>
              </a:rPr>
              <a:t>página principal</a:t>
            </a:r>
            <a:r>
              <a:rPr b="0" baseline="0" i="0" lang="en-US" sz="3000" u="none" cap="none" strike="noStrike">
                <a:solidFill>
                  <a:schemeClr val="dk1"/>
                </a:solidFill>
                <a:latin typeface="Arial"/>
                <a:ea typeface="Arial"/>
                <a:cs typeface="Arial"/>
                <a:sym typeface="Arial"/>
              </a:rPr>
              <a:t>, </a:t>
            </a:r>
            <a:r>
              <a:rPr b="0" baseline="0" i="1" lang="en-US" sz="3000" u="none" cap="none" strike="noStrike">
                <a:solidFill>
                  <a:schemeClr val="dk1"/>
                </a:solidFill>
                <a:latin typeface="Arial"/>
                <a:ea typeface="Arial"/>
                <a:cs typeface="Arial"/>
                <a:sym typeface="Arial"/>
              </a:rPr>
              <a:t>home o homepage desde la que se puede acceder a todos los contenidos ofrecidos por el sitio.</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Color</a:t>
            </a:r>
          </a:p>
        </p:txBody>
      </p:sp>
      <p:sp>
        <p:nvSpPr>
          <p:cNvPr id="147" name="Shape 147"/>
          <p:cNvSpPr txBox="1"/>
          <p:nvPr>
            <p:ph idx="1" type="body"/>
          </p:nvPr>
        </p:nvSpPr>
        <p:spPr>
          <a:xfrm>
            <a:off x="457200" y="1600200"/>
            <a:ext cx="8229600" cy="46148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600" u="none" cap="none" strike="noStrike">
                <a:solidFill>
                  <a:schemeClr val="dk1"/>
                </a:solidFill>
                <a:latin typeface="Arial"/>
                <a:ea typeface="Arial"/>
                <a:cs typeface="Arial"/>
                <a:sym typeface="Arial"/>
              </a:rPr>
              <a:t>En los entornos gráficos digitales, los colores se forman a partir de tres básicos, el </a:t>
            </a:r>
            <a:r>
              <a:rPr b="1" baseline="0" i="0" lang="en-US" sz="2600" u="none" cap="none" strike="noStrike">
                <a:solidFill>
                  <a:schemeClr val="dk1"/>
                </a:solidFill>
                <a:latin typeface="Arial"/>
                <a:ea typeface="Arial"/>
                <a:cs typeface="Arial"/>
                <a:sym typeface="Arial"/>
              </a:rPr>
              <a:t>rojo, verde y azul, </a:t>
            </a:r>
            <a:r>
              <a:rPr b="0" baseline="0" i="0" lang="en-US" sz="2600" u="none" cap="none" strike="noStrike">
                <a:solidFill>
                  <a:schemeClr val="dk1"/>
                </a:solidFill>
                <a:latin typeface="Arial"/>
                <a:ea typeface="Arial"/>
                <a:cs typeface="Arial"/>
                <a:sym typeface="Arial"/>
              </a:rPr>
              <a:t>que se</a:t>
            </a:r>
            <a:r>
              <a:rPr b="1" baseline="0" i="0" lang="en-US" sz="2600" u="none" cap="none" strike="noStrike">
                <a:solidFill>
                  <a:schemeClr val="dk1"/>
                </a:solidFill>
                <a:latin typeface="Arial"/>
                <a:ea typeface="Arial"/>
                <a:cs typeface="Arial"/>
                <a:sym typeface="Arial"/>
              </a:rPr>
              <a:t> </a:t>
            </a:r>
            <a:r>
              <a:rPr b="0" baseline="0" i="0" lang="en-US" sz="2600" u="none" cap="none" strike="noStrike">
                <a:solidFill>
                  <a:schemeClr val="dk1"/>
                </a:solidFill>
                <a:latin typeface="Arial"/>
                <a:ea typeface="Arial"/>
                <a:cs typeface="Arial"/>
                <a:sym typeface="Arial"/>
              </a:rPr>
              <a:t>denominan </a:t>
            </a:r>
            <a:r>
              <a:rPr b="0" baseline="0" i="1" lang="en-US" sz="2600" u="none" cap="none" strike="noStrike">
                <a:solidFill>
                  <a:schemeClr val="dk1"/>
                </a:solidFill>
                <a:latin typeface="Arial"/>
                <a:ea typeface="Arial"/>
                <a:cs typeface="Arial"/>
                <a:sym typeface="Arial"/>
              </a:rPr>
              <a:t>componentes.</a:t>
            </a:r>
          </a:p>
          <a:p>
            <a:pPr indent="-342900" lvl="0" marL="342900" marR="0" rtl="0" algn="l">
              <a:lnSpc>
                <a:spcPct val="100000"/>
              </a:lnSpc>
              <a:spcBef>
                <a:spcPts val="520"/>
              </a:spcBef>
              <a:spcAft>
                <a:spcPts val="0"/>
              </a:spcAft>
              <a:buClr>
                <a:schemeClr val="accent1"/>
              </a:buClr>
              <a:buSzPct val="64999"/>
              <a:buFont typeface="Noto Symbol"/>
              <a:buChar char="■"/>
            </a:pPr>
            <a:r>
              <a:rPr b="0" baseline="0" i="1" lang="en-US" sz="2600" u="none" cap="none" strike="noStrike">
                <a:solidFill>
                  <a:schemeClr val="dk1"/>
                </a:solidFill>
                <a:latin typeface="Arial"/>
                <a:ea typeface="Arial"/>
                <a:cs typeface="Arial"/>
                <a:sym typeface="Arial"/>
              </a:rPr>
              <a:t>Generalmente, la intensidad de cada componente se expresa (en diseño web) como un </a:t>
            </a:r>
            <a:r>
              <a:rPr b="0" baseline="0" i="0" lang="en-US" sz="2600" u="none" cap="none" strike="noStrike">
                <a:solidFill>
                  <a:schemeClr val="dk1"/>
                </a:solidFill>
                <a:latin typeface="Arial"/>
                <a:ea typeface="Arial"/>
                <a:cs typeface="Arial"/>
                <a:sym typeface="Arial"/>
              </a:rPr>
              <a:t>número hexadecimal del 00 al FF (del 0 al 255 en base diez). Por ejemplo, el color rojo se representa como #FF0000, porque tiene toda la intensidad de rojo y nada de verde y azul.</a:t>
            </a:r>
          </a:p>
          <a:p>
            <a:pPr indent="0" lvl="0" marL="0" marR="0" rtl="0" algn="l">
              <a:lnSpc>
                <a:spcPct val="100000"/>
              </a:lnSpc>
              <a:spcBef>
                <a:spcPts val="0"/>
              </a:spcBef>
              <a:spcAft>
                <a:spcPts val="0"/>
              </a:spcAft>
              <a:buNone/>
            </a:pPr>
            <a:r>
              <a:t/>
            </a:r>
            <a:endParaRPr b="0" baseline="0" i="0" sz="26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51" name="Shape 151"/>
        <p:cNvGrpSpPr/>
        <p:nvPr/>
      </p:nvGrpSpPr>
      <p:grpSpPr>
        <a:xfrm>
          <a:off x="0" y="0"/>
          <a:ext cx="0" cy="0"/>
          <a:chOff x="0" y="0"/>
          <a:chExt cx="0" cy="0"/>
        </a:xfrm>
      </p:grpSpPr>
      <p:sp>
        <p:nvSpPr>
          <p:cNvPr id="152" name="Shape 152"/>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Color</a:t>
            </a:r>
          </a:p>
        </p:txBody>
      </p:sp>
      <p:sp>
        <p:nvSpPr>
          <p:cNvPr id="153" name="Shape 153"/>
          <p:cNvSpPr txBox="1"/>
          <p:nvPr>
            <p:ph idx="1" type="body"/>
          </p:nvPr>
        </p:nvSpPr>
        <p:spPr>
          <a:xfrm>
            <a:off x="457200" y="1600200"/>
            <a:ext cx="8229600" cy="46148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600" u="none" cap="none" strike="noStrike">
                <a:solidFill>
                  <a:schemeClr val="dk1"/>
                </a:solidFill>
                <a:latin typeface="Arial"/>
                <a:ea typeface="Arial"/>
                <a:cs typeface="Arial"/>
                <a:sym typeface="Arial"/>
              </a:rPr>
              <a:t>Los colores básicos son:</a:t>
            </a:r>
          </a:p>
          <a:p>
            <a:pPr indent="-327025" lvl="1" marL="669925" marR="0" rtl="0" algn="l">
              <a:lnSpc>
                <a:spcPct val="100000"/>
              </a:lnSpc>
              <a:spcBef>
                <a:spcPts val="440"/>
              </a:spcBef>
              <a:spcAft>
                <a:spcPts val="0"/>
              </a:spcAft>
              <a:buClr>
                <a:schemeClr val="accent2"/>
              </a:buClr>
              <a:buSzPct val="59999"/>
              <a:buFont typeface="Noto Symbol"/>
              <a:buChar char="❑"/>
            </a:pPr>
            <a:r>
              <a:rPr b="1" baseline="0" i="0" lang="en-US" sz="2200" u="none" cap="none" strike="noStrike">
                <a:solidFill>
                  <a:schemeClr val="dk1"/>
                </a:solidFill>
                <a:latin typeface="Arial"/>
                <a:ea typeface="Arial"/>
                <a:cs typeface="Arial"/>
                <a:sym typeface="Arial"/>
              </a:rPr>
              <a:t>#FF0000 – Rojo</a:t>
            </a:r>
          </a:p>
          <a:p>
            <a:pPr indent="-327025" lvl="1" marL="669925" marR="0" rtl="0" algn="l">
              <a:lnSpc>
                <a:spcPct val="100000"/>
              </a:lnSpc>
              <a:spcBef>
                <a:spcPts val="440"/>
              </a:spcBef>
              <a:spcAft>
                <a:spcPts val="0"/>
              </a:spcAft>
              <a:buClr>
                <a:schemeClr val="accent2"/>
              </a:buClr>
              <a:buSzPct val="59999"/>
              <a:buFont typeface="Noto Symbol"/>
              <a:buChar char="❑"/>
            </a:pPr>
            <a:r>
              <a:rPr b="1" baseline="0" i="0" lang="en-US" sz="2200" u="none" cap="none" strike="noStrike">
                <a:solidFill>
                  <a:schemeClr val="dk1"/>
                </a:solidFill>
                <a:latin typeface="Arial"/>
                <a:ea typeface="Arial"/>
                <a:cs typeface="Arial"/>
                <a:sym typeface="Arial"/>
              </a:rPr>
              <a:t>#00FF00 – Verde</a:t>
            </a:r>
          </a:p>
          <a:p>
            <a:pPr indent="-327025" lvl="1" marL="669925" marR="0" rtl="0" algn="l">
              <a:lnSpc>
                <a:spcPct val="100000"/>
              </a:lnSpc>
              <a:spcBef>
                <a:spcPts val="440"/>
              </a:spcBef>
              <a:spcAft>
                <a:spcPts val="0"/>
              </a:spcAft>
              <a:buClr>
                <a:schemeClr val="accent2"/>
              </a:buClr>
              <a:buSzPct val="59999"/>
              <a:buFont typeface="Noto Symbol"/>
              <a:buChar char="❑"/>
            </a:pPr>
            <a:r>
              <a:rPr b="1" baseline="0" i="0" lang="en-US" sz="2200" u="none" cap="none" strike="noStrike">
                <a:solidFill>
                  <a:schemeClr val="dk1"/>
                </a:solidFill>
                <a:latin typeface="Arial"/>
                <a:ea typeface="Arial"/>
                <a:cs typeface="Arial"/>
                <a:sym typeface="Arial"/>
              </a:rPr>
              <a:t>#0000FF - Azul</a:t>
            </a:r>
          </a:p>
          <a:p>
            <a:pPr indent="-342900" lvl="0" marL="342900" marR="0" rtl="0" algn="l">
              <a:lnSpc>
                <a:spcPct val="100000"/>
              </a:lnSpc>
              <a:spcBef>
                <a:spcPts val="520"/>
              </a:spcBef>
              <a:spcAft>
                <a:spcPts val="0"/>
              </a:spcAft>
              <a:buClr>
                <a:schemeClr val="accent1"/>
              </a:buClr>
              <a:buSzPct val="64999"/>
              <a:buFont typeface="Noto Symbol"/>
              <a:buChar char="■"/>
            </a:pPr>
            <a:r>
              <a:rPr b="0" baseline="0" i="0" lang="en-US" sz="2600" u="none" cap="none" strike="noStrike">
                <a:solidFill>
                  <a:schemeClr val="dk1"/>
                </a:solidFill>
                <a:latin typeface="Arial"/>
                <a:ea typeface="Arial"/>
                <a:cs typeface="Arial"/>
                <a:sym typeface="Arial"/>
              </a:rPr>
              <a:t>Otros colores son:</a:t>
            </a:r>
          </a:p>
          <a:p>
            <a:pPr indent="-327025" lvl="1" marL="669925" marR="0" rtl="0" algn="l">
              <a:lnSpc>
                <a:spcPct val="100000"/>
              </a:lnSpc>
              <a:spcBef>
                <a:spcPts val="440"/>
              </a:spcBef>
              <a:spcAft>
                <a:spcPts val="0"/>
              </a:spcAft>
              <a:buClr>
                <a:schemeClr val="accent2"/>
              </a:buClr>
              <a:buSzPct val="59999"/>
              <a:buFont typeface="Noto Symbol"/>
              <a:buChar char="❑"/>
            </a:pPr>
            <a:r>
              <a:rPr b="1" baseline="0" i="0" lang="en-US" sz="2200" u="none" cap="none" strike="noStrike">
                <a:solidFill>
                  <a:schemeClr val="dk1"/>
                </a:solidFill>
                <a:latin typeface="Arial"/>
                <a:ea typeface="Arial"/>
                <a:cs typeface="Arial"/>
                <a:sym typeface="Arial"/>
              </a:rPr>
              <a:t>#FFFFFF – Blanco</a:t>
            </a:r>
          </a:p>
          <a:p>
            <a:pPr indent="-327025" lvl="1" marL="669925" marR="0" rtl="0" algn="l">
              <a:lnSpc>
                <a:spcPct val="100000"/>
              </a:lnSpc>
              <a:spcBef>
                <a:spcPts val="440"/>
              </a:spcBef>
              <a:spcAft>
                <a:spcPts val="0"/>
              </a:spcAft>
              <a:buClr>
                <a:schemeClr val="accent2"/>
              </a:buClr>
              <a:buSzPct val="59999"/>
              <a:buFont typeface="Noto Symbol"/>
              <a:buChar char="❑"/>
            </a:pPr>
            <a:r>
              <a:rPr b="1" baseline="0" i="0" lang="en-US" sz="2200" u="none" cap="none" strike="noStrike">
                <a:solidFill>
                  <a:schemeClr val="dk1"/>
                </a:solidFill>
                <a:latin typeface="Arial"/>
                <a:ea typeface="Arial"/>
                <a:cs typeface="Arial"/>
                <a:sym typeface="Arial"/>
              </a:rPr>
              <a:t>#000000 – Negro</a:t>
            </a:r>
          </a:p>
          <a:p>
            <a:pPr indent="-327025" lvl="1" marL="669925" marR="0" rtl="0" algn="l">
              <a:lnSpc>
                <a:spcPct val="100000"/>
              </a:lnSpc>
              <a:spcBef>
                <a:spcPts val="440"/>
              </a:spcBef>
              <a:spcAft>
                <a:spcPts val="0"/>
              </a:spcAft>
              <a:buClr>
                <a:schemeClr val="accent2"/>
              </a:buClr>
              <a:buSzPct val="59999"/>
              <a:buFont typeface="Noto Symbol"/>
              <a:buChar char="❑"/>
            </a:pPr>
            <a:r>
              <a:rPr b="1" baseline="0" i="0" lang="en-US" sz="2200" u="none" cap="none" strike="noStrike">
                <a:solidFill>
                  <a:schemeClr val="dk1"/>
                </a:solidFill>
                <a:latin typeface="Arial"/>
                <a:ea typeface="Arial"/>
                <a:cs typeface="Arial"/>
                <a:sym typeface="Arial"/>
              </a:rPr>
              <a:t>#FFFF00 – Amarillo (mezcla de rojo y verde)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57" name="Shape 157"/>
        <p:cNvGrpSpPr/>
        <p:nvPr/>
      </p:nvGrpSpPr>
      <p:grpSpPr>
        <a:xfrm>
          <a:off x="0" y="0"/>
          <a:ext cx="0" cy="0"/>
          <a:chOff x="0" y="0"/>
          <a:chExt cx="0" cy="0"/>
        </a:xfrm>
      </p:grpSpPr>
      <p:sp>
        <p:nvSpPr>
          <p:cNvPr id="158" name="Shape 158"/>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Color</a:t>
            </a:r>
          </a:p>
        </p:txBody>
      </p:sp>
      <p:sp>
        <p:nvSpPr>
          <p:cNvPr id="159" name="Shape 159"/>
          <p:cNvSpPr txBox="1"/>
          <p:nvPr>
            <p:ph idx="1" type="body"/>
          </p:nvPr>
        </p:nvSpPr>
        <p:spPr>
          <a:xfrm>
            <a:off x="457200" y="1600200"/>
            <a:ext cx="8229600" cy="46148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600" u="none" cap="none" strike="noStrike">
                <a:solidFill>
                  <a:schemeClr val="dk1"/>
                </a:solidFill>
                <a:latin typeface="Arial"/>
                <a:ea typeface="Arial"/>
                <a:cs typeface="Arial"/>
                <a:sym typeface="Arial"/>
              </a:rPr>
              <a:t>Para hacer un color más oscuro se reduce la intensidad del componente, dejando los otros dos iguales. </a:t>
            </a:r>
          </a:p>
          <a:p>
            <a:pPr indent="-342900" lvl="0" marL="342900" marR="0" rtl="0" algn="l">
              <a:lnSpc>
                <a:spcPct val="100000"/>
              </a:lnSpc>
              <a:spcBef>
                <a:spcPts val="520"/>
              </a:spcBef>
              <a:spcAft>
                <a:spcPts val="0"/>
              </a:spcAft>
              <a:buClr>
                <a:schemeClr val="accent1"/>
              </a:buClr>
              <a:buSzPct val="64999"/>
              <a:buFont typeface="Noto Symbol"/>
              <a:buChar char="■"/>
            </a:pPr>
            <a:r>
              <a:rPr b="0" baseline="0" i="0" lang="en-US" sz="2600" u="none" cap="none" strike="noStrike">
                <a:solidFill>
                  <a:schemeClr val="dk1"/>
                </a:solidFill>
                <a:latin typeface="Arial"/>
                <a:ea typeface="Arial"/>
                <a:cs typeface="Arial"/>
                <a:sym typeface="Arial"/>
              </a:rPr>
              <a:t>Actualmente, la gran mayoría de entornos que permiten el trabajo con colores ofrecen la equivalencia de los colores en este formato hexadecimal.</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63" name="Shape 163"/>
        <p:cNvGrpSpPr/>
        <p:nvPr/>
      </p:nvGrpSpPr>
      <p:grpSpPr>
        <a:xfrm>
          <a:off x="0" y="0"/>
          <a:ext cx="0" cy="0"/>
          <a:chOff x="0" y="0"/>
          <a:chExt cx="0" cy="0"/>
        </a:xfrm>
      </p:grpSpPr>
      <p:sp>
        <p:nvSpPr>
          <p:cNvPr id="164" name="Shape 164"/>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Color</a:t>
            </a:r>
          </a:p>
        </p:txBody>
      </p:sp>
      <p:sp>
        <p:nvSpPr>
          <p:cNvPr id="165" name="Shape 165"/>
          <p:cNvSpPr txBox="1"/>
          <p:nvPr>
            <p:ph idx="1" type="body"/>
          </p:nvPr>
        </p:nvSpPr>
        <p:spPr>
          <a:xfrm>
            <a:off x="457200" y="1600200"/>
            <a:ext cx="8229600" cy="46148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600" u="none" cap="none" strike="noStrike">
                <a:solidFill>
                  <a:schemeClr val="dk1"/>
                </a:solidFill>
                <a:latin typeface="Arial"/>
                <a:ea typeface="Arial"/>
                <a:cs typeface="Arial"/>
                <a:sym typeface="Arial"/>
              </a:rPr>
              <a:t> La figura siguiente muestra una típica paleta de colores en Windows 7, mostrando el color negro (00 rojo, 00 verde y 00 azul)</a:t>
            </a:r>
          </a:p>
          <a:p>
            <a:pPr indent="0" lvl="0" marL="0" marR="0" rtl="0" algn="l">
              <a:lnSpc>
                <a:spcPct val="100000"/>
              </a:lnSpc>
              <a:spcBef>
                <a:spcPts val="0"/>
              </a:spcBef>
              <a:spcAft>
                <a:spcPts val="0"/>
              </a:spcAft>
              <a:buNone/>
            </a:pPr>
            <a:r>
              <a:t/>
            </a:r>
            <a:endParaRPr b="0" baseline="0" i="0" sz="2600" u="none" cap="none" strike="noStrike">
              <a:solidFill>
                <a:schemeClr val="dk1"/>
              </a:solidFill>
              <a:latin typeface="Arial"/>
              <a:ea typeface="Arial"/>
              <a:cs typeface="Arial"/>
              <a:sym typeface="Arial"/>
            </a:endParaRPr>
          </a:p>
        </p:txBody>
      </p:sp>
      <p:pic>
        <p:nvPicPr>
          <p:cNvPr id="166" name="Shape 166"/>
          <p:cNvPicPr preferRelativeResize="0"/>
          <p:nvPr/>
        </p:nvPicPr>
        <p:blipFill rotWithShape="1">
          <a:blip r:embed="rId3">
            <a:alphaModFix/>
          </a:blip>
          <a:srcRect b="0" l="0" r="0" t="0"/>
          <a:stretch/>
        </p:blipFill>
        <p:spPr>
          <a:xfrm>
            <a:off x="4140200" y="2997200"/>
            <a:ext cx="3743324" cy="2716211"/>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70" name="Shape 170"/>
        <p:cNvGrpSpPr/>
        <p:nvPr/>
      </p:nvGrpSpPr>
      <p:grpSpPr>
        <a:xfrm>
          <a:off x="0" y="0"/>
          <a:ext cx="0" cy="0"/>
          <a:chOff x="0" y="0"/>
          <a:chExt cx="0" cy="0"/>
        </a:xfrm>
      </p:grpSpPr>
      <p:sp>
        <p:nvSpPr>
          <p:cNvPr id="171" name="Shape 171"/>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Color</a:t>
            </a:r>
          </a:p>
        </p:txBody>
      </p:sp>
      <p:sp>
        <p:nvSpPr>
          <p:cNvPr id="172" name="Shape 172"/>
          <p:cNvSpPr txBox="1"/>
          <p:nvPr>
            <p:ph idx="1" type="body"/>
          </p:nvPr>
        </p:nvSpPr>
        <p:spPr>
          <a:xfrm>
            <a:off x="457200" y="1600200"/>
            <a:ext cx="8229600" cy="46148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Aunque parezca lo más sencillo, elegir una </a:t>
            </a:r>
            <a:r>
              <a:rPr b="0" baseline="0" i="0" lang="en-US" sz="2100" u="sng" cap="none" strike="noStrike">
                <a:solidFill>
                  <a:schemeClr val="dk1"/>
                </a:solidFill>
                <a:latin typeface="Arial"/>
                <a:ea typeface="Arial"/>
                <a:cs typeface="Arial"/>
                <a:sym typeface="Arial"/>
              </a:rPr>
              <a:t>combinación de colores </a:t>
            </a:r>
            <a:r>
              <a:rPr b="0" baseline="0" i="0" lang="en-US" sz="2100" u="none" cap="none" strike="noStrike">
                <a:solidFill>
                  <a:schemeClr val="dk1"/>
                </a:solidFill>
                <a:latin typeface="Arial"/>
                <a:ea typeface="Arial"/>
                <a:cs typeface="Arial"/>
                <a:sym typeface="Arial"/>
              </a:rPr>
              <a:t>apropiada para un diseño es una de las tareas más difíciles. Para algunos expertos en diseño, la combinación adecuada de colores requiere una capacidad</a:t>
            </a:r>
            <a:r>
              <a:rPr b="0" baseline="0" i="1" lang="en-US" sz="2100" u="none" cap="none" strike="noStrike">
                <a:solidFill>
                  <a:schemeClr val="dk1"/>
                </a:solidFill>
                <a:latin typeface="Arial"/>
                <a:ea typeface="Arial"/>
                <a:cs typeface="Arial"/>
                <a:sym typeface="Arial"/>
              </a:rPr>
              <a:t> que no </a:t>
            </a:r>
            <a:r>
              <a:rPr b="0" baseline="0" i="0" lang="en-US" sz="2100" u="none" cap="none" strike="noStrike">
                <a:solidFill>
                  <a:schemeClr val="dk1"/>
                </a:solidFill>
                <a:latin typeface="Arial"/>
                <a:ea typeface="Arial"/>
                <a:cs typeface="Arial"/>
                <a:sym typeface="Arial"/>
              </a:rPr>
              <a:t>todo el mundo tiene. Para otros, la combinación adecuada de colores se puede calcular combinando colores, tonos y saturación para crear composiciones </a:t>
            </a:r>
            <a:r>
              <a:rPr b="0" baseline="0" i="1" lang="en-US" sz="2100" u="none" cap="none" strike="noStrike">
                <a:solidFill>
                  <a:schemeClr val="dk1"/>
                </a:solidFill>
                <a:latin typeface="Arial"/>
                <a:ea typeface="Arial"/>
                <a:cs typeface="Arial"/>
                <a:sym typeface="Arial"/>
              </a:rPr>
              <a:t>artísticas.</a:t>
            </a:r>
          </a:p>
          <a:p>
            <a:pPr indent="-342900" lvl="0" marL="342900" marR="0" rtl="0" algn="l">
              <a:lnSpc>
                <a:spcPct val="10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Sin embargo, para que un diseñador web no tenga que ir de un extremo a otro para poder crear una buena composición, existe software que ayuda en esta labor de crear combinaciones. Estas herramientas suelen estar muy orientadas a facilitar el trabajo del diseñador </a:t>
            </a:r>
            <a:r>
              <a:rPr b="0" baseline="0" i="1" lang="en-US" sz="2100" u="none" cap="none" strike="noStrike">
                <a:solidFill>
                  <a:schemeClr val="dk1"/>
                </a:solidFill>
                <a:latin typeface="Arial"/>
                <a:ea typeface="Arial"/>
                <a:cs typeface="Arial"/>
                <a:sym typeface="Arial"/>
              </a:rPr>
              <a:t>rescatando combinaciones de sitios o </a:t>
            </a:r>
            <a:r>
              <a:rPr b="0" baseline="0" i="0" lang="en-US" sz="2100" u="none" cap="none" strike="noStrike">
                <a:solidFill>
                  <a:schemeClr val="dk1"/>
                </a:solidFill>
                <a:latin typeface="Arial"/>
                <a:ea typeface="Arial"/>
                <a:cs typeface="Arial"/>
                <a:sym typeface="Arial"/>
              </a:rPr>
              <a:t>imágenes ya creadas.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76" name="Shape 176"/>
        <p:cNvGrpSpPr/>
        <p:nvPr/>
      </p:nvGrpSpPr>
      <p:grpSpPr>
        <a:xfrm>
          <a:off x="0" y="0"/>
          <a:ext cx="0" cy="0"/>
          <a:chOff x="0" y="0"/>
          <a:chExt cx="0" cy="0"/>
        </a:xfrm>
      </p:grpSpPr>
      <p:sp>
        <p:nvSpPr>
          <p:cNvPr id="177" name="Shape 177"/>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Color</a:t>
            </a:r>
          </a:p>
        </p:txBody>
      </p:sp>
      <p:sp>
        <p:nvSpPr>
          <p:cNvPr id="178" name="Shape 178"/>
          <p:cNvSpPr txBox="1"/>
          <p:nvPr>
            <p:ph idx="1" type="body"/>
          </p:nvPr>
        </p:nvSpPr>
        <p:spPr>
          <a:xfrm>
            <a:off x="457200" y="1600200"/>
            <a:ext cx="8229600" cy="46148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Crear varias combinaciones de colores a partir de un color de referencia.</a:t>
            </a:r>
          </a:p>
          <a:p>
            <a:pPr indent="-342900" lvl="0" marL="342900" marR="0" rtl="0" algn="l">
              <a:lnSpc>
                <a:spcPct val="10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Obtener combinaciones de colores presentes en una imagen ya creada. Útil cuando se quiere sacar una combinación, por ejemplo, de una foto.</a:t>
            </a:r>
          </a:p>
          <a:p>
            <a:pPr indent="-342900" lvl="0" marL="342900" marR="0" rtl="0" algn="l">
              <a:lnSpc>
                <a:spcPct val="10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Obtener el código de un color y el valor hexadecimal (RGB y CMYK) de cualquier color que se ve en tu pantalla.</a:t>
            </a:r>
          </a:p>
          <a:p>
            <a:pPr indent="-342900" lvl="0" marL="342900" marR="0" rtl="0" algn="l">
              <a:lnSpc>
                <a:spcPct val="10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Esto es interesante cuando se desean sacar los colores de, por ejemplo, un sitio web ya creado.</a:t>
            </a:r>
          </a:p>
          <a:p>
            <a:pPr indent="-342900" lvl="0" marL="342900" marR="0" rtl="0" algn="l">
              <a:lnSpc>
                <a:spcPct val="10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Buscar imágenes que satisfagan un patrón de colores concreto. Útil cuando se quiere encontrar imágenes que combinen con los colores de la web. </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82" name="Shape 182"/>
        <p:cNvGrpSpPr/>
        <p:nvPr/>
      </p:nvGrpSpPr>
      <p:grpSpPr>
        <a:xfrm>
          <a:off x="0" y="0"/>
          <a:ext cx="0" cy="0"/>
          <a:chOff x="0" y="0"/>
          <a:chExt cx="0" cy="0"/>
        </a:xfrm>
      </p:grpSpPr>
      <p:sp>
        <p:nvSpPr>
          <p:cNvPr id="183" name="Shape 183"/>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Color</a:t>
            </a:r>
          </a:p>
        </p:txBody>
      </p:sp>
      <p:sp>
        <p:nvSpPr>
          <p:cNvPr id="184" name="Shape 184"/>
          <p:cNvSpPr txBox="1"/>
          <p:nvPr>
            <p:ph idx="1" type="body"/>
          </p:nvPr>
        </p:nvSpPr>
        <p:spPr>
          <a:xfrm>
            <a:off x="457200" y="1357312"/>
            <a:ext cx="8229600" cy="46148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5000"/>
              <a:buFont typeface="Noto Symbol"/>
              <a:buChar char="■"/>
            </a:pPr>
            <a:r>
              <a:rPr b="1" baseline="0" i="0" lang="en-US" sz="1900" u="sng" cap="none" strike="noStrike">
                <a:solidFill>
                  <a:schemeClr val="dk1"/>
                </a:solidFill>
                <a:latin typeface="Arial"/>
                <a:ea typeface="Arial"/>
                <a:cs typeface="Arial"/>
                <a:sym typeface="Arial"/>
              </a:rPr>
              <a:t>ColorPix</a:t>
            </a:r>
            <a:r>
              <a:rPr b="1" baseline="0" i="0" lang="en-US" sz="1900" u="none" cap="none" strike="noStrike">
                <a:solidFill>
                  <a:schemeClr val="dk1"/>
                </a:solidFill>
                <a:latin typeface="Arial"/>
                <a:ea typeface="Arial"/>
                <a:cs typeface="Arial"/>
                <a:sym typeface="Arial"/>
              </a:rPr>
              <a:t>: </a:t>
            </a:r>
            <a:r>
              <a:rPr b="0" baseline="0" i="0" lang="en-US" sz="1900" u="none" cap="none" strike="noStrike">
                <a:solidFill>
                  <a:schemeClr val="dk1"/>
                </a:solidFill>
                <a:latin typeface="Arial"/>
                <a:ea typeface="Arial"/>
                <a:cs typeface="Arial"/>
                <a:sym typeface="Arial"/>
              </a:rPr>
              <a:t>es un pequeño software que descargas en tu ordenador y te permite conocer los códigos, las coordenadas y el número de píxeles de cada color presente en tu pantalla. ColorPix traduce automáticamente cada color en los códigos RGB, HEX, HSB y CMYK. Permite, incluso, que hagas </a:t>
            </a:r>
            <a:r>
              <a:rPr b="0" baseline="0" i="1" lang="en-US" sz="1900" u="none" cap="none" strike="noStrike">
                <a:solidFill>
                  <a:schemeClr val="dk1"/>
                </a:solidFill>
                <a:latin typeface="Arial"/>
                <a:ea typeface="Arial"/>
                <a:cs typeface="Arial"/>
                <a:sym typeface="Arial"/>
              </a:rPr>
              <a:t>zoom a un área de la pantalla. </a:t>
            </a:r>
            <a:r>
              <a:rPr b="0" baseline="0" i="0" lang="en-US" sz="1900" u="none" cap="none" strike="noStrike">
                <a:solidFill>
                  <a:schemeClr val="dk1"/>
                </a:solidFill>
                <a:latin typeface="Arial"/>
                <a:ea typeface="Arial"/>
                <a:cs typeface="Arial"/>
                <a:sym typeface="Arial"/>
              </a:rPr>
              <a:t>Funciona con Windows y es gratuito</a:t>
            </a:r>
          </a:p>
          <a:p>
            <a:pPr indent="-342900" lvl="0" marL="342900" marR="0" rtl="0" algn="l">
              <a:lnSpc>
                <a:spcPct val="100000"/>
              </a:lnSpc>
              <a:spcBef>
                <a:spcPts val="380"/>
              </a:spcBef>
              <a:spcAft>
                <a:spcPts val="0"/>
              </a:spcAft>
              <a:buClr>
                <a:schemeClr val="accent1"/>
              </a:buClr>
              <a:buSzPct val="65000"/>
              <a:buFont typeface="Noto Symbol"/>
              <a:buChar char="■"/>
            </a:pPr>
            <a:r>
              <a:rPr b="1" baseline="0" i="0" lang="en-US" sz="1900" u="sng" cap="none" strike="noStrike">
                <a:solidFill>
                  <a:schemeClr val="dk1"/>
                </a:solidFill>
                <a:latin typeface="Arial"/>
                <a:ea typeface="Arial"/>
                <a:cs typeface="Arial"/>
                <a:sym typeface="Arial"/>
              </a:rPr>
              <a:t>Color Schemer Online</a:t>
            </a:r>
            <a:r>
              <a:rPr b="1" baseline="0" i="0" lang="en-US" sz="1900" u="none" cap="none" strike="noStrike">
                <a:solidFill>
                  <a:schemeClr val="dk1"/>
                </a:solidFill>
                <a:latin typeface="Arial"/>
                <a:ea typeface="Arial"/>
                <a:cs typeface="Arial"/>
                <a:sym typeface="Arial"/>
              </a:rPr>
              <a:t>: </a:t>
            </a:r>
            <a:r>
              <a:rPr b="0" baseline="0" i="0" lang="en-US" sz="1900" u="none" cap="none" strike="noStrike">
                <a:solidFill>
                  <a:schemeClr val="dk1"/>
                </a:solidFill>
                <a:latin typeface="Arial"/>
                <a:ea typeface="Arial"/>
                <a:cs typeface="Arial"/>
                <a:sym typeface="Arial"/>
              </a:rPr>
              <a:t>es una aplicación web gratuita útil para crear las mejores combinaciones de colores</a:t>
            </a:r>
            <a:r>
              <a:rPr b="1" baseline="0" i="0" lang="en-US" sz="1900" u="none" cap="none" strike="noStrike">
                <a:solidFill>
                  <a:schemeClr val="dk1"/>
                </a:solidFill>
                <a:latin typeface="Arial"/>
                <a:ea typeface="Arial"/>
                <a:cs typeface="Arial"/>
                <a:sym typeface="Arial"/>
              </a:rPr>
              <a:t> </a:t>
            </a:r>
            <a:r>
              <a:rPr b="0" baseline="0" i="0" lang="en-US" sz="1900" u="none" cap="none" strike="noStrike">
                <a:solidFill>
                  <a:schemeClr val="dk1"/>
                </a:solidFill>
                <a:latin typeface="Arial"/>
                <a:ea typeface="Arial"/>
                <a:cs typeface="Arial"/>
                <a:sym typeface="Arial"/>
              </a:rPr>
              <a:t>posibles. Basta con seleccionar los valores RGB o HEX del color con el cual quieres comenzar. Entonces, aparecerá un esquema de colores más armonioso con los códigos HEX y RGB relativos.</a:t>
            </a:r>
          </a:p>
          <a:p>
            <a:pPr indent="-342900" lvl="0" marL="342900" marR="0" rtl="0" algn="l">
              <a:lnSpc>
                <a:spcPct val="100000"/>
              </a:lnSpc>
              <a:spcBef>
                <a:spcPts val="380"/>
              </a:spcBef>
              <a:spcAft>
                <a:spcPts val="0"/>
              </a:spcAft>
              <a:buClr>
                <a:schemeClr val="accent1"/>
              </a:buClr>
              <a:buSzPct val="65000"/>
              <a:buFont typeface="Noto Symbol"/>
              <a:buChar char="■"/>
            </a:pPr>
            <a:r>
              <a:rPr b="1" baseline="0" i="0" lang="en-US" sz="1900" u="sng" cap="none" strike="noStrike">
                <a:solidFill>
                  <a:schemeClr val="dk1"/>
                </a:solidFill>
                <a:latin typeface="Arial"/>
                <a:ea typeface="Arial"/>
                <a:cs typeface="Arial"/>
                <a:sym typeface="Arial"/>
              </a:rPr>
              <a:t>Whats Its Color</a:t>
            </a:r>
            <a:r>
              <a:rPr b="1" baseline="0" i="0" lang="en-US" sz="1900" u="none" cap="none" strike="noStrike">
                <a:solidFill>
                  <a:schemeClr val="dk1"/>
                </a:solidFill>
                <a:latin typeface="Arial"/>
                <a:ea typeface="Arial"/>
                <a:cs typeface="Arial"/>
                <a:sym typeface="Arial"/>
              </a:rPr>
              <a:t>: </a:t>
            </a:r>
            <a:r>
              <a:rPr b="0" baseline="0" i="0" lang="en-US" sz="1900" u="none" cap="none" strike="noStrike">
                <a:solidFill>
                  <a:schemeClr val="dk1"/>
                </a:solidFill>
                <a:latin typeface="Arial"/>
                <a:ea typeface="Arial"/>
                <a:cs typeface="Arial"/>
                <a:sym typeface="Arial"/>
              </a:rPr>
              <a:t>es un servicio web gratuito útil para encontrar los colores complementarios para una imagen. Basta con subir una foto al sitio (</a:t>
            </a:r>
            <a:r>
              <a:rPr b="0" baseline="0" i="1" lang="en-US" sz="1900" u="none" cap="none" strike="noStrike">
                <a:solidFill>
                  <a:schemeClr val="dk1"/>
                </a:solidFill>
                <a:latin typeface="Arial"/>
                <a:ea typeface="Arial"/>
                <a:cs typeface="Arial"/>
                <a:sym typeface="Arial"/>
              </a:rPr>
              <a:t>upload) o encontrar una en la web. Para esa imagen aparecerá una </a:t>
            </a:r>
            <a:r>
              <a:rPr b="0" baseline="0" i="0" lang="en-US" sz="1900" u="none" cap="none" strike="noStrike">
                <a:solidFill>
                  <a:schemeClr val="dk1"/>
                </a:solidFill>
                <a:latin typeface="Arial"/>
                <a:ea typeface="Arial"/>
                <a:cs typeface="Arial"/>
                <a:sym typeface="Arial"/>
              </a:rPr>
              <a:t>combinación compuesta de los colores primarios de la imagen. Sobre esos colores la aplicación propondrá los diez mejores colores únicos, entre los complementarios y los dominantes de la imagen</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88" name="Shape 188"/>
        <p:cNvGrpSpPr/>
        <p:nvPr/>
      </p:nvGrpSpPr>
      <p:grpSpPr>
        <a:xfrm>
          <a:off x="0" y="0"/>
          <a:ext cx="0" cy="0"/>
          <a:chOff x="0" y="0"/>
          <a:chExt cx="0" cy="0"/>
        </a:xfrm>
      </p:grpSpPr>
      <p:sp>
        <p:nvSpPr>
          <p:cNvPr id="189" name="Shape 189"/>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Tipografía</a:t>
            </a:r>
          </a:p>
        </p:txBody>
      </p:sp>
      <p:sp>
        <p:nvSpPr>
          <p:cNvPr id="190" name="Shape 190"/>
          <p:cNvSpPr txBox="1"/>
          <p:nvPr>
            <p:ph idx="1" type="body"/>
          </p:nvPr>
        </p:nvSpPr>
        <p:spPr>
          <a:xfrm>
            <a:off x="457200" y="1357312"/>
            <a:ext cx="8229600" cy="46148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Sin duda, los textos son la base de la gran mayoría de los sitios web. Transmitir información mediante </a:t>
            </a:r>
            <a:r>
              <a:rPr b="0" baseline="0" i="1" lang="en-US" sz="2100" u="none" cap="none" strike="noStrike">
                <a:solidFill>
                  <a:schemeClr val="dk1"/>
                </a:solidFill>
                <a:latin typeface="Arial"/>
                <a:ea typeface="Arial"/>
                <a:cs typeface="Arial"/>
                <a:sym typeface="Arial"/>
              </a:rPr>
              <a:t>letras es lo </a:t>
            </a:r>
            <a:r>
              <a:rPr b="0" baseline="0" i="0" lang="en-US" sz="2100" u="none" cap="none" strike="noStrike">
                <a:solidFill>
                  <a:schemeClr val="dk1"/>
                </a:solidFill>
                <a:latin typeface="Arial"/>
                <a:ea typeface="Arial"/>
                <a:cs typeface="Arial"/>
                <a:sym typeface="Arial"/>
              </a:rPr>
              <a:t>más común y, por tanto, requiere una especial atención.</a:t>
            </a:r>
          </a:p>
          <a:p>
            <a:pPr indent="-342900" lvl="0" marL="342900" marR="0" rtl="0" algn="l">
              <a:lnSpc>
                <a:spcPct val="10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Cuando se habla en diseño web de </a:t>
            </a:r>
            <a:r>
              <a:rPr b="0" baseline="0" i="1" lang="en-US" sz="2100" u="none" cap="none" strike="noStrike">
                <a:solidFill>
                  <a:schemeClr val="dk1"/>
                </a:solidFill>
                <a:latin typeface="Arial"/>
                <a:ea typeface="Arial"/>
                <a:cs typeface="Arial"/>
                <a:sym typeface="Arial"/>
              </a:rPr>
              <a:t>fuente se hace referencia a un conjunto de caracteres con un estilo o modelo </a:t>
            </a:r>
            <a:r>
              <a:rPr b="0" baseline="0" i="0" lang="en-US" sz="2100" u="none" cap="none" strike="noStrike">
                <a:solidFill>
                  <a:schemeClr val="dk1"/>
                </a:solidFill>
                <a:latin typeface="Arial"/>
                <a:ea typeface="Arial"/>
                <a:cs typeface="Arial"/>
                <a:sym typeface="Arial"/>
              </a:rPr>
              <a:t>gráfico particular. De alguna manera, una fuente es sinónimo de </a:t>
            </a:r>
            <a:r>
              <a:rPr b="0" baseline="0" i="1" lang="en-US" sz="2100" u="none" cap="none" strike="noStrike">
                <a:solidFill>
                  <a:schemeClr val="dk1"/>
                </a:solidFill>
                <a:latin typeface="Arial"/>
                <a:ea typeface="Arial"/>
                <a:cs typeface="Arial"/>
                <a:sym typeface="Arial"/>
              </a:rPr>
              <a:t>tipo de letra.</a:t>
            </a:r>
          </a:p>
        </p:txBody>
      </p:sp>
      <p:pic>
        <p:nvPicPr>
          <p:cNvPr id="191" name="Shape 191"/>
          <p:cNvPicPr preferRelativeResize="0"/>
          <p:nvPr/>
        </p:nvPicPr>
        <p:blipFill rotWithShape="1">
          <a:blip r:embed="rId3">
            <a:alphaModFix/>
          </a:blip>
          <a:srcRect b="0" l="0" r="0" t="0"/>
          <a:stretch/>
        </p:blipFill>
        <p:spPr>
          <a:xfrm>
            <a:off x="2771775" y="3716337"/>
            <a:ext cx="3176586" cy="2152649"/>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95" name="Shape 195"/>
        <p:cNvGrpSpPr/>
        <p:nvPr/>
      </p:nvGrpSpPr>
      <p:grpSpPr>
        <a:xfrm>
          <a:off x="0" y="0"/>
          <a:ext cx="0" cy="0"/>
          <a:chOff x="0" y="0"/>
          <a:chExt cx="0" cy="0"/>
        </a:xfrm>
      </p:grpSpPr>
      <p:sp>
        <p:nvSpPr>
          <p:cNvPr id="196" name="Shape 196"/>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Tipografía</a:t>
            </a:r>
          </a:p>
        </p:txBody>
      </p:sp>
      <p:sp>
        <p:nvSpPr>
          <p:cNvPr id="197" name="Shape 197"/>
          <p:cNvSpPr txBox="1"/>
          <p:nvPr>
            <p:ph idx="1" type="body"/>
          </p:nvPr>
        </p:nvSpPr>
        <p:spPr>
          <a:xfrm>
            <a:off x="457200" y="1357312"/>
            <a:ext cx="8229600" cy="46148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1" lang="en-US" sz="2100" u="none" cap="none" strike="noStrike">
                <a:solidFill>
                  <a:schemeClr val="dk1"/>
                </a:solidFill>
                <a:latin typeface="Arial"/>
                <a:ea typeface="Arial"/>
                <a:cs typeface="Arial"/>
                <a:sym typeface="Arial"/>
              </a:rPr>
              <a:t>A la hora de manejar fuentes en un </a:t>
            </a:r>
            <a:r>
              <a:rPr b="0" baseline="0" i="0" lang="en-US" sz="2100" u="none" cap="none" strike="noStrike">
                <a:solidFill>
                  <a:schemeClr val="dk1"/>
                </a:solidFill>
                <a:latin typeface="Arial"/>
                <a:ea typeface="Arial"/>
                <a:cs typeface="Arial"/>
                <a:sym typeface="Arial"/>
              </a:rPr>
              <a:t>sitio web hay que tener en cuenta una serie de limitaciones y características que complican el diseño. Entre esas limitaciones, la más destacada es que las fuentes disponibles en cada sistema operativo son diferentes. Aunque las versiones actuales de los navegadores instalan un conjunto de fuentes similar en Windows, Linux, MacOs, etc., hay que tener en cuenta que existen otros navegadores y otros sistemas operativos, por lo que es importante asegurarnos de que los contenidos textuales tendrán el mismo aspecto con independencia del navegador que interprete el sitio web.</a:t>
            </a:r>
          </a:p>
          <a:p>
            <a:pPr indent="-342900" lvl="0" marL="342900" marR="0" rtl="0" algn="l">
              <a:lnSpc>
                <a:spcPct val="10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Más allá de esto, las otras limitaciones están relacionadas con la adecuación, con lo que se quiere comunicar su legibilidad y, como ocurre con los colores, si son o no combinadas con </a:t>
            </a:r>
            <a:r>
              <a:rPr b="0" baseline="0" i="1" lang="en-US" sz="2100" u="none" cap="none" strike="noStrike">
                <a:solidFill>
                  <a:schemeClr val="dk1"/>
                </a:solidFill>
                <a:latin typeface="Arial"/>
                <a:ea typeface="Arial"/>
                <a:cs typeface="Arial"/>
                <a:sym typeface="Arial"/>
              </a:rPr>
              <a:t>buen gusto.</a:t>
            </a:r>
          </a:p>
          <a:p>
            <a:pPr indent="0" lvl="0" marL="0" marR="0" rtl="0" algn="l">
              <a:lnSpc>
                <a:spcPct val="100000"/>
              </a:lnSpc>
              <a:spcBef>
                <a:spcPts val="0"/>
              </a:spcBef>
              <a:spcAft>
                <a:spcPts val="0"/>
              </a:spcAft>
              <a:buNone/>
            </a:pPr>
            <a:r>
              <a:t/>
            </a:r>
            <a:endParaRPr b="0" baseline="0" i="0" sz="21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01" name="Shape 201"/>
        <p:cNvGrpSpPr/>
        <p:nvPr/>
      </p:nvGrpSpPr>
      <p:grpSpPr>
        <a:xfrm>
          <a:off x="0" y="0"/>
          <a:ext cx="0" cy="0"/>
          <a:chOff x="0" y="0"/>
          <a:chExt cx="0" cy="0"/>
        </a:xfrm>
      </p:grpSpPr>
      <p:sp>
        <p:nvSpPr>
          <p:cNvPr id="202" name="Shape 202"/>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Tipografía</a:t>
            </a:r>
          </a:p>
        </p:txBody>
      </p:sp>
      <p:sp>
        <p:nvSpPr>
          <p:cNvPr id="203" name="Shape 203"/>
          <p:cNvSpPr txBox="1"/>
          <p:nvPr>
            <p:ph idx="1" type="body"/>
          </p:nvPr>
        </p:nvSpPr>
        <p:spPr>
          <a:xfrm>
            <a:off x="457200" y="1357312"/>
            <a:ext cx="8229600" cy="46148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Las fuentes más comunes suelen ser las llamadas </a:t>
            </a:r>
            <a:r>
              <a:rPr b="0" baseline="0" i="1" lang="en-US" sz="2100" u="none" cap="none" strike="noStrike">
                <a:solidFill>
                  <a:schemeClr val="dk1"/>
                </a:solidFill>
                <a:latin typeface="Arial"/>
                <a:ea typeface="Arial"/>
                <a:cs typeface="Arial"/>
                <a:sym typeface="Arial"/>
              </a:rPr>
              <a:t>Sans Serif, destacando entre ellas Verdana, Arial y Helvetica, </a:t>
            </a:r>
            <a:r>
              <a:rPr b="0" baseline="0" i="0" lang="en-US" sz="2100" u="none" cap="none" strike="noStrike">
                <a:solidFill>
                  <a:schemeClr val="dk1"/>
                </a:solidFill>
                <a:latin typeface="Arial"/>
                <a:ea typeface="Arial"/>
                <a:cs typeface="Arial"/>
                <a:sym typeface="Arial"/>
              </a:rPr>
              <a:t>aunque hay una fuente concreta con ese nombre, </a:t>
            </a:r>
            <a:r>
              <a:rPr b="0" baseline="0" i="1" lang="en-US" sz="2100" u="none" cap="none" strike="noStrike">
                <a:solidFill>
                  <a:schemeClr val="dk1"/>
                </a:solidFill>
                <a:latin typeface="Arial"/>
                <a:ea typeface="Arial"/>
                <a:cs typeface="Arial"/>
                <a:sym typeface="Arial"/>
              </a:rPr>
              <a:t>Sans Serif, que hace referencia a un tipo genérico.</a:t>
            </a:r>
          </a:p>
          <a:p>
            <a:pPr indent="-342900" lvl="0" marL="342900" marR="0" rtl="0" algn="l">
              <a:lnSpc>
                <a:spcPct val="100000"/>
              </a:lnSpc>
              <a:spcBef>
                <a:spcPts val="420"/>
              </a:spcBef>
              <a:spcAft>
                <a:spcPts val="0"/>
              </a:spcAft>
              <a:buClr>
                <a:schemeClr val="accent1"/>
              </a:buClr>
              <a:buSzPct val="64999"/>
              <a:buFont typeface="Noto Symbol"/>
              <a:buChar char="■"/>
            </a:pPr>
            <a:r>
              <a:rPr b="0" baseline="0" i="1" lang="en-US" sz="2100" u="none" cap="none" strike="noStrike">
                <a:solidFill>
                  <a:schemeClr val="dk1"/>
                </a:solidFill>
                <a:latin typeface="Arial"/>
                <a:ea typeface="Arial"/>
                <a:cs typeface="Arial"/>
                <a:sym typeface="Arial"/>
              </a:rPr>
              <a:t>Estas fuentes son </a:t>
            </a:r>
            <a:r>
              <a:rPr b="0" baseline="0" i="0" lang="en-US" sz="2100" u="none" cap="none" strike="noStrike">
                <a:solidFill>
                  <a:schemeClr val="dk1"/>
                </a:solidFill>
                <a:latin typeface="Arial"/>
                <a:ea typeface="Arial"/>
                <a:cs typeface="Arial"/>
                <a:sym typeface="Arial"/>
              </a:rPr>
              <a:t>adecuadas para mostrar texto en pantallas. Si se desea que los textos se puedan imprimir, es conveniente sustituir las fuentes anteriores por alguna tipo </a:t>
            </a:r>
            <a:r>
              <a:rPr b="0" baseline="0" i="1" lang="en-US" sz="2100" u="none" cap="none" strike="noStrike">
                <a:solidFill>
                  <a:schemeClr val="dk1"/>
                </a:solidFill>
                <a:latin typeface="Arial"/>
                <a:ea typeface="Arial"/>
                <a:cs typeface="Arial"/>
                <a:sym typeface="Arial"/>
              </a:rPr>
              <a:t>Serif, ya que son más legibles en documentos </a:t>
            </a:r>
            <a:r>
              <a:rPr b="0" baseline="0" i="0" lang="en-US" sz="2100" u="none" cap="none" strike="noStrike">
                <a:solidFill>
                  <a:schemeClr val="dk1"/>
                </a:solidFill>
                <a:latin typeface="Arial"/>
                <a:ea typeface="Arial"/>
                <a:cs typeface="Arial"/>
                <a:sym typeface="Arial"/>
              </a:rPr>
              <a:t>impresos y menos monótonas. Entre estas fuentes tipo </a:t>
            </a:r>
            <a:r>
              <a:rPr b="0" baseline="0" i="1" lang="en-US" sz="2100" u="none" cap="none" strike="noStrike">
                <a:solidFill>
                  <a:schemeClr val="dk1"/>
                </a:solidFill>
                <a:latin typeface="Arial"/>
                <a:ea typeface="Arial"/>
                <a:cs typeface="Arial"/>
                <a:sym typeface="Arial"/>
              </a:rPr>
              <a:t>Serif destacan las conocidas Times New Roman, Courier y Courier New, aunque también hay una fuente concreta llamada Serif que hace referencia a un tipo genérico.</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Introducción</a:t>
            </a:r>
          </a:p>
        </p:txBody>
      </p:sp>
      <p:sp>
        <p:nvSpPr>
          <p:cNvPr id="44" name="Shape 44"/>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79730" lvl="0" marL="342900" marR="0" rtl="0" algn="l">
              <a:lnSpc>
                <a:spcPct val="80000"/>
              </a:lnSpc>
              <a:spcBef>
                <a:spcPts val="0"/>
              </a:spcBef>
              <a:spcAft>
                <a:spcPts val="0"/>
              </a:spcAft>
              <a:buClr>
                <a:schemeClr val="accent1"/>
              </a:buClr>
              <a:buSzPct val="100000"/>
              <a:buFont typeface="Noto Symbol"/>
              <a:buChar char="■"/>
            </a:pPr>
            <a:r>
              <a:rPr b="0" baseline="0" i="0" lang="en-US" sz="2400" u="none" cap="none" strike="noStrike">
                <a:solidFill>
                  <a:schemeClr val="dk1"/>
                </a:solidFill>
                <a:latin typeface="Arial"/>
                <a:ea typeface="Arial"/>
                <a:cs typeface="Arial"/>
                <a:sym typeface="Arial"/>
              </a:rPr>
              <a:t>Desde el punto de vista del diseño, que es el objetivo de este módulo, una máxima es que todas las páginas que componen el sitio web cumplan </a:t>
            </a:r>
            <a:r>
              <a:rPr b="0" baseline="0" i="1" lang="en-US" sz="2400" u="none" cap="none" strike="noStrike">
                <a:solidFill>
                  <a:schemeClr val="dk1"/>
                </a:solidFill>
                <a:latin typeface="Arial"/>
                <a:ea typeface="Arial"/>
                <a:cs typeface="Arial"/>
                <a:sym typeface="Arial"/>
              </a:rPr>
              <a:t>criterios de:</a:t>
            </a:r>
          </a:p>
          <a:p>
            <a:pPr indent="0" lvl="0" marL="0" marR="0" rtl="0" algn="l">
              <a:lnSpc>
                <a:spcPct val="80000"/>
              </a:lnSpc>
              <a:spcBef>
                <a:spcPts val="0"/>
              </a:spcBef>
              <a:spcAft>
                <a:spcPts val="0"/>
              </a:spcAft>
              <a:buNone/>
            </a:pPr>
            <a:r>
              <a:t/>
            </a:r>
            <a:endParaRPr i="1" sz="1800">
              <a:solidFill>
                <a:schemeClr val="dk1"/>
              </a:solidFill>
            </a:endParaRPr>
          </a:p>
          <a:p>
            <a:pPr indent="-427672" lvl="2" marL="1022350" marR="0" rtl="0" algn="l">
              <a:lnSpc>
                <a:spcPct val="80000"/>
              </a:lnSpc>
              <a:spcBef>
                <a:spcPts val="420"/>
              </a:spcBef>
              <a:spcAft>
                <a:spcPts val="0"/>
              </a:spcAft>
              <a:buClr>
                <a:schemeClr val="accent1"/>
              </a:buClr>
              <a:buSzPct val="100000"/>
              <a:buFont typeface="Noto Symbol"/>
              <a:buChar char="■"/>
            </a:pPr>
            <a:r>
              <a:rPr b="0" baseline="0" i="1" lang="en-US" sz="2400" u="none" cap="none" strike="noStrike">
                <a:solidFill>
                  <a:schemeClr val="dk1"/>
                </a:solidFill>
                <a:latin typeface="Arial"/>
                <a:ea typeface="Arial"/>
                <a:cs typeface="Arial"/>
                <a:sym typeface="Arial"/>
              </a:rPr>
              <a:t>Homogeneidad y</a:t>
            </a:r>
          </a:p>
          <a:p>
            <a:pPr indent="-427672" lvl="2" marL="1022350" marR="0" rtl="0" algn="l">
              <a:lnSpc>
                <a:spcPct val="80000"/>
              </a:lnSpc>
              <a:spcBef>
                <a:spcPts val="420"/>
              </a:spcBef>
              <a:spcAft>
                <a:spcPts val="0"/>
              </a:spcAft>
              <a:buClr>
                <a:schemeClr val="accent1"/>
              </a:buClr>
              <a:buSzPct val="100000"/>
              <a:buFont typeface="Noto Symbol"/>
              <a:buChar char="■"/>
            </a:pPr>
            <a:r>
              <a:rPr b="0" baseline="0" i="1" lang="en-US" sz="2400" u="none" cap="none" strike="noStrike">
                <a:solidFill>
                  <a:schemeClr val="dk1"/>
                </a:solidFill>
                <a:latin typeface="Arial"/>
                <a:ea typeface="Arial"/>
                <a:cs typeface="Arial"/>
                <a:sym typeface="Arial"/>
              </a:rPr>
              <a:t>Consistencia.</a:t>
            </a:r>
          </a:p>
          <a:p>
            <a:pPr indent="0" lvl="0" marL="0" marR="0" rtl="0" algn="l">
              <a:lnSpc>
                <a:spcPct val="80000"/>
              </a:lnSpc>
              <a:spcBef>
                <a:spcPts val="420"/>
              </a:spcBef>
              <a:spcAft>
                <a:spcPts val="0"/>
              </a:spcAft>
              <a:buNone/>
            </a:pPr>
            <a:r>
              <a:t/>
            </a:r>
            <a:endParaRPr i="1" sz="1800">
              <a:solidFill>
                <a:schemeClr val="dk1"/>
              </a:solidFill>
            </a:endParaRPr>
          </a:p>
          <a:p>
            <a:pPr indent="-379730" lvl="0" marL="342900" marR="0" rtl="0" algn="l">
              <a:lnSpc>
                <a:spcPct val="80000"/>
              </a:lnSpc>
              <a:spcBef>
                <a:spcPts val="560"/>
              </a:spcBef>
              <a:spcAft>
                <a:spcPts val="0"/>
              </a:spcAft>
              <a:buClr>
                <a:schemeClr val="accent1"/>
              </a:buClr>
              <a:buSzPct val="100000"/>
              <a:buFont typeface="Noto Symbol"/>
              <a:buChar char="■"/>
            </a:pPr>
            <a:r>
              <a:rPr b="0" baseline="0" i="0" lang="en-US" sz="2400" u="none" cap="none" strike="noStrike">
                <a:solidFill>
                  <a:schemeClr val="dk1"/>
                </a:solidFill>
                <a:latin typeface="Arial"/>
                <a:ea typeface="Arial"/>
                <a:cs typeface="Arial"/>
                <a:sym typeface="Arial"/>
              </a:rPr>
              <a:t>Es importante destacar que cuando una persona, empresa o institución crea un sitio web es porque está interesado en comunicar algo a los demás, ya sea con fines comerciales o simplemente informativos.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07" name="Shape 207"/>
        <p:cNvGrpSpPr/>
        <p:nvPr/>
      </p:nvGrpSpPr>
      <p:grpSpPr>
        <a:xfrm>
          <a:off x="0" y="0"/>
          <a:ext cx="0" cy="0"/>
          <a:chOff x="0" y="0"/>
          <a:chExt cx="0" cy="0"/>
        </a:xfrm>
      </p:grpSpPr>
      <p:sp>
        <p:nvSpPr>
          <p:cNvPr id="208" name="Shape 208"/>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Tipografía</a:t>
            </a:r>
          </a:p>
        </p:txBody>
      </p:sp>
      <p:sp>
        <p:nvSpPr>
          <p:cNvPr id="209" name="Shape 209"/>
          <p:cNvSpPr txBox="1"/>
          <p:nvPr>
            <p:ph idx="1" type="body"/>
          </p:nvPr>
        </p:nvSpPr>
        <p:spPr>
          <a:xfrm>
            <a:off x="457200" y="1357312"/>
            <a:ext cx="8229600" cy="46148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1" lang="en-US" sz="2100" u="none" cap="none" strike="noStrike">
                <a:solidFill>
                  <a:schemeClr val="dk1"/>
                </a:solidFill>
                <a:latin typeface="Arial"/>
                <a:ea typeface="Arial"/>
                <a:cs typeface="Arial"/>
                <a:sym typeface="Arial"/>
              </a:rPr>
              <a:t>Como se </a:t>
            </a:r>
            <a:r>
              <a:rPr b="0" baseline="0" i="0" lang="en-US" sz="2100" u="none" cap="none" strike="noStrike">
                <a:solidFill>
                  <a:schemeClr val="dk1"/>
                </a:solidFill>
                <a:latin typeface="Arial"/>
                <a:ea typeface="Arial"/>
                <a:cs typeface="Arial"/>
                <a:sym typeface="Arial"/>
              </a:rPr>
              <a:t>verá más adelante, usando CSS es posible indicar que para un mismo texto se usen fuentes diferentes, una para ver en pantalla y otra para que se muestre impresa.</a:t>
            </a:r>
          </a:p>
          <a:p>
            <a:pPr indent="-342900" lvl="0" marL="342900" marR="0" rtl="0" algn="l">
              <a:lnSpc>
                <a:spcPct val="10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Para concluir, un sitio web no es aconsejable que use más de tres fuentes. Es una recomendación bastante extendida en los sitios web actuales.</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13" name="Shape 213"/>
        <p:cNvGrpSpPr/>
        <p:nvPr/>
      </p:nvGrpSpPr>
      <p:grpSpPr>
        <a:xfrm>
          <a:off x="0" y="0"/>
          <a:ext cx="0" cy="0"/>
          <a:chOff x="0" y="0"/>
          <a:chExt cx="0" cy="0"/>
        </a:xfrm>
      </p:grpSpPr>
      <p:sp>
        <p:nvSpPr>
          <p:cNvPr id="214" name="Shape 214"/>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Iconos</a:t>
            </a:r>
          </a:p>
        </p:txBody>
      </p:sp>
      <p:sp>
        <p:nvSpPr>
          <p:cNvPr id="215" name="Shape 215"/>
          <p:cNvSpPr txBox="1"/>
          <p:nvPr>
            <p:ph idx="1" type="body"/>
          </p:nvPr>
        </p:nvSpPr>
        <p:spPr>
          <a:xfrm>
            <a:off x="457200" y="1357312"/>
            <a:ext cx="8229600" cy="46148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La palabra </a:t>
            </a:r>
            <a:r>
              <a:rPr b="0" baseline="0" i="1" lang="en-US" sz="2100" u="none" cap="none" strike="noStrike">
                <a:solidFill>
                  <a:schemeClr val="dk1"/>
                </a:solidFill>
                <a:latin typeface="Arial"/>
                <a:ea typeface="Arial"/>
                <a:cs typeface="Arial"/>
                <a:sym typeface="Arial"/>
              </a:rPr>
              <a:t>icono se utiliza para designar a las imágenes gráficas generalmente pequeñas y que suelen ser </a:t>
            </a:r>
            <a:r>
              <a:rPr b="0" baseline="0" i="0" lang="en-US" sz="2100" u="none" cap="none" strike="noStrike">
                <a:solidFill>
                  <a:schemeClr val="dk1"/>
                </a:solidFill>
                <a:latin typeface="Arial"/>
                <a:ea typeface="Arial"/>
                <a:cs typeface="Arial"/>
                <a:sym typeface="Arial"/>
              </a:rPr>
              <a:t>metáforas de las acciones que se pueden hacer. Por lo general, se trata de mantener una relación entre el icono y lo que representa, es decir, que lo que se identifica con dicho icono está ligado de alguna manera al icono que lo está representando. Respecto a esto, existen algunos </a:t>
            </a:r>
            <a:r>
              <a:rPr b="0" baseline="0" i="1" lang="en-US" sz="2100" u="none" cap="none" strike="noStrike">
                <a:solidFill>
                  <a:schemeClr val="dk1"/>
                </a:solidFill>
                <a:latin typeface="Arial"/>
                <a:ea typeface="Arial"/>
                <a:cs typeface="Arial"/>
                <a:sym typeface="Arial"/>
              </a:rPr>
              <a:t>estándares de facto, como por ejemplo, el icono de un disquete </a:t>
            </a:r>
            <a:r>
              <a:rPr b="0" baseline="0" i="0" lang="en-US" sz="2100" u="none" cap="none" strike="noStrike">
                <a:solidFill>
                  <a:schemeClr val="dk1"/>
                </a:solidFill>
                <a:latin typeface="Arial"/>
                <a:ea typeface="Arial"/>
                <a:cs typeface="Arial"/>
                <a:sym typeface="Arial"/>
              </a:rPr>
              <a:t>sustituye a la orden “guardar”; el de una lupa, a la orden “buscar” y el de una carpeta representa a los ficheros.</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19" name="Shape 219"/>
        <p:cNvGrpSpPr/>
        <p:nvPr/>
      </p:nvGrpSpPr>
      <p:grpSpPr>
        <a:xfrm>
          <a:off x="0" y="0"/>
          <a:ext cx="0" cy="0"/>
          <a:chOff x="0" y="0"/>
          <a:chExt cx="0" cy="0"/>
        </a:xfrm>
      </p:grpSpPr>
      <p:sp>
        <p:nvSpPr>
          <p:cNvPr id="220" name="Shape 220"/>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Iconos</a:t>
            </a:r>
          </a:p>
        </p:txBody>
      </p:sp>
      <p:sp>
        <p:nvSpPr>
          <p:cNvPr id="221" name="Shape 221"/>
          <p:cNvSpPr txBox="1"/>
          <p:nvPr>
            <p:ph idx="1" type="body"/>
          </p:nvPr>
        </p:nvSpPr>
        <p:spPr>
          <a:xfrm>
            <a:off x="457200" y="1357312"/>
            <a:ext cx="8229600" cy="46148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Con estos dibujos evitamos leer textos y obtenemos de una manera más rápida las opciones que nos presentan. Una buena elección de estos iconos es muy importante, puesto que si un usuario no es capaz de determinar su significado no hemos conseguido nuestro propósito de ahorrarle tiempo en la visualización de la página. Un icono debe contener la menor cantidad de detalle posible, únicamente dejar los imprescindibles para la comprensión de su significado.</a:t>
            </a:r>
          </a:p>
          <a:p>
            <a:pPr indent="-342900" lvl="0" marL="342900" marR="0" rtl="0" algn="l">
              <a:lnSpc>
                <a:spcPct val="10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Otro punto importante en la elección de un icono es la </a:t>
            </a:r>
            <a:r>
              <a:rPr b="0" baseline="0" i="0" lang="en-US" sz="2100" u="sng" cap="none" strike="noStrike">
                <a:solidFill>
                  <a:schemeClr val="dk1"/>
                </a:solidFill>
                <a:latin typeface="Arial"/>
                <a:ea typeface="Arial"/>
                <a:cs typeface="Arial"/>
                <a:sym typeface="Arial"/>
              </a:rPr>
              <a:t>estandarización</a:t>
            </a:r>
            <a:r>
              <a:rPr b="0" baseline="0" i="0" lang="en-US" sz="2100" u="none" cap="none" strike="noStrike">
                <a:solidFill>
                  <a:schemeClr val="dk1"/>
                </a:solidFill>
                <a:latin typeface="Arial"/>
                <a:ea typeface="Arial"/>
                <a:cs typeface="Arial"/>
                <a:sym typeface="Arial"/>
              </a:rPr>
              <a:t>, o mejor dicho, a lo que están acostumbrados los usuarios. Es muy arriesgado innovar con estos temas puesto que los usuarios son muy reticentes a los cambios y tendría que ser muy bueno el icono para que no despiste al usuario.</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25" name="Shape 225"/>
        <p:cNvGrpSpPr/>
        <p:nvPr/>
      </p:nvGrpSpPr>
      <p:grpSpPr>
        <a:xfrm>
          <a:off x="0" y="0"/>
          <a:ext cx="0" cy="0"/>
          <a:chOff x="0" y="0"/>
          <a:chExt cx="0" cy="0"/>
        </a:xfrm>
      </p:grpSpPr>
      <p:sp>
        <p:nvSpPr>
          <p:cNvPr id="226" name="Shape 226"/>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Iconos</a:t>
            </a:r>
          </a:p>
        </p:txBody>
      </p:sp>
      <p:sp>
        <p:nvSpPr>
          <p:cNvPr id="227" name="Shape 227"/>
          <p:cNvSpPr txBox="1"/>
          <p:nvPr>
            <p:ph idx="1" type="body"/>
          </p:nvPr>
        </p:nvSpPr>
        <p:spPr>
          <a:xfrm>
            <a:off x="457200" y="1357312"/>
            <a:ext cx="8229600" cy="46148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Aunque pueda parecer lo contrario, los iconos tienen sus limitaciones en la web. Estas limitaciones están relacionadas con la falsa creencia de que un icono es interpretado más rápido por un usuario que un texto. A veces, eso no es así.</a:t>
            </a:r>
          </a:p>
          <a:p>
            <a:pPr indent="-256222" lvl="0" marL="342900" marR="0" rtl="0" algn="l">
              <a:lnSpc>
                <a:spcPct val="100000"/>
              </a:lnSpc>
              <a:spcBef>
                <a:spcPts val="420"/>
              </a:spcBef>
              <a:spcAft>
                <a:spcPts val="0"/>
              </a:spcAft>
              <a:buClr>
                <a:schemeClr val="accent1"/>
              </a:buClr>
              <a:buFont typeface="Noto Symbol"/>
              <a:buNone/>
            </a:pPr>
            <a:r>
              <a:t/>
            </a:r>
            <a:endParaRPr b="0" baseline="0" i="0" sz="2100" u="none" cap="none" strike="noStrike">
              <a:solidFill>
                <a:schemeClr val="dk1"/>
              </a:solidFill>
              <a:latin typeface="Arial"/>
              <a:ea typeface="Arial"/>
              <a:cs typeface="Arial"/>
              <a:sym typeface="Arial"/>
            </a:endParaRPr>
          </a:p>
          <a:p>
            <a:pPr indent="-342900" lvl="0" marL="342900" marR="0" rtl="0" algn="l">
              <a:lnSpc>
                <a:spcPct val="10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ACTIVIDAD</a:t>
            </a:r>
          </a:p>
          <a:p>
            <a:pPr indent="-327025" lvl="1" marL="669925" marR="0" rtl="0" algn="l">
              <a:lnSpc>
                <a:spcPct val="100000"/>
              </a:lnSpc>
              <a:spcBef>
                <a:spcPts val="400"/>
              </a:spcBef>
              <a:spcAft>
                <a:spcPts val="0"/>
              </a:spcAft>
              <a:buClr>
                <a:schemeClr val="accent2"/>
              </a:buClr>
              <a:buSzPct val="60000"/>
              <a:buFont typeface="Noto Symbol"/>
              <a:buChar char="❑"/>
            </a:pPr>
            <a:r>
              <a:rPr b="0" baseline="0" i="0" lang="en-US" sz="2000" u="none" cap="none" strike="noStrike">
                <a:solidFill>
                  <a:schemeClr val="dk1"/>
                </a:solidFill>
                <a:latin typeface="Arial"/>
                <a:ea typeface="Arial"/>
                <a:cs typeface="Arial"/>
                <a:sym typeface="Arial"/>
              </a:rPr>
              <a:t>Desde el punto de vista de los colores, fuentes e iconos, compare estos dos sitios web. Escriba al menos tres aspectos positivos y tres negativos de cada uno.</a:t>
            </a:r>
          </a:p>
          <a:p>
            <a:pPr indent="-361950" lvl="2" marL="1022350" marR="0" rtl="0" algn="l">
              <a:lnSpc>
                <a:spcPct val="100000"/>
              </a:lnSpc>
              <a:spcBef>
                <a:spcPts val="300"/>
              </a:spcBef>
              <a:spcAft>
                <a:spcPts val="0"/>
              </a:spcAft>
              <a:buClr>
                <a:schemeClr val="accent1"/>
              </a:buClr>
              <a:buSzPct val="64999"/>
              <a:buFont typeface="Noto Symbol"/>
              <a:buChar char="■"/>
            </a:pPr>
            <a:r>
              <a:rPr b="0" baseline="0" i="1" lang="en-US" sz="1500" u="none" cap="none" strike="noStrike">
                <a:solidFill>
                  <a:schemeClr val="dk1"/>
                </a:solidFill>
                <a:latin typeface="Arial"/>
                <a:ea typeface="Arial"/>
                <a:cs typeface="Arial"/>
                <a:sym typeface="Arial"/>
              </a:rPr>
              <a:t>http://www.lingscars.com/. Agencia de alquiler de coches.</a:t>
            </a:r>
          </a:p>
          <a:p>
            <a:pPr indent="-361950" lvl="2" marL="1022350" marR="0" rtl="0" algn="l">
              <a:lnSpc>
                <a:spcPct val="100000"/>
              </a:lnSpc>
              <a:spcBef>
                <a:spcPts val="300"/>
              </a:spcBef>
              <a:spcAft>
                <a:spcPts val="0"/>
              </a:spcAft>
              <a:buClr>
                <a:schemeClr val="accent1"/>
              </a:buClr>
              <a:buSzPct val="64999"/>
              <a:buFont typeface="Noto Symbol"/>
              <a:buChar char="■"/>
            </a:pPr>
            <a:r>
              <a:rPr b="0" baseline="0" i="1" lang="en-US" sz="1500" u="none" cap="none" strike="noStrike">
                <a:solidFill>
                  <a:schemeClr val="dk1"/>
                </a:solidFill>
                <a:latin typeface="Arial"/>
                <a:ea typeface="Arial"/>
                <a:cs typeface="Arial"/>
                <a:sym typeface="Arial"/>
              </a:rPr>
              <a:t>http://www.avis.es. Agencia de alquiler de coches.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31" name="Shape 231"/>
        <p:cNvGrpSpPr/>
        <p:nvPr/>
      </p:nvGrpSpPr>
      <p:grpSpPr>
        <a:xfrm>
          <a:off x="0" y="0"/>
          <a:ext cx="0" cy="0"/>
          <a:chOff x="0" y="0"/>
          <a:chExt cx="0" cy="0"/>
        </a:xfrm>
      </p:grpSpPr>
      <p:sp>
        <p:nvSpPr>
          <p:cNvPr id="232" name="Shape 232"/>
          <p:cNvSpPr txBox="1"/>
          <p:nvPr>
            <p:ph type="ctrTitle"/>
          </p:nvPr>
        </p:nvSpPr>
        <p:spPr>
          <a:xfrm>
            <a:off x="914400" y="1524000"/>
            <a:ext cx="7623174" cy="17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5000" u="none" cap="none" strike="noStrike">
                <a:solidFill>
                  <a:schemeClr val="dk2"/>
                </a:solidFill>
                <a:latin typeface="Garamond"/>
                <a:ea typeface="Garamond"/>
                <a:cs typeface="Garamond"/>
                <a:sym typeface="Garamond"/>
              </a:rPr>
              <a:t>Planificación de interfaces gráficas</a:t>
            </a:r>
          </a:p>
        </p:txBody>
      </p:sp>
      <p:sp>
        <p:nvSpPr>
          <p:cNvPr id="233" name="Shape 233"/>
          <p:cNvSpPr txBox="1"/>
          <p:nvPr>
            <p:ph idx="1" type="subTitle"/>
          </p:nvPr>
        </p:nvSpPr>
        <p:spPr>
          <a:xfrm>
            <a:off x="1981200" y="3962400"/>
            <a:ext cx="6553200" cy="17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Noto Symbol"/>
              <a:buNone/>
            </a:pPr>
            <a:r>
              <a:rPr b="0" baseline="0" i="0" lang="en-US" sz="2800" u="none" cap="none" strike="noStrike">
                <a:solidFill>
                  <a:schemeClr val="dk1"/>
                </a:solidFill>
                <a:latin typeface="Arial"/>
                <a:ea typeface="Arial"/>
                <a:cs typeface="Arial"/>
                <a:sym typeface="Arial"/>
              </a:rPr>
              <a:t>Componentes de una interfaz web</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37" name="Shape 237"/>
        <p:cNvGrpSpPr/>
        <p:nvPr/>
      </p:nvGrpSpPr>
      <p:grpSpPr>
        <a:xfrm>
          <a:off x="0" y="0"/>
          <a:ext cx="0" cy="0"/>
          <a:chOff x="0" y="0"/>
          <a:chExt cx="0" cy="0"/>
        </a:xfrm>
      </p:grpSpPr>
      <p:sp>
        <p:nvSpPr>
          <p:cNvPr id="238" name="Shape 238"/>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Componentes de una interfaz web</a:t>
            </a:r>
          </a:p>
        </p:txBody>
      </p:sp>
      <p:sp>
        <p:nvSpPr>
          <p:cNvPr id="239" name="Shape 239"/>
          <p:cNvSpPr txBox="1"/>
          <p:nvPr>
            <p:ph idx="1" type="body"/>
          </p:nvPr>
        </p:nvSpPr>
        <p:spPr>
          <a:xfrm>
            <a:off x="457200" y="1357312"/>
            <a:ext cx="8229600" cy="46148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Un punto muy importante a la hora de introducir lo que es el diseño de interfaces web es definir cuáles son actualmente sus componentes.</a:t>
            </a:r>
          </a:p>
          <a:p>
            <a:pPr indent="-342900" lvl="0" marL="342900" marR="0" rtl="0" algn="l">
              <a:lnSpc>
                <a:spcPct val="10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Se han asentado elementos que han demostrado su utilidad y su comprensión por los usuarios. Algunos ejemplos son: sistemas de navegación, los pies de página o los formularios de entrada de datos, etc., que normalmente encontraremos en todas las páginas web y cuyo diseño y funcionalidad son similares en todas ellas.</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43" name="Shape 243"/>
        <p:cNvGrpSpPr/>
        <p:nvPr/>
      </p:nvGrpSpPr>
      <p:grpSpPr>
        <a:xfrm>
          <a:off x="0" y="0"/>
          <a:ext cx="0" cy="0"/>
          <a:chOff x="0" y="0"/>
          <a:chExt cx="0" cy="0"/>
        </a:xfrm>
      </p:grpSpPr>
      <p:sp>
        <p:nvSpPr>
          <p:cNvPr id="244" name="Shape 244"/>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Componentes de una interfaz web</a:t>
            </a:r>
          </a:p>
        </p:txBody>
      </p:sp>
      <p:pic>
        <p:nvPicPr>
          <p:cNvPr id="245" name="Shape 245"/>
          <p:cNvPicPr preferRelativeResize="0"/>
          <p:nvPr>
            <p:ph idx="1" type="body"/>
          </p:nvPr>
        </p:nvPicPr>
        <p:blipFill rotWithShape="1">
          <a:blip r:embed="rId3">
            <a:alphaModFix/>
          </a:blip>
          <a:srcRect b="0" l="0" r="0" t="0"/>
          <a:stretch/>
        </p:blipFill>
        <p:spPr>
          <a:xfrm>
            <a:off x="2339975" y="1268412"/>
            <a:ext cx="3976687" cy="4548187"/>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49" name="Shape 249"/>
        <p:cNvGrpSpPr/>
        <p:nvPr/>
      </p:nvGrpSpPr>
      <p:grpSpPr>
        <a:xfrm>
          <a:off x="0" y="0"/>
          <a:ext cx="0" cy="0"/>
          <a:chOff x="0" y="0"/>
          <a:chExt cx="0" cy="0"/>
        </a:xfrm>
      </p:grpSpPr>
      <p:sp>
        <p:nvSpPr>
          <p:cNvPr id="250" name="Shape 250"/>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Componentes de una interfaz web</a:t>
            </a:r>
            <a:br>
              <a:rPr b="1" baseline="0" i="0" lang="en-US" sz="4200" u="none" cap="none" strike="noStrike">
                <a:solidFill>
                  <a:schemeClr val="dk2"/>
                </a:solidFill>
                <a:latin typeface="Garamond"/>
                <a:ea typeface="Garamond"/>
                <a:cs typeface="Garamond"/>
                <a:sym typeface="Garamond"/>
              </a:rPr>
            </a:br>
            <a:r>
              <a:rPr b="1" baseline="0" i="0" lang="en-US" sz="4200" u="none" cap="none" strike="noStrike">
                <a:solidFill>
                  <a:schemeClr val="dk2"/>
                </a:solidFill>
                <a:latin typeface="Garamond"/>
                <a:ea typeface="Garamond"/>
                <a:cs typeface="Garamond"/>
                <a:sym typeface="Garamond"/>
              </a:rPr>
              <a:t>Cabecera</a:t>
            </a:r>
          </a:p>
        </p:txBody>
      </p:sp>
      <p:sp>
        <p:nvSpPr>
          <p:cNvPr id="251" name="Shape 251"/>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Se entiende por </a:t>
            </a:r>
            <a:r>
              <a:rPr b="0" baseline="0" i="1" lang="en-US" sz="2100" u="none" cap="none" strike="noStrike">
                <a:solidFill>
                  <a:schemeClr val="dk1"/>
                </a:solidFill>
                <a:latin typeface="Arial"/>
                <a:ea typeface="Arial"/>
                <a:cs typeface="Arial"/>
                <a:sym typeface="Arial"/>
              </a:rPr>
              <a:t>cabecera una zona de la interfaz web situada en la parte superior de la misma (de ahí su nombre), </a:t>
            </a:r>
            <a:r>
              <a:rPr b="0" baseline="0" i="0" lang="en-US" sz="2100" u="none" cap="none" strike="noStrike">
                <a:solidFill>
                  <a:schemeClr val="dk1"/>
                </a:solidFill>
                <a:latin typeface="Arial"/>
                <a:ea typeface="Arial"/>
                <a:cs typeface="Arial"/>
                <a:sym typeface="Arial"/>
              </a:rPr>
              <a:t>de anchura generalmente igual a la de la página y altura variable, en la que se ubica generalmente el logotipo del sitio web o de la empresa propietaria, acompañado generalmente de un texto identificador de la misma y de otros elementos de diseño, como fotografías (simples o formando un montaje), formularios de </a:t>
            </a:r>
            <a:r>
              <a:rPr b="0" baseline="0" i="1" lang="en-US" sz="2100" u="none" cap="none" strike="noStrike">
                <a:solidFill>
                  <a:schemeClr val="dk1"/>
                </a:solidFill>
                <a:latin typeface="Arial"/>
                <a:ea typeface="Arial"/>
                <a:cs typeface="Arial"/>
                <a:sym typeface="Arial"/>
              </a:rPr>
              <a:t>login, etc.</a:t>
            </a:r>
          </a:p>
          <a:p>
            <a:pPr indent="0" lvl="0" marL="0" marR="0" rtl="0" algn="l">
              <a:lnSpc>
                <a:spcPct val="100000"/>
              </a:lnSpc>
              <a:spcBef>
                <a:spcPts val="0"/>
              </a:spcBef>
              <a:spcAft>
                <a:spcPts val="0"/>
              </a:spcAft>
              <a:buNone/>
            </a:pPr>
            <a:r>
              <a:t/>
            </a:r>
            <a:endParaRPr b="0" baseline="0" i="1" sz="2100" u="none" cap="none" strike="noStrike">
              <a:solidFill>
                <a:schemeClr val="dk1"/>
              </a:solidFill>
              <a:latin typeface="Arial"/>
              <a:ea typeface="Arial"/>
              <a:cs typeface="Arial"/>
              <a:sym typeface="Arial"/>
            </a:endParaRPr>
          </a:p>
        </p:txBody>
      </p:sp>
      <p:pic>
        <p:nvPicPr>
          <p:cNvPr id="252" name="Shape 252"/>
          <p:cNvPicPr preferRelativeResize="0"/>
          <p:nvPr/>
        </p:nvPicPr>
        <p:blipFill rotWithShape="1">
          <a:blip r:embed="rId3">
            <a:alphaModFix/>
          </a:blip>
          <a:srcRect b="0" l="0" r="0" t="0"/>
          <a:stretch/>
        </p:blipFill>
        <p:spPr>
          <a:xfrm>
            <a:off x="755650" y="4581525"/>
            <a:ext cx="7500936" cy="981074"/>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56" name="Shape 256"/>
        <p:cNvGrpSpPr/>
        <p:nvPr/>
      </p:nvGrpSpPr>
      <p:grpSpPr>
        <a:xfrm>
          <a:off x="0" y="0"/>
          <a:ext cx="0" cy="0"/>
          <a:chOff x="0" y="0"/>
          <a:chExt cx="0" cy="0"/>
        </a:xfrm>
      </p:grpSpPr>
      <p:sp>
        <p:nvSpPr>
          <p:cNvPr id="257" name="Shape 257"/>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Componentes de una interfaz web</a:t>
            </a:r>
            <a:br>
              <a:rPr b="1" baseline="0" i="0" lang="en-US" sz="4200" u="none" cap="none" strike="noStrike">
                <a:solidFill>
                  <a:schemeClr val="dk2"/>
                </a:solidFill>
                <a:latin typeface="Garamond"/>
                <a:ea typeface="Garamond"/>
                <a:cs typeface="Garamond"/>
                <a:sym typeface="Garamond"/>
              </a:rPr>
            </a:br>
            <a:r>
              <a:rPr b="1" baseline="0" i="0" lang="en-US" sz="4200" u="none" cap="none" strike="noStrike">
                <a:solidFill>
                  <a:schemeClr val="dk2"/>
                </a:solidFill>
                <a:latin typeface="Garamond"/>
                <a:ea typeface="Garamond"/>
                <a:cs typeface="Garamond"/>
                <a:sym typeface="Garamond"/>
              </a:rPr>
              <a:t>Cabecera</a:t>
            </a:r>
          </a:p>
        </p:txBody>
      </p:sp>
      <p:sp>
        <p:nvSpPr>
          <p:cNvPr id="258" name="Shape 258"/>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El objetivo principal de la cabecera está muy relacionado con el de las cabeceras en las portadas de la prensa escrita, por ejemplo, diarios:</a:t>
            </a:r>
          </a:p>
          <a:p>
            <a:pPr indent="-327025" lvl="1" marL="669925" marR="0" rtl="0" algn="l">
              <a:lnSpc>
                <a:spcPct val="100000"/>
              </a:lnSpc>
              <a:spcBef>
                <a:spcPts val="420"/>
              </a:spcBef>
              <a:spcAft>
                <a:spcPts val="0"/>
              </a:spcAft>
              <a:buClr>
                <a:schemeClr val="accent2"/>
              </a:buClr>
              <a:buSzPct val="60000"/>
              <a:buFont typeface="Noto Symbol"/>
              <a:buChar char="❑"/>
            </a:pPr>
            <a:r>
              <a:rPr b="0" baseline="0" i="0" lang="en-US" sz="2100" u="sng" cap="none" strike="noStrike">
                <a:solidFill>
                  <a:schemeClr val="dk1"/>
                </a:solidFill>
                <a:latin typeface="Arial"/>
                <a:ea typeface="Arial"/>
                <a:cs typeface="Arial"/>
                <a:sym typeface="Arial"/>
              </a:rPr>
              <a:t>Identificar</a:t>
            </a:r>
            <a:r>
              <a:rPr b="0" baseline="0" i="0" lang="en-US" sz="2100" u="none" cap="none" strike="noStrike">
                <a:solidFill>
                  <a:schemeClr val="dk1"/>
                </a:solidFill>
                <a:latin typeface="Arial"/>
                <a:ea typeface="Arial"/>
                <a:cs typeface="Arial"/>
                <a:sym typeface="Arial"/>
              </a:rPr>
              <a:t> el sitio web con la empresa a la que representa mediante el logotipo y el nombre del mismo, de la empresa propietaria o de la marca que representa.</a:t>
            </a:r>
          </a:p>
          <a:p>
            <a:pPr indent="-327025" lvl="1" marL="669925" marR="0" rtl="0" algn="l">
              <a:lnSpc>
                <a:spcPct val="100000"/>
              </a:lnSpc>
              <a:spcBef>
                <a:spcPts val="420"/>
              </a:spcBef>
              <a:spcAft>
                <a:spcPts val="0"/>
              </a:spcAft>
              <a:buClr>
                <a:schemeClr val="accent2"/>
              </a:buClr>
              <a:buSzPct val="60000"/>
              <a:buFont typeface="Noto Symbol"/>
              <a:buChar char="❑"/>
            </a:pPr>
            <a:r>
              <a:rPr b="0" baseline="0" i="0" lang="en-US" sz="2100" u="none" cap="none" strike="noStrike">
                <a:solidFill>
                  <a:schemeClr val="dk1"/>
                </a:solidFill>
                <a:latin typeface="Arial"/>
                <a:ea typeface="Arial"/>
                <a:cs typeface="Arial"/>
                <a:sym typeface="Arial"/>
              </a:rPr>
              <a:t>Identificar y </a:t>
            </a:r>
            <a:r>
              <a:rPr b="0" baseline="0" i="0" lang="en-US" sz="2100" u="sng" cap="none" strike="noStrike">
                <a:solidFill>
                  <a:schemeClr val="dk1"/>
                </a:solidFill>
                <a:latin typeface="Arial"/>
                <a:ea typeface="Arial"/>
                <a:cs typeface="Arial"/>
                <a:sym typeface="Arial"/>
              </a:rPr>
              <a:t>homogeneizar</a:t>
            </a:r>
            <a:r>
              <a:rPr b="0" baseline="0" i="0" lang="en-US" sz="2100" u="none" cap="none" strike="noStrike">
                <a:solidFill>
                  <a:schemeClr val="dk1"/>
                </a:solidFill>
                <a:latin typeface="Arial"/>
                <a:ea typeface="Arial"/>
                <a:cs typeface="Arial"/>
                <a:sym typeface="Arial"/>
              </a:rPr>
              <a:t> todas las páginas pertenecientes al sitio web, ya que la cabecera suele ser común en todas ellas, creando con ello un elemento de referencia común.</a:t>
            </a:r>
          </a:p>
          <a:p>
            <a:pPr indent="-327025" lvl="1" marL="669925" marR="0" rtl="0" algn="l">
              <a:lnSpc>
                <a:spcPct val="100000"/>
              </a:lnSpc>
              <a:spcBef>
                <a:spcPts val="420"/>
              </a:spcBef>
              <a:spcAft>
                <a:spcPts val="0"/>
              </a:spcAft>
              <a:buClr>
                <a:schemeClr val="accent2"/>
              </a:buClr>
              <a:buSzPct val="60000"/>
              <a:buFont typeface="Noto Symbol"/>
              <a:buChar char="❑"/>
            </a:pPr>
            <a:r>
              <a:rPr b="0" baseline="0" i="0" lang="en-US" sz="2100" u="none" cap="none" strike="noStrike">
                <a:solidFill>
                  <a:schemeClr val="dk1"/>
                </a:solidFill>
                <a:latin typeface="Arial"/>
                <a:ea typeface="Arial"/>
                <a:cs typeface="Arial"/>
                <a:sym typeface="Arial"/>
              </a:rPr>
              <a:t>Crear una separación </a:t>
            </a:r>
            <a:r>
              <a:rPr b="0" baseline="0" i="0" lang="en-US" sz="2100" u="sng" cap="none" strike="noStrike">
                <a:solidFill>
                  <a:schemeClr val="dk1"/>
                </a:solidFill>
                <a:latin typeface="Arial"/>
                <a:ea typeface="Arial"/>
                <a:cs typeface="Arial"/>
                <a:sym typeface="Arial"/>
              </a:rPr>
              <a:t>visual</a:t>
            </a:r>
            <a:r>
              <a:rPr b="0" baseline="0" i="0" lang="en-US" sz="2100" u="none" cap="none" strike="noStrike">
                <a:solidFill>
                  <a:schemeClr val="dk1"/>
                </a:solidFill>
                <a:latin typeface="Arial"/>
                <a:ea typeface="Arial"/>
                <a:cs typeface="Arial"/>
                <a:sym typeface="Arial"/>
              </a:rPr>
              <a:t> entre el borde superior de la interfaz y el contenido central de la misma, haciendo más cómoda su visualización y lectura.</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62" name="Shape 262"/>
        <p:cNvGrpSpPr/>
        <p:nvPr/>
      </p:nvGrpSpPr>
      <p:grpSpPr>
        <a:xfrm>
          <a:off x="0" y="0"/>
          <a:ext cx="0" cy="0"/>
          <a:chOff x="0" y="0"/>
          <a:chExt cx="0" cy="0"/>
        </a:xfrm>
      </p:grpSpPr>
      <p:sp>
        <p:nvSpPr>
          <p:cNvPr id="263" name="Shape 263"/>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Componentes de una interfaz web</a:t>
            </a:r>
            <a:br>
              <a:rPr b="1" baseline="0" i="0" lang="en-US" sz="4200" u="none" cap="none" strike="noStrike">
                <a:solidFill>
                  <a:schemeClr val="dk2"/>
                </a:solidFill>
                <a:latin typeface="Garamond"/>
                <a:ea typeface="Garamond"/>
                <a:cs typeface="Garamond"/>
                <a:sym typeface="Garamond"/>
              </a:rPr>
            </a:br>
            <a:r>
              <a:rPr b="1" baseline="0" i="0" lang="en-US" sz="4200" u="none" cap="none" strike="noStrike">
                <a:solidFill>
                  <a:schemeClr val="dk2"/>
                </a:solidFill>
                <a:latin typeface="Garamond"/>
                <a:ea typeface="Garamond"/>
                <a:cs typeface="Garamond"/>
                <a:sym typeface="Garamond"/>
              </a:rPr>
              <a:t>Cabecera</a:t>
            </a:r>
          </a:p>
        </p:txBody>
      </p:sp>
      <p:sp>
        <p:nvSpPr>
          <p:cNvPr id="264" name="Shape 264"/>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El motivo por el que la cabecera se encuentra situada en la zona superior de la interfaz y el logotipo en su parte izquierda obedece a consideraciones de jerarquía visual.</a:t>
            </a:r>
          </a:p>
          <a:p>
            <a:pPr indent="-342900" lvl="0" marL="342900" marR="0" rtl="0" algn="l">
              <a:lnSpc>
                <a:spcPct val="10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En la cultura occidental estamos acostumbrados a leer de arriba hacia abajo y de izquierda a derecha, por lo que la parte superior izquierda de una página es la primera a la que dirige el usuario la vista, con lo que situando en ella el logotipo nos aseguramos que sea el primer elemento gráfico que el espectador observe.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8" name="Shape 48"/>
        <p:cNvGrpSpPr/>
        <p:nvPr/>
      </p:nvGrpSpPr>
      <p:grpSpPr>
        <a:xfrm>
          <a:off x="0" y="0"/>
          <a:ext cx="0" cy="0"/>
          <a:chOff x="0" y="0"/>
          <a:chExt cx="0" cy="0"/>
        </a:xfrm>
      </p:grpSpPr>
      <p:sp>
        <p:nvSpPr>
          <p:cNvPr id="49" name="Shape 49"/>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Introducción</a:t>
            </a:r>
          </a:p>
        </p:txBody>
      </p:sp>
      <p:sp>
        <p:nvSpPr>
          <p:cNvPr id="50" name="Shape 50"/>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3000" u="none" cap="none" strike="noStrike">
                <a:solidFill>
                  <a:schemeClr val="dk1"/>
                </a:solidFill>
                <a:latin typeface="Arial"/>
                <a:ea typeface="Arial"/>
                <a:cs typeface="Arial"/>
                <a:sym typeface="Arial"/>
              </a:rPr>
              <a:t>El </a:t>
            </a:r>
            <a:r>
              <a:rPr b="0" baseline="0" i="0" lang="en-US" sz="3000" u="sng" cap="none" strike="noStrike">
                <a:solidFill>
                  <a:schemeClr val="dk1"/>
                </a:solidFill>
                <a:latin typeface="Arial"/>
                <a:ea typeface="Arial"/>
                <a:cs typeface="Arial"/>
                <a:sym typeface="Arial"/>
              </a:rPr>
              <a:t>diseñador web</a:t>
            </a:r>
            <a:r>
              <a:rPr b="0" baseline="0" i="0" lang="en-US" sz="3000" u="none" cap="none" strike="noStrike">
                <a:solidFill>
                  <a:schemeClr val="dk1"/>
                </a:solidFill>
                <a:latin typeface="Arial"/>
                <a:ea typeface="Arial"/>
                <a:cs typeface="Arial"/>
                <a:sym typeface="Arial"/>
              </a:rPr>
              <a:t> no puede controlar la información que va a contener el sitio, pero sí decide cómo está organizado el sitio y cómo es esa información mostrada.</a:t>
            </a:r>
          </a:p>
          <a:p>
            <a:pPr indent="-342900" lvl="0" marL="342900" marR="0" rtl="0" algn="l">
              <a:lnSpc>
                <a:spcPct val="100000"/>
              </a:lnSpc>
              <a:spcBef>
                <a:spcPts val="600"/>
              </a:spcBef>
              <a:spcAft>
                <a:spcPts val="0"/>
              </a:spcAft>
              <a:buClr>
                <a:schemeClr val="accent1"/>
              </a:buClr>
              <a:buSzPct val="64999"/>
              <a:buFont typeface="Noto Symbol"/>
              <a:buChar char="■"/>
            </a:pPr>
            <a:r>
              <a:rPr b="0" baseline="0" i="0" lang="en-US" sz="3000" u="none" cap="none" strike="noStrike">
                <a:solidFill>
                  <a:schemeClr val="dk1"/>
                </a:solidFill>
                <a:latin typeface="Arial"/>
                <a:ea typeface="Arial"/>
                <a:cs typeface="Arial"/>
                <a:sym typeface="Arial"/>
              </a:rPr>
              <a:t>En est</a:t>
            </a:r>
            <a:r>
              <a:rPr lang="en-US" sz="3000">
                <a:solidFill>
                  <a:schemeClr val="dk1"/>
                </a:solidFill>
              </a:rPr>
              <a:t>a</a:t>
            </a:r>
            <a:r>
              <a:rPr b="0" baseline="0" i="0" lang="en-US" sz="3000" u="none" cap="none" strike="noStrike">
                <a:solidFill>
                  <a:schemeClr val="dk1"/>
                </a:solidFill>
                <a:latin typeface="Arial"/>
                <a:ea typeface="Arial"/>
                <a:cs typeface="Arial"/>
                <a:sym typeface="Arial"/>
              </a:rPr>
              <a:t> </a:t>
            </a:r>
            <a:r>
              <a:rPr lang="en-US" sz="3000">
                <a:solidFill>
                  <a:schemeClr val="dk1"/>
                </a:solidFill>
              </a:rPr>
              <a:t>unidad</a:t>
            </a:r>
            <a:r>
              <a:rPr b="0" baseline="0" i="0" lang="en-US" sz="3000" u="none" cap="none" strike="noStrike">
                <a:solidFill>
                  <a:schemeClr val="dk1"/>
                </a:solidFill>
                <a:latin typeface="Arial"/>
                <a:ea typeface="Arial"/>
                <a:cs typeface="Arial"/>
                <a:sym typeface="Arial"/>
              </a:rPr>
              <a:t> se identificarán y describirán componentes característicos que deben planificarse y diseñarse antes de construir un sitio web.</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68" name="Shape 268"/>
        <p:cNvGrpSpPr/>
        <p:nvPr/>
      </p:nvGrpSpPr>
      <p:grpSpPr>
        <a:xfrm>
          <a:off x="0" y="0"/>
          <a:ext cx="0" cy="0"/>
          <a:chOff x="0" y="0"/>
          <a:chExt cx="0" cy="0"/>
        </a:xfrm>
      </p:grpSpPr>
      <p:sp>
        <p:nvSpPr>
          <p:cNvPr id="269" name="Shape 269"/>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Componentes de una interfaz web</a:t>
            </a:r>
            <a:br>
              <a:rPr b="1" baseline="0" i="0" lang="en-US" sz="4200" u="none" cap="none" strike="noStrike">
                <a:solidFill>
                  <a:schemeClr val="dk2"/>
                </a:solidFill>
                <a:latin typeface="Garamond"/>
                <a:ea typeface="Garamond"/>
                <a:cs typeface="Garamond"/>
                <a:sym typeface="Garamond"/>
              </a:rPr>
            </a:br>
            <a:r>
              <a:rPr b="1" baseline="0" i="0" lang="en-US" sz="4200" u="none" cap="none" strike="noStrike">
                <a:solidFill>
                  <a:schemeClr val="dk2"/>
                </a:solidFill>
                <a:latin typeface="Garamond"/>
                <a:ea typeface="Garamond"/>
                <a:cs typeface="Garamond"/>
                <a:sym typeface="Garamond"/>
              </a:rPr>
              <a:t>Cabecera</a:t>
            </a:r>
          </a:p>
        </p:txBody>
      </p:sp>
      <p:sp>
        <p:nvSpPr>
          <p:cNvPr id="270" name="Shape 270"/>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La cabecera no tiene siempre que ocupar todo el ancho de la página, puede ocurrir que tan solo ocupe una parte del mismo, generalmente la izquierda, en la que se suele situar en una banda vertical común con un menú de navegación.</a:t>
            </a:r>
          </a:p>
          <a:p>
            <a:pPr indent="-342900" lvl="0" marL="342900" marR="0" rtl="0" algn="l">
              <a:lnSpc>
                <a:spcPct val="10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Por otro lado, también es posible encontrar páginas sin cabecera, generalmente en páginas de inicio que sirven como presentación del sitio y que presentan un diseño especial, diferente al del resto de páginas que lo forman.</a:t>
            </a:r>
          </a:p>
          <a:p>
            <a:pPr indent="-342900" lvl="0" marL="342900" marR="0" rtl="0" algn="l">
              <a:lnSpc>
                <a:spcPct val="10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También ocurre en páginas de diseño vanguardista, que intentan huir de los patrones clásicos, muchas de ellas desarrolladas en tecnología </a:t>
            </a:r>
            <a:r>
              <a:rPr b="0" baseline="0" i="1" lang="en-US" sz="2100" u="none" cap="none" strike="noStrike">
                <a:solidFill>
                  <a:schemeClr val="dk1"/>
                </a:solidFill>
                <a:latin typeface="Arial"/>
                <a:ea typeface="Arial"/>
                <a:cs typeface="Arial"/>
                <a:sym typeface="Arial"/>
              </a:rPr>
              <a:t>Flash. En estos casos el logotipo puede estar situado en cualquier zona de la interfaz, generalmente en </a:t>
            </a:r>
            <a:r>
              <a:rPr b="0" baseline="0" i="0" lang="en-US" sz="2100" u="none" cap="none" strike="noStrike">
                <a:solidFill>
                  <a:schemeClr val="dk1"/>
                </a:solidFill>
                <a:latin typeface="Arial"/>
                <a:ea typeface="Arial"/>
                <a:cs typeface="Arial"/>
                <a:sym typeface="Arial"/>
              </a:rPr>
              <a:t>la parte inferior izquierda de la misma.</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74" name="Shape 274"/>
        <p:cNvGrpSpPr/>
        <p:nvPr/>
      </p:nvGrpSpPr>
      <p:grpSpPr>
        <a:xfrm>
          <a:off x="0" y="0"/>
          <a:ext cx="0" cy="0"/>
          <a:chOff x="0" y="0"/>
          <a:chExt cx="0" cy="0"/>
        </a:xfrm>
      </p:grpSpPr>
      <p:sp>
        <p:nvSpPr>
          <p:cNvPr id="275" name="Shape 275"/>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Los sistemas de navegación</a:t>
            </a:r>
          </a:p>
        </p:txBody>
      </p:sp>
      <p:sp>
        <p:nvSpPr>
          <p:cNvPr id="276" name="Shape 276"/>
          <p:cNvSpPr txBox="1"/>
          <p:nvPr>
            <p:ph idx="1" type="body"/>
          </p:nvPr>
        </p:nvSpPr>
        <p:spPr>
          <a:xfrm>
            <a:off x="457200" y="1600200"/>
            <a:ext cx="5770562"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Los sistemas de navegación son los </a:t>
            </a:r>
            <a:r>
              <a:rPr b="0" baseline="0" i="0" lang="en-US" sz="2000" u="sng" cap="none" strike="noStrike">
                <a:solidFill>
                  <a:schemeClr val="dk1"/>
                </a:solidFill>
                <a:latin typeface="Arial"/>
                <a:ea typeface="Arial"/>
                <a:cs typeface="Arial"/>
                <a:sym typeface="Arial"/>
              </a:rPr>
              <a:t>elementos</a:t>
            </a:r>
            <a:r>
              <a:rPr b="0" baseline="0" i="0" lang="en-US" sz="2000" u="none" cap="none" strike="noStrike">
                <a:solidFill>
                  <a:schemeClr val="dk1"/>
                </a:solidFill>
                <a:latin typeface="Arial"/>
                <a:ea typeface="Arial"/>
                <a:cs typeface="Arial"/>
                <a:sym typeface="Arial"/>
              </a:rPr>
              <a:t> de una interfaz que permiten la navegación por las diferentes secciones y páginas que componen el sitio web.</a:t>
            </a:r>
          </a:p>
          <a:p>
            <a:pPr indent="-342900" lvl="0" marL="342900" marR="0" rtl="0" algn="l">
              <a:lnSpc>
                <a:spcPct val="10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Generalmente se presentan como </a:t>
            </a:r>
            <a:r>
              <a:rPr b="0" baseline="0" i="0" lang="en-US" sz="2000" u="sng" cap="none" strike="noStrike">
                <a:solidFill>
                  <a:schemeClr val="dk1"/>
                </a:solidFill>
                <a:latin typeface="Arial"/>
                <a:ea typeface="Arial"/>
                <a:cs typeface="Arial"/>
                <a:sym typeface="Arial"/>
              </a:rPr>
              <a:t>menús</a:t>
            </a:r>
            <a:r>
              <a:rPr b="0" baseline="0" i="0" lang="en-US" sz="2000" u="none" cap="none" strike="noStrike">
                <a:solidFill>
                  <a:schemeClr val="dk1"/>
                </a:solidFill>
                <a:latin typeface="Arial"/>
                <a:ea typeface="Arial"/>
                <a:cs typeface="Arial"/>
                <a:sym typeface="Arial"/>
              </a:rPr>
              <a:t> formados por diferentes opciones, con las que el usuario puede interaccionar al seleccionarlas, pasando a una nueva página o documento.</a:t>
            </a:r>
          </a:p>
          <a:p>
            <a:pPr indent="-342900" lvl="0" marL="342900" marR="0" rtl="0" algn="l">
              <a:lnSpc>
                <a:spcPct val="10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Un ejemplo de menú es mostrado en la  imagen.</a:t>
            </a:r>
          </a:p>
        </p:txBody>
      </p:sp>
      <p:pic>
        <p:nvPicPr>
          <p:cNvPr id="277" name="Shape 277"/>
          <p:cNvPicPr preferRelativeResize="0"/>
          <p:nvPr/>
        </p:nvPicPr>
        <p:blipFill rotWithShape="1">
          <a:blip r:embed="rId3">
            <a:alphaModFix/>
          </a:blip>
          <a:srcRect b="0" l="0" r="0" t="0"/>
          <a:stretch/>
        </p:blipFill>
        <p:spPr>
          <a:xfrm>
            <a:off x="6608761" y="1196975"/>
            <a:ext cx="2139950" cy="5391149"/>
          </a:xfrm>
          <a:prstGeom prst="rect">
            <a:avLst/>
          </a:prstGeom>
          <a:noFill/>
          <a:ln>
            <a:noFill/>
          </a:ln>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81" name="Shape 281"/>
        <p:cNvGrpSpPr/>
        <p:nvPr/>
      </p:nvGrpSpPr>
      <p:grpSpPr>
        <a:xfrm>
          <a:off x="0" y="0"/>
          <a:ext cx="0" cy="0"/>
          <a:chOff x="0" y="0"/>
          <a:chExt cx="0" cy="0"/>
        </a:xfrm>
      </p:grpSpPr>
      <p:sp>
        <p:nvSpPr>
          <p:cNvPr id="282" name="Shape 282"/>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Los sistemas de navegación</a:t>
            </a:r>
          </a:p>
        </p:txBody>
      </p:sp>
      <p:sp>
        <p:nvSpPr>
          <p:cNvPr id="283" name="Shape 283"/>
          <p:cNvSpPr txBox="1"/>
          <p:nvPr>
            <p:ph idx="1" type="body"/>
          </p:nvPr>
        </p:nvSpPr>
        <p:spPr>
          <a:xfrm>
            <a:off x="457200" y="1600200"/>
            <a:ext cx="8147049"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Los menús pueden tener textos, gráficos o ambos, todo ello combinado también con efectos dinámicos para acentuar el carácter interactivo de las mismas. Un tipo de efecto es el </a:t>
            </a:r>
            <a:r>
              <a:rPr b="0" baseline="0" i="1" lang="en-US" sz="2000" u="none" cap="none" strike="noStrike">
                <a:solidFill>
                  <a:schemeClr val="dk1"/>
                </a:solidFill>
                <a:latin typeface="Arial"/>
                <a:ea typeface="Arial"/>
                <a:cs typeface="Arial"/>
                <a:sym typeface="Arial"/>
              </a:rPr>
              <a:t>rollover</a:t>
            </a:r>
            <a:r>
              <a:rPr b="0" baseline="0" i="0" lang="en-US" sz="2000" u="none" cap="none" strike="noStrike">
                <a:solidFill>
                  <a:schemeClr val="dk1"/>
                </a:solidFill>
                <a:latin typeface="Arial"/>
                <a:ea typeface="Arial"/>
                <a:cs typeface="Arial"/>
                <a:sym typeface="Arial"/>
              </a:rPr>
              <a:t>, en el que todos los componentes, una opción o algunos de ellos cambian de aspecto al situar el usuario el puntero.</a:t>
            </a:r>
          </a:p>
          <a:p>
            <a:pPr indent="-342900" lvl="0" marL="342900" marR="0" rtl="0" algn="l">
              <a:lnSpc>
                <a:spcPct val="10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Con capas, CSS y JavaScript (DHTML) es posible crear también menús dinámicos en los que aparecen y desaparecen porciones del mismo según las acciones que haga el usuario sobre sus opciones principales. De este tipo son los conocidos menús de árbol, similares al que ofrece el Explorador de Windows para navegar entre los discos duros y sus carpetas, y los menús de cortinillas, en los que aparecen y desaparecen capas con grupos de opciones.</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87" name="Shape 287"/>
        <p:cNvGrpSpPr/>
        <p:nvPr/>
      </p:nvGrpSpPr>
      <p:grpSpPr>
        <a:xfrm>
          <a:off x="0" y="0"/>
          <a:ext cx="0" cy="0"/>
          <a:chOff x="0" y="0"/>
          <a:chExt cx="0" cy="0"/>
        </a:xfrm>
      </p:grpSpPr>
      <p:sp>
        <p:nvSpPr>
          <p:cNvPr id="288" name="Shape 288"/>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Los sistemas de navegación</a:t>
            </a:r>
          </a:p>
        </p:txBody>
      </p:sp>
      <p:sp>
        <p:nvSpPr>
          <p:cNvPr id="289" name="Shape 289"/>
          <p:cNvSpPr txBox="1"/>
          <p:nvPr>
            <p:ph idx="1" type="body"/>
          </p:nvPr>
        </p:nvSpPr>
        <p:spPr>
          <a:xfrm>
            <a:off x="457200" y="1484312"/>
            <a:ext cx="8147049"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 Un ejemplo de menú de árbol es mostrado en la siguiente figura. La opción “Grado” tiene descendientes que se muestran al seleccionarla.</a:t>
            </a:r>
          </a:p>
          <a:p>
            <a:pPr indent="0" lvl="0" marL="0" marR="0" rtl="0" algn="l">
              <a:lnSpc>
                <a:spcPct val="100000"/>
              </a:lnSpc>
              <a:spcBef>
                <a:spcPts val="0"/>
              </a:spcBef>
              <a:spcAft>
                <a:spcPts val="0"/>
              </a:spcAft>
              <a:buNone/>
            </a:pPr>
            <a:r>
              <a:t/>
            </a:r>
            <a:endParaRPr b="0" baseline="0" i="0" sz="2000" u="none" cap="none" strike="noStrike">
              <a:solidFill>
                <a:schemeClr val="dk1"/>
              </a:solidFill>
              <a:latin typeface="Arial"/>
              <a:ea typeface="Arial"/>
              <a:cs typeface="Arial"/>
              <a:sym typeface="Arial"/>
            </a:endParaRPr>
          </a:p>
        </p:txBody>
      </p:sp>
      <p:pic>
        <p:nvPicPr>
          <p:cNvPr id="290" name="Shape 290"/>
          <p:cNvPicPr preferRelativeResize="0"/>
          <p:nvPr/>
        </p:nvPicPr>
        <p:blipFill rotWithShape="1">
          <a:blip r:embed="rId3">
            <a:alphaModFix/>
          </a:blip>
          <a:srcRect b="0" l="0" r="0" t="0"/>
          <a:stretch/>
        </p:blipFill>
        <p:spPr>
          <a:xfrm>
            <a:off x="2627311" y="2636836"/>
            <a:ext cx="2825749" cy="3097211"/>
          </a:xfrm>
          <a:prstGeom prst="rect">
            <a:avLst/>
          </a:prstGeom>
          <a:noFill/>
          <a:ln>
            <a:noFill/>
          </a:ln>
        </p:spPr>
      </p:pic>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94" name="Shape 294"/>
        <p:cNvGrpSpPr/>
        <p:nvPr/>
      </p:nvGrpSpPr>
      <p:grpSpPr>
        <a:xfrm>
          <a:off x="0" y="0"/>
          <a:ext cx="0" cy="0"/>
          <a:chOff x="0" y="0"/>
          <a:chExt cx="0" cy="0"/>
        </a:xfrm>
      </p:grpSpPr>
      <p:sp>
        <p:nvSpPr>
          <p:cNvPr id="295" name="Shape 295"/>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Los sistemas de navegación</a:t>
            </a:r>
          </a:p>
        </p:txBody>
      </p:sp>
      <p:sp>
        <p:nvSpPr>
          <p:cNvPr id="296" name="Shape 296"/>
          <p:cNvSpPr txBox="1"/>
          <p:nvPr>
            <p:ph idx="1" type="body"/>
          </p:nvPr>
        </p:nvSpPr>
        <p:spPr>
          <a:xfrm>
            <a:off x="457200" y="1484312"/>
            <a:ext cx="8147049"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89375"/>
              <a:buFont typeface="Noto Symbol"/>
              <a:buChar char="■"/>
            </a:pPr>
            <a:r>
              <a:rPr b="0" baseline="0" i="0" lang="en-US" sz="1600" u="none" cap="none" strike="noStrike">
                <a:solidFill>
                  <a:schemeClr val="dk1"/>
                </a:solidFill>
                <a:latin typeface="Arial"/>
                <a:ea typeface="Arial"/>
                <a:cs typeface="Arial"/>
                <a:sym typeface="Arial"/>
              </a:rPr>
              <a:t> </a:t>
            </a:r>
            <a:r>
              <a:rPr b="0" baseline="0" i="0" lang="en-US" sz="2200" u="none" cap="none" strike="noStrike">
                <a:solidFill>
                  <a:schemeClr val="dk1"/>
                </a:solidFill>
                <a:latin typeface="Arial"/>
                <a:ea typeface="Arial"/>
                <a:cs typeface="Arial"/>
                <a:sym typeface="Arial"/>
              </a:rPr>
              <a:t>Otro tipo de menú muy aceptado es el de pestañas, que simula el aspecto de un clásico archivador de carpetas, apareciendo en primer plano la pestaña activa, en un color diferente y unido visualmente a la base común o al cuerpo de la página.</a:t>
            </a:r>
          </a:p>
        </p:txBody>
      </p:sp>
      <p:pic>
        <p:nvPicPr>
          <p:cNvPr id="297" name="Shape 297"/>
          <p:cNvPicPr preferRelativeResize="0"/>
          <p:nvPr/>
        </p:nvPicPr>
        <p:blipFill rotWithShape="1">
          <a:blip r:embed="rId3">
            <a:alphaModFix/>
          </a:blip>
          <a:srcRect b="0" l="0" r="0" t="0"/>
          <a:stretch/>
        </p:blipFill>
        <p:spPr>
          <a:xfrm>
            <a:off x="1042987" y="3573462"/>
            <a:ext cx="6840537" cy="1347786"/>
          </a:xfrm>
          <a:prstGeom prst="rect">
            <a:avLst/>
          </a:prstGeom>
          <a:noFill/>
          <a:ln>
            <a:noFill/>
          </a:ln>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01" name="Shape 301"/>
        <p:cNvGrpSpPr/>
        <p:nvPr/>
      </p:nvGrpSpPr>
      <p:grpSpPr>
        <a:xfrm>
          <a:off x="0" y="0"/>
          <a:ext cx="0" cy="0"/>
          <a:chOff x="0" y="0"/>
          <a:chExt cx="0" cy="0"/>
        </a:xfrm>
      </p:grpSpPr>
      <p:sp>
        <p:nvSpPr>
          <p:cNvPr id="302" name="Shape 302"/>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Los sistemas de navegación</a:t>
            </a:r>
          </a:p>
        </p:txBody>
      </p:sp>
      <p:sp>
        <p:nvSpPr>
          <p:cNvPr id="303" name="Shape 303"/>
          <p:cNvSpPr txBox="1"/>
          <p:nvPr>
            <p:ph idx="1" type="body"/>
          </p:nvPr>
        </p:nvSpPr>
        <p:spPr>
          <a:xfrm>
            <a:off x="457200" y="1484312"/>
            <a:ext cx="8147049"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 Un tipo de menú muy extendido es el “estás aquí”. Este tipo de enlace presenta en forma textual una serie de enlaces que describen la ruta que ha seguido el usuario para llegar a la página actual a partir de la home o página de inicio, permitiendo regresar a cualquiera de ellas rápidamente.</a:t>
            </a:r>
          </a:p>
          <a:p>
            <a:pPr indent="-342900" lvl="0" marL="342900" marR="0" rtl="0" algn="l">
              <a:lnSpc>
                <a:spcPct val="10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Estos menús poseen la ventaja adicional de ubicar al visitante en el total del sitio, con lo que éste sabe en cada momento dónde se encuentra y cómo ha llegado allí.</a:t>
            </a:r>
          </a:p>
          <a:p>
            <a:pPr indent="-342900" lvl="0" marL="342900" marR="0" rtl="0" algn="l">
              <a:lnSpc>
                <a:spcPct val="10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Un ejemplo es el mostrado en la siguiente figura.</a:t>
            </a:r>
          </a:p>
        </p:txBody>
      </p:sp>
      <p:pic>
        <p:nvPicPr>
          <p:cNvPr id="304" name="Shape 304"/>
          <p:cNvPicPr preferRelativeResize="0"/>
          <p:nvPr/>
        </p:nvPicPr>
        <p:blipFill rotWithShape="1">
          <a:blip r:embed="rId3">
            <a:alphaModFix/>
          </a:blip>
          <a:srcRect b="40547" l="0" r="0" t="19781"/>
          <a:stretch/>
        </p:blipFill>
        <p:spPr>
          <a:xfrm>
            <a:off x="971550" y="4581525"/>
            <a:ext cx="7127875" cy="1055686"/>
          </a:xfrm>
          <a:prstGeom prst="rect">
            <a:avLst/>
          </a:prstGeom>
          <a:noFill/>
          <a:ln>
            <a:noFill/>
          </a:ln>
        </p:spPr>
      </p:pic>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08" name="Shape 308"/>
        <p:cNvGrpSpPr/>
        <p:nvPr/>
      </p:nvGrpSpPr>
      <p:grpSpPr>
        <a:xfrm>
          <a:off x="0" y="0"/>
          <a:ext cx="0" cy="0"/>
          <a:chOff x="0" y="0"/>
          <a:chExt cx="0" cy="0"/>
        </a:xfrm>
      </p:grpSpPr>
      <p:sp>
        <p:nvSpPr>
          <p:cNvPr id="309" name="Shape 309"/>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Los sistemas de navegación</a:t>
            </a:r>
          </a:p>
        </p:txBody>
      </p:sp>
      <p:sp>
        <p:nvSpPr>
          <p:cNvPr id="310" name="Shape 310"/>
          <p:cNvSpPr txBox="1"/>
          <p:nvPr>
            <p:ph idx="1" type="body"/>
          </p:nvPr>
        </p:nvSpPr>
        <p:spPr>
          <a:xfrm>
            <a:off x="457200" y="1484312"/>
            <a:ext cx="8147049"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 Los menús son un elemento principal en todo sitio web porque permite que el usuario sepa en todo momento cómo moverse por el sitio y saber también dónde está. Por lo tanto, la ubicación de los menús es un aspecto muy importante en el diseño.</a:t>
            </a:r>
          </a:p>
          <a:p>
            <a:pPr indent="-342900" lvl="0" marL="342900" marR="0" rtl="0" algn="l">
              <a:lnSpc>
                <a:spcPct val="10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Ésta debe permitir un cómodo acceso a las opciones que lo forman, pero sin llegar a estorbar al resto de elementos.</a:t>
            </a:r>
          </a:p>
          <a:p>
            <a:pPr indent="-342900" lvl="0" marL="342900" marR="0" rtl="0" algn="l">
              <a:lnSpc>
                <a:spcPct val="10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Los menús tipo lista y los de árbol se sitúan generalmente en la zona lateral izquierda de la página.</a:t>
            </a:r>
          </a:p>
          <a:p>
            <a:pPr indent="-342900" lvl="0" marL="342900" marR="0" rtl="0" algn="l">
              <a:lnSpc>
                <a:spcPct val="10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El tipo pestaña o “estás aquí” es más habitual verlos en la parte superior, debajo de la cabecera. Esta distribución se ha convertido en un estándar de facto entre los diseñadores.</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14" name="Shape 314"/>
        <p:cNvGrpSpPr/>
        <p:nvPr/>
      </p:nvGrpSpPr>
      <p:grpSpPr>
        <a:xfrm>
          <a:off x="0" y="0"/>
          <a:ext cx="0" cy="0"/>
          <a:chOff x="0" y="0"/>
          <a:chExt cx="0" cy="0"/>
        </a:xfrm>
      </p:grpSpPr>
      <p:sp>
        <p:nvSpPr>
          <p:cNvPr id="315" name="Shape 315"/>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Los sistemas de navegación</a:t>
            </a:r>
          </a:p>
        </p:txBody>
      </p:sp>
      <p:sp>
        <p:nvSpPr>
          <p:cNvPr id="316" name="Shape 316"/>
          <p:cNvSpPr txBox="1"/>
          <p:nvPr>
            <p:ph idx="1" type="body"/>
          </p:nvPr>
        </p:nvSpPr>
        <p:spPr>
          <a:xfrm>
            <a:off x="457200" y="1484312"/>
            <a:ext cx="8147049"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 Si la altura de la página es tal que el usuario tiene que utilizar la barra de desplazamiento vertical tanto que pierde de vista el menú, es conveniente situar una versión reducida del menú principal en el pie de página, para que pueda acceder directamente desde esa posición a las partes del sitio.</a:t>
            </a:r>
          </a:p>
          <a:p>
            <a:pPr indent="-342900" lvl="0" marL="342900" marR="0" rtl="0" algn="l">
              <a:lnSpc>
                <a:spcPct val="10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Si el menú ofrece un número excesivo de opciones (cinco o más), es aconsejable utilizar menús dobles o menús en forma de árbol que jerarquice las opciones. Esto permitirá que el usuario encuentre la opción deseada con mayor facilidad.</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20" name="Shape 320"/>
        <p:cNvGrpSpPr/>
        <p:nvPr/>
      </p:nvGrpSpPr>
      <p:grpSpPr>
        <a:xfrm>
          <a:off x="0" y="0"/>
          <a:ext cx="0" cy="0"/>
          <a:chOff x="0" y="0"/>
          <a:chExt cx="0" cy="0"/>
        </a:xfrm>
      </p:grpSpPr>
      <p:sp>
        <p:nvSpPr>
          <p:cNvPr id="321" name="Shape 321"/>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El cuerpo de la página</a:t>
            </a:r>
          </a:p>
        </p:txBody>
      </p:sp>
      <p:sp>
        <p:nvSpPr>
          <p:cNvPr id="322" name="Shape 322"/>
          <p:cNvSpPr txBox="1"/>
          <p:nvPr>
            <p:ph idx="1" type="body"/>
          </p:nvPr>
        </p:nvSpPr>
        <p:spPr>
          <a:xfrm>
            <a:off x="457200" y="1484312"/>
            <a:ext cx="8147049"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 El </a:t>
            </a:r>
            <a:r>
              <a:rPr b="0" baseline="0" i="1" lang="en-US" sz="2000" u="none" cap="none" strike="noStrike">
                <a:solidFill>
                  <a:schemeClr val="dk1"/>
                </a:solidFill>
                <a:latin typeface="Arial"/>
                <a:ea typeface="Arial"/>
                <a:cs typeface="Arial"/>
                <a:sym typeface="Arial"/>
              </a:rPr>
              <a:t>cuerpo </a:t>
            </a:r>
            <a:r>
              <a:rPr b="0" baseline="0" i="0" lang="en-US" sz="2000" u="none" cap="none" strike="noStrike">
                <a:solidFill>
                  <a:schemeClr val="dk1"/>
                </a:solidFill>
                <a:latin typeface="Arial"/>
                <a:ea typeface="Arial"/>
                <a:cs typeface="Arial"/>
                <a:sym typeface="Arial"/>
              </a:rPr>
              <a:t>es la parte de la página web donde se presenta al usuario toda la información referente a los </a:t>
            </a:r>
            <a:r>
              <a:rPr b="0" baseline="0" i="0" lang="en-US" sz="2000" u="sng" cap="none" strike="noStrike">
                <a:solidFill>
                  <a:schemeClr val="dk1"/>
                </a:solidFill>
                <a:latin typeface="Arial"/>
                <a:ea typeface="Arial"/>
                <a:cs typeface="Arial"/>
                <a:sym typeface="Arial"/>
              </a:rPr>
              <a:t>contenidos</a:t>
            </a:r>
            <a:r>
              <a:rPr b="0" baseline="0" i="0" lang="en-US" sz="2000" u="none" cap="none" strike="noStrike">
                <a:solidFill>
                  <a:schemeClr val="dk1"/>
                </a:solidFill>
                <a:latin typeface="Arial"/>
                <a:ea typeface="Arial"/>
                <a:cs typeface="Arial"/>
                <a:sym typeface="Arial"/>
              </a:rPr>
              <a:t> de la página.</a:t>
            </a:r>
          </a:p>
          <a:p>
            <a:pPr indent="-342900" lvl="0" marL="342900" marR="0" rtl="0" algn="l">
              <a:lnSpc>
                <a:spcPct val="10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Lo que aparece en el cuerpo suele ser el </a:t>
            </a:r>
            <a:r>
              <a:rPr b="0" baseline="0" i="0" lang="en-US" sz="2000" u="sng" cap="none" strike="noStrike">
                <a:solidFill>
                  <a:schemeClr val="dk1"/>
                </a:solidFill>
                <a:latin typeface="Arial"/>
                <a:ea typeface="Arial"/>
                <a:cs typeface="Arial"/>
                <a:sym typeface="Arial"/>
              </a:rPr>
              <a:t>objetivo del sitio</a:t>
            </a:r>
            <a:r>
              <a:rPr b="0" baseline="0" i="0" lang="en-US" sz="2000" u="none" cap="none" strike="noStrike">
                <a:solidFill>
                  <a:schemeClr val="dk1"/>
                </a:solidFill>
                <a:latin typeface="Arial"/>
                <a:ea typeface="Arial"/>
                <a:cs typeface="Arial"/>
                <a:sym typeface="Arial"/>
              </a:rPr>
              <a:t>, lo que el usuario quiere ver. Por lo tanto, el espacio destinado a ella debe ser el mayor de todos, ocupando generalmente </a:t>
            </a:r>
            <a:r>
              <a:rPr b="0" baseline="0" i="0" lang="en-US" sz="2000" u="sng" cap="none" strike="noStrike">
                <a:solidFill>
                  <a:schemeClr val="dk1"/>
                </a:solidFill>
                <a:latin typeface="Arial"/>
                <a:ea typeface="Arial"/>
                <a:cs typeface="Arial"/>
                <a:sym typeface="Arial"/>
              </a:rPr>
              <a:t>entre el 50% y el 85% del total</a:t>
            </a:r>
            <a:r>
              <a:rPr b="0" baseline="0" i="0" lang="en-US" sz="2000" u="none" cap="none" strike="noStrike">
                <a:solidFill>
                  <a:schemeClr val="dk1"/>
                </a:solidFill>
                <a:latin typeface="Arial"/>
                <a:ea typeface="Arial"/>
                <a:cs typeface="Arial"/>
                <a:sym typeface="Arial"/>
              </a:rPr>
              <a:t>.</a:t>
            </a:r>
          </a:p>
          <a:p>
            <a:pPr indent="-342900" lvl="0" marL="342900" marR="0" rtl="0" algn="l">
              <a:lnSpc>
                <a:spcPct val="10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Su ubicación es siempre </a:t>
            </a:r>
            <a:r>
              <a:rPr b="0" baseline="0" i="0" lang="en-US" sz="2000" u="sng" cap="none" strike="noStrike">
                <a:solidFill>
                  <a:schemeClr val="dk1"/>
                </a:solidFill>
                <a:latin typeface="Arial"/>
                <a:ea typeface="Arial"/>
                <a:cs typeface="Arial"/>
                <a:sym typeface="Arial"/>
              </a:rPr>
              <a:t>central</a:t>
            </a:r>
            <a:r>
              <a:rPr b="0" baseline="0" i="0" lang="en-US" sz="2000" u="none" cap="none" strike="noStrike">
                <a:solidFill>
                  <a:schemeClr val="dk1"/>
                </a:solidFill>
                <a:latin typeface="Arial"/>
                <a:ea typeface="Arial"/>
                <a:cs typeface="Arial"/>
                <a:sym typeface="Arial"/>
              </a:rPr>
              <a:t>, bajo la cabecera (si la hay) y al lado del menú lateral de navegación (si lo hay).</a:t>
            </a:r>
          </a:p>
          <a:p>
            <a:pPr indent="-342900" lvl="0" marL="342900" marR="0" rtl="0" algn="l">
              <a:lnSpc>
                <a:spcPct val="10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Los contenidos específicos del cuerpo de la página variarán según sea una página textual, un formulario, una ficha, una tabla o una página mixta, pero aparte de estas particularidades, existirán algunos elementos característicos de esta zona, que deberán estar presentes generalmente en todos los casos.</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26" name="Shape 326"/>
        <p:cNvGrpSpPr/>
        <p:nvPr/>
      </p:nvGrpSpPr>
      <p:grpSpPr>
        <a:xfrm>
          <a:off x="0" y="0"/>
          <a:ext cx="0" cy="0"/>
          <a:chOff x="0" y="0"/>
          <a:chExt cx="0" cy="0"/>
        </a:xfrm>
      </p:grpSpPr>
      <p:sp>
        <p:nvSpPr>
          <p:cNvPr id="327" name="Shape 327"/>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El cuerpo de la página</a:t>
            </a:r>
          </a:p>
        </p:txBody>
      </p:sp>
      <p:sp>
        <p:nvSpPr>
          <p:cNvPr id="328" name="Shape 328"/>
          <p:cNvSpPr txBox="1"/>
          <p:nvPr>
            <p:ph idx="1" type="body"/>
          </p:nvPr>
        </p:nvSpPr>
        <p:spPr>
          <a:xfrm>
            <a:off x="457200" y="1484312"/>
            <a:ext cx="8147049"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 Es habitual que el cuerpo central lleve un </a:t>
            </a:r>
            <a:r>
              <a:rPr b="0" baseline="0" i="0" lang="en-US" sz="2000" u="sng" cap="none" strike="noStrike">
                <a:solidFill>
                  <a:schemeClr val="dk1"/>
                </a:solidFill>
                <a:latin typeface="Arial"/>
                <a:ea typeface="Arial"/>
                <a:cs typeface="Arial"/>
                <a:sym typeface="Arial"/>
              </a:rPr>
              <a:t>título</a:t>
            </a:r>
            <a:r>
              <a:rPr b="0" baseline="0" i="0" lang="en-US" sz="2000" u="none" cap="none" strike="noStrike">
                <a:solidFill>
                  <a:schemeClr val="dk1"/>
                </a:solidFill>
                <a:latin typeface="Arial"/>
                <a:ea typeface="Arial"/>
                <a:cs typeface="Arial"/>
                <a:sym typeface="Arial"/>
              </a:rPr>
              <a:t> que identifique claramente la página a la que ha accedido el usuario.</a:t>
            </a:r>
          </a:p>
          <a:p>
            <a:pPr indent="-342900" lvl="0" marL="342900" marR="0" rtl="0" algn="l">
              <a:lnSpc>
                <a:spcPct val="10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Este título se situará en la parte </a:t>
            </a:r>
            <a:r>
              <a:rPr b="0" baseline="0" i="0" lang="en-US" sz="2000" u="sng" cap="none" strike="noStrike">
                <a:solidFill>
                  <a:schemeClr val="dk1"/>
                </a:solidFill>
                <a:latin typeface="Arial"/>
                <a:ea typeface="Arial"/>
                <a:cs typeface="Arial"/>
                <a:sym typeface="Arial"/>
              </a:rPr>
              <a:t>superior</a:t>
            </a:r>
            <a:r>
              <a:rPr b="0" baseline="0" i="0" lang="en-US" sz="2000" u="none" cap="none" strike="noStrike">
                <a:solidFill>
                  <a:schemeClr val="dk1"/>
                </a:solidFill>
                <a:latin typeface="Arial"/>
                <a:ea typeface="Arial"/>
                <a:cs typeface="Arial"/>
                <a:sym typeface="Arial"/>
              </a:rPr>
              <a:t> de esta zona y puede ser reforzado mediante un menú de navegación tipo “estás aquí”.</a:t>
            </a:r>
          </a:p>
          <a:p>
            <a:pPr indent="-342900" lvl="0" marL="342900" marR="0" rtl="0" algn="l">
              <a:lnSpc>
                <a:spcPct val="10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El tamaño de las letras del título de página debe ser superior al del resto de los contenidos (como ocurre en los periódicos), con la finalidad de resaltar.</a:t>
            </a:r>
          </a:p>
          <a:p>
            <a:pPr indent="-342900" lvl="0" marL="342900" marR="0" rtl="0" algn="l">
              <a:lnSpc>
                <a:spcPct val="10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Otra alternativa es cambiar el color del título con respecto al contenido. Si el contraste en significativo entre ambos colores, se consigue también resaltarlo.</a:t>
            </a:r>
          </a:p>
          <a:p>
            <a:pPr indent="-342900" lvl="0" marL="342900" marR="0" rtl="0" algn="l">
              <a:lnSpc>
                <a:spcPct val="10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Es importante que todos los elementos gráficos que situemos dentro del cuerpo de página presenten un aspecto similar al del resto de elementos de la interfaz, respetando el estilo de todo el sitio.</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3800" u="none" cap="none" strike="noStrike">
                <a:solidFill>
                  <a:schemeClr val="dk2"/>
                </a:solidFill>
                <a:latin typeface="Garamond"/>
                <a:ea typeface="Garamond"/>
                <a:cs typeface="Garamond"/>
                <a:sym typeface="Garamond"/>
              </a:rPr>
              <a:t>Elementos de diseño: </a:t>
            </a:r>
            <a:br>
              <a:rPr b="1" baseline="0" i="0" lang="en-US" sz="3800" u="none" cap="none" strike="noStrike">
                <a:solidFill>
                  <a:schemeClr val="dk2"/>
                </a:solidFill>
                <a:latin typeface="Garamond"/>
                <a:ea typeface="Garamond"/>
                <a:cs typeface="Garamond"/>
                <a:sym typeface="Garamond"/>
              </a:rPr>
            </a:br>
            <a:r>
              <a:rPr b="1" baseline="0" i="0" lang="en-US" sz="3800" u="none" cap="none" strike="noStrike">
                <a:solidFill>
                  <a:schemeClr val="dk2"/>
                </a:solidFill>
                <a:latin typeface="Garamond"/>
                <a:ea typeface="Garamond"/>
                <a:cs typeface="Garamond"/>
                <a:sym typeface="Garamond"/>
              </a:rPr>
              <a:t>Percepción visual</a:t>
            </a:r>
          </a:p>
        </p:txBody>
      </p:sp>
      <p:sp>
        <p:nvSpPr>
          <p:cNvPr id="56" name="Shape 56"/>
          <p:cNvSpPr txBox="1"/>
          <p:nvPr>
            <p:ph idx="1" type="body"/>
          </p:nvPr>
        </p:nvSpPr>
        <p:spPr>
          <a:xfrm>
            <a:off x="457200" y="1828800"/>
            <a:ext cx="8229600" cy="4530600"/>
          </a:xfrm>
          <a:prstGeom prst="rect">
            <a:avLst/>
          </a:prstGeom>
          <a:noFill/>
          <a:ln>
            <a:noFill/>
          </a:ln>
        </p:spPr>
        <p:txBody>
          <a:bodyPr anchorCtr="0" anchor="t" bIns="45700" lIns="91425" rIns="91425" tIns="45700">
            <a:noAutofit/>
          </a:bodyPr>
          <a:lstStyle/>
          <a:p>
            <a:pPr indent="-379730" lvl="0" marL="342900" marR="0" rtl="0" algn="l">
              <a:lnSpc>
                <a:spcPct val="80000"/>
              </a:lnSpc>
              <a:spcBef>
                <a:spcPts val="0"/>
              </a:spcBef>
              <a:spcAft>
                <a:spcPts val="0"/>
              </a:spcAft>
              <a:buClr>
                <a:schemeClr val="accent1"/>
              </a:buClr>
              <a:buSzPct val="100000"/>
              <a:buFont typeface="Noto Symbol"/>
              <a:buChar char="■"/>
            </a:pPr>
            <a:r>
              <a:rPr b="0" baseline="0" i="0" lang="en-US" sz="2400" u="none" cap="none" strike="noStrike">
                <a:solidFill>
                  <a:schemeClr val="dk1"/>
                </a:solidFill>
                <a:latin typeface="Arial"/>
                <a:ea typeface="Arial"/>
                <a:cs typeface="Arial"/>
                <a:sym typeface="Arial"/>
              </a:rPr>
              <a:t>Una de las primeras impresiones que causará la interfaz de usuario será visual.</a:t>
            </a:r>
          </a:p>
          <a:p>
            <a:pPr indent="-379730" lvl="0" marL="342900" marR="0" rtl="0" algn="l">
              <a:lnSpc>
                <a:spcPct val="80000"/>
              </a:lnSpc>
              <a:spcBef>
                <a:spcPts val="560"/>
              </a:spcBef>
              <a:spcAft>
                <a:spcPts val="0"/>
              </a:spcAft>
              <a:buClr>
                <a:schemeClr val="accent1"/>
              </a:buClr>
              <a:buSzPct val="100000"/>
              <a:buFont typeface="Noto Symbol"/>
              <a:buChar char="■"/>
            </a:pPr>
            <a:r>
              <a:rPr b="0" baseline="0" i="0" lang="en-US" sz="2400" u="none" cap="none" strike="noStrike">
                <a:solidFill>
                  <a:schemeClr val="dk1"/>
                </a:solidFill>
                <a:latin typeface="Arial"/>
                <a:ea typeface="Arial"/>
                <a:cs typeface="Arial"/>
                <a:sym typeface="Arial"/>
              </a:rPr>
              <a:t>En función de la forma, tamaño, ubicación, color, tipografía, etc., que se le asigne a cada uno de los elementos de la interfaz se influirá, de una manera u otra, en el usuario o visitante de un sitio web. El diseñador ha de tener en cuenta constantemente a lo largo de todo su trabajo estas circunstancias y saber valorar la relación directa que puede identificarse entre sus diseños y cómo estos serán percibidos.</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32" name="Shape 332"/>
        <p:cNvGrpSpPr/>
        <p:nvPr/>
      </p:nvGrpSpPr>
      <p:grpSpPr>
        <a:xfrm>
          <a:off x="0" y="0"/>
          <a:ext cx="0" cy="0"/>
          <a:chOff x="0" y="0"/>
          <a:chExt cx="0" cy="0"/>
        </a:xfrm>
      </p:grpSpPr>
      <p:sp>
        <p:nvSpPr>
          <p:cNvPr id="333" name="Shape 333"/>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El pie de página</a:t>
            </a:r>
          </a:p>
        </p:txBody>
      </p:sp>
      <p:sp>
        <p:nvSpPr>
          <p:cNvPr id="334" name="Shape 334"/>
          <p:cNvSpPr txBox="1"/>
          <p:nvPr>
            <p:ph idx="1" type="body"/>
          </p:nvPr>
        </p:nvSpPr>
        <p:spPr>
          <a:xfrm>
            <a:off x="457200" y="1484312"/>
            <a:ext cx="8147049"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 El </a:t>
            </a:r>
            <a:r>
              <a:rPr b="0" baseline="0" i="1" lang="en-US" sz="2000" u="none" cap="none" strike="noStrike">
                <a:solidFill>
                  <a:schemeClr val="dk1"/>
                </a:solidFill>
                <a:latin typeface="Arial"/>
                <a:ea typeface="Arial"/>
                <a:cs typeface="Arial"/>
                <a:sym typeface="Arial"/>
              </a:rPr>
              <a:t>pie de página </a:t>
            </a:r>
            <a:r>
              <a:rPr b="0" baseline="0" i="0" lang="en-US" sz="2000" u="none" cap="none" strike="noStrike">
                <a:solidFill>
                  <a:schemeClr val="dk1"/>
                </a:solidFill>
                <a:latin typeface="Arial"/>
                <a:ea typeface="Arial"/>
                <a:cs typeface="Arial"/>
                <a:sym typeface="Arial"/>
              </a:rPr>
              <a:t>es la parte de una interfaz web situada en la parte inferior de la misma, bajo el cuerpo de página. En principio no parece tener una misión muy importante, sin embargo tiene mucha utilidad por la información que muestra y por ayudar a una percepción más estructurada del sitio.</a:t>
            </a:r>
          </a:p>
          <a:p>
            <a:pPr indent="-342900" lvl="0" marL="342900" marR="0" rtl="0" algn="l">
              <a:lnSpc>
                <a:spcPct val="10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Un uso muy común del pie de página es para mostrar enlaces a contratación de publicidad, formulario de contacto, ofertas de empleo, condiciones de uso, políticas de seguridad, etc.</a:t>
            </a:r>
          </a:p>
          <a:p>
            <a:pPr indent="-342900" lvl="0" marL="342900" marR="0" rtl="0" algn="l">
              <a:lnSpc>
                <a:spcPct val="10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Otro uso común es para mostrar información sobre la empresa propietaria del sitio web o de su responsable directo.</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38" name="Shape 338"/>
        <p:cNvGrpSpPr/>
        <p:nvPr/>
      </p:nvGrpSpPr>
      <p:grpSpPr>
        <a:xfrm>
          <a:off x="0" y="0"/>
          <a:ext cx="0" cy="0"/>
          <a:chOff x="0" y="0"/>
          <a:chExt cx="0" cy="0"/>
        </a:xfrm>
      </p:grpSpPr>
      <p:sp>
        <p:nvSpPr>
          <p:cNvPr id="339" name="Shape 339"/>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El pie de página</a:t>
            </a:r>
          </a:p>
        </p:txBody>
      </p:sp>
      <p:sp>
        <p:nvSpPr>
          <p:cNvPr id="340" name="Shape 340"/>
          <p:cNvSpPr txBox="1"/>
          <p:nvPr>
            <p:ph idx="1" type="body"/>
          </p:nvPr>
        </p:nvSpPr>
        <p:spPr>
          <a:xfrm>
            <a:off x="457200" y="1484312"/>
            <a:ext cx="8147049"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 Como se comentó al hablar de los menús, si la página necesita de mucho movimiento vertical para poder visualizarse entera (usando barra de desplazamiento) el pie de página suele contener un menú auxiliar que permita al usuario continuar navegando por el sitio web sin tener que volver a buscar el menú principal.</a:t>
            </a:r>
          </a:p>
          <a:p>
            <a:pPr indent="-342900" lvl="0" marL="342900" marR="0" rtl="0" algn="l">
              <a:lnSpc>
                <a:spcPct val="10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Los contenidos del pie de página pueden aparecer alineados de cualquiera de las formas aceptadas (a la izquierda, centrados, a la derecha o justificados), aunque lo normal es que aparezcan centrados en pantalla</a:t>
            </a:r>
          </a:p>
        </p:txBody>
      </p:sp>
      <p:pic>
        <p:nvPicPr>
          <p:cNvPr id="341" name="Shape 341"/>
          <p:cNvPicPr preferRelativeResize="0"/>
          <p:nvPr/>
        </p:nvPicPr>
        <p:blipFill rotWithShape="1">
          <a:blip r:embed="rId3">
            <a:alphaModFix/>
          </a:blip>
          <a:srcRect b="0" l="0" r="32906" t="81230"/>
          <a:stretch/>
        </p:blipFill>
        <p:spPr>
          <a:xfrm>
            <a:off x="827087" y="4797425"/>
            <a:ext cx="7488236" cy="409575"/>
          </a:xfrm>
          <a:prstGeom prst="rect">
            <a:avLst/>
          </a:prstGeom>
          <a:noFill/>
          <a:ln>
            <a:noFill/>
          </a:ln>
        </p:spPr>
      </p:pic>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45" name="Shape 345"/>
        <p:cNvGrpSpPr/>
        <p:nvPr/>
      </p:nvGrpSpPr>
      <p:grpSpPr>
        <a:xfrm>
          <a:off x="0" y="0"/>
          <a:ext cx="0" cy="0"/>
          <a:chOff x="0" y="0"/>
          <a:chExt cx="0" cy="0"/>
        </a:xfrm>
      </p:grpSpPr>
      <p:sp>
        <p:nvSpPr>
          <p:cNvPr id="346" name="Shape 346"/>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Los espacios en blanco</a:t>
            </a:r>
          </a:p>
        </p:txBody>
      </p:sp>
      <p:sp>
        <p:nvSpPr>
          <p:cNvPr id="347" name="Shape 347"/>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accent1"/>
              </a:buClr>
              <a:buSzPct val="64999"/>
              <a:buFont typeface="Noto Symbol"/>
              <a:buChar char="■"/>
            </a:pPr>
            <a:r>
              <a:rPr b="0" baseline="0" i="0" lang="en-US" sz="2600" u="none" cap="none" strike="noStrike">
                <a:solidFill>
                  <a:schemeClr val="dk1"/>
                </a:solidFill>
                <a:latin typeface="Arial"/>
                <a:ea typeface="Arial"/>
                <a:cs typeface="Arial"/>
                <a:sym typeface="Arial"/>
              </a:rPr>
              <a:t>Un elemento de especial importancia en un diseño web son los </a:t>
            </a:r>
            <a:r>
              <a:rPr b="0" baseline="0" i="1" lang="en-US" sz="2600" u="none" cap="none" strike="noStrike">
                <a:solidFill>
                  <a:schemeClr val="dk1"/>
                </a:solidFill>
                <a:latin typeface="Arial"/>
                <a:ea typeface="Arial"/>
                <a:cs typeface="Arial"/>
                <a:sym typeface="Arial"/>
              </a:rPr>
              <a:t>espacios en blanco</a:t>
            </a:r>
            <a:r>
              <a:rPr b="0" baseline="0" i="0" lang="en-US" sz="2600" u="none" cap="none" strike="noStrike">
                <a:solidFill>
                  <a:schemeClr val="dk1"/>
                </a:solidFill>
                <a:latin typeface="Arial"/>
                <a:ea typeface="Arial"/>
                <a:cs typeface="Arial"/>
                <a:sym typeface="Arial"/>
              </a:rPr>
              <a:t>.</a:t>
            </a:r>
          </a:p>
          <a:p>
            <a:pPr indent="-342900" lvl="0" marL="342900" marR="0" rtl="0" algn="l">
              <a:lnSpc>
                <a:spcPct val="90000"/>
              </a:lnSpc>
              <a:spcBef>
                <a:spcPts val="520"/>
              </a:spcBef>
              <a:spcAft>
                <a:spcPts val="0"/>
              </a:spcAft>
              <a:buClr>
                <a:schemeClr val="accent1"/>
              </a:buClr>
              <a:buSzPct val="64999"/>
              <a:buFont typeface="Noto Symbol"/>
              <a:buChar char="■"/>
            </a:pPr>
            <a:r>
              <a:rPr b="0" baseline="0" i="0" lang="en-US" sz="2600" u="none" cap="none" strike="noStrike">
                <a:solidFill>
                  <a:schemeClr val="dk1"/>
                </a:solidFill>
                <a:latin typeface="Arial"/>
                <a:ea typeface="Arial"/>
                <a:cs typeface="Arial"/>
                <a:sym typeface="Arial"/>
              </a:rPr>
              <a:t>Los espacios en blanco se definen como todas esas zonas de la interfaz en las que no hay ningún otro elemento gráfico.</a:t>
            </a:r>
          </a:p>
          <a:p>
            <a:pPr indent="-342900" lvl="0" marL="342900" marR="0" rtl="0" algn="l">
              <a:lnSpc>
                <a:spcPct val="90000"/>
              </a:lnSpc>
              <a:spcBef>
                <a:spcPts val="520"/>
              </a:spcBef>
              <a:spcAft>
                <a:spcPts val="0"/>
              </a:spcAft>
              <a:buClr>
                <a:schemeClr val="accent1"/>
              </a:buClr>
              <a:buSzPct val="64999"/>
              <a:buFont typeface="Noto Symbol"/>
              <a:buChar char="■"/>
            </a:pPr>
            <a:r>
              <a:rPr b="0" baseline="0" i="0" lang="en-US" sz="2600" u="none" cap="none" strike="noStrike">
                <a:solidFill>
                  <a:schemeClr val="dk1"/>
                </a:solidFill>
                <a:latin typeface="Arial"/>
                <a:ea typeface="Arial"/>
                <a:cs typeface="Arial"/>
                <a:sym typeface="Arial"/>
              </a:rPr>
              <a:t>Entre sus objetivos está el compensar el peso visual del resto de elementos, crean márgenes o separaciones entre ellos, encuadrándolos de forma adecuada, y marcan los límites que estructuran la composición, haciendo la interfaz más equilibrada y limpia.</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51" name="Shape 351"/>
        <p:cNvGrpSpPr/>
        <p:nvPr/>
      </p:nvGrpSpPr>
      <p:grpSpPr>
        <a:xfrm>
          <a:off x="0" y="0"/>
          <a:ext cx="0" cy="0"/>
          <a:chOff x="0" y="0"/>
          <a:chExt cx="0" cy="0"/>
        </a:xfrm>
      </p:grpSpPr>
      <p:sp>
        <p:nvSpPr>
          <p:cNvPr id="352" name="Shape 352"/>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Los espacios en blanco</a:t>
            </a:r>
          </a:p>
        </p:txBody>
      </p:sp>
      <p:sp>
        <p:nvSpPr>
          <p:cNvPr id="353" name="Shape 353"/>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600" u="none" cap="none" strike="noStrike">
                <a:solidFill>
                  <a:schemeClr val="dk1"/>
                </a:solidFill>
                <a:latin typeface="Arial"/>
                <a:ea typeface="Arial"/>
                <a:cs typeface="Arial"/>
                <a:sym typeface="Arial"/>
              </a:rPr>
              <a:t>Para muchos expertos en diseño web, la forma correcta es diseñar considerando desde el principio a los espacios en blanco como un elemento gráfico más, concibiendo su presencia y su ubicación desde el principio.</a:t>
            </a:r>
          </a:p>
          <a:p>
            <a:pPr indent="-342900" lvl="0" marL="342900" marR="0" rtl="0" algn="l">
              <a:lnSpc>
                <a:spcPct val="100000"/>
              </a:lnSpc>
              <a:spcBef>
                <a:spcPts val="520"/>
              </a:spcBef>
              <a:spcAft>
                <a:spcPts val="0"/>
              </a:spcAft>
              <a:buClr>
                <a:schemeClr val="accent1"/>
              </a:buClr>
              <a:buSzPct val="64999"/>
              <a:buFont typeface="Noto Symbol"/>
              <a:buChar char="■"/>
            </a:pPr>
            <a:r>
              <a:rPr b="0" baseline="0" i="0" lang="en-US" sz="2600" u="none" cap="none" strike="noStrike">
                <a:solidFill>
                  <a:schemeClr val="dk1"/>
                </a:solidFill>
                <a:latin typeface="Arial"/>
                <a:ea typeface="Arial"/>
                <a:cs typeface="Arial"/>
                <a:sym typeface="Arial"/>
              </a:rPr>
              <a:t>Los espacios en blanco establecen el lugar, la rejilla base de la composición, que delimita las zonas en las que vamos a situar el resto de elementos, los márgenes y separaciones que van a existir entre ellas.</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57" name="Shape 357"/>
        <p:cNvGrpSpPr/>
        <p:nvPr/>
      </p:nvGrpSpPr>
      <p:grpSpPr>
        <a:xfrm>
          <a:off x="0" y="0"/>
          <a:ext cx="0" cy="0"/>
          <a:chOff x="0" y="0"/>
          <a:chExt cx="0" cy="0"/>
        </a:xfrm>
      </p:grpSpPr>
      <p:sp>
        <p:nvSpPr>
          <p:cNvPr id="358" name="Shape 358"/>
          <p:cNvSpPr txBox="1"/>
          <p:nvPr>
            <p:ph type="ctrTitle"/>
          </p:nvPr>
        </p:nvSpPr>
        <p:spPr>
          <a:xfrm>
            <a:off x="914400" y="1524000"/>
            <a:ext cx="7623174" cy="17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5000" u="none" cap="none" strike="noStrike">
                <a:solidFill>
                  <a:schemeClr val="dk2"/>
                </a:solidFill>
                <a:latin typeface="Garamond"/>
                <a:ea typeface="Garamond"/>
                <a:cs typeface="Garamond"/>
                <a:sym typeface="Garamond"/>
              </a:rPr>
              <a:t>Planificación de interfaces gráficas</a:t>
            </a:r>
          </a:p>
        </p:txBody>
      </p:sp>
      <p:sp>
        <p:nvSpPr>
          <p:cNvPr id="359" name="Shape 359"/>
          <p:cNvSpPr txBox="1"/>
          <p:nvPr>
            <p:ph idx="1" type="subTitle"/>
          </p:nvPr>
        </p:nvSpPr>
        <p:spPr>
          <a:xfrm>
            <a:off x="1981200" y="3962400"/>
            <a:ext cx="6553200" cy="17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Noto Symbol"/>
              <a:buNone/>
            </a:pPr>
            <a:r>
              <a:rPr b="0" baseline="0" i="0" lang="en-US" sz="2800" u="none" cap="none" strike="noStrike">
                <a:solidFill>
                  <a:schemeClr val="dk1"/>
                </a:solidFill>
                <a:latin typeface="Arial"/>
                <a:ea typeface="Arial"/>
                <a:cs typeface="Arial"/>
                <a:sym typeface="Arial"/>
              </a:rPr>
              <a:t>Maquetación web. Elementos de ordenación</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63" name="Shape 363"/>
        <p:cNvGrpSpPr/>
        <p:nvPr/>
      </p:nvGrpSpPr>
      <p:grpSpPr>
        <a:xfrm>
          <a:off x="0" y="0"/>
          <a:ext cx="0" cy="0"/>
          <a:chOff x="0" y="0"/>
          <a:chExt cx="0" cy="0"/>
        </a:xfrm>
      </p:grpSpPr>
      <p:sp>
        <p:nvSpPr>
          <p:cNvPr id="364" name="Shape 364"/>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3800" u="none" cap="none" strike="noStrike">
                <a:solidFill>
                  <a:schemeClr val="dk2"/>
                </a:solidFill>
                <a:latin typeface="Garamond"/>
                <a:ea typeface="Garamond"/>
                <a:cs typeface="Garamond"/>
                <a:sym typeface="Garamond"/>
              </a:rPr>
              <a:t>Maquetación web. Elementos de ordenación</a:t>
            </a:r>
          </a:p>
        </p:txBody>
      </p:sp>
      <p:sp>
        <p:nvSpPr>
          <p:cNvPr id="365" name="Shape 365"/>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Por maquetación web se entiende la distribución, en el espacio considerado y disponible, de los elementos que conforman una página web.</a:t>
            </a:r>
          </a:p>
          <a:p>
            <a:pPr indent="-342900" lvl="0" marL="342900" marR="0" rtl="0" algn="l">
              <a:lnSpc>
                <a:spcPct val="8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En otras palabras, maquetar es colocar las diferentes partes de una página dentro de sus límites. </a:t>
            </a:r>
          </a:p>
          <a:p>
            <a:pPr indent="-342900" lvl="0" marL="342900" marR="0" rtl="0" algn="l">
              <a:lnSpc>
                <a:spcPct val="8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La ventaja principal de maquetar es mantener separado el contenido de la página de la presentación, es decir, que si hay cambios en los contenidos no tenga que tocarse el diseño y viceversa.</a:t>
            </a:r>
          </a:p>
          <a:p>
            <a:pPr indent="-342900" lvl="0" marL="342900" marR="0" rtl="0" algn="l">
              <a:lnSpc>
                <a:spcPct val="8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De este modo, se hace más sencillo el mantenimiento y los cambios al contenido y diseño que se tengan que hacer. Sin embargo, ésta no es la única ventaja.</a:t>
            </a:r>
          </a:p>
          <a:p>
            <a:pPr indent="-342900" lvl="0" marL="342900" marR="0" rtl="0" algn="l">
              <a:lnSpc>
                <a:spcPct val="8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Por el lenguaje que se usa actualmente para la maquetación de sitios web, ésta es interesante para reducir el tiempo de desarrollo y el tiempo que el usuario debe esperar a que se cargue completamente el sitio.</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69" name="Shape 369"/>
        <p:cNvGrpSpPr/>
        <p:nvPr/>
      </p:nvGrpSpPr>
      <p:grpSpPr>
        <a:xfrm>
          <a:off x="0" y="0"/>
          <a:ext cx="0" cy="0"/>
          <a:chOff x="0" y="0"/>
          <a:chExt cx="0" cy="0"/>
        </a:xfrm>
      </p:grpSpPr>
      <p:sp>
        <p:nvSpPr>
          <p:cNvPr id="370" name="Shape 370"/>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3800" u="none" cap="none" strike="noStrike">
                <a:solidFill>
                  <a:schemeClr val="dk2"/>
                </a:solidFill>
                <a:latin typeface="Garamond"/>
                <a:ea typeface="Garamond"/>
                <a:cs typeface="Garamond"/>
                <a:sym typeface="Garamond"/>
              </a:rPr>
              <a:t>Maquetación web. Elementos de ordenación</a:t>
            </a:r>
          </a:p>
        </p:txBody>
      </p:sp>
      <p:sp>
        <p:nvSpPr>
          <p:cNvPr id="371" name="Shape 371"/>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Hace unos años, la maquetación de las páginas web se realizaba utilizando tablas (etiquetas &lt;table&gt;&lt;tr&gt;&lt;td&gt; de HTML).</a:t>
            </a:r>
          </a:p>
          <a:p>
            <a:pPr indent="-342900" lvl="0" marL="342900" marR="0" rtl="0" algn="l">
              <a:lnSpc>
                <a:spcPct val="9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Una vez entendido este proceso podía resultar sencillo, aunque si no se dominaban las tablas, podía convertirse en algo tedioso. </a:t>
            </a:r>
          </a:p>
          <a:p>
            <a:pPr indent="-342900" lvl="0" marL="342900" marR="0" rtl="0" algn="l">
              <a:lnSpc>
                <a:spcPct val="9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Actualmente, la maquetación con tablas ha caído en desuso y se realiza utilizando capas (etiqueta &lt;div&gt; de HTML), también llamadas divisiones o contenedores.</a:t>
            </a:r>
          </a:p>
          <a:p>
            <a:pPr indent="-342900" lvl="0" marL="342900" marR="0" rtl="0" algn="l">
              <a:lnSpc>
                <a:spcPct val="9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La colocación de capas en una página web se realiza a través de hojas de estilo o CSS.</a:t>
            </a:r>
          </a:p>
          <a:p>
            <a:pPr indent="-342900" lvl="0" marL="342900" marR="0" rtl="0" algn="l">
              <a:lnSpc>
                <a:spcPct val="9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 Las capas permiten, por ejemplo, que se pueda pasar de un diseño con un menú lateral a otro con el menú en la parte superior, solo cambiando la hoja de estilos.</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75" name="Shape 375"/>
        <p:cNvGrpSpPr/>
        <p:nvPr/>
      </p:nvGrpSpPr>
      <p:grpSpPr>
        <a:xfrm>
          <a:off x="0" y="0"/>
          <a:ext cx="0" cy="0"/>
          <a:chOff x="0" y="0"/>
          <a:chExt cx="0" cy="0"/>
        </a:xfrm>
      </p:grpSpPr>
      <p:sp>
        <p:nvSpPr>
          <p:cNvPr id="376" name="Shape 376"/>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3800" u="none" cap="none" strike="noStrike">
                <a:solidFill>
                  <a:schemeClr val="dk2"/>
                </a:solidFill>
                <a:latin typeface="Garamond"/>
                <a:ea typeface="Garamond"/>
                <a:cs typeface="Garamond"/>
                <a:sym typeface="Garamond"/>
              </a:rPr>
              <a:t>Distribución de elementos en la interfaz: capas , marcos</a:t>
            </a:r>
          </a:p>
        </p:txBody>
      </p:sp>
      <p:sp>
        <p:nvSpPr>
          <p:cNvPr id="377" name="Shape 377"/>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Las </a:t>
            </a:r>
            <a:r>
              <a:rPr b="0" baseline="0" i="1" lang="en-US" sz="2100" u="none" cap="none" strike="noStrike">
                <a:solidFill>
                  <a:schemeClr val="dk1"/>
                </a:solidFill>
                <a:latin typeface="Arial"/>
                <a:ea typeface="Arial"/>
                <a:cs typeface="Arial"/>
                <a:sym typeface="Arial"/>
              </a:rPr>
              <a:t>capas</a:t>
            </a:r>
            <a:r>
              <a:rPr b="0" baseline="0" i="0" lang="en-US" sz="2100" u="none" cap="none" strike="noStrike">
                <a:solidFill>
                  <a:schemeClr val="dk1"/>
                </a:solidFill>
                <a:latin typeface="Arial"/>
                <a:ea typeface="Arial"/>
                <a:cs typeface="Arial"/>
                <a:sym typeface="Arial"/>
              </a:rPr>
              <a:t>, también llamadas DIV o </a:t>
            </a:r>
            <a:r>
              <a:rPr b="0" baseline="0" i="1" lang="en-US" sz="2100" u="none" cap="none" strike="noStrike">
                <a:solidFill>
                  <a:schemeClr val="dk1"/>
                </a:solidFill>
                <a:latin typeface="Arial"/>
                <a:ea typeface="Arial"/>
                <a:cs typeface="Arial"/>
                <a:sym typeface="Arial"/>
              </a:rPr>
              <a:t>layout</a:t>
            </a:r>
            <a:r>
              <a:rPr b="0" baseline="0" i="0" lang="en-US" sz="2100" u="none" cap="none" strike="noStrike">
                <a:solidFill>
                  <a:schemeClr val="dk1"/>
                </a:solidFill>
                <a:latin typeface="Arial"/>
                <a:ea typeface="Arial"/>
                <a:cs typeface="Arial"/>
                <a:sym typeface="Arial"/>
              </a:rPr>
              <a:t>, son como contenedores donde se colocan imágenes, textos o incluso, otras capas. Las principales características de las capas son las siguientes:</a:t>
            </a:r>
          </a:p>
          <a:p>
            <a:pPr indent="-327025" lvl="1" marL="669925" marR="0" rtl="0" algn="l">
              <a:lnSpc>
                <a:spcPct val="80000"/>
              </a:lnSpc>
              <a:spcBef>
                <a:spcPts val="380"/>
              </a:spcBef>
              <a:spcAft>
                <a:spcPts val="0"/>
              </a:spcAft>
              <a:buClr>
                <a:schemeClr val="accent2"/>
              </a:buClr>
              <a:buSzPct val="59999"/>
              <a:buFont typeface="Noto Symbol"/>
              <a:buChar char="❑"/>
            </a:pPr>
            <a:r>
              <a:rPr b="0" baseline="0" i="0" lang="en-US" sz="1900" u="none" cap="none" strike="noStrike">
                <a:solidFill>
                  <a:schemeClr val="dk1"/>
                </a:solidFill>
                <a:latin typeface="Arial"/>
                <a:ea typeface="Arial"/>
                <a:cs typeface="Arial"/>
                <a:sym typeface="Arial"/>
              </a:rPr>
              <a:t>Las capas pueden estar anidadas, es decir, pueden estar unas dentro de otras. Básicamente, lo que se hace es definir cómo se posiciona en la página web, su colocación y su tamaño.</a:t>
            </a:r>
          </a:p>
          <a:p>
            <a:pPr indent="-327025" lvl="1" marL="669925" marR="0" rtl="0" algn="l">
              <a:lnSpc>
                <a:spcPct val="80000"/>
              </a:lnSpc>
              <a:spcBef>
                <a:spcPts val="380"/>
              </a:spcBef>
              <a:spcAft>
                <a:spcPts val="0"/>
              </a:spcAft>
              <a:buClr>
                <a:schemeClr val="accent2"/>
              </a:buClr>
              <a:buSzPct val="59999"/>
              <a:buFont typeface="Noto Symbol"/>
              <a:buChar char="❑"/>
            </a:pPr>
            <a:r>
              <a:rPr b="0" baseline="0" i="0" lang="en-US" sz="1900" u="none" cap="none" strike="noStrike">
                <a:solidFill>
                  <a:schemeClr val="dk1"/>
                </a:solidFill>
                <a:latin typeface="Arial"/>
                <a:ea typeface="Arial"/>
                <a:cs typeface="Arial"/>
                <a:sym typeface="Arial"/>
              </a:rPr>
              <a:t>Las capas son bloques con contenido HTML que pueden posicionarse de manera dinámica y anidarse. Las ventajas que ofrecen las capas solo se pueden aprovechar al cien por cien utilizando estilos CSS.</a:t>
            </a:r>
          </a:p>
          <a:p>
            <a:pPr indent="-342900" lvl="0" marL="342900" marR="0" rtl="0" algn="l">
              <a:lnSpc>
                <a:spcPct val="8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En realidad, las capas no se definen completamente mediante el lenguaje HTML, sino que necesitan del lenguaje de definición de estilos CSS.</a:t>
            </a:r>
          </a:p>
          <a:p>
            <a:pPr indent="-342900" lvl="0" marL="342900" marR="0" rtl="0" algn="l">
              <a:lnSpc>
                <a:spcPct val="8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Con uno y otro lenguaje se pueden incluir en las páginas web elementos movibles, ocultables y, en general, manipulables de forma dinámica.</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81" name="Shape 381"/>
        <p:cNvGrpSpPr/>
        <p:nvPr/>
      </p:nvGrpSpPr>
      <p:grpSpPr>
        <a:xfrm>
          <a:off x="0" y="0"/>
          <a:ext cx="0" cy="0"/>
          <a:chOff x="0" y="0"/>
          <a:chExt cx="0" cy="0"/>
        </a:xfrm>
      </p:grpSpPr>
      <p:sp>
        <p:nvSpPr>
          <p:cNvPr id="382" name="Shape 382"/>
          <p:cNvSpPr txBox="1"/>
          <p:nvPr>
            <p:ph type="ctrTitle"/>
          </p:nvPr>
        </p:nvSpPr>
        <p:spPr>
          <a:xfrm>
            <a:off x="914400" y="1524000"/>
            <a:ext cx="7623174" cy="17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5000" u="none" cap="none" strike="noStrike">
                <a:solidFill>
                  <a:schemeClr val="dk2"/>
                </a:solidFill>
                <a:latin typeface="Garamond"/>
                <a:ea typeface="Garamond"/>
                <a:cs typeface="Garamond"/>
                <a:sym typeface="Garamond"/>
              </a:rPr>
              <a:t>Planificación de interfaces gráficas</a:t>
            </a:r>
          </a:p>
        </p:txBody>
      </p:sp>
      <p:sp>
        <p:nvSpPr>
          <p:cNvPr id="383" name="Shape 383"/>
          <p:cNvSpPr txBox="1"/>
          <p:nvPr>
            <p:ph idx="1" type="subTitle"/>
          </p:nvPr>
        </p:nvSpPr>
        <p:spPr>
          <a:xfrm>
            <a:off x="1981200" y="3962400"/>
            <a:ext cx="6553200" cy="17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Noto Symbol"/>
              <a:buNone/>
            </a:pPr>
            <a:r>
              <a:rPr b="0" baseline="0" i="0" lang="en-US" sz="2800" u="none" cap="none" strike="noStrike">
                <a:solidFill>
                  <a:schemeClr val="dk1"/>
                </a:solidFill>
                <a:latin typeface="Arial"/>
                <a:ea typeface="Arial"/>
                <a:cs typeface="Arial"/>
                <a:sym typeface="Arial"/>
              </a:rPr>
              <a:t>Mapa de navegación . Prototipos</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87" name="Shape 387"/>
        <p:cNvGrpSpPr/>
        <p:nvPr/>
      </p:nvGrpSpPr>
      <p:grpSpPr>
        <a:xfrm>
          <a:off x="0" y="0"/>
          <a:ext cx="0" cy="0"/>
          <a:chOff x="0" y="0"/>
          <a:chExt cx="0" cy="0"/>
        </a:xfrm>
      </p:grpSpPr>
      <p:sp>
        <p:nvSpPr>
          <p:cNvPr id="388" name="Shape 388"/>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Mapa de navegación . Prototipos</a:t>
            </a:r>
          </a:p>
        </p:txBody>
      </p:sp>
      <p:sp>
        <p:nvSpPr>
          <p:cNvPr id="389" name="Shape 389"/>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600" u="none" cap="none" strike="noStrike">
                <a:solidFill>
                  <a:schemeClr val="dk1"/>
                </a:solidFill>
                <a:latin typeface="Arial"/>
                <a:ea typeface="Arial"/>
                <a:cs typeface="Arial"/>
                <a:sym typeface="Arial"/>
              </a:rPr>
              <a:t>Antes de diseñar un sitio web se debe realizar un esquema que permita anticipar cuáles son las secciones en las que estará dividida el sitio web y la relación entre los diferentes bloques de contenidos. ese esquema recibe el nombre de mapa de navegación y es algo parecido al índice de contenidos de un libro, es decir, un manera de que el diseñador de  un sitio web estructure bien los contenidos antes de crear el sitio y de que los usuarios encuentren más rápidamente lo que buscan una vez creado el sitio.</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3800" u="none" cap="none" strike="noStrike">
                <a:solidFill>
                  <a:schemeClr val="dk2"/>
                </a:solidFill>
                <a:latin typeface="Garamond"/>
                <a:ea typeface="Garamond"/>
                <a:cs typeface="Garamond"/>
                <a:sym typeface="Garamond"/>
              </a:rPr>
              <a:t>Elementos de diseño: </a:t>
            </a:r>
            <a:br>
              <a:rPr b="1" baseline="0" i="0" lang="en-US" sz="3800" u="none" cap="none" strike="noStrike">
                <a:solidFill>
                  <a:schemeClr val="dk2"/>
                </a:solidFill>
                <a:latin typeface="Garamond"/>
                <a:ea typeface="Garamond"/>
                <a:cs typeface="Garamond"/>
                <a:sym typeface="Garamond"/>
              </a:rPr>
            </a:br>
            <a:r>
              <a:rPr b="1" baseline="0" i="0" lang="en-US" sz="3800" u="none" cap="none" strike="noStrike">
                <a:solidFill>
                  <a:schemeClr val="dk2"/>
                </a:solidFill>
                <a:latin typeface="Garamond"/>
                <a:ea typeface="Garamond"/>
                <a:cs typeface="Garamond"/>
                <a:sym typeface="Garamond"/>
              </a:rPr>
              <a:t>Percepción visual</a:t>
            </a:r>
          </a:p>
        </p:txBody>
      </p:sp>
      <p:sp>
        <p:nvSpPr>
          <p:cNvPr id="62" name="Shape 62"/>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77190" lvl="0" marL="342900" marR="0" rtl="0" algn="l">
              <a:lnSpc>
                <a:spcPct val="80000"/>
              </a:lnSpc>
              <a:spcBef>
                <a:spcPts val="0"/>
              </a:spcBef>
              <a:spcAft>
                <a:spcPts val="0"/>
              </a:spcAft>
              <a:buClr>
                <a:schemeClr val="accent1"/>
              </a:buClr>
              <a:buSzPct val="100000"/>
              <a:buFont typeface="Noto Symbol"/>
              <a:buChar char="■"/>
            </a:pPr>
            <a:r>
              <a:rPr b="0" baseline="0" i="0" lang="en-US" sz="2100" u="none" cap="none" strike="noStrike">
                <a:solidFill>
                  <a:schemeClr val="dk1"/>
                </a:solidFill>
                <a:latin typeface="Arial"/>
                <a:ea typeface="Arial"/>
                <a:cs typeface="Arial"/>
                <a:sym typeface="Arial"/>
              </a:rPr>
              <a:t>El diseñador debe buscar un equilibrio entre los elementos que constituyen la interfaz, a fin de poder así hallar un adecuado sentido gráfico de su diseño, lo que a su vez le permitirá conseguir una comunicación eficaz.</a:t>
            </a:r>
          </a:p>
          <a:p>
            <a:pPr indent="-377190" lvl="0" marL="342900" marR="0" rtl="0" algn="l">
              <a:lnSpc>
                <a:spcPct val="80000"/>
              </a:lnSpc>
              <a:spcBef>
                <a:spcPts val="480"/>
              </a:spcBef>
              <a:spcAft>
                <a:spcPts val="0"/>
              </a:spcAft>
              <a:buClr>
                <a:schemeClr val="accent1"/>
              </a:buClr>
              <a:buSzPct val="100000"/>
              <a:buFont typeface="Noto Symbol"/>
              <a:buChar char="■"/>
            </a:pPr>
            <a:r>
              <a:rPr b="0" baseline="0" i="0" lang="en-US" sz="2100" u="none" cap="none" strike="noStrike">
                <a:solidFill>
                  <a:schemeClr val="dk1"/>
                </a:solidFill>
                <a:latin typeface="Arial"/>
                <a:ea typeface="Arial"/>
                <a:cs typeface="Arial"/>
                <a:sym typeface="Arial"/>
              </a:rPr>
              <a:t>Debemos tener muy presente que, por principio, nada debe ser totalmente superfluo en un diseño, aunque tampoco es conveniente excederse en la utilización de elementos por el mero hecho de ponerlos, ya que esto puede producir un </a:t>
            </a:r>
            <a:r>
              <a:rPr b="0" baseline="0" i="1" lang="en-US" sz="2100" u="none" cap="none" strike="noStrike">
                <a:solidFill>
                  <a:schemeClr val="dk1"/>
                </a:solidFill>
                <a:latin typeface="Arial"/>
                <a:ea typeface="Arial"/>
                <a:cs typeface="Arial"/>
                <a:sym typeface="Arial"/>
              </a:rPr>
              <a:t>excesivo ruido </a:t>
            </a:r>
            <a:r>
              <a:rPr b="0" baseline="0" i="0" lang="en-US" sz="2100" u="none" cap="none" strike="noStrike">
                <a:solidFill>
                  <a:schemeClr val="dk1"/>
                </a:solidFill>
                <a:latin typeface="Arial"/>
                <a:ea typeface="Arial"/>
                <a:cs typeface="Arial"/>
                <a:sym typeface="Arial"/>
              </a:rPr>
              <a:t>o distracciones que pueden enmascarar el mensaje de la comunicación.</a:t>
            </a:r>
          </a:p>
          <a:p>
            <a:pPr indent="-377190" lvl="0" marL="342900" marR="0" rtl="0" algn="l">
              <a:lnSpc>
                <a:spcPct val="80000"/>
              </a:lnSpc>
              <a:spcBef>
                <a:spcPts val="480"/>
              </a:spcBef>
              <a:spcAft>
                <a:spcPts val="0"/>
              </a:spcAft>
              <a:buClr>
                <a:schemeClr val="accent1"/>
              </a:buClr>
              <a:buSzPct val="100000"/>
              <a:buFont typeface="Noto Symbol"/>
              <a:buChar char="■"/>
            </a:pPr>
            <a:r>
              <a:rPr b="0" baseline="0" i="0" lang="en-US" sz="2100" u="none" cap="none" strike="noStrike">
                <a:solidFill>
                  <a:schemeClr val="dk1"/>
                </a:solidFill>
                <a:latin typeface="Arial"/>
                <a:ea typeface="Arial"/>
                <a:cs typeface="Arial"/>
                <a:sym typeface="Arial"/>
              </a:rPr>
              <a:t>Por ejemplo, un sitio web con demasiados elementos animados distrae al usuario olvidándose por un momento de que hay un texto que leer.</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93" name="Shape 393"/>
        <p:cNvGrpSpPr/>
        <p:nvPr/>
      </p:nvGrpSpPr>
      <p:grpSpPr>
        <a:xfrm>
          <a:off x="0" y="0"/>
          <a:ext cx="0" cy="0"/>
          <a:chOff x="0" y="0"/>
          <a:chExt cx="0" cy="0"/>
        </a:xfrm>
      </p:grpSpPr>
      <p:sp>
        <p:nvSpPr>
          <p:cNvPr id="394" name="Shape 394"/>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Mapa de navegación . Prototipos</a:t>
            </a:r>
          </a:p>
        </p:txBody>
      </p:sp>
      <p:pic>
        <p:nvPicPr>
          <p:cNvPr id="395" name="Shape 395"/>
          <p:cNvPicPr preferRelativeResize="0"/>
          <p:nvPr/>
        </p:nvPicPr>
        <p:blipFill rotWithShape="1">
          <a:blip r:embed="rId3">
            <a:alphaModFix/>
          </a:blip>
          <a:srcRect b="0" l="0" r="0" t="0"/>
          <a:stretch/>
        </p:blipFill>
        <p:spPr>
          <a:xfrm>
            <a:off x="1331912" y="1052512"/>
            <a:ext cx="5964236" cy="5111750"/>
          </a:xfrm>
          <a:prstGeom prst="rect">
            <a:avLst/>
          </a:prstGeom>
          <a:noFill/>
          <a:ln>
            <a:noFill/>
          </a:ln>
        </p:spPr>
      </p:pic>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99" name="Shape 399"/>
        <p:cNvGrpSpPr/>
        <p:nvPr/>
      </p:nvGrpSpPr>
      <p:grpSpPr>
        <a:xfrm>
          <a:off x="0" y="0"/>
          <a:ext cx="0" cy="0"/>
          <a:chOff x="0" y="0"/>
          <a:chExt cx="0" cy="0"/>
        </a:xfrm>
      </p:grpSpPr>
      <p:sp>
        <p:nvSpPr>
          <p:cNvPr id="400" name="Shape 400"/>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Mapa de navegación . Prototipos</a:t>
            </a:r>
          </a:p>
        </p:txBody>
      </p:sp>
      <p:sp>
        <p:nvSpPr>
          <p:cNvPr id="401" name="Shape 401"/>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accent1"/>
              </a:buClr>
              <a:buSzPct val="64999"/>
              <a:buFont typeface="Noto Symbol"/>
              <a:buChar char="■"/>
            </a:pPr>
            <a:r>
              <a:rPr b="0" baseline="0" i="0" lang="en-US" sz="2600" u="none" cap="none" strike="noStrike">
                <a:solidFill>
                  <a:schemeClr val="dk1"/>
                </a:solidFill>
                <a:latin typeface="Arial"/>
                <a:ea typeface="Arial"/>
                <a:cs typeface="Arial"/>
                <a:sym typeface="Arial"/>
              </a:rPr>
              <a:t>Los </a:t>
            </a:r>
            <a:r>
              <a:rPr b="0" baseline="0" i="1" lang="en-US" sz="2600" u="none" cap="none" strike="noStrike">
                <a:solidFill>
                  <a:schemeClr val="dk1"/>
                </a:solidFill>
                <a:latin typeface="Arial"/>
                <a:ea typeface="Arial"/>
                <a:cs typeface="Arial"/>
                <a:sym typeface="Arial"/>
              </a:rPr>
              <a:t>prototipos </a:t>
            </a:r>
            <a:r>
              <a:rPr b="0" baseline="0" i="0" lang="en-US" sz="2600" u="none" cap="none" strike="noStrike">
                <a:solidFill>
                  <a:schemeClr val="dk1"/>
                </a:solidFill>
                <a:latin typeface="Arial"/>
                <a:ea typeface="Arial"/>
                <a:cs typeface="Arial"/>
                <a:sym typeface="Arial"/>
              </a:rPr>
              <a:t>son herramientas muy interesantes para ahorrar tiempo a la hora de determinar qué es lo que hay que hacer, ya que muestran un esquema de cómo quedará el sitio web, pero empleando mucho menos tiempo que si hubiese que hacer hacerlo realmente.</a:t>
            </a:r>
          </a:p>
          <a:p>
            <a:pPr indent="-342900" lvl="0" marL="342900" marR="0" rtl="0" algn="l">
              <a:lnSpc>
                <a:spcPct val="90000"/>
              </a:lnSpc>
              <a:spcBef>
                <a:spcPts val="520"/>
              </a:spcBef>
              <a:spcAft>
                <a:spcPts val="0"/>
              </a:spcAft>
              <a:buClr>
                <a:schemeClr val="accent1"/>
              </a:buClr>
              <a:buSzPct val="64999"/>
              <a:buFont typeface="Noto Symbol"/>
              <a:buChar char="■"/>
            </a:pPr>
            <a:r>
              <a:rPr b="0" baseline="0" i="0" lang="en-US" sz="2600" u="none" cap="none" strike="noStrike">
                <a:solidFill>
                  <a:schemeClr val="dk1"/>
                </a:solidFill>
                <a:latin typeface="Arial"/>
                <a:ea typeface="Arial"/>
                <a:cs typeface="Arial"/>
                <a:sym typeface="Arial"/>
              </a:rPr>
              <a:t>Más detalladamente, un prototipo web es un borrador o modelo inicial a partir del cual se empieza a concebir y desarrollar la idea original del diseño de un sitio web. Hacer un prototipo es más sencillo y económico que hacer una web real y luego modificarlo hasta alcanzar lo que se busca.</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05" name="Shape 405"/>
        <p:cNvGrpSpPr/>
        <p:nvPr/>
      </p:nvGrpSpPr>
      <p:grpSpPr>
        <a:xfrm>
          <a:off x="0" y="0"/>
          <a:ext cx="0" cy="0"/>
          <a:chOff x="0" y="0"/>
          <a:chExt cx="0" cy="0"/>
        </a:xfrm>
      </p:grpSpPr>
      <p:sp>
        <p:nvSpPr>
          <p:cNvPr id="406" name="Shape 406"/>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Mapa de navegación . Prototipos</a:t>
            </a:r>
          </a:p>
        </p:txBody>
      </p:sp>
      <p:sp>
        <p:nvSpPr>
          <p:cNvPr id="407" name="Shape 407"/>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El prototipado de las páginas web resuelven básicamente los siguientes aspectos:</a:t>
            </a:r>
          </a:p>
          <a:p>
            <a:pPr indent="-327025" lvl="1" marL="669925" marR="0" rtl="0" algn="l">
              <a:lnSpc>
                <a:spcPct val="80000"/>
              </a:lnSpc>
              <a:spcBef>
                <a:spcPts val="380"/>
              </a:spcBef>
              <a:spcAft>
                <a:spcPts val="0"/>
              </a:spcAft>
              <a:buClr>
                <a:schemeClr val="accent2"/>
              </a:buClr>
              <a:buSzPct val="59999"/>
              <a:buFont typeface="Noto Symbol"/>
              <a:buChar char="❑"/>
            </a:pPr>
            <a:r>
              <a:rPr b="0" baseline="0" i="0" lang="en-US" sz="1900" u="none" cap="none" strike="noStrike">
                <a:solidFill>
                  <a:schemeClr val="dk1"/>
                </a:solidFill>
                <a:latin typeface="Arial"/>
                <a:ea typeface="Arial"/>
                <a:cs typeface="Arial"/>
                <a:sym typeface="Arial"/>
              </a:rPr>
              <a:t>Qué elementos deben conformar la interfaz de cada página.</a:t>
            </a:r>
          </a:p>
          <a:p>
            <a:pPr indent="-327025" lvl="1" marL="669925" marR="0" rtl="0" algn="l">
              <a:lnSpc>
                <a:spcPct val="80000"/>
              </a:lnSpc>
              <a:spcBef>
                <a:spcPts val="380"/>
              </a:spcBef>
              <a:spcAft>
                <a:spcPts val="0"/>
              </a:spcAft>
              <a:buClr>
                <a:schemeClr val="accent2"/>
              </a:buClr>
              <a:buSzPct val="59999"/>
              <a:buFont typeface="Noto Symbol"/>
              <a:buChar char="❑"/>
            </a:pPr>
            <a:r>
              <a:rPr b="0" baseline="0" i="0" lang="en-US" sz="1900" u="none" cap="none" strike="noStrike">
                <a:solidFill>
                  <a:schemeClr val="dk1"/>
                </a:solidFill>
                <a:latin typeface="Arial"/>
                <a:ea typeface="Arial"/>
                <a:cs typeface="Arial"/>
                <a:sym typeface="Arial"/>
              </a:rPr>
              <a:t>Qué elementos o características serán comunes a lo largo de las distintas páginas del sitio web.</a:t>
            </a:r>
          </a:p>
          <a:p>
            <a:pPr indent="-327025" lvl="1" marL="669925" marR="0" rtl="0" algn="l">
              <a:lnSpc>
                <a:spcPct val="80000"/>
              </a:lnSpc>
              <a:spcBef>
                <a:spcPts val="380"/>
              </a:spcBef>
              <a:spcAft>
                <a:spcPts val="0"/>
              </a:spcAft>
              <a:buClr>
                <a:schemeClr val="accent2"/>
              </a:buClr>
              <a:buSzPct val="59999"/>
              <a:buFont typeface="Noto Symbol"/>
              <a:buChar char="❑"/>
            </a:pPr>
            <a:r>
              <a:rPr b="0" baseline="0" i="0" lang="en-US" sz="1900" u="none" cap="none" strike="noStrike">
                <a:solidFill>
                  <a:schemeClr val="dk1"/>
                </a:solidFill>
                <a:latin typeface="Arial"/>
                <a:ea typeface="Arial"/>
                <a:cs typeface="Arial"/>
                <a:sym typeface="Arial"/>
              </a:rPr>
              <a:t>Cuántos elementos deben conformar la interfaz para que haya suficiencia en la información/interacción, pero evitando la saturación de elementos (de cada página).</a:t>
            </a:r>
          </a:p>
          <a:p>
            <a:pPr indent="-327025" lvl="1" marL="669925" marR="0" rtl="0" algn="l">
              <a:lnSpc>
                <a:spcPct val="80000"/>
              </a:lnSpc>
              <a:spcBef>
                <a:spcPts val="380"/>
              </a:spcBef>
              <a:spcAft>
                <a:spcPts val="0"/>
              </a:spcAft>
              <a:buClr>
                <a:schemeClr val="accent2"/>
              </a:buClr>
              <a:buSzPct val="59999"/>
              <a:buFont typeface="Noto Symbol"/>
              <a:buChar char="❑"/>
            </a:pPr>
            <a:r>
              <a:rPr b="0" baseline="0" i="0" lang="en-US" sz="1900" u="none" cap="none" strike="noStrike">
                <a:solidFill>
                  <a:schemeClr val="dk1"/>
                </a:solidFill>
                <a:latin typeface="Arial"/>
                <a:ea typeface="Arial"/>
                <a:cs typeface="Arial"/>
                <a:sym typeface="Arial"/>
              </a:rPr>
              <a:t>Cómo debe organizarse el mapa de navegación (en qué orden y disposición van las páginas).</a:t>
            </a:r>
          </a:p>
          <a:p>
            <a:pPr indent="-327025" lvl="1" marL="669925" marR="0" rtl="0" algn="l">
              <a:lnSpc>
                <a:spcPct val="80000"/>
              </a:lnSpc>
              <a:spcBef>
                <a:spcPts val="380"/>
              </a:spcBef>
              <a:spcAft>
                <a:spcPts val="0"/>
              </a:spcAft>
              <a:buClr>
                <a:schemeClr val="accent2"/>
              </a:buClr>
              <a:buSzPct val="59999"/>
              <a:buFont typeface="Noto Symbol"/>
              <a:buChar char="❑"/>
            </a:pPr>
            <a:r>
              <a:rPr b="0" baseline="0" i="0" lang="en-US" sz="1900" u="none" cap="none" strike="noStrike">
                <a:solidFill>
                  <a:schemeClr val="dk1"/>
                </a:solidFill>
                <a:latin typeface="Arial"/>
                <a:ea typeface="Arial"/>
                <a:cs typeface="Arial"/>
                <a:sym typeface="Arial"/>
              </a:rPr>
              <a:t>Qué extensión (superficie visual o tamaño) adecuada deben tener aprovechando eficientemente el espacio bidimensional disponible.</a:t>
            </a:r>
          </a:p>
          <a:p>
            <a:pPr indent="-327025" lvl="1" marL="669925" marR="0" rtl="0" algn="l">
              <a:lnSpc>
                <a:spcPct val="80000"/>
              </a:lnSpc>
              <a:spcBef>
                <a:spcPts val="380"/>
              </a:spcBef>
              <a:spcAft>
                <a:spcPts val="0"/>
              </a:spcAft>
              <a:buClr>
                <a:schemeClr val="accent2"/>
              </a:buClr>
              <a:buSzPct val="59999"/>
              <a:buFont typeface="Noto Symbol"/>
              <a:buChar char="❑"/>
            </a:pPr>
            <a:r>
              <a:rPr b="0" baseline="0" i="0" lang="en-US" sz="1900" u="none" cap="none" strike="noStrike">
                <a:solidFill>
                  <a:schemeClr val="dk1"/>
                </a:solidFill>
                <a:latin typeface="Arial"/>
                <a:ea typeface="Arial"/>
                <a:cs typeface="Arial"/>
                <a:sym typeface="Arial"/>
              </a:rPr>
              <a:t>Qué aspectos deben tenerse en cuenta a la hora de desarrollar el sitio web. Entre los aspectos especialmente interesantes, por su repercusión en los usuarios finales que usen o visiten un sitio web, están los aspectos técnicos, de usabilidad y de accesibilidad.</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11" name="Shape 411"/>
        <p:cNvGrpSpPr/>
        <p:nvPr/>
      </p:nvGrpSpPr>
      <p:grpSpPr>
        <a:xfrm>
          <a:off x="0" y="0"/>
          <a:ext cx="0" cy="0"/>
          <a:chOff x="0" y="0"/>
          <a:chExt cx="0" cy="0"/>
        </a:xfrm>
      </p:grpSpPr>
      <p:sp>
        <p:nvSpPr>
          <p:cNvPr id="412" name="Shape 412"/>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Mapa de navegación . Prototipos</a:t>
            </a:r>
          </a:p>
        </p:txBody>
      </p:sp>
      <p:sp>
        <p:nvSpPr>
          <p:cNvPr id="413" name="Shape 413"/>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600" u="none" cap="none" strike="noStrike">
                <a:solidFill>
                  <a:schemeClr val="dk1"/>
                </a:solidFill>
                <a:latin typeface="Arial"/>
                <a:ea typeface="Arial"/>
                <a:cs typeface="Arial"/>
                <a:sym typeface="Arial"/>
              </a:rPr>
              <a:t>A la hora de realizar prototipos se puede separar la interfaz gráfica en dos grupos de elementos o componentes:</a:t>
            </a:r>
          </a:p>
          <a:p>
            <a:pPr indent="-327025" lvl="1" marL="669925" marR="0" rtl="0" algn="l">
              <a:lnSpc>
                <a:spcPct val="100000"/>
              </a:lnSpc>
              <a:spcBef>
                <a:spcPts val="440"/>
              </a:spcBef>
              <a:spcAft>
                <a:spcPts val="0"/>
              </a:spcAft>
              <a:buClr>
                <a:schemeClr val="accent2"/>
              </a:buClr>
              <a:buSzPct val="59999"/>
              <a:buFont typeface="Noto Symbol"/>
              <a:buChar char="❑"/>
            </a:pPr>
            <a:r>
              <a:rPr b="0" baseline="0" i="0" lang="en-US" sz="2200" u="none" cap="none" strike="noStrike">
                <a:solidFill>
                  <a:schemeClr val="dk1"/>
                </a:solidFill>
                <a:latin typeface="Arial"/>
                <a:ea typeface="Arial"/>
                <a:cs typeface="Arial"/>
                <a:sym typeface="Arial"/>
              </a:rPr>
              <a:t>Los elementos o componentes abstractos y comunes a toda página web, como son las cabeceras, barras de navegación (vertical u horizontal), los pies de página, los formularios, etc.</a:t>
            </a:r>
          </a:p>
          <a:p>
            <a:pPr indent="-327025" lvl="1" marL="669925" marR="0" rtl="0" algn="l">
              <a:lnSpc>
                <a:spcPct val="100000"/>
              </a:lnSpc>
              <a:spcBef>
                <a:spcPts val="440"/>
              </a:spcBef>
              <a:spcAft>
                <a:spcPts val="0"/>
              </a:spcAft>
              <a:buClr>
                <a:schemeClr val="accent2"/>
              </a:buClr>
              <a:buSzPct val="59999"/>
              <a:buFont typeface="Noto Symbol"/>
              <a:buChar char="❑"/>
            </a:pPr>
            <a:r>
              <a:rPr b="0" baseline="0" i="0" lang="en-US" sz="2200" u="none" cap="none" strike="noStrike">
                <a:solidFill>
                  <a:schemeClr val="dk1"/>
                </a:solidFill>
                <a:latin typeface="Arial"/>
                <a:ea typeface="Arial"/>
                <a:cs typeface="Arial"/>
                <a:sym typeface="Arial"/>
              </a:rPr>
              <a:t>Los elementos concretos específicos de una parte o del total de una página web, que se utilizan con un objetivo y una apariencia concreta, por ejemplo, botones, enlaces, campos de texto, imágenes, texto, etc.</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17" name="Shape 417"/>
        <p:cNvGrpSpPr/>
        <p:nvPr/>
      </p:nvGrpSpPr>
      <p:grpSpPr>
        <a:xfrm>
          <a:off x="0" y="0"/>
          <a:ext cx="0" cy="0"/>
          <a:chOff x="0" y="0"/>
          <a:chExt cx="0" cy="0"/>
        </a:xfrm>
      </p:grpSpPr>
      <p:sp>
        <p:nvSpPr>
          <p:cNvPr id="418" name="Shape 418"/>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Mapa de navegación . Prototipos</a:t>
            </a:r>
          </a:p>
        </p:txBody>
      </p:sp>
      <p:sp>
        <p:nvSpPr>
          <p:cNvPr id="419" name="Shape 419"/>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219075" lvl="0" marL="342900" marR="0" rtl="0" algn="l">
              <a:lnSpc>
                <a:spcPct val="100000"/>
              </a:lnSpc>
              <a:spcBef>
                <a:spcPts val="0"/>
              </a:spcBef>
              <a:spcAft>
                <a:spcPts val="0"/>
              </a:spcAft>
              <a:buClr>
                <a:schemeClr val="accent1"/>
              </a:buClr>
              <a:buFont typeface="Noto Symbol"/>
              <a:buNone/>
            </a:pPr>
            <a:r>
              <a:t/>
            </a:r>
            <a:endParaRPr b="0" baseline="0" i="0" sz="3000" u="none" cap="none" strike="noStrike">
              <a:solidFill>
                <a:schemeClr val="dk1"/>
              </a:solidFill>
              <a:latin typeface="Arial"/>
              <a:ea typeface="Arial"/>
              <a:cs typeface="Arial"/>
              <a:sym typeface="Arial"/>
            </a:endParaRPr>
          </a:p>
        </p:txBody>
      </p:sp>
      <p:pic>
        <p:nvPicPr>
          <p:cNvPr id="420" name="Shape 420"/>
          <p:cNvPicPr preferRelativeResize="0"/>
          <p:nvPr/>
        </p:nvPicPr>
        <p:blipFill rotWithShape="1">
          <a:blip r:embed="rId3">
            <a:alphaModFix/>
          </a:blip>
          <a:srcRect b="0" l="0" r="0" t="0"/>
          <a:stretch/>
        </p:blipFill>
        <p:spPr>
          <a:xfrm>
            <a:off x="539750" y="1484312"/>
            <a:ext cx="8137525" cy="4241799"/>
          </a:xfrm>
          <a:prstGeom prst="rect">
            <a:avLst/>
          </a:prstGeom>
          <a:noFill/>
          <a:ln>
            <a:noFill/>
          </a:ln>
        </p:spPr>
      </p:pic>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24" name="Shape 424"/>
        <p:cNvGrpSpPr/>
        <p:nvPr/>
      </p:nvGrpSpPr>
      <p:grpSpPr>
        <a:xfrm>
          <a:off x="0" y="0"/>
          <a:ext cx="0" cy="0"/>
          <a:chOff x="0" y="0"/>
          <a:chExt cx="0" cy="0"/>
        </a:xfrm>
      </p:grpSpPr>
      <p:sp>
        <p:nvSpPr>
          <p:cNvPr id="425" name="Shape 425"/>
          <p:cNvSpPr txBox="1"/>
          <p:nvPr>
            <p:ph type="ctrTitle"/>
          </p:nvPr>
        </p:nvSpPr>
        <p:spPr>
          <a:xfrm>
            <a:off x="914400" y="1524000"/>
            <a:ext cx="7623174" cy="17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5000" u="none" cap="none" strike="noStrike">
                <a:solidFill>
                  <a:schemeClr val="dk2"/>
                </a:solidFill>
                <a:latin typeface="Garamond"/>
                <a:ea typeface="Garamond"/>
                <a:cs typeface="Garamond"/>
                <a:sym typeface="Garamond"/>
              </a:rPr>
              <a:t>Planificación de interfaces gráficas</a:t>
            </a:r>
          </a:p>
        </p:txBody>
      </p:sp>
      <p:sp>
        <p:nvSpPr>
          <p:cNvPr id="426" name="Shape 426"/>
          <p:cNvSpPr txBox="1"/>
          <p:nvPr>
            <p:ph idx="1" type="subTitle"/>
          </p:nvPr>
        </p:nvSpPr>
        <p:spPr>
          <a:xfrm>
            <a:off x="1981200" y="3962400"/>
            <a:ext cx="6553200" cy="17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Noto Symbol"/>
              <a:buNone/>
            </a:pPr>
            <a:r>
              <a:rPr b="0" baseline="0" i="0" lang="en-US" sz="2800" u="none" cap="none" strike="noStrike">
                <a:solidFill>
                  <a:schemeClr val="dk1"/>
                </a:solidFill>
                <a:latin typeface="Arial"/>
                <a:ea typeface="Arial"/>
                <a:cs typeface="Arial"/>
                <a:sym typeface="Arial"/>
              </a:rPr>
              <a:t>Interpretación de guías de estilo. Elementos</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30" name="Shape 430"/>
        <p:cNvGrpSpPr/>
        <p:nvPr/>
      </p:nvGrpSpPr>
      <p:grpSpPr>
        <a:xfrm>
          <a:off x="0" y="0"/>
          <a:ext cx="0" cy="0"/>
          <a:chOff x="0" y="0"/>
          <a:chExt cx="0" cy="0"/>
        </a:xfrm>
      </p:grpSpPr>
      <p:sp>
        <p:nvSpPr>
          <p:cNvPr id="431" name="Shape 431"/>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3800" u="none" cap="none" strike="noStrike">
                <a:solidFill>
                  <a:schemeClr val="dk2"/>
                </a:solidFill>
                <a:latin typeface="Garamond"/>
                <a:ea typeface="Garamond"/>
                <a:cs typeface="Garamond"/>
                <a:sym typeface="Garamond"/>
              </a:rPr>
              <a:t>Interpretación de guías de estilo. Elementos</a:t>
            </a:r>
            <a:br>
              <a:rPr b="0" baseline="0" i="0" lang="en-US" sz="3800" u="none" cap="none" strike="noStrike">
                <a:solidFill>
                  <a:schemeClr val="dk2"/>
                </a:solidFill>
                <a:latin typeface="Garamond"/>
                <a:ea typeface="Garamond"/>
                <a:cs typeface="Garamond"/>
                <a:sym typeface="Garamond"/>
              </a:rPr>
            </a:br>
          </a:p>
        </p:txBody>
      </p:sp>
      <p:sp>
        <p:nvSpPr>
          <p:cNvPr id="432" name="Shape 432"/>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Por su complejidad, para diseñar eficazmente interfaces web, son necesarias dos actividades: la planificación de qué se quiere hacer y la coordinación del equipo de desarrollo que se encarga del diseño. en la sección anterior se han visto dos técnicas para facilitar esta tarea. en esta sección se trata otra que también tiene relación con el diseño de sitios web dentro de entornos de desarrollo: la creación de una guía de estilo.</a:t>
            </a:r>
          </a:p>
          <a:p>
            <a:pPr indent="-342900" lvl="0" marL="342900" marR="0" rtl="0" algn="l">
              <a:lnSpc>
                <a:spcPct val="9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La guía de estilo es un documento (o varios) que define las pautas y normas de calidad que debe seguir una interfaz web para un determinado sitio web.</a:t>
            </a:r>
          </a:p>
          <a:p>
            <a:pPr indent="-342900" lvl="0" marL="342900" marR="0" rtl="0" algn="l">
              <a:lnSpc>
                <a:spcPct val="90000"/>
              </a:lnSpc>
              <a:spcBef>
                <a:spcPts val="420"/>
              </a:spcBef>
              <a:spcAft>
                <a:spcPts val="0"/>
              </a:spcAft>
              <a:buClr>
                <a:schemeClr val="accent1"/>
              </a:buClr>
              <a:buSzPct val="64999"/>
              <a:buFont typeface="Noto Symbol"/>
              <a:buChar char="■"/>
            </a:pPr>
            <a:r>
              <a:rPr b="0" baseline="0" i="0" lang="en-US" sz="2100" u="none" cap="none" strike="noStrike">
                <a:solidFill>
                  <a:schemeClr val="dk1"/>
                </a:solidFill>
                <a:latin typeface="Arial"/>
                <a:ea typeface="Arial"/>
                <a:cs typeface="Arial"/>
                <a:sym typeface="Arial"/>
              </a:rPr>
              <a:t>Gracias a la guía de estilo se garantiza la coherencia del sitio, integrando toda la interfaz con un aspecto y uso homogéneos.</a:t>
            </a: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36" name="Shape 436"/>
        <p:cNvGrpSpPr/>
        <p:nvPr/>
      </p:nvGrpSpPr>
      <p:grpSpPr>
        <a:xfrm>
          <a:off x="0" y="0"/>
          <a:ext cx="0" cy="0"/>
          <a:chOff x="0" y="0"/>
          <a:chExt cx="0" cy="0"/>
        </a:xfrm>
      </p:grpSpPr>
      <p:sp>
        <p:nvSpPr>
          <p:cNvPr id="437" name="Shape 437"/>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3800" u="none" cap="none" strike="noStrike">
                <a:solidFill>
                  <a:schemeClr val="dk2"/>
                </a:solidFill>
                <a:latin typeface="Garamond"/>
                <a:ea typeface="Garamond"/>
                <a:cs typeface="Garamond"/>
                <a:sym typeface="Garamond"/>
              </a:rPr>
              <a:t>Interpretación de guías de estilo. Elementos</a:t>
            </a:r>
            <a:br>
              <a:rPr b="0" baseline="0" i="0" lang="en-US" sz="3800" u="none" cap="none" strike="noStrike">
                <a:solidFill>
                  <a:schemeClr val="dk2"/>
                </a:solidFill>
                <a:latin typeface="Garamond"/>
                <a:ea typeface="Garamond"/>
                <a:cs typeface="Garamond"/>
                <a:sym typeface="Garamond"/>
              </a:rPr>
            </a:br>
          </a:p>
        </p:txBody>
      </p:sp>
      <p:sp>
        <p:nvSpPr>
          <p:cNvPr id="438" name="Shape 438"/>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accent1"/>
              </a:buClr>
              <a:buSzPct val="64999"/>
              <a:buFont typeface="Noto Symbol"/>
              <a:buChar char="■"/>
            </a:pPr>
            <a:r>
              <a:rPr b="0" baseline="0" i="0" lang="en-US" sz="2600" u="none" cap="none" strike="noStrike">
                <a:solidFill>
                  <a:schemeClr val="dk1"/>
                </a:solidFill>
                <a:latin typeface="Arial"/>
                <a:ea typeface="Arial"/>
                <a:cs typeface="Arial"/>
                <a:sym typeface="Arial"/>
              </a:rPr>
              <a:t>La guía de estilo abarca aspectos de calidad de uso, accesibilidad, diseño gráfico, marketing, etc., tocando temas como los colores y otros elementos de diseño, como estándares (de usabilidad,accesibilidad, etc.). Más concretamente, se puede decir que una guía de estilo para la interfaz de usuario sirve como:</a:t>
            </a:r>
          </a:p>
          <a:p>
            <a:pPr indent="-327025" lvl="1" marL="669925" marR="0" rtl="0" algn="l">
              <a:lnSpc>
                <a:spcPct val="80000"/>
              </a:lnSpc>
              <a:spcBef>
                <a:spcPts val="440"/>
              </a:spcBef>
              <a:spcAft>
                <a:spcPts val="0"/>
              </a:spcAft>
              <a:buClr>
                <a:schemeClr val="accent2"/>
              </a:buClr>
              <a:buSzPct val="59999"/>
              <a:buFont typeface="Noto Symbol"/>
              <a:buChar char="❑"/>
            </a:pPr>
            <a:r>
              <a:rPr b="0" baseline="0" i="0" lang="en-US" sz="2200" u="none" cap="none" strike="noStrike">
                <a:solidFill>
                  <a:schemeClr val="dk1"/>
                </a:solidFill>
                <a:latin typeface="Arial"/>
                <a:ea typeface="Arial"/>
                <a:cs typeface="Arial"/>
                <a:sym typeface="Arial"/>
              </a:rPr>
              <a:t>Una herramienta para garantizar la coherencia de un sitio web a través de las páginas web del sitio.</a:t>
            </a:r>
          </a:p>
          <a:p>
            <a:pPr indent="-327025" lvl="1" marL="669925" marR="0" rtl="0" algn="l">
              <a:lnSpc>
                <a:spcPct val="80000"/>
              </a:lnSpc>
              <a:spcBef>
                <a:spcPts val="440"/>
              </a:spcBef>
              <a:spcAft>
                <a:spcPts val="0"/>
              </a:spcAft>
              <a:buClr>
                <a:schemeClr val="accent2"/>
              </a:buClr>
              <a:buSzPct val="59999"/>
              <a:buFont typeface="Noto Symbol"/>
              <a:buChar char="❑"/>
            </a:pPr>
            <a:r>
              <a:rPr b="0" baseline="0" i="0" lang="en-US" sz="2200" u="none" cap="none" strike="noStrike">
                <a:solidFill>
                  <a:schemeClr val="dk1"/>
                </a:solidFill>
                <a:latin typeface="Arial"/>
                <a:ea typeface="Arial"/>
                <a:cs typeface="Arial"/>
                <a:sym typeface="Arial"/>
              </a:rPr>
              <a:t>Una técnica para conseguir integrar en un mismo objetivo a todos los miembros de un equipo de trabajo, ya que se establecen las pautas que todos deben seguir. Además, ayuda a la formación de nuevos miembros de unequipo de trabajo.</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42" name="Shape 442"/>
        <p:cNvGrpSpPr/>
        <p:nvPr/>
      </p:nvGrpSpPr>
      <p:grpSpPr>
        <a:xfrm>
          <a:off x="0" y="0"/>
          <a:ext cx="0" cy="0"/>
          <a:chOff x="0" y="0"/>
          <a:chExt cx="0" cy="0"/>
        </a:xfrm>
      </p:grpSpPr>
      <p:sp>
        <p:nvSpPr>
          <p:cNvPr id="443" name="Shape 443"/>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3800" u="none" cap="none" strike="noStrike">
                <a:solidFill>
                  <a:schemeClr val="dk2"/>
                </a:solidFill>
                <a:latin typeface="Garamond"/>
                <a:ea typeface="Garamond"/>
                <a:cs typeface="Garamond"/>
                <a:sym typeface="Garamond"/>
              </a:rPr>
              <a:t>Interpretación de guías de estilo. Elementos</a:t>
            </a:r>
            <a:br>
              <a:rPr b="0" baseline="0" i="0" lang="en-US" sz="3800" u="none" cap="none" strike="noStrike">
                <a:solidFill>
                  <a:schemeClr val="dk2"/>
                </a:solidFill>
                <a:latin typeface="Garamond"/>
                <a:ea typeface="Garamond"/>
                <a:cs typeface="Garamond"/>
                <a:sym typeface="Garamond"/>
              </a:rPr>
            </a:br>
          </a:p>
        </p:txBody>
      </p:sp>
      <p:sp>
        <p:nvSpPr>
          <p:cNvPr id="444" name="Shape 444"/>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accent1"/>
              </a:buClr>
              <a:buSzPct val="64999"/>
              <a:buFont typeface="Noto Symbol"/>
              <a:buChar char="■"/>
            </a:pPr>
            <a:r>
              <a:rPr b="0" baseline="0" i="0" lang="en-US" sz="2600" u="none" cap="none" strike="noStrike">
                <a:solidFill>
                  <a:schemeClr val="dk1"/>
                </a:solidFill>
                <a:latin typeface="Arial"/>
                <a:ea typeface="Arial"/>
                <a:cs typeface="Arial"/>
                <a:sym typeface="Arial"/>
              </a:rPr>
              <a:t>No existe una estructura única que deban seguir las guías de estilo. Sin embargo, algunas de las preguntas que debe responder son:</a:t>
            </a:r>
          </a:p>
          <a:p>
            <a:pPr indent="-327025" lvl="1" marL="669925" marR="0" rtl="0" algn="l">
              <a:lnSpc>
                <a:spcPct val="80000"/>
              </a:lnSpc>
              <a:spcBef>
                <a:spcPts val="440"/>
              </a:spcBef>
              <a:spcAft>
                <a:spcPts val="0"/>
              </a:spcAft>
              <a:buClr>
                <a:schemeClr val="accent2"/>
              </a:buClr>
              <a:buSzPct val="59999"/>
              <a:buFont typeface="Noto Symbol"/>
              <a:buChar char="❑"/>
            </a:pPr>
            <a:r>
              <a:rPr b="0" baseline="0" i="0" lang="en-US" sz="2200" u="none" cap="none" strike="noStrike">
                <a:solidFill>
                  <a:schemeClr val="dk1"/>
                </a:solidFill>
                <a:latin typeface="Arial"/>
                <a:ea typeface="Arial"/>
                <a:cs typeface="Arial"/>
                <a:sym typeface="Arial"/>
              </a:rPr>
              <a:t>¿Qué colores tendrá la web y tonos?</a:t>
            </a:r>
          </a:p>
          <a:p>
            <a:pPr indent="-327025" lvl="1" marL="669925" marR="0" rtl="0" algn="l">
              <a:lnSpc>
                <a:spcPct val="80000"/>
              </a:lnSpc>
              <a:spcBef>
                <a:spcPts val="440"/>
              </a:spcBef>
              <a:spcAft>
                <a:spcPts val="0"/>
              </a:spcAft>
              <a:buClr>
                <a:schemeClr val="accent2"/>
              </a:buClr>
              <a:buSzPct val="59999"/>
              <a:buFont typeface="Noto Symbol"/>
              <a:buChar char="❑"/>
            </a:pPr>
            <a:r>
              <a:rPr b="0" baseline="0" i="0" lang="en-US" sz="2200" u="none" cap="none" strike="noStrike">
                <a:solidFill>
                  <a:schemeClr val="dk1"/>
                </a:solidFill>
                <a:latin typeface="Arial"/>
                <a:ea typeface="Arial"/>
                <a:cs typeface="Arial"/>
                <a:sym typeface="Arial"/>
              </a:rPr>
              <a:t>¿Qué fuentes se usarán?</a:t>
            </a:r>
          </a:p>
          <a:p>
            <a:pPr indent="-327025" lvl="1" marL="669925" marR="0" rtl="0" algn="l">
              <a:lnSpc>
                <a:spcPct val="80000"/>
              </a:lnSpc>
              <a:spcBef>
                <a:spcPts val="440"/>
              </a:spcBef>
              <a:spcAft>
                <a:spcPts val="0"/>
              </a:spcAft>
              <a:buClr>
                <a:schemeClr val="accent2"/>
              </a:buClr>
              <a:buSzPct val="59999"/>
              <a:buFont typeface="Noto Symbol"/>
              <a:buChar char="❑"/>
            </a:pPr>
            <a:r>
              <a:rPr b="0" baseline="0" i="0" lang="en-US" sz="2200" u="none" cap="none" strike="noStrike">
                <a:solidFill>
                  <a:schemeClr val="dk1"/>
                </a:solidFill>
                <a:latin typeface="Arial"/>
                <a:ea typeface="Arial"/>
                <a:cs typeface="Arial"/>
                <a:sym typeface="Arial"/>
              </a:rPr>
              <a:t>¿Qué formato de fuente se usará para los títulos, subtítulos, encabezados y el texto principal? ¿Cuál será la estructura? ¿Habrá encabezado, pie de página o menús?</a:t>
            </a:r>
          </a:p>
          <a:p>
            <a:pPr indent="-327025" lvl="1" marL="669925" marR="0" rtl="0" algn="l">
              <a:lnSpc>
                <a:spcPct val="80000"/>
              </a:lnSpc>
              <a:spcBef>
                <a:spcPts val="440"/>
              </a:spcBef>
              <a:spcAft>
                <a:spcPts val="0"/>
              </a:spcAft>
              <a:buClr>
                <a:schemeClr val="accent2"/>
              </a:buClr>
              <a:buSzPct val="59999"/>
              <a:buFont typeface="Noto Symbol"/>
              <a:buChar char="❑"/>
            </a:pPr>
            <a:r>
              <a:rPr b="0" baseline="0" i="0" lang="en-US" sz="2200" u="none" cap="none" strike="noStrike">
                <a:solidFill>
                  <a:schemeClr val="dk1"/>
                </a:solidFill>
                <a:latin typeface="Arial"/>
                <a:ea typeface="Arial"/>
                <a:cs typeface="Arial"/>
                <a:sym typeface="Arial"/>
              </a:rPr>
              <a:t>¿Habrá un menú o varios?</a:t>
            </a:r>
          </a:p>
          <a:p>
            <a:pPr indent="-327025" lvl="1" marL="669925" marR="0" rtl="0" algn="l">
              <a:lnSpc>
                <a:spcPct val="80000"/>
              </a:lnSpc>
              <a:spcBef>
                <a:spcPts val="440"/>
              </a:spcBef>
              <a:spcAft>
                <a:spcPts val="0"/>
              </a:spcAft>
              <a:buClr>
                <a:schemeClr val="accent2"/>
              </a:buClr>
              <a:buSzPct val="59999"/>
              <a:buFont typeface="Noto Symbol"/>
              <a:buChar char="❑"/>
            </a:pPr>
            <a:r>
              <a:rPr b="0" baseline="0" i="0" lang="en-US" sz="2200" u="none" cap="none" strike="noStrike">
                <a:solidFill>
                  <a:schemeClr val="dk1"/>
                </a:solidFill>
                <a:latin typeface="Arial"/>
                <a:ea typeface="Arial"/>
                <a:cs typeface="Arial"/>
                <a:sym typeface="Arial"/>
              </a:rPr>
              <a:t>¿Cuántos y dónde colocarlos? ¿Qué imágenes se mostrarán? ¿Dónde se colocarán?</a:t>
            </a:r>
          </a:p>
          <a:p>
            <a:pPr indent="-327025" lvl="1" marL="669925" marR="0" rtl="0" algn="l">
              <a:lnSpc>
                <a:spcPct val="80000"/>
              </a:lnSpc>
              <a:spcBef>
                <a:spcPts val="440"/>
              </a:spcBef>
              <a:spcAft>
                <a:spcPts val="0"/>
              </a:spcAft>
              <a:buClr>
                <a:schemeClr val="accent2"/>
              </a:buClr>
              <a:buSzPct val="59999"/>
              <a:buFont typeface="Noto Symbol"/>
              <a:buChar char="❑"/>
            </a:pPr>
            <a:r>
              <a:rPr b="0" baseline="0" i="0" lang="en-US" sz="2200" u="none" cap="none" strike="noStrike">
                <a:solidFill>
                  <a:schemeClr val="dk1"/>
                </a:solidFill>
                <a:latin typeface="Arial"/>
                <a:ea typeface="Arial"/>
                <a:cs typeface="Arial"/>
                <a:sym typeface="Arial"/>
              </a:rPr>
              <a:t>¿Habrá logotipo? ¿Dónde se colocará? ¿Se tratarán la accesibilidad de la página y criterios de calidad de uso?</a:t>
            </a: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48" name="Shape 448"/>
        <p:cNvGrpSpPr/>
        <p:nvPr/>
      </p:nvGrpSpPr>
      <p:grpSpPr>
        <a:xfrm>
          <a:off x="0" y="0"/>
          <a:ext cx="0" cy="0"/>
          <a:chOff x="0" y="0"/>
          <a:chExt cx="0" cy="0"/>
        </a:xfrm>
      </p:grpSpPr>
      <p:sp>
        <p:nvSpPr>
          <p:cNvPr id="449" name="Shape 449"/>
          <p:cNvSpPr txBox="1"/>
          <p:nvPr>
            <p:ph type="ctrTitle"/>
          </p:nvPr>
        </p:nvSpPr>
        <p:spPr>
          <a:xfrm>
            <a:off x="914400" y="1524000"/>
            <a:ext cx="7623174" cy="17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5000" u="none" cap="none" strike="noStrike">
                <a:solidFill>
                  <a:schemeClr val="dk2"/>
                </a:solidFill>
                <a:latin typeface="Garamond"/>
                <a:ea typeface="Garamond"/>
                <a:cs typeface="Garamond"/>
                <a:sym typeface="Garamond"/>
              </a:rPr>
              <a:t>Planificación de interfaces gráficas</a:t>
            </a:r>
          </a:p>
        </p:txBody>
      </p:sp>
      <p:sp>
        <p:nvSpPr>
          <p:cNvPr id="450" name="Shape 450"/>
          <p:cNvSpPr txBox="1"/>
          <p:nvPr>
            <p:ph idx="1" type="subTitle"/>
          </p:nvPr>
        </p:nvSpPr>
        <p:spPr>
          <a:xfrm>
            <a:off x="1981200" y="3962400"/>
            <a:ext cx="6553200" cy="17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Noto Symbol"/>
              <a:buNone/>
            </a:pPr>
            <a:r>
              <a:rPr b="0" baseline="0" i="0" lang="en-US" sz="2800" u="none" cap="none" strike="noStrike">
                <a:solidFill>
                  <a:schemeClr val="dk1"/>
                </a:solidFill>
                <a:latin typeface="Arial"/>
                <a:ea typeface="Arial"/>
                <a:cs typeface="Arial"/>
                <a:sym typeface="Arial"/>
              </a:rPr>
              <a:t>Aplicaciones para desarrollo web</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3800" u="none" cap="none" strike="noStrike">
                <a:solidFill>
                  <a:schemeClr val="dk2"/>
                </a:solidFill>
                <a:latin typeface="Garamond"/>
                <a:ea typeface="Garamond"/>
                <a:cs typeface="Garamond"/>
                <a:sym typeface="Garamond"/>
              </a:rPr>
              <a:t>Elementos de diseño: </a:t>
            </a:r>
            <a:br>
              <a:rPr b="1" baseline="0" i="0" lang="en-US" sz="3800" u="none" cap="none" strike="noStrike">
                <a:solidFill>
                  <a:schemeClr val="dk2"/>
                </a:solidFill>
                <a:latin typeface="Garamond"/>
                <a:ea typeface="Garamond"/>
                <a:cs typeface="Garamond"/>
                <a:sym typeface="Garamond"/>
              </a:rPr>
            </a:br>
            <a:r>
              <a:rPr b="1" baseline="0" i="0" lang="en-US" sz="3800" u="none" cap="none" strike="noStrike">
                <a:solidFill>
                  <a:schemeClr val="dk2"/>
                </a:solidFill>
                <a:latin typeface="Garamond"/>
                <a:ea typeface="Garamond"/>
                <a:cs typeface="Garamond"/>
                <a:sym typeface="Garamond"/>
              </a:rPr>
              <a:t>Percepción visual</a:t>
            </a:r>
          </a:p>
        </p:txBody>
      </p:sp>
      <p:sp>
        <p:nvSpPr>
          <p:cNvPr id="68" name="Shape 68"/>
          <p:cNvSpPr txBox="1"/>
          <p:nvPr>
            <p:ph idx="1" type="body"/>
          </p:nvPr>
        </p:nvSpPr>
        <p:spPr>
          <a:xfrm>
            <a:off x="457200" y="1752600"/>
            <a:ext cx="8229600" cy="4530600"/>
          </a:xfrm>
          <a:prstGeom prst="rect">
            <a:avLst/>
          </a:prstGeom>
          <a:noFill/>
          <a:ln>
            <a:noFill/>
          </a:ln>
        </p:spPr>
        <p:txBody>
          <a:bodyPr anchorCtr="0" anchor="t" bIns="45700" lIns="91425" rIns="91425" tIns="45700">
            <a:noAutofit/>
          </a:bodyPr>
          <a:lstStyle/>
          <a:p>
            <a:pPr indent="-377190" lvl="0" marL="342900" marR="0" rtl="0" algn="l">
              <a:lnSpc>
                <a:spcPct val="80000"/>
              </a:lnSpc>
              <a:spcBef>
                <a:spcPts val="0"/>
              </a:spcBef>
              <a:spcAft>
                <a:spcPts val="0"/>
              </a:spcAft>
              <a:buClr>
                <a:schemeClr val="accent1"/>
              </a:buClr>
              <a:buSzPct val="100000"/>
              <a:buFont typeface="Noto Symbol"/>
              <a:buChar char="■"/>
            </a:pPr>
            <a:r>
              <a:rPr b="0" baseline="0" i="0" lang="en-US" sz="2100" u="none" cap="none" strike="noStrike">
                <a:solidFill>
                  <a:schemeClr val="dk1"/>
                </a:solidFill>
                <a:latin typeface="Arial"/>
                <a:ea typeface="Arial"/>
                <a:cs typeface="Arial"/>
                <a:sym typeface="Arial"/>
              </a:rPr>
              <a:t>Una vez asimilada toda la información sobre aquello que quiere comunicar, el diseñador ha de empezar a generar soluciones de diseño adecuadas al propósito.</a:t>
            </a:r>
          </a:p>
          <a:p>
            <a:pPr indent="-377190" lvl="0" marL="342900" marR="0" rtl="0" algn="l">
              <a:lnSpc>
                <a:spcPct val="80000"/>
              </a:lnSpc>
              <a:spcBef>
                <a:spcPts val="480"/>
              </a:spcBef>
              <a:spcAft>
                <a:spcPts val="0"/>
              </a:spcAft>
              <a:buClr>
                <a:schemeClr val="accent1"/>
              </a:buClr>
              <a:buSzPct val="100000"/>
              <a:buFont typeface="Noto Symbol"/>
              <a:buChar char="■"/>
            </a:pPr>
            <a:r>
              <a:rPr b="0" baseline="0" i="0" lang="en-US" sz="2100" u="none" cap="none" strike="noStrike">
                <a:solidFill>
                  <a:schemeClr val="dk1"/>
                </a:solidFill>
                <a:latin typeface="Arial"/>
                <a:ea typeface="Arial"/>
                <a:cs typeface="Arial"/>
                <a:sym typeface="Arial"/>
              </a:rPr>
              <a:t>Lo primero que determinará es el área de diseño, es decir, qué tamaño se asignará al </a:t>
            </a:r>
            <a:r>
              <a:rPr b="0" baseline="0" i="0" lang="en-US" sz="2100" u="sng" cap="none" strike="noStrike">
                <a:solidFill>
                  <a:schemeClr val="dk1"/>
                </a:solidFill>
                <a:latin typeface="Arial"/>
                <a:ea typeface="Arial"/>
                <a:cs typeface="Arial"/>
                <a:sym typeface="Arial"/>
              </a:rPr>
              <a:t>espacio</a:t>
            </a:r>
            <a:r>
              <a:rPr b="0" baseline="0" i="0" lang="en-US" sz="2100" u="none" cap="none" strike="noStrike">
                <a:solidFill>
                  <a:schemeClr val="dk1"/>
                </a:solidFill>
                <a:latin typeface="Arial"/>
                <a:ea typeface="Arial"/>
                <a:cs typeface="Arial"/>
                <a:sym typeface="Arial"/>
              </a:rPr>
              <a:t> del que se dispone para la composición gráfica. Una composición gráfica puede estar formada por muchos o pocos elementos. Puede componerse exclusivamente de la presencia de texto o solo de imágenes; puede poseer grandes espacios en blanco o constituir una combinación equilibrada de elementos gráficos. Pero, en cualquier caso, debe ser adecuada con lo que se quiere comunicar.</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54" name="Shape 454"/>
        <p:cNvGrpSpPr/>
        <p:nvPr/>
      </p:nvGrpSpPr>
      <p:grpSpPr>
        <a:xfrm>
          <a:off x="0" y="0"/>
          <a:ext cx="0" cy="0"/>
          <a:chOff x="0" y="0"/>
          <a:chExt cx="0" cy="0"/>
        </a:xfrm>
      </p:grpSpPr>
      <p:sp>
        <p:nvSpPr>
          <p:cNvPr id="455" name="Shape 455"/>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Aplicaciones para desarrollo web</a:t>
            </a:r>
          </a:p>
        </p:txBody>
      </p:sp>
      <p:sp>
        <p:nvSpPr>
          <p:cNvPr id="456" name="Shape 456"/>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Las herramientas para desarrollar sitios web pueden clasificarse atendiendo a muchos criterios:</a:t>
            </a:r>
          </a:p>
          <a:p>
            <a:pPr indent="-258444" lvl="1" marL="669925" marR="0" rtl="0" algn="l">
              <a:lnSpc>
                <a:spcPct val="80000"/>
              </a:lnSpc>
              <a:spcBef>
                <a:spcPts val="360"/>
              </a:spcBef>
              <a:spcAft>
                <a:spcPts val="0"/>
              </a:spcAft>
              <a:buClr>
                <a:schemeClr val="accent2"/>
              </a:buClr>
              <a:buFont typeface="Noto Symbol"/>
              <a:buNone/>
            </a:pPr>
            <a:r>
              <a:t/>
            </a:r>
            <a:endParaRPr b="0" baseline="0" i="0" sz="1800" u="none" cap="none" strike="noStrike">
              <a:solidFill>
                <a:schemeClr val="dk1"/>
              </a:solidFill>
              <a:latin typeface="Arial"/>
              <a:ea typeface="Arial"/>
              <a:cs typeface="Arial"/>
              <a:sym typeface="Arial"/>
            </a:endParaRPr>
          </a:p>
          <a:p>
            <a:pPr indent="-327024" lvl="1" marL="669925" marR="0" rtl="0" algn="l">
              <a:lnSpc>
                <a:spcPct val="80000"/>
              </a:lnSpc>
              <a:spcBef>
                <a:spcPts val="360"/>
              </a:spcBef>
              <a:spcAft>
                <a:spcPts val="0"/>
              </a:spcAft>
              <a:buClr>
                <a:schemeClr val="accent2"/>
              </a:buClr>
              <a:buSzPct val="60000"/>
              <a:buFont typeface="Noto Symbol"/>
              <a:buChar char="❑"/>
            </a:pPr>
            <a:r>
              <a:rPr b="0" baseline="0" i="0" lang="en-US" sz="1800" u="none" cap="none" strike="noStrike">
                <a:solidFill>
                  <a:schemeClr val="dk1"/>
                </a:solidFill>
                <a:latin typeface="Arial"/>
                <a:ea typeface="Arial"/>
                <a:cs typeface="Arial"/>
                <a:sym typeface="Arial"/>
              </a:rPr>
              <a:t>Su propósito</a:t>
            </a:r>
          </a:p>
          <a:p>
            <a:pPr indent="-327024" lvl="1" marL="669925" marR="0" rtl="0" algn="l">
              <a:lnSpc>
                <a:spcPct val="80000"/>
              </a:lnSpc>
              <a:spcBef>
                <a:spcPts val="360"/>
              </a:spcBef>
              <a:spcAft>
                <a:spcPts val="0"/>
              </a:spcAft>
              <a:buClr>
                <a:schemeClr val="accent2"/>
              </a:buClr>
              <a:buSzPct val="60000"/>
              <a:buFont typeface="Noto Symbol"/>
              <a:buChar char="❑"/>
            </a:pPr>
            <a:r>
              <a:rPr b="0" baseline="0" i="0" lang="en-US" sz="1800" u="none" cap="none" strike="noStrike">
                <a:solidFill>
                  <a:schemeClr val="dk1"/>
                </a:solidFill>
                <a:latin typeface="Arial"/>
                <a:ea typeface="Arial"/>
                <a:cs typeface="Arial"/>
                <a:sym typeface="Arial"/>
              </a:rPr>
              <a:t>Su coste</a:t>
            </a:r>
          </a:p>
          <a:p>
            <a:pPr indent="-327024" lvl="1" marL="669925" marR="0" rtl="0" algn="l">
              <a:lnSpc>
                <a:spcPct val="80000"/>
              </a:lnSpc>
              <a:spcBef>
                <a:spcPts val="360"/>
              </a:spcBef>
              <a:spcAft>
                <a:spcPts val="0"/>
              </a:spcAft>
              <a:buClr>
                <a:schemeClr val="accent2"/>
              </a:buClr>
              <a:buSzPct val="60000"/>
              <a:buFont typeface="Noto Symbol"/>
              <a:buChar char="❑"/>
            </a:pPr>
            <a:r>
              <a:rPr b="0" baseline="0" i="0" lang="en-US" sz="1800" u="none" cap="none" strike="noStrike">
                <a:solidFill>
                  <a:schemeClr val="dk1"/>
                </a:solidFill>
                <a:latin typeface="Arial"/>
                <a:ea typeface="Arial"/>
                <a:cs typeface="Arial"/>
                <a:sym typeface="Arial"/>
              </a:rPr>
              <a:t>Su alcance o la fase del proceso de desarrollo a la que den soporte, etc.</a:t>
            </a:r>
          </a:p>
          <a:p>
            <a:pPr indent="-258444" lvl="1" marL="669925" marR="0" rtl="0" algn="l">
              <a:lnSpc>
                <a:spcPct val="80000"/>
              </a:lnSpc>
              <a:spcBef>
                <a:spcPts val="360"/>
              </a:spcBef>
              <a:spcAft>
                <a:spcPts val="0"/>
              </a:spcAft>
              <a:buClr>
                <a:schemeClr val="accent2"/>
              </a:buClr>
              <a:buFont typeface="Noto Symbol"/>
              <a:buNone/>
            </a:pPr>
            <a:r>
              <a:t/>
            </a:r>
            <a:endParaRPr b="0" baseline="0" i="0" sz="1800" u="none" cap="none" strike="noStrik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Algunos grupos de aplicaciones útiles para abordar el desarrollo para la Web serían los siguientes:</a:t>
            </a:r>
          </a:p>
          <a:p>
            <a:pPr indent="-260350" lvl="0" marL="342900" marR="0" rtl="0" algn="l">
              <a:lnSpc>
                <a:spcPct val="80000"/>
              </a:lnSpc>
              <a:spcBef>
                <a:spcPts val="400"/>
              </a:spcBef>
              <a:spcAft>
                <a:spcPts val="0"/>
              </a:spcAft>
              <a:buClr>
                <a:schemeClr val="accent1"/>
              </a:buClr>
              <a:buFont typeface="Noto Symbol"/>
              <a:buNone/>
            </a:pPr>
            <a:r>
              <a:t/>
            </a:r>
            <a:endParaRPr b="0" baseline="0" i="0" sz="2000" u="none" cap="none" strike="noStrike">
              <a:solidFill>
                <a:schemeClr val="dk1"/>
              </a:solidFill>
              <a:latin typeface="Arial"/>
              <a:ea typeface="Arial"/>
              <a:cs typeface="Arial"/>
              <a:sym typeface="Arial"/>
            </a:endParaRPr>
          </a:p>
          <a:p>
            <a:pPr indent="-327024" lvl="1" marL="669925" marR="0" rtl="0" algn="l">
              <a:lnSpc>
                <a:spcPct val="80000"/>
              </a:lnSpc>
              <a:spcBef>
                <a:spcPts val="360"/>
              </a:spcBef>
              <a:spcAft>
                <a:spcPts val="0"/>
              </a:spcAft>
              <a:buClr>
                <a:schemeClr val="accent2"/>
              </a:buClr>
              <a:buSzPct val="60000"/>
              <a:buFont typeface="Noto Symbol"/>
              <a:buChar char="❑"/>
            </a:pPr>
            <a:r>
              <a:rPr b="1" baseline="0" i="0" lang="en-US" sz="1800" u="sng" cap="none" strike="noStrike">
                <a:solidFill>
                  <a:schemeClr val="dk1"/>
                </a:solidFill>
                <a:latin typeface="Arial"/>
                <a:ea typeface="Arial"/>
                <a:cs typeface="Arial"/>
                <a:sym typeface="Arial"/>
              </a:rPr>
              <a:t>General</a:t>
            </a:r>
            <a:r>
              <a:rPr b="0" baseline="0" i="0" lang="en-US" sz="1800" u="none" cap="none" strike="noStrike">
                <a:solidFill>
                  <a:schemeClr val="dk1"/>
                </a:solidFill>
                <a:latin typeface="Arial"/>
                <a:ea typeface="Arial"/>
                <a:cs typeface="Arial"/>
                <a:sym typeface="Arial"/>
              </a:rPr>
              <a:t>: se incluirían en este grupo aquellos programas cuya utilidad es de interés general y de uso no solo exclusivo para los desarrolladores. Podrían incluirse en este apartado navegadores, herramientas software que faciliten realizar labores de planificación, tratamiento de imágenes o transferencia de ficheros (clientes FTP).</a:t>
            </a: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60" name="Shape 460"/>
        <p:cNvGrpSpPr/>
        <p:nvPr/>
      </p:nvGrpSpPr>
      <p:grpSpPr>
        <a:xfrm>
          <a:off x="0" y="0"/>
          <a:ext cx="0" cy="0"/>
          <a:chOff x="0" y="0"/>
          <a:chExt cx="0" cy="0"/>
        </a:xfrm>
      </p:grpSpPr>
      <p:sp>
        <p:nvSpPr>
          <p:cNvPr id="461" name="Shape 461"/>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Aplicaciones para desarrollo web</a:t>
            </a:r>
          </a:p>
        </p:txBody>
      </p:sp>
      <p:sp>
        <p:nvSpPr>
          <p:cNvPr id="462" name="Shape 462"/>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27024" lvl="1" marL="669925" marR="0" rtl="0" algn="l">
              <a:lnSpc>
                <a:spcPct val="100000"/>
              </a:lnSpc>
              <a:spcBef>
                <a:spcPts val="0"/>
              </a:spcBef>
              <a:spcAft>
                <a:spcPts val="0"/>
              </a:spcAft>
              <a:buClr>
                <a:schemeClr val="accent2"/>
              </a:buClr>
              <a:buSzPct val="60000"/>
              <a:buFont typeface="Noto Symbol"/>
              <a:buChar char="❑"/>
            </a:pPr>
            <a:r>
              <a:rPr b="1" baseline="0" i="0" lang="en-US" sz="1800" u="sng" cap="none" strike="noStrike">
                <a:solidFill>
                  <a:schemeClr val="dk1"/>
                </a:solidFill>
                <a:latin typeface="Arial"/>
                <a:ea typeface="Arial"/>
                <a:cs typeface="Arial"/>
                <a:sym typeface="Arial"/>
              </a:rPr>
              <a:t>Diseño</a:t>
            </a:r>
            <a:r>
              <a:rPr b="0" baseline="0" i="0" lang="en-US" sz="1800" u="none" cap="none" strike="noStrike">
                <a:solidFill>
                  <a:schemeClr val="dk1"/>
                </a:solidFill>
                <a:latin typeface="Arial"/>
                <a:ea typeface="Arial"/>
                <a:cs typeface="Arial"/>
                <a:sym typeface="Arial"/>
              </a:rPr>
              <a:t>: Aquellos programas útiles para diseñar páginas web. Diseño web y diseño en general. Dentro de estos programas, existen programas comerciales, no comerciales y programas que permiten hacer prototipos iniciales para discutir distintas posibilidades de diseño antes de llevar esos diseños a su programación final. Ejemplos de este tipo de programas podrían ser Balsamiq16, Pencil17 o SketchFlow, de Microsoft.</a:t>
            </a:r>
          </a:p>
          <a:p>
            <a:pPr indent="-258444" lvl="1" marL="669925" marR="0" rtl="0" algn="l">
              <a:lnSpc>
                <a:spcPct val="100000"/>
              </a:lnSpc>
              <a:spcBef>
                <a:spcPts val="360"/>
              </a:spcBef>
              <a:spcAft>
                <a:spcPts val="0"/>
              </a:spcAft>
              <a:buClr>
                <a:schemeClr val="accent2"/>
              </a:buClr>
              <a:buFont typeface="Noto Symbol"/>
              <a:buNone/>
            </a:pPr>
            <a:r>
              <a:t/>
            </a:r>
            <a:endParaRPr b="0" baseline="0" i="0" sz="1800" u="none" cap="none" strike="noStrike">
              <a:solidFill>
                <a:schemeClr val="dk1"/>
              </a:solidFill>
              <a:latin typeface="Arial"/>
              <a:ea typeface="Arial"/>
              <a:cs typeface="Arial"/>
              <a:sym typeface="Arial"/>
            </a:endParaRPr>
          </a:p>
          <a:p>
            <a:pPr indent="-327024" lvl="1" marL="669925" marR="0" rtl="0" algn="l">
              <a:lnSpc>
                <a:spcPct val="100000"/>
              </a:lnSpc>
              <a:spcBef>
                <a:spcPts val="360"/>
              </a:spcBef>
              <a:spcAft>
                <a:spcPts val="0"/>
              </a:spcAft>
              <a:buClr>
                <a:schemeClr val="accent2"/>
              </a:buClr>
              <a:buSzPct val="60000"/>
              <a:buFont typeface="Noto Symbol"/>
              <a:buChar char="❑"/>
            </a:pPr>
            <a:r>
              <a:rPr b="1" baseline="0" i="0" lang="en-US" sz="1800" u="sng" cap="none" strike="noStrike">
                <a:solidFill>
                  <a:schemeClr val="dk1"/>
                </a:solidFill>
                <a:latin typeface="Arial"/>
                <a:ea typeface="Arial"/>
                <a:cs typeface="Arial"/>
                <a:sym typeface="Arial"/>
              </a:rPr>
              <a:t>Multimedia</a:t>
            </a:r>
            <a:r>
              <a:rPr b="0" baseline="0" i="0" lang="en-US" sz="1800" u="none" cap="none" strike="noStrike">
                <a:solidFill>
                  <a:schemeClr val="dk1"/>
                </a:solidFill>
                <a:latin typeface="Arial"/>
                <a:ea typeface="Arial"/>
                <a:cs typeface="Arial"/>
                <a:sym typeface="Arial"/>
              </a:rPr>
              <a:t>: serían programas orientados a la gestión o creación de animaciones y otros componentes con los cuales se puede dar más dinamismo a los sitios web desarrollados. Ejemplos de este tipo de entornos son: Adobe Flash Professional, Silverlight o JavaFX.</a:t>
            </a: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66" name="Shape 466"/>
        <p:cNvGrpSpPr/>
        <p:nvPr/>
      </p:nvGrpSpPr>
      <p:grpSpPr>
        <a:xfrm>
          <a:off x="0" y="0"/>
          <a:ext cx="0" cy="0"/>
          <a:chOff x="0" y="0"/>
          <a:chExt cx="0" cy="0"/>
        </a:xfrm>
      </p:grpSpPr>
      <p:sp>
        <p:nvSpPr>
          <p:cNvPr id="467" name="Shape 467"/>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Aplicaciones para desarrollo web</a:t>
            </a:r>
          </a:p>
        </p:txBody>
      </p:sp>
      <p:sp>
        <p:nvSpPr>
          <p:cNvPr id="468" name="Shape 468"/>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27024" lvl="1" marL="669925" marR="0" rtl="0" algn="l">
              <a:lnSpc>
                <a:spcPct val="80000"/>
              </a:lnSpc>
              <a:spcBef>
                <a:spcPts val="0"/>
              </a:spcBef>
              <a:spcAft>
                <a:spcPts val="0"/>
              </a:spcAft>
              <a:buClr>
                <a:schemeClr val="accent2"/>
              </a:buClr>
              <a:buSzPct val="60000"/>
              <a:buFont typeface="Noto Symbol"/>
              <a:buChar char="❑"/>
            </a:pPr>
            <a:r>
              <a:rPr b="1" baseline="0" i="0" lang="en-US" sz="1800" u="sng" cap="none" strike="noStrike">
                <a:solidFill>
                  <a:schemeClr val="dk1"/>
                </a:solidFill>
                <a:latin typeface="Arial"/>
                <a:ea typeface="Arial"/>
                <a:cs typeface="Arial"/>
                <a:sym typeface="Arial"/>
              </a:rPr>
              <a:t>Programación</a:t>
            </a:r>
            <a:r>
              <a:rPr b="0" baseline="0" i="0" lang="en-US" sz="1800" u="none" cap="none" strike="noStrike">
                <a:solidFill>
                  <a:schemeClr val="dk1"/>
                </a:solidFill>
                <a:latin typeface="Arial"/>
                <a:ea typeface="Arial"/>
                <a:cs typeface="Arial"/>
                <a:sym typeface="Arial"/>
              </a:rPr>
              <a:t>: Programas enfocados a desarrolladores y programadores, con los cuales se elaboran páginas y sitios web. Dichos programas suelen estar ligados a lenguajes concretos o tecnologías para la Web. Dentro de esos lenguajes encontramos el lenguaje HTML, javascript (jQuery), PHP, ASP, ASP.NET, JSP o Ruby.</a:t>
            </a:r>
          </a:p>
          <a:p>
            <a:pPr indent="-258444" lvl="1" marL="669925" marR="0" rtl="0" algn="l">
              <a:lnSpc>
                <a:spcPct val="80000"/>
              </a:lnSpc>
              <a:spcBef>
                <a:spcPts val="360"/>
              </a:spcBef>
              <a:spcAft>
                <a:spcPts val="0"/>
              </a:spcAft>
              <a:buClr>
                <a:schemeClr val="accent2"/>
              </a:buClr>
              <a:buFont typeface="Noto Symbol"/>
              <a:buNone/>
            </a:pPr>
            <a:r>
              <a:t/>
            </a:r>
            <a:endParaRPr b="0" baseline="0" i="0" sz="1800" u="none" cap="none" strike="noStrike">
              <a:solidFill>
                <a:schemeClr val="dk1"/>
              </a:solidFill>
              <a:latin typeface="Arial"/>
              <a:ea typeface="Arial"/>
              <a:cs typeface="Arial"/>
              <a:sym typeface="Arial"/>
            </a:endParaRPr>
          </a:p>
          <a:p>
            <a:pPr indent="-327024" lvl="1" marL="669925" marR="0" rtl="0" algn="l">
              <a:lnSpc>
                <a:spcPct val="80000"/>
              </a:lnSpc>
              <a:spcBef>
                <a:spcPts val="360"/>
              </a:spcBef>
              <a:spcAft>
                <a:spcPts val="0"/>
              </a:spcAft>
              <a:buClr>
                <a:schemeClr val="accent2"/>
              </a:buClr>
              <a:buSzPct val="60000"/>
              <a:buFont typeface="Noto Symbol"/>
              <a:buChar char="❑"/>
            </a:pPr>
            <a:r>
              <a:rPr b="1" baseline="0" i="0" lang="en-US" sz="1800" u="sng" cap="none" strike="noStrike">
                <a:solidFill>
                  <a:schemeClr val="dk1"/>
                </a:solidFill>
                <a:latin typeface="Arial"/>
                <a:ea typeface="Arial"/>
                <a:cs typeface="Arial"/>
                <a:sym typeface="Arial"/>
              </a:rPr>
              <a:t>Editores y validadores HTML</a:t>
            </a:r>
            <a:r>
              <a:rPr b="0" baseline="0" i="0" lang="en-US" sz="1800" u="none" cap="none" strike="noStrike">
                <a:solidFill>
                  <a:schemeClr val="dk1"/>
                </a:solidFill>
                <a:latin typeface="Arial"/>
                <a:ea typeface="Arial"/>
                <a:cs typeface="Arial"/>
                <a:sym typeface="Arial"/>
              </a:rPr>
              <a:t>: Programas para la edición de código HTML y para su comprobación, que ofrecen ayudas visuales específicas para construir webs, como editores WYSIWYG (</a:t>
            </a:r>
            <a:r>
              <a:rPr b="0" baseline="0" i="1" lang="en-US" sz="1800" u="none" cap="none" strike="noStrike">
                <a:solidFill>
                  <a:schemeClr val="dk1"/>
                </a:solidFill>
                <a:latin typeface="Arial"/>
                <a:ea typeface="Arial"/>
                <a:cs typeface="Arial"/>
                <a:sym typeface="Arial"/>
              </a:rPr>
              <a:t>What You See Is What You Get</a:t>
            </a:r>
            <a:r>
              <a:rPr b="0" baseline="0" i="0" lang="en-US" sz="1800" u="none" cap="none" strike="noStrike">
                <a:solidFill>
                  <a:schemeClr val="dk1"/>
                </a:solidFill>
                <a:latin typeface="Arial"/>
                <a:ea typeface="Arial"/>
                <a:cs typeface="Arial"/>
                <a:sym typeface="Arial"/>
              </a:rPr>
              <a:t>, lo que ves es lo que consigues). Ejemplos de ellos podrían ser Dreamweaver de Adobe o Kompozer, aunque cualquier editor de textos, serviría para escribir HTML.</a:t>
            </a:r>
          </a:p>
          <a:p>
            <a:pPr indent="-258444" lvl="1" marL="669925" marR="0" rtl="0" algn="l">
              <a:lnSpc>
                <a:spcPct val="80000"/>
              </a:lnSpc>
              <a:spcBef>
                <a:spcPts val="360"/>
              </a:spcBef>
              <a:spcAft>
                <a:spcPts val="0"/>
              </a:spcAft>
              <a:buClr>
                <a:schemeClr val="accent2"/>
              </a:buClr>
              <a:buFont typeface="Noto Symbol"/>
              <a:buNone/>
            </a:pPr>
            <a:r>
              <a:t/>
            </a:r>
            <a:endParaRPr b="0" baseline="0" i="0" sz="1800" u="none" cap="none" strike="noStrike">
              <a:solidFill>
                <a:schemeClr val="dk1"/>
              </a:solidFill>
              <a:latin typeface="Arial"/>
              <a:ea typeface="Arial"/>
              <a:cs typeface="Arial"/>
              <a:sym typeface="Arial"/>
            </a:endParaRPr>
          </a:p>
          <a:p>
            <a:pPr indent="-327024" lvl="1" marL="669925" marR="0" rtl="0" algn="l">
              <a:lnSpc>
                <a:spcPct val="80000"/>
              </a:lnSpc>
              <a:spcBef>
                <a:spcPts val="360"/>
              </a:spcBef>
              <a:spcAft>
                <a:spcPts val="0"/>
              </a:spcAft>
              <a:buClr>
                <a:schemeClr val="accent2"/>
              </a:buClr>
              <a:buSzPct val="60000"/>
              <a:buFont typeface="Noto Symbol"/>
              <a:buChar char="❑"/>
            </a:pPr>
            <a:r>
              <a:rPr b="1" baseline="0" i="0" lang="en-US" sz="1800" u="sng" cap="none" strike="noStrike">
                <a:solidFill>
                  <a:schemeClr val="dk1"/>
                </a:solidFill>
                <a:latin typeface="Arial"/>
                <a:ea typeface="Arial"/>
                <a:cs typeface="Arial"/>
                <a:sym typeface="Arial"/>
              </a:rPr>
              <a:t>Editores y validadores CSS</a:t>
            </a:r>
            <a:r>
              <a:rPr b="0" baseline="0" i="0" lang="en-US" sz="1800" u="none" cap="none" strike="noStrike">
                <a:solidFill>
                  <a:schemeClr val="dk1"/>
                </a:solidFill>
                <a:latin typeface="Arial"/>
                <a:ea typeface="Arial"/>
                <a:cs typeface="Arial"/>
                <a:sym typeface="Arial"/>
              </a:rPr>
              <a:t>: Programas que facilitan la creación, edición y comprobación de código CSS (hojas de estilo en cascada). Ejemplos de ellos serían Stylizer, Xyle Scope o CSS Toolbox</a:t>
            </a: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72" name="Shape 472"/>
        <p:cNvGrpSpPr/>
        <p:nvPr/>
      </p:nvGrpSpPr>
      <p:grpSpPr>
        <a:xfrm>
          <a:off x="0" y="0"/>
          <a:ext cx="0" cy="0"/>
          <a:chOff x="0" y="0"/>
          <a:chExt cx="0" cy="0"/>
        </a:xfrm>
      </p:grpSpPr>
      <p:sp>
        <p:nvSpPr>
          <p:cNvPr id="473" name="Shape 473"/>
          <p:cNvSpPr txBox="1"/>
          <p:nvPr>
            <p:ph type="ctrTitle"/>
          </p:nvPr>
        </p:nvSpPr>
        <p:spPr>
          <a:xfrm>
            <a:off x="914400" y="1524000"/>
            <a:ext cx="7623174" cy="17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5000" u="none" cap="none" strike="noStrike">
                <a:solidFill>
                  <a:schemeClr val="dk2"/>
                </a:solidFill>
                <a:latin typeface="Garamond"/>
                <a:ea typeface="Garamond"/>
                <a:cs typeface="Garamond"/>
                <a:sym typeface="Garamond"/>
              </a:rPr>
              <a:t>Planificación de interfaces gráficas</a:t>
            </a:r>
          </a:p>
        </p:txBody>
      </p:sp>
      <p:sp>
        <p:nvSpPr>
          <p:cNvPr id="474" name="Shape 474"/>
          <p:cNvSpPr txBox="1"/>
          <p:nvPr>
            <p:ph idx="1" type="subTitle"/>
          </p:nvPr>
        </p:nvSpPr>
        <p:spPr>
          <a:xfrm>
            <a:off x="1981200" y="3962400"/>
            <a:ext cx="6553200" cy="17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Noto Symbol"/>
              <a:buNone/>
            </a:pPr>
            <a:r>
              <a:rPr b="0" baseline="0" i="0" lang="en-US" sz="2800" u="none" cap="none" strike="noStrike">
                <a:solidFill>
                  <a:schemeClr val="dk1"/>
                </a:solidFill>
                <a:latin typeface="Arial"/>
                <a:ea typeface="Arial"/>
                <a:cs typeface="Arial"/>
                <a:sym typeface="Arial"/>
              </a:rPr>
              <a:t>Generación de documentos y sitios web</a:t>
            </a: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78" name="Shape 478"/>
        <p:cNvGrpSpPr/>
        <p:nvPr/>
      </p:nvGrpSpPr>
      <p:grpSpPr>
        <a:xfrm>
          <a:off x="0" y="0"/>
          <a:ext cx="0" cy="0"/>
          <a:chOff x="0" y="0"/>
          <a:chExt cx="0" cy="0"/>
        </a:xfrm>
      </p:grpSpPr>
      <p:sp>
        <p:nvSpPr>
          <p:cNvPr id="479" name="Shape 479"/>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3800" u="none" cap="none" strike="noStrike">
                <a:solidFill>
                  <a:schemeClr val="dk2"/>
                </a:solidFill>
                <a:latin typeface="Garamond"/>
                <a:ea typeface="Garamond"/>
                <a:cs typeface="Garamond"/>
                <a:sym typeface="Garamond"/>
              </a:rPr>
              <a:t>Generación de documentos y sitios web</a:t>
            </a:r>
            <a:br>
              <a:rPr b="0" baseline="0" i="0" lang="en-US" sz="3800" u="none" cap="none" strike="noStrike">
                <a:solidFill>
                  <a:schemeClr val="dk2"/>
                </a:solidFill>
                <a:latin typeface="Garamond"/>
                <a:ea typeface="Garamond"/>
                <a:cs typeface="Garamond"/>
                <a:sym typeface="Garamond"/>
              </a:rPr>
            </a:br>
          </a:p>
        </p:txBody>
      </p:sp>
      <p:sp>
        <p:nvSpPr>
          <p:cNvPr id="480" name="Shape 480"/>
          <p:cNvSpPr txBox="1"/>
          <p:nvPr>
            <p:ph idx="1" type="body"/>
          </p:nvPr>
        </p:nvSpPr>
        <p:spPr>
          <a:xfrm>
            <a:off x="457200" y="1371600"/>
            <a:ext cx="8229600" cy="4530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5000"/>
              <a:buFont typeface="Noto Symbol"/>
              <a:buChar char="■"/>
            </a:pPr>
            <a:r>
              <a:rPr b="0" baseline="0" i="0" lang="en-US" sz="2200" u="none" cap="none" strike="noStrike">
                <a:solidFill>
                  <a:schemeClr val="dk1"/>
                </a:solidFill>
                <a:latin typeface="Arial"/>
                <a:ea typeface="Arial"/>
                <a:cs typeface="Arial"/>
                <a:sym typeface="Arial"/>
              </a:rPr>
              <a:t>Gestores de Contenidos, conocidos por CMS (</a:t>
            </a:r>
            <a:r>
              <a:rPr b="0" baseline="0" i="1" lang="en-US" sz="2200" u="none" cap="none" strike="noStrike">
                <a:solidFill>
                  <a:schemeClr val="dk1"/>
                </a:solidFill>
                <a:latin typeface="Arial"/>
                <a:ea typeface="Arial"/>
                <a:cs typeface="Arial"/>
                <a:sym typeface="Arial"/>
              </a:rPr>
              <a:t>Content Management Systems</a:t>
            </a:r>
            <a:r>
              <a:rPr b="0" baseline="0" i="0" lang="en-US" sz="2200" u="none" cap="none" strike="noStrike">
                <a:solidFill>
                  <a:schemeClr val="dk1"/>
                </a:solidFill>
                <a:latin typeface="Arial"/>
                <a:ea typeface="Arial"/>
                <a:cs typeface="Arial"/>
                <a:sym typeface="Arial"/>
              </a:rPr>
              <a:t>) </a:t>
            </a:r>
          </a:p>
          <a:p>
            <a:pPr indent="-342900" lvl="0" marL="342900" marR="0" rtl="0" algn="l">
              <a:lnSpc>
                <a:spcPct val="100000"/>
              </a:lnSpc>
              <a:spcBef>
                <a:spcPts val="440"/>
              </a:spcBef>
              <a:spcAft>
                <a:spcPts val="0"/>
              </a:spcAft>
              <a:buClr>
                <a:schemeClr val="accent1"/>
              </a:buClr>
              <a:buSzPct val="65000"/>
              <a:buFont typeface="Noto Symbol"/>
              <a:buChar char="■"/>
            </a:pPr>
            <a:r>
              <a:rPr b="0" baseline="0" i="0" lang="en-US" sz="2200" u="none" cap="none" strike="noStrike">
                <a:solidFill>
                  <a:schemeClr val="dk1"/>
                </a:solidFill>
                <a:latin typeface="Arial"/>
                <a:ea typeface="Arial"/>
                <a:cs typeface="Arial"/>
                <a:sym typeface="Arial"/>
              </a:rPr>
              <a:t>Joomla, OpenCMS o Drupal son unos de los gestores de contenidos más extendidos.</a:t>
            </a:r>
          </a:p>
          <a:p>
            <a:pPr indent="-342900" lvl="0" marL="342900" marR="0" rtl="0" algn="l">
              <a:lnSpc>
                <a:spcPct val="100000"/>
              </a:lnSpc>
              <a:spcBef>
                <a:spcPts val="440"/>
              </a:spcBef>
              <a:spcAft>
                <a:spcPts val="0"/>
              </a:spcAft>
              <a:buClr>
                <a:schemeClr val="accent1"/>
              </a:buClr>
              <a:buSzPct val="65000"/>
              <a:buFont typeface="Noto Symbol"/>
              <a:buChar char="■"/>
            </a:pPr>
            <a:r>
              <a:rPr b="0" baseline="0" i="0" lang="en-US" sz="2200" u="none" cap="none" strike="noStrike">
                <a:solidFill>
                  <a:schemeClr val="dk1"/>
                </a:solidFill>
                <a:latin typeface="Arial"/>
                <a:ea typeface="Arial"/>
                <a:cs typeface="Arial"/>
                <a:sym typeface="Arial"/>
              </a:rPr>
              <a:t>Un gestor de contenidos se define como una interfaz que controla una o varias bases de datos donde se aloja el contenido del sitio.  </a:t>
            </a:r>
          </a:p>
          <a:p>
            <a:pPr indent="-342900" lvl="0" marL="342900" marR="0" rtl="0" algn="l">
              <a:lnSpc>
                <a:spcPct val="100000"/>
              </a:lnSpc>
              <a:spcBef>
                <a:spcPts val="440"/>
              </a:spcBef>
              <a:spcAft>
                <a:spcPts val="0"/>
              </a:spcAft>
              <a:buClr>
                <a:schemeClr val="accent1"/>
              </a:buClr>
              <a:buSzPct val="65000"/>
              <a:buFont typeface="Noto Symbol"/>
              <a:buChar char="■"/>
            </a:pPr>
            <a:r>
              <a:rPr b="0" baseline="0" i="0" lang="en-US" sz="2200" u="none" cap="none" strike="noStrike">
                <a:solidFill>
                  <a:schemeClr val="dk1"/>
                </a:solidFill>
                <a:latin typeface="Arial"/>
                <a:ea typeface="Arial"/>
                <a:cs typeface="Arial"/>
                <a:sym typeface="Arial"/>
              </a:rPr>
              <a:t>Permite manejar de manera independiente el contenido y el diseño. De esa manera, es posible manejar el contenido y darle en cualquier momento un diseño distinto al sitio sin tener que darle formato al contenido de nuevo, además de permitir la fácil y controlada publicación en el sitio a varios editores.</a:t>
            </a: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84" name="Shape 484"/>
        <p:cNvGrpSpPr/>
        <p:nvPr/>
      </p:nvGrpSpPr>
      <p:grpSpPr>
        <a:xfrm>
          <a:off x="0" y="0"/>
          <a:ext cx="0" cy="0"/>
          <a:chOff x="0" y="0"/>
          <a:chExt cx="0" cy="0"/>
        </a:xfrm>
      </p:grpSpPr>
      <p:sp>
        <p:nvSpPr>
          <p:cNvPr id="485" name="Shape 485"/>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3800" u="none" cap="none" strike="noStrike">
                <a:solidFill>
                  <a:schemeClr val="dk2"/>
                </a:solidFill>
                <a:latin typeface="Garamond"/>
                <a:ea typeface="Garamond"/>
                <a:cs typeface="Garamond"/>
                <a:sym typeface="Garamond"/>
              </a:rPr>
              <a:t>Generación de documentos y sitios web</a:t>
            </a:r>
            <a:br>
              <a:rPr b="0" baseline="0" i="0" lang="en-US" sz="3800" u="none" cap="none" strike="noStrike">
                <a:solidFill>
                  <a:schemeClr val="dk2"/>
                </a:solidFill>
                <a:latin typeface="Garamond"/>
                <a:ea typeface="Garamond"/>
                <a:cs typeface="Garamond"/>
                <a:sym typeface="Garamond"/>
              </a:rPr>
            </a:br>
          </a:p>
        </p:txBody>
      </p:sp>
      <p:sp>
        <p:nvSpPr>
          <p:cNvPr id="486" name="Shape 486"/>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5000"/>
              <a:buFont typeface="Noto Symbol"/>
              <a:buChar char="■"/>
            </a:pPr>
            <a:r>
              <a:rPr b="0" baseline="0" i="0" lang="en-US" sz="2200" u="none" cap="none" strike="noStrike">
                <a:solidFill>
                  <a:schemeClr val="dk1"/>
                </a:solidFill>
                <a:latin typeface="Arial"/>
                <a:ea typeface="Arial"/>
                <a:cs typeface="Arial"/>
                <a:sym typeface="Arial"/>
              </a:rPr>
              <a:t>El éxito de los gestores de contenido radica principalmente en que alejan los aspectos técnicos de desarrollo del diseño de la interfaz y, ambos, de la generación de la información y documentación que se quiere comunicar en el sitio.</a:t>
            </a:r>
          </a:p>
          <a:p>
            <a:pPr indent="-252095" lvl="0" marL="342900" marR="0" rtl="0" algn="l">
              <a:lnSpc>
                <a:spcPct val="100000"/>
              </a:lnSpc>
              <a:spcBef>
                <a:spcPts val="440"/>
              </a:spcBef>
              <a:spcAft>
                <a:spcPts val="0"/>
              </a:spcAft>
              <a:buClr>
                <a:schemeClr val="accent1"/>
              </a:buClr>
              <a:buFont typeface="Noto Symbol"/>
              <a:buNone/>
            </a:pPr>
            <a:r>
              <a:t/>
            </a:r>
            <a:endParaRPr b="0" baseline="0" i="0" sz="2200" u="none" cap="none" strike="noStrike">
              <a:solidFill>
                <a:schemeClr val="dk1"/>
              </a:solidFill>
              <a:latin typeface="Arial"/>
              <a:ea typeface="Arial"/>
              <a:cs typeface="Arial"/>
              <a:sym typeface="Arial"/>
            </a:endParaRPr>
          </a:p>
          <a:p>
            <a:pPr indent="-342900" lvl="0" marL="342900" marR="0" rtl="0" algn="l">
              <a:lnSpc>
                <a:spcPct val="100000"/>
              </a:lnSpc>
              <a:spcBef>
                <a:spcPts val="440"/>
              </a:spcBef>
              <a:spcAft>
                <a:spcPts val="0"/>
              </a:spcAft>
              <a:buClr>
                <a:schemeClr val="accent1"/>
              </a:buClr>
              <a:buSzPct val="65000"/>
              <a:buFont typeface="Noto Symbol"/>
              <a:buChar char="■"/>
            </a:pPr>
            <a:r>
              <a:rPr b="0" baseline="0" i="0" lang="en-US" sz="2200" u="none" cap="none" strike="noStrike">
                <a:solidFill>
                  <a:schemeClr val="dk1"/>
                </a:solidFill>
                <a:latin typeface="Arial"/>
                <a:ea typeface="Arial"/>
                <a:cs typeface="Arial"/>
                <a:sym typeface="Arial"/>
              </a:rPr>
              <a:t>De alguna manera, se puede afirmar que con un gestor de contenidos, un administrador puede crear contenidos sin necesidad de saber nada más allá que manejar un procesador de textos.</a:t>
            </a: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90" name="Shape 490"/>
        <p:cNvGrpSpPr/>
        <p:nvPr/>
      </p:nvGrpSpPr>
      <p:grpSpPr>
        <a:xfrm>
          <a:off x="0" y="0"/>
          <a:ext cx="0" cy="0"/>
          <a:chOff x="0" y="0"/>
          <a:chExt cx="0" cy="0"/>
        </a:xfrm>
      </p:grpSpPr>
      <p:sp>
        <p:nvSpPr>
          <p:cNvPr id="491" name="Shape 491"/>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3800" u="none" cap="none" strike="noStrike">
                <a:solidFill>
                  <a:schemeClr val="dk2"/>
                </a:solidFill>
                <a:latin typeface="Garamond"/>
                <a:ea typeface="Garamond"/>
                <a:cs typeface="Garamond"/>
                <a:sym typeface="Garamond"/>
              </a:rPr>
              <a:t>Generación de documentos y sitios web</a:t>
            </a:r>
            <a:br>
              <a:rPr b="0" baseline="0" i="0" lang="en-US" sz="3800" u="none" cap="none" strike="noStrike">
                <a:solidFill>
                  <a:schemeClr val="dk2"/>
                </a:solidFill>
                <a:latin typeface="Garamond"/>
                <a:ea typeface="Garamond"/>
                <a:cs typeface="Garamond"/>
                <a:sym typeface="Garamond"/>
              </a:rPr>
            </a:br>
          </a:p>
        </p:txBody>
      </p:sp>
      <p:sp>
        <p:nvSpPr>
          <p:cNvPr id="492" name="Shape 492"/>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Los gestores de contenidos más extendidos suelen estar basados en PHP/HTML y gestores de bases de datos MySQL. Esto hace que estos CMS sean de código y licencia </a:t>
            </a:r>
            <a:r>
              <a:rPr b="0" baseline="0" i="1" lang="en-US" sz="2000" u="none" cap="none" strike="noStrike">
                <a:solidFill>
                  <a:schemeClr val="dk1"/>
                </a:solidFill>
                <a:latin typeface="Arial"/>
                <a:ea typeface="Arial"/>
                <a:cs typeface="Arial"/>
                <a:sym typeface="Arial"/>
              </a:rPr>
              <a:t>libre </a:t>
            </a:r>
            <a:r>
              <a:rPr b="0" baseline="0" i="0" lang="en-US" sz="2000" u="none" cap="none" strike="noStrike">
                <a:solidFill>
                  <a:schemeClr val="dk1"/>
                </a:solidFill>
                <a:latin typeface="Arial"/>
                <a:ea typeface="Arial"/>
                <a:cs typeface="Arial"/>
                <a:sym typeface="Arial"/>
              </a:rPr>
              <a:t>(Joomla, por ejemplo, es GPL).</a:t>
            </a:r>
          </a:p>
          <a:p>
            <a:pPr indent="-260350" lvl="0" marL="342900" marR="0" rtl="0" algn="l">
              <a:lnSpc>
                <a:spcPct val="100000"/>
              </a:lnSpc>
              <a:spcBef>
                <a:spcPts val="400"/>
              </a:spcBef>
              <a:spcAft>
                <a:spcPts val="0"/>
              </a:spcAft>
              <a:buClr>
                <a:schemeClr val="accent1"/>
              </a:buClr>
              <a:buFont typeface="Noto Symbol"/>
              <a:buNone/>
            </a:pPr>
            <a:r>
              <a:t/>
            </a:r>
            <a:endParaRPr b="0" baseline="0"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 Además, hace que su funcionalidad se puede extender para adaptarse a las necesidades de un determinado negocio.</a:t>
            </a:r>
          </a:p>
          <a:p>
            <a:pPr indent="-260350" lvl="0" marL="342900" marR="0" rtl="0" algn="l">
              <a:lnSpc>
                <a:spcPct val="100000"/>
              </a:lnSpc>
              <a:spcBef>
                <a:spcPts val="400"/>
              </a:spcBef>
              <a:spcAft>
                <a:spcPts val="0"/>
              </a:spcAft>
              <a:buClr>
                <a:schemeClr val="accent1"/>
              </a:buClr>
              <a:buFont typeface="Noto Symbol"/>
              <a:buNone/>
            </a:pPr>
            <a:r>
              <a:t/>
            </a:r>
            <a:endParaRPr b="0" baseline="0"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accent1"/>
              </a:buClr>
              <a:buSzPct val="64999"/>
              <a:buFont typeface="Noto Symbol"/>
              <a:buChar char="■"/>
            </a:pPr>
            <a:r>
              <a:rPr b="0" baseline="0" i="0" lang="en-US" sz="2000" u="none" cap="none" strike="noStrike">
                <a:solidFill>
                  <a:schemeClr val="dk1"/>
                </a:solidFill>
                <a:latin typeface="Arial"/>
                <a:ea typeface="Arial"/>
                <a:cs typeface="Arial"/>
                <a:sym typeface="Arial"/>
              </a:rPr>
              <a:t>Más concretamente, los gestores de contenidos guardan tanto los elementos de las páginas web como las especificaciones del diseño en bases de datos.</a:t>
            </a:r>
          </a:p>
        </p:txBody>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96" name="Shape 496"/>
        <p:cNvGrpSpPr/>
        <p:nvPr/>
      </p:nvGrpSpPr>
      <p:grpSpPr>
        <a:xfrm>
          <a:off x="0" y="0"/>
          <a:ext cx="0" cy="0"/>
          <a:chOff x="0" y="0"/>
          <a:chExt cx="0" cy="0"/>
        </a:xfrm>
      </p:grpSpPr>
      <p:sp>
        <p:nvSpPr>
          <p:cNvPr id="497" name="Shape 497"/>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3800" u="none" cap="none" strike="noStrike">
                <a:solidFill>
                  <a:schemeClr val="dk2"/>
                </a:solidFill>
                <a:latin typeface="Garamond"/>
                <a:ea typeface="Garamond"/>
                <a:cs typeface="Garamond"/>
                <a:sym typeface="Garamond"/>
              </a:rPr>
              <a:t>Generación de documentos y sitios web</a:t>
            </a:r>
            <a:br>
              <a:rPr b="0" baseline="0" i="0" lang="en-US" sz="3800" u="none" cap="none" strike="noStrike">
                <a:solidFill>
                  <a:schemeClr val="dk2"/>
                </a:solidFill>
                <a:latin typeface="Garamond"/>
                <a:ea typeface="Garamond"/>
                <a:cs typeface="Garamond"/>
                <a:sym typeface="Garamond"/>
              </a:rPr>
            </a:br>
          </a:p>
        </p:txBody>
      </p:sp>
      <p:sp>
        <p:nvSpPr>
          <p:cNvPr id="498" name="Shape 498"/>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accent1"/>
              </a:buClr>
              <a:buSzPct val="64999"/>
              <a:buFont typeface="Noto Symbol"/>
              <a:buChar char="■"/>
            </a:pPr>
            <a:r>
              <a:rPr b="0" baseline="0" i="0" lang="en-US" sz="1800" u="none" cap="none" strike="noStrike">
                <a:solidFill>
                  <a:schemeClr val="dk1"/>
                </a:solidFill>
                <a:latin typeface="Arial"/>
                <a:ea typeface="Arial"/>
                <a:cs typeface="Arial"/>
                <a:sym typeface="Arial"/>
              </a:rPr>
              <a:t>La construcción de un sitio web se hace utilizando elementos de diseño predefinidos, llamados </a:t>
            </a:r>
            <a:r>
              <a:rPr b="0" baseline="0" i="1" lang="en-US" sz="1800" u="none" cap="none" strike="noStrike">
                <a:solidFill>
                  <a:schemeClr val="dk1"/>
                </a:solidFill>
                <a:latin typeface="Arial"/>
                <a:ea typeface="Arial"/>
                <a:cs typeface="Arial"/>
                <a:sym typeface="Arial"/>
              </a:rPr>
              <a:t>plantillas</a:t>
            </a:r>
            <a:r>
              <a:rPr b="0" baseline="0" i="0" lang="en-US" sz="1800" u="none" cap="none" strike="noStrike">
                <a:solidFill>
                  <a:schemeClr val="dk1"/>
                </a:solidFill>
                <a:latin typeface="Arial"/>
                <a:ea typeface="Arial"/>
                <a:cs typeface="Arial"/>
                <a:sym typeface="Arial"/>
              </a:rPr>
              <a:t>. </a:t>
            </a:r>
          </a:p>
          <a:p>
            <a:pPr indent="-268605" lvl="0" marL="342900" marR="0" rtl="0" algn="l">
              <a:lnSpc>
                <a:spcPct val="90000"/>
              </a:lnSpc>
              <a:spcBef>
                <a:spcPts val="360"/>
              </a:spcBef>
              <a:spcAft>
                <a:spcPts val="0"/>
              </a:spcAft>
              <a:buClr>
                <a:schemeClr val="accent1"/>
              </a:buClr>
              <a:buFont typeface="Noto Symbol"/>
              <a:buNone/>
            </a:pPr>
            <a:r>
              <a:t/>
            </a:r>
            <a:endParaRPr b="0" baseline="0" i="0" sz="1800" u="none" cap="none" strike="noStrike">
              <a:solidFill>
                <a:schemeClr val="dk1"/>
              </a:solidFill>
              <a:latin typeface="Arial"/>
              <a:ea typeface="Arial"/>
              <a:cs typeface="Arial"/>
              <a:sym typeface="Arial"/>
            </a:endParaRPr>
          </a:p>
          <a:p>
            <a:pPr indent="-342900" lvl="0" marL="342900" marR="0" rtl="0" algn="l">
              <a:lnSpc>
                <a:spcPct val="90000"/>
              </a:lnSpc>
              <a:spcBef>
                <a:spcPts val="360"/>
              </a:spcBef>
              <a:spcAft>
                <a:spcPts val="0"/>
              </a:spcAft>
              <a:buClr>
                <a:schemeClr val="accent1"/>
              </a:buClr>
              <a:buSzPct val="64999"/>
              <a:buFont typeface="Noto Symbol"/>
              <a:buChar char="■"/>
            </a:pPr>
            <a:r>
              <a:rPr b="0" baseline="0" i="0" lang="en-US" sz="1800" u="none" cap="none" strike="noStrike">
                <a:solidFill>
                  <a:schemeClr val="dk1"/>
                </a:solidFill>
                <a:latin typeface="Arial"/>
                <a:ea typeface="Arial"/>
                <a:cs typeface="Arial"/>
                <a:sym typeface="Arial"/>
              </a:rPr>
              <a:t>Todos los elementos son leídos desde la base de datos, cargados automáticamente, puestos en el sitio preciso del diseño y presentados al usuario como página web.</a:t>
            </a:r>
          </a:p>
          <a:p>
            <a:pPr indent="-268605" lvl="0" marL="342900" marR="0" rtl="0" algn="l">
              <a:lnSpc>
                <a:spcPct val="90000"/>
              </a:lnSpc>
              <a:spcBef>
                <a:spcPts val="360"/>
              </a:spcBef>
              <a:spcAft>
                <a:spcPts val="0"/>
              </a:spcAft>
              <a:buClr>
                <a:schemeClr val="accent1"/>
              </a:buClr>
              <a:buFont typeface="Noto Symbol"/>
              <a:buNone/>
            </a:pPr>
            <a:r>
              <a:t/>
            </a:r>
            <a:endParaRPr b="0" baseline="0" i="0" sz="1800" u="none" cap="none" strike="noStrike">
              <a:solidFill>
                <a:schemeClr val="dk1"/>
              </a:solidFill>
              <a:latin typeface="Arial"/>
              <a:ea typeface="Arial"/>
              <a:cs typeface="Arial"/>
              <a:sym typeface="Arial"/>
            </a:endParaRPr>
          </a:p>
          <a:p>
            <a:pPr indent="-342900" lvl="0" marL="342900" marR="0" rtl="0" algn="l">
              <a:lnSpc>
                <a:spcPct val="90000"/>
              </a:lnSpc>
              <a:spcBef>
                <a:spcPts val="360"/>
              </a:spcBef>
              <a:spcAft>
                <a:spcPts val="0"/>
              </a:spcAft>
              <a:buClr>
                <a:schemeClr val="accent1"/>
              </a:buClr>
              <a:buSzPct val="64999"/>
              <a:buFont typeface="Noto Symbol"/>
              <a:buChar char="■"/>
            </a:pPr>
            <a:r>
              <a:rPr b="0" baseline="0" i="0" lang="en-US" sz="1800" u="none" cap="none" strike="noStrike">
                <a:solidFill>
                  <a:schemeClr val="dk1"/>
                </a:solidFill>
                <a:latin typeface="Arial"/>
                <a:ea typeface="Arial"/>
                <a:cs typeface="Arial"/>
                <a:sym typeface="Arial"/>
              </a:rPr>
              <a:t>Esto garantiza aislar el diseño de los contenidos y la distribución de los componentes, pudiendo así cambiar el diseño sin tocar ninguno de los otros aspectos</a:t>
            </a:r>
          </a:p>
          <a:p>
            <a:pPr indent="-268605" lvl="0" marL="342900" marR="0" rtl="0" algn="l">
              <a:lnSpc>
                <a:spcPct val="90000"/>
              </a:lnSpc>
              <a:spcBef>
                <a:spcPts val="360"/>
              </a:spcBef>
              <a:spcAft>
                <a:spcPts val="0"/>
              </a:spcAft>
              <a:buClr>
                <a:schemeClr val="accent1"/>
              </a:buClr>
              <a:buFont typeface="Noto Symbol"/>
              <a:buNone/>
            </a:pPr>
            <a:r>
              <a:t/>
            </a:r>
            <a:endParaRPr b="0" baseline="0" i="0" sz="1800" u="none" cap="none" strike="noStrike">
              <a:solidFill>
                <a:schemeClr val="dk1"/>
              </a:solidFill>
              <a:latin typeface="Arial"/>
              <a:ea typeface="Arial"/>
              <a:cs typeface="Arial"/>
              <a:sym typeface="Arial"/>
            </a:endParaRPr>
          </a:p>
          <a:p>
            <a:pPr indent="-342900" lvl="0" marL="342900" marR="0" rtl="0" algn="l">
              <a:lnSpc>
                <a:spcPct val="90000"/>
              </a:lnSpc>
              <a:spcBef>
                <a:spcPts val="360"/>
              </a:spcBef>
              <a:spcAft>
                <a:spcPts val="0"/>
              </a:spcAft>
              <a:buClr>
                <a:schemeClr val="accent1"/>
              </a:buClr>
              <a:buSzPct val="64999"/>
              <a:buFont typeface="Noto Symbol"/>
              <a:buChar char="■"/>
            </a:pPr>
            <a:r>
              <a:rPr b="0" baseline="0" i="0" lang="en-US" sz="1800" u="none" cap="none" strike="noStrike">
                <a:solidFill>
                  <a:schemeClr val="dk1"/>
                </a:solidFill>
                <a:latin typeface="Arial"/>
                <a:ea typeface="Arial"/>
                <a:cs typeface="Arial"/>
                <a:sym typeface="Arial"/>
              </a:rPr>
              <a:t>Actualmente, existen muchas empresas software que desarrollan componentes y módulos concretos para ser usados en estos gestores de contenidos y, al mismo tiempo, existen también empresas interesadas en diseñar plantillas (</a:t>
            </a:r>
            <a:r>
              <a:rPr b="0" baseline="0" i="1" lang="en-US" sz="1800" u="none" cap="none" strike="noStrike">
                <a:solidFill>
                  <a:schemeClr val="dk1"/>
                </a:solidFill>
                <a:latin typeface="Arial"/>
                <a:ea typeface="Arial"/>
                <a:cs typeface="Arial"/>
                <a:sym typeface="Arial"/>
              </a:rPr>
              <a:t>templates</a:t>
            </a:r>
            <a:r>
              <a:rPr b="0" baseline="0" i="0" lang="en-US" sz="1800" u="none" cap="none" strike="noStrike">
                <a:solidFill>
                  <a:schemeClr val="dk1"/>
                </a:solidFill>
                <a:latin typeface="Arial"/>
                <a:ea typeface="Arial"/>
                <a:cs typeface="Arial"/>
                <a:sym typeface="Arial"/>
              </a:rPr>
              <a:t>) para ser incluidas en estos entornos.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2" name="Shape 72"/>
        <p:cNvGrpSpPr/>
        <p:nvPr/>
      </p:nvGrpSpPr>
      <p:grpSpPr>
        <a:xfrm>
          <a:off x="0" y="0"/>
          <a:ext cx="0" cy="0"/>
          <a:chOff x="0" y="0"/>
          <a:chExt cx="0" cy="0"/>
        </a:xfrm>
      </p:grpSpPr>
      <p:sp>
        <p:nvSpPr>
          <p:cNvPr id="73" name="Shape 73"/>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Fundamentos de la composición</a:t>
            </a:r>
          </a:p>
        </p:txBody>
      </p:sp>
      <p:sp>
        <p:nvSpPr>
          <p:cNvPr id="74" name="Shape 74"/>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accent1"/>
              </a:buClr>
              <a:buSzPct val="65000"/>
              <a:buFont typeface="Noto Symbol"/>
              <a:buChar char="■"/>
            </a:pPr>
            <a:r>
              <a:rPr b="0" baseline="0" i="0" lang="en-US" sz="2400" u="none" cap="none" strike="noStrike">
                <a:solidFill>
                  <a:schemeClr val="dk1"/>
                </a:solidFill>
                <a:latin typeface="Arial"/>
                <a:ea typeface="Arial"/>
                <a:cs typeface="Arial"/>
                <a:sym typeface="Arial"/>
              </a:rPr>
              <a:t>Con lo visto anteriormente, se puede concluir que hacer una composición gráfica es ordenar todos los elementos de nuestro diseño, ya sean texto o ilustraciones, destinados a lograr los objetivos propuestos, es decir, impactar visualmente al público receptor de nuestro mensaje. Aunque no hay ninguna norma específica que garantice el éxito de una composición, sí existen una serie de pautas a las que el diseñador se puede adecuar para obtener soluciones eficaces, todas ellas muy relacionadas con la </a:t>
            </a:r>
            <a:r>
              <a:rPr b="0" baseline="0" i="1" lang="en-US" sz="2400" u="sng" cap="none" strike="noStrike">
                <a:solidFill>
                  <a:schemeClr val="dk1"/>
                </a:solidFill>
                <a:latin typeface="Arial"/>
                <a:ea typeface="Arial"/>
                <a:cs typeface="Arial"/>
                <a:sym typeface="Arial"/>
              </a:rPr>
              <a:t>percepción</a:t>
            </a:r>
            <a:r>
              <a:rPr b="0" baseline="0" i="1" lang="en-US" sz="2400" u="none" cap="none" strike="noStrike">
                <a:solidFill>
                  <a:schemeClr val="dk1"/>
                </a:solidFill>
                <a:latin typeface="Arial"/>
                <a:ea typeface="Arial"/>
                <a:cs typeface="Arial"/>
                <a:sym typeface="Arial"/>
              </a:rPr>
              <a: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8" name="Shape 78"/>
        <p:cNvGrpSpPr/>
        <p:nvPr/>
      </p:nvGrpSpPr>
      <p:grpSpPr>
        <a:xfrm>
          <a:off x="0" y="0"/>
          <a:ext cx="0" cy="0"/>
          <a:chOff x="0" y="0"/>
          <a:chExt cx="0" cy="0"/>
        </a:xfrm>
      </p:grpSpPr>
      <p:sp>
        <p:nvSpPr>
          <p:cNvPr id="79" name="Shape 79"/>
          <p:cNvSpPr txBox="1"/>
          <p:nvPr>
            <p:ph type="title"/>
          </p:nvPr>
        </p:nvSpPr>
        <p:spPr>
          <a:xfrm>
            <a:off x="457200" y="277812"/>
            <a:ext cx="8229600" cy="11398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Fundamentos de la composición</a:t>
            </a:r>
          </a:p>
        </p:txBody>
      </p:sp>
      <p:sp>
        <p:nvSpPr>
          <p:cNvPr id="80" name="Shape 80"/>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accent1"/>
              </a:buClr>
              <a:buSzPct val="65000"/>
              <a:buFont typeface="Noto Symbol"/>
              <a:buChar char="■"/>
            </a:pPr>
            <a:r>
              <a:rPr b="0" baseline="0" i="0" lang="en-US" sz="2400" u="none" cap="none" strike="noStrike">
                <a:solidFill>
                  <a:schemeClr val="dk1"/>
                </a:solidFill>
                <a:latin typeface="Arial"/>
                <a:ea typeface="Arial"/>
                <a:cs typeface="Arial"/>
                <a:sym typeface="Arial"/>
              </a:rPr>
              <a:t>El diseñador ha de tener un profundo </a:t>
            </a:r>
            <a:r>
              <a:rPr b="0" baseline="0" i="0" lang="en-US" sz="2300" u="none" cap="none" strike="noStrike">
                <a:solidFill>
                  <a:schemeClr val="dk1"/>
                </a:solidFill>
                <a:latin typeface="Arial"/>
                <a:ea typeface="Arial"/>
                <a:cs typeface="Arial"/>
                <a:sym typeface="Arial"/>
              </a:rPr>
              <a:t>conocimiento</a:t>
            </a:r>
            <a:r>
              <a:rPr b="0" baseline="0" i="0" lang="en-US" sz="2400" u="none" cap="none" strike="noStrike">
                <a:solidFill>
                  <a:schemeClr val="dk1"/>
                </a:solidFill>
                <a:latin typeface="Arial"/>
                <a:ea typeface="Arial"/>
                <a:cs typeface="Arial"/>
                <a:sym typeface="Arial"/>
              </a:rPr>
              <a:t> de los factores que rigen el fenómeno de la percepción para poder establecer sus composiciones de un modo sólido y fundamentado. Algunos de estos factores son:</a:t>
            </a:r>
          </a:p>
          <a:p>
            <a:pPr indent="-327025" lvl="1" marL="669925" marR="0" rtl="0" algn="l">
              <a:lnSpc>
                <a:spcPct val="90000"/>
              </a:lnSpc>
              <a:spcBef>
                <a:spcPts val="440"/>
              </a:spcBef>
              <a:spcAft>
                <a:spcPts val="0"/>
              </a:spcAft>
              <a:buClr>
                <a:schemeClr val="accent2"/>
              </a:buClr>
              <a:buSzPct val="59999"/>
              <a:buFont typeface="Noto Symbol"/>
              <a:buChar char="❑"/>
            </a:pPr>
            <a:r>
              <a:rPr b="1" baseline="0" i="0" lang="en-US" sz="2200" u="sng" cap="none" strike="noStrike">
                <a:solidFill>
                  <a:schemeClr val="dk1"/>
                </a:solidFill>
                <a:latin typeface="Arial"/>
                <a:ea typeface="Arial"/>
                <a:cs typeface="Arial"/>
                <a:sym typeface="Arial"/>
              </a:rPr>
              <a:t>Componentes psicosomáticos del sistema nervioso: </a:t>
            </a:r>
            <a:r>
              <a:rPr b="0" baseline="0" i="0" lang="en-US" sz="2200" u="none" cap="none" strike="noStrike">
                <a:solidFill>
                  <a:schemeClr val="dk1"/>
                </a:solidFill>
                <a:latin typeface="Arial"/>
                <a:ea typeface="Arial"/>
                <a:cs typeface="Arial"/>
                <a:sym typeface="Arial"/>
              </a:rPr>
              <a:t>nos facilitan el contacto visual con nuestro mensaje gráfico haciendo uso del mecanismo de percepción llamado vista. Con ella recogemos información visual (percibimos distintas formas, ubicaciones, longitudes de onda de un color, etc.) que luego nuestro cerebro interpreta como contornos, texturas, dimensiones, etc., dotándolas de un significado gráfico definido.</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orde">
  <a:themeElements>
    <a:clrScheme name="Borde 1">
      <a:dk1>
        <a:srgbClr val="000000"/>
      </a:dk1>
      <a:lt1>
        <a:srgbClr val="FFFFFF"/>
      </a:lt1>
      <a:dk2>
        <a:srgbClr val="006633"/>
      </a:dk2>
      <a:lt2>
        <a:srgbClr val="5F5F5F"/>
      </a:lt2>
      <a:accent1>
        <a:srgbClr val="CC9900"/>
      </a:accent1>
      <a:accent2>
        <a:srgbClr val="3B812F"/>
      </a:accent2>
      <a:accent3>
        <a:srgbClr val="FFFFFF"/>
      </a:accent3>
      <a:accent4>
        <a:srgbClr val="CC9900"/>
      </a:accent4>
      <a:accent5>
        <a:srgbClr val="3B812F"/>
      </a:accent5>
      <a:accent6>
        <a:srgbClr val="FFFFFF"/>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default">
    <a:dk1>
      <a:srgbClr val="000000"/>
    </a:dk1>
    <a:lt1>
      <a:srgbClr val="FFFFFF"/>
    </a:lt1>
    <a:dk2>
      <a:srgbClr val="006633"/>
    </a:dk2>
    <a:lt2>
      <a:srgbClr val="5F5F5F"/>
    </a:lt2>
    <a:accent1>
      <a:srgbClr val="CC9900"/>
    </a:accent1>
    <a:accent2>
      <a:srgbClr val="3B812F"/>
    </a:accent2>
    <a:accent3>
      <a:srgbClr val="FFFFFF"/>
    </a:accent3>
    <a:accent4>
      <a:srgbClr val="CC9900"/>
    </a:accent4>
    <a:accent5>
      <a:srgbClr val="3B812F"/>
    </a:accent5>
    <a:accent6>
      <a:srgbClr val="FFFFFF"/>
    </a:accent6>
    <a:hlink>
      <a:srgbClr val="996600"/>
    </a:hlink>
    <a:folHlink>
      <a:srgbClr val="AFBF39"/>
    </a:folHlink>
  </a:clrScheme>
</a:themeOverride>
</file>