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328930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indent="-298132" marL="12938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905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indent="-304800" marL="207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indent="-300036" marL="245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indent="-303211" marL="32369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indent="-314325" marL="44037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indent="-320675" marL="5959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9" name="Shape 19"/>
          <p:cNvGrpSpPr/>
          <p:nvPr/>
        </p:nvGrpSpPr>
        <p:grpSpPr>
          <a:xfrm>
            <a:off x="0" y="914400"/>
            <a:ext cx="8686800" cy="2514599"/>
            <a:chOff x="0" y="914400"/>
            <a:chExt cx="8686800" cy="2514599"/>
          </a:xfrm>
        </p:grpSpPr>
        <p:sp>
          <p:nvSpPr>
            <p:cNvPr id="20" name="Shape 20"/>
            <p:cNvSpPr/>
            <p:nvPr/>
          </p:nvSpPr>
          <p:spPr>
            <a:xfrm>
              <a:off x="228600" y="914400"/>
              <a:ext cx="2514599" cy="2514599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0" y="1676400"/>
              <a:ext cx="4724400" cy="11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3962400" y="1676400"/>
              <a:ext cx="4724400" cy="1143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609600" y="1524000"/>
              <a:ext cx="228600" cy="1449386"/>
            </a:xfrm>
            <a:custGeom>
              <a:pathLst>
                <a:path extrusionOk="0" h="1000" w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cap="flat" cmpd="sng" w="762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48600" y="1209675"/>
              <a:ext cx="261936" cy="1371599"/>
            </a:xfrm>
            <a:custGeom>
              <a:pathLst>
                <a:path extrusionOk="0" h="1000" w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cap="flat" cmpd="sng" w="762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/>
        </p:nvSpPr>
        <p:spPr>
          <a:xfrm>
            <a:off x="0" y="1377950"/>
            <a:ext cx="2133599" cy="101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1447800" y="1377950"/>
            <a:ext cx="7239000" cy="10159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328930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indent="-298132" marL="12938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905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indent="-304800" marL="207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indent="-300036" marL="245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indent="-303211" marL="32369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indent="-314325" marL="44037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indent="-320675" marL="5959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" name="Shape 12"/>
          <p:cNvSpPr/>
          <p:nvPr/>
        </p:nvSpPr>
        <p:spPr>
          <a:xfrm>
            <a:off x="838200" y="561975"/>
            <a:ext cx="152400" cy="1066800"/>
          </a:xfrm>
          <a:custGeom>
            <a:pathLst>
              <a:path extrusionOk="0" h="1000" w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262936" y="269875"/>
            <a:ext cx="152400" cy="1073149"/>
          </a:xfrm>
          <a:custGeom>
            <a:pathLst>
              <a:path extrusionOk="0" h="1000" w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Estilos avanzados</a:t>
            </a: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Varios fondos</a:t>
            </a:r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949325" y="1981200"/>
            <a:ext cx="794384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CSS3 permite el uso de varias imágenes de fondo de un elemento.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body{ 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background-image:url(img_flwr.gif),url(img_tree.gif);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3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4000">
                <a:solidFill>
                  <a:schemeClr val="dk2"/>
                </a:solidFill>
              </a:rPr>
              <a:t>extos</a:t>
            </a: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CSS3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54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Sombra en texto</a:t>
            </a:r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especifica la sombra horizontal, la sombra vertical, la distancia de desenfoque, y el color de la sombra: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text-shadow: 5px 5px 5px #44ff00;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  <a:p>
            <a:pPr indent="-30543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Wrap (envoltura)</a:t>
            </a:r>
          </a:p>
        </p:txBody>
      </p: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una palabra es demasiado larga para caber dentro de un área, se expande fuera.</a:t>
            </a:r>
          </a:p>
          <a:p>
            <a:pPr indent="-30543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</a:t>
            </a:r>
          </a:p>
          <a:p>
            <a:pPr indent="45720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word-wrap:break-word;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4000">
                <a:solidFill>
                  <a:schemeClr val="dk2"/>
                </a:solidFill>
              </a:rPr>
              <a:t>uentes</a:t>
            </a: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CSS3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54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@font-face</a:t>
            </a:r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que la fuente no tenga porque estar instalada en el ordenador.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@font-face{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font-family: myFirstFont;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src: url('Sansation_Light.ttf'),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 url('Sansation_Light.eot'); /* IE9+ */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div{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font-family:myFirstFont;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@font-face (bold)</a:t>
            </a:r>
          </a:p>
        </p:txBody>
      </p: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@font-face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font-family: myFirstFont;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src: url('Sansation_Bold.ttf'),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 url('Sansation_Bold.eot'); 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font-weight:bold;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4000">
                <a:solidFill>
                  <a:schemeClr val="dk2"/>
                </a:solidFill>
              </a:rPr>
              <a:t>ransformaciones</a:t>
            </a: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2D CSS3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54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Rotate</a:t>
            </a: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95287" y="1981200"/>
            <a:ext cx="309721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&lt;center&gt;&lt;div&gt;Hello. This is a DIV element.&lt;/div&gt;&lt;/center&gt;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&lt;center&gt;&lt;div id="div2"&gt;Hello. This is a DIV element.&lt;/div&gt;&lt;/center&gt;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</a:p>
          <a:p>
            <a:pPr indent="-376555" lvl="0" marL="447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3635375" y="1981200"/>
            <a:ext cx="55086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width:100px;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height:75px;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background-color:grey;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border:1px solid black;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div#div2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transform:rotate(30deg);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-ms-transform:rotate(30deg); /* IE 9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-moz-transform:rotate(30deg); /* Firefox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-webkit-transform:rotate(30deg); /* Safari and Chrome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-o-transform:rotate(30deg); /* Opera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376555" lvl="0" marL="447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45897" l="69100" r="19674" t="29513"/>
          <a:stretch/>
        </p:blipFill>
        <p:spPr>
          <a:xfrm>
            <a:off x="6011862" y="549275"/>
            <a:ext cx="1368425" cy="179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Rotate</a:t>
            </a:r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949325" y="1981200"/>
            <a:ext cx="254317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&lt;div&gt;Hello&lt;/div&gt;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775" lvl="0" marL="447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3276600" y="1981200"/>
            <a:ext cx="5867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width:200px;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height:100px;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background-color:grey;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Rotate div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transform:rotate(30deg);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-ms-transform:rotate(30deg); /* IE 9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-moz-transform:rotate(30deg); /* Firefox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-webkit-transform:rotate(30deg); /* Safari and Chrome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-o-transform:rotate(30deg); /* Opera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358775" lvl="0" marL="447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32270" l="65559" r="15547" t="38194"/>
          <a:stretch/>
        </p:blipFill>
        <p:spPr>
          <a:xfrm>
            <a:off x="5292725" y="333375"/>
            <a:ext cx="2303461" cy="216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4294967295" type="title"/>
          </p:nvPr>
        </p:nvSpPr>
        <p:spPr>
          <a:xfrm>
            <a:off x="931862" y="96836"/>
            <a:ext cx="7157999" cy="1412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CSS3</a:t>
            </a:r>
          </a:p>
        </p:txBody>
      </p:sp>
      <p:sp>
        <p:nvSpPr>
          <p:cNvPr id="36" name="Shape 36"/>
          <p:cNvSpPr txBox="1"/>
          <p:nvPr>
            <p:ph idx="4294967295" type="body"/>
          </p:nvPr>
        </p:nvSpPr>
        <p:spPr>
          <a:xfrm>
            <a:off x="1262199" y="1781175"/>
            <a:ext cx="39128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7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800"/>
              <a:t>Bordes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Esquinas redondeadas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Bordes con imagen.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800"/>
              <a:t>Sombras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800"/>
              <a:t>Fondos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800"/>
              <a:t>Textos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Sombras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Envoltura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800"/>
              <a:t>Fuentes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800"/>
              <a:t>Transformaciones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2D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3D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800"/>
              <a:t>Transiciones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800"/>
              <a:t>Transiciones 3D. Efectos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800"/>
              <a:t>Animaciones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26685" r="27564" t="0"/>
          <a:stretch/>
        </p:blipFill>
        <p:spPr>
          <a:xfrm>
            <a:off x="4642100" y="1567874"/>
            <a:ext cx="3295799" cy="480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Translate</a:t>
            </a:r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395287" y="1981200"/>
            <a:ext cx="309721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 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id="div2"&gt;Hello.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</a:p>
          <a:p>
            <a:pPr indent="-385445" lvl="0" marL="4476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idx="4294967295" type="body"/>
          </p:nvPr>
        </p:nvSpPr>
        <p:spPr>
          <a:xfrm>
            <a:off x="3635375" y="1981200"/>
            <a:ext cx="55086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width:100px;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height:75px;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background-color:grey;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border:1px solid black;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div#div2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transform:translate(50px,100px);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-ms-transform:translate(50px,100px); /* IE 9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-moz-transform:translate(50px,100px); /* Firefox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-webkit-transform:translate(50px,100px); /* Safari and Chrome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-o-transform:translate(50px,100px); /* Opera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385445" lvl="0" marL="4476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34245" l="50794" r="34439" t="29318"/>
          <a:stretch/>
        </p:blipFill>
        <p:spPr>
          <a:xfrm>
            <a:off x="5867400" y="404812"/>
            <a:ext cx="1800225" cy="266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</a:p>
        </p:txBody>
      </p: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395287" y="1981200"/>
            <a:ext cx="309721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id="div2"&gt;Hello.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</a:p>
          <a:p>
            <a:pPr indent="-385445" lvl="0" marL="4476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3635375" y="1981200"/>
            <a:ext cx="55086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width:100px;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height:75px;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background-color:grey;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border:1px solid black;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div#div2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margin:100px;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transform:scale(2,4);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-ms-transform:scale(2,4); /* IE 9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-moz-transform:scale(2,4); /* Firefox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-webkit-transform:scale(2,4); /* Safari and Chrome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-o-transform:scale(2,4); /* Opera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19487" l="50794" r="27941" t="29318"/>
          <a:stretch/>
        </p:blipFill>
        <p:spPr>
          <a:xfrm>
            <a:off x="5580062" y="404812"/>
            <a:ext cx="2592387" cy="374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</a:p>
        </p:txBody>
      </p:sp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395287" y="1981200"/>
            <a:ext cx="309721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id="div2"&gt;Hello.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</a:p>
          <a:p>
            <a:pPr indent="-385445" lvl="0" marL="4476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>
            <p:ph idx="4294967295" type="body"/>
          </p:nvPr>
        </p:nvSpPr>
        <p:spPr>
          <a:xfrm>
            <a:off x="3635375" y="1981200"/>
            <a:ext cx="55086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width:100px;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height:75px;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background-color:grey;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border:1px solid black;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div#div2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transform:skew(30deg,20deg);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-ms-transform:skew(30deg,20deg); /* IE 9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-moz-transform:skew(30deg,20deg); /* Firefox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-webkit-transform:skew(30deg,20deg); /* Safari and Chrome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-o-transform:skew(30deg,20deg); /* Opera */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43923" l="67617" r="17615" t="29318"/>
          <a:stretch/>
        </p:blipFill>
        <p:spPr>
          <a:xfrm>
            <a:off x="5651500" y="549275"/>
            <a:ext cx="1800225" cy="1957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4000">
                <a:solidFill>
                  <a:schemeClr val="dk2"/>
                </a:solidFill>
              </a:rPr>
              <a:t>ransformaciones</a:t>
            </a: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3D 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54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6000"/>
              <a:buFont typeface="Noto Symbol"/>
              <a:buNone/>
            </a:pPr>
            <a:r>
              <a:rPr lang="en-US" sz="4000">
                <a:solidFill>
                  <a:schemeClr val="dk2"/>
                </a:solidFill>
              </a:rPr>
              <a:t>CSS3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RotateX</a:t>
            </a:r>
          </a:p>
        </p:txBody>
      </p:sp>
      <p:sp>
        <p:nvSpPr>
          <p:cNvPr id="183" name="Shape 183"/>
          <p:cNvSpPr txBox="1"/>
          <p:nvPr>
            <p:ph idx="4294967295" type="body"/>
          </p:nvPr>
        </p:nvSpPr>
        <p:spPr>
          <a:xfrm>
            <a:off x="395287" y="1981200"/>
            <a:ext cx="309721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 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id="div2"&gt;Hello.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</a:p>
          <a:p>
            <a:pPr indent="-376555" lvl="0" marL="447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>
            <p:ph idx="4294967295" type="body"/>
          </p:nvPr>
        </p:nvSpPr>
        <p:spPr>
          <a:xfrm>
            <a:off x="3330575" y="1981200"/>
            <a:ext cx="5508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width:100px;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height:75px;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background-color:grey;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border:1px solid black;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div#div2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transform:rotateX(40deg);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-webkit-transform:rotateX(40deg);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-moz-transform:rotateX(40deg);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44096" l="50585" r="39375" t="35243"/>
          <a:stretch/>
        </p:blipFill>
        <p:spPr>
          <a:xfrm>
            <a:off x="6586120" y="1918100"/>
            <a:ext cx="1681799" cy="20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32824" l="36829" r="38026" t="38267"/>
          <a:stretch/>
        </p:blipFill>
        <p:spPr>
          <a:xfrm>
            <a:off x="6586125" y="4780200"/>
            <a:ext cx="2060725" cy="17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RotateY</a:t>
            </a:r>
          </a:p>
        </p:txBody>
      </p:sp>
      <p:sp>
        <p:nvSpPr>
          <p:cNvPr id="192" name="Shape 192"/>
          <p:cNvSpPr txBox="1"/>
          <p:nvPr>
            <p:ph idx="4294967295" type="body"/>
          </p:nvPr>
        </p:nvSpPr>
        <p:spPr>
          <a:xfrm>
            <a:off x="395287" y="1981200"/>
            <a:ext cx="309721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 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id="div2"&gt;Hello.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</a:p>
          <a:p>
            <a:pPr indent="-376555" lvl="0" marL="447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>
            <p:ph idx="4294967295" type="body"/>
          </p:nvPr>
        </p:nvSpPr>
        <p:spPr>
          <a:xfrm>
            <a:off x="3635375" y="1981200"/>
            <a:ext cx="55086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width:100px;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height:75px;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background-color:grey;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border:1px solid black;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div#div2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transform:rotateY(130deg);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-webkit-transform:rotateY(130deg);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-moz-transform:rotateY(130deg);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title"/>
          </p:nvPr>
        </p:nvSpPr>
        <p:spPr>
          <a:xfrm>
            <a:off x="931862" y="96836"/>
            <a:ext cx="7157999" cy="1412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Rotate</a:t>
            </a:r>
            <a:r>
              <a:rPr lang="en-US" sz="4000">
                <a:solidFill>
                  <a:schemeClr val="dk2"/>
                </a:solidFill>
              </a:rPr>
              <a:t>Z</a:t>
            </a:r>
          </a:p>
        </p:txBody>
      </p:sp>
      <p:sp>
        <p:nvSpPr>
          <p:cNvPr id="199" name="Shape 199"/>
          <p:cNvSpPr txBox="1"/>
          <p:nvPr>
            <p:ph idx="4294967295" type="body"/>
          </p:nvPr>
        </p:nvSpPr>
        <p:spPr>
          <a:xfrm>
            <a:off x="395287" y="1981200"/>
            <a:ext cx="309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 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id="div2"&gt;Hello. This is a DIV element.&lt;/div&gt;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</a:p>
          <a:p>
            <a:pPr indent="-376555" lvl="0" marL="4476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4294967295" type="body"/>
          </p:nvPr>
        </p:nvSpPr>
        <p:spPr>
          <a:xfrm>
            <a:off x="3635375" y="1981200"/>
            <a:ext cx="5508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width:100px;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height:75px;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background-color:grey;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border:1px solid black;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div#div2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transform:rotate</a:t>
            </a:r>
            <a:r>
              <a:rPr lang="en-US" sz="1800">
                <a:solidFill>
                  <a:schemeClr val="dk1"/>
                </a:solidFill>
              </a:rPr>
              <a:t>Z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(130deg);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-webkit-transform:rotateZ(130deg); 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-moz-transform:rotate</a:t>
            </a:r>
            <a:r>
              <a:rPr lang="en-US" sz="1800">
                <a:solidFill>
                  <a:schemeClr val="dk1"/>
                </a:solidFill>
              </a:rPr>
              <a:t>Z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(130deg); 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4294967295" type="title"/>
          </p:nvPr>
        </p:nvSpPr>
        <p:spPr>
          <a:xfrm>
            <a:off x="931862" y="96836"/>
            <a:ext cx="7157999" cy="1412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Perspectiva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36641" l="52188" r="22366" t="35453"/>
          <a:stretch/>
        </p:blipFill>
        <p:spPr>
          <a:xfrm>
            <a:off x="5169200" y="4053150"/>
            <a:ext cx="2481799" cy="204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37240" l="54145" r="24925" t="34855"/>
          <a:stretch/>
        </p:blipFill>
        <p:spPr>
          <a:xfrm>
            <a:off x="1630025" y="4053150"/>
            <a:ext cx="2041249" cy="204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998600" y="1953125"/>
            <a:ext cx="74748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La propiedad perspective establece la vista en perspectiva de un elemento.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Se aplica a un contenedor y afecta a su contenido.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Solo afecta a elementos con transformaciones 3D.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4294967295" type="title"/>
          </p:nvPr>
        </p:nvSpPr>
        <p:spPr>
          <a:xfrm>
            <a:off x="931862" y="96836"/>
            <a:ext cx="7157999" cy="1412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Perspectiva: ejemplo</a:t>
            </a:r>
          </a:p>
        </p:txBody>
      </p:sp>
      <p:sp>
        <p:nvSpPr>
          <p:cNvPr id="214" name="Shape 214"/>
          <p:cNvSpPr txBox="1"/>
          <p:nvPr>
            <p:ph idx="4294967295" type="body"/>
          </p:nvPr>
        </p:nvSpPr>
        <p:spPr>
          <a:xfrm>
            <a:off x="395287" y="1981200"/>
            <a:ext cx="309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&lt;html&gt;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&lt;head&gt;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&lt;style&gt;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#div1 {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position: relative;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height: 150px;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width: 150px;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margin: 50px;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padding: 10px;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border: 1px solid black;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perspective: 150px;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}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3635375" y="1981200"/>
            <a:ext cx="5508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#div2 {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padding: 50px;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position: absolute;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border: 1px solid black;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background-color: red;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-webkit-transform: rotateX(45deg);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transform: rotateX(45deg);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}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&lt;/style&gt;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&lt;/head&gt;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&lt;body&gt;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&lt;div id="div1"&gt;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&lt;div id="div2"&gt;HELLO&lt;/div&gt;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&lt;/div&gt;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&lt;/body&gt;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&lt;/html&gt;</a:t>
            </a:r>
          </a:p>
          <a:p>
            <a:pPr indent="0" lvl="0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36641" l="52188" r="22366" t="35453"/>
          <a:stretch/>
        </p:blipFill>
        <p:spPr>
          <a:xfrm>
            <a:off x="6549600" y="4067825"/>
            <a:ext cx="1839050" cy="15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4294967295" type="title"/>
          </p:nvPr>
        </p:nvSpPr>
        <p:spPr>
          <a:xfrm>
            <a:off x="931862" y="96836"/>
            <a:ext cx="7157999" cy="1412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Perspectiva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998600" y="1953125"/>
            <a:ext cx="74748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-US" sz="2100">
                <a:solidFill>
                  <a:schemeClr val="dk2"/>
                </a:solidFill>
              </a:rPr>
              <a:t>La propiedad perspective-origin establece el punto de fuga en la vista en perspectiva de un elemento.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Ej: </a:t>
            </a:r>
            <a:r>
              <a:rPr lang="en-US" sz="2100">
                <a:solidFill>
                  <a:schemeClr val="dk2"/>
                </a:solidFill>
              </a:rPr>
              <a:t>perspective-origin: 25% 75%;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66943" l="3410" r="81985" t="14167"/>
          <a:stretch/>
        </p:blipFill>
        <p:spPr>
          <a:xfrm>
            <a:off x="3224776" y="3383125"/>
            <a:ext cx="2871250" cy="236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4000">
                <a:solidFill>
                  <a:schemeClr val="dk2"/>
                </a:solidFill>
              </a:rPr>
              <a:t>ordes</a:t>
            </a: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CSS3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54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Transiciones </a:t>
            </a: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CSS3</a:t>
            </a:r>
          </a:p>
        </p:txBody>
      </p:sp>
      <p:sp>
        <p:nvSpPr>
          <p:cNvPr id="229" name="Shape 229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54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Transiciones </a:t>
            </a:r>
          </a:p>
        </p:txBody>
      </p:sp>
      <p:sp>
        <p:nvSpPr>
          <p:cNvPr id="235" name="Shape 235"/>
          <p:cNvSpPr txBox="1"/>
          <p:nvPr>
            <p:ph idx="4294967295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transiciones CSS3 son efectos que se aplican en el cambio gradual de un estilo a otro.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que especificar al menos: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CSS a la cual se le quiere aplicar el efecto.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duración del efecto (si no se especifica no se realizará, porque el valor por defecto es 0).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Transiciones </a:t>
            </a:r>
          </a:p>
        </p:txBody>
      </p:sp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Transition-property: Especifica las propiedades a la que se aplicará el efecto.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Transition-duration: Define la duración de la transición.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Transition-timing-function: Describe la función de tiempo que seguirá la transición: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Linear, ease, ease-in, easi-in-out,…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Transition-delay: Retardo de tiempo en la aplicación de la transición.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Transiciones </a:t>
            </a:r>
          </a:p>
        </p:txBody>
      </p:sp>
      <p:sp>
        <p:nvSpPr>
          <p:cNvPr id="247" name="Shape 247"/>
          <p:cNvSpPr txBox="1"/>
          <p:nvPr>
            <p:ph idx="4294967295" type="body"/>
          </p:nvPr>
        </p:nvSpPr>
        <p:spPr>
          <a:xfrm>
            <a:off x="949325" y="1676400"/>
            <a:ext cx="766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todas las propiedades pueden utilizarse en una transición.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de propiedades que se pueden modificar mediante transiciones: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background-color (color)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background-image (solo gradientes)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background-position (porcentaje y longitud)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border-bottom-color (color)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border-bottom-width (longitud)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border-color (color)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border-left-color (color)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border-left-width (longitud)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border-right-color (color)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border-right-width (longitud)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border-spacing (longitud)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border-top-color (color)</a:t>
            </a:r>
          </a:p>
          <a:p>
            <a:pPr indent="-444500" lvl="1" marL="889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border-top-width (longitud)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Transiciones </a:t>
            </a:r>
          </a:p>
        </p:txBody>
      </p:sp>
      <p:sp>
        <p:nvSpPr>
          <p:cNvPr id="253" name="Shape 253"/>
          <p:cNvSpPr txBox="1"/>
          <p:nvPr>
            <p:ph idx="4294967295" type="body"/>
          </p:nvPr>
        </p:nvSpPr>
        <p:spPr>
          <a:xfrm>
            <a:off x="949325" y="1676400"/>
            <a:ext cx="766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border-width (longitud)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(color)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crop (rectángulo)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font-size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font-weight (número)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grid-* (diversos valores)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letter-spacing (longitud)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line-height (número, 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margin-bottom (longitud)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margin-left (longitud)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margin-right (longitud)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margin-top (longitud)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max-height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max-width (longitud y porcentaje)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Transiciones </a:t>
            </a:r>
          </a:p>
        </p:txBody>
      </p:sp>
      <p:sp>
        <p:nvSpPr>
          <p:cNvPr id="259" name="Shape 259"/>
          <p:cNvSpPr txBox="1"/>
          <p:nvPr>
            <p:ph idx="4294967295" type="body"/>
          </p:nvPr>
        </p:nvSpPr>
        <p:spPr>
          <a:xfrm>
            <a:off x="931850" y="1716875"/>
            <a:ext cx="766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min-height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min-width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opacity (número)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outline-color (color)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outline-offset (entero)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outline-width (longitud)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padding-bottom (longitud)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padding-left (longitud)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padding-right (longitud)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padding-top (longitud)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text-indent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text-shadow (sombra)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vertical-align (palabras clave, 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visibility (visibilidad)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word-spacing (longitud y porcentaje)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z-index (entero)</a:t>
            </a:r>
          </a:p>
          <a:p>
            <a:pPr indent="-447675" lvl="0" marL="44767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zoom (número)</a:t>
            </a:r>
          </a:p>
          <a:p>
            <a:pPr indent="-385445" lvl="0" marL="4476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Transiciones </a:t>
            </a:r>
          </a:p>
        </p:txBody>
      </p:sp>
      <p:sp>
        <p:nvSpPr>
          <p:cNvPr id="265" name="Shape 265"/>
          <p:cNvSpPr txBox="1"/>
          <p:nvPr>
            <p:ph idx="4294967295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declaración de transición: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transition-property: all;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transition-duration: 0.5s;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transition-timing-function: ease;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transition-delay: 0s; </a:t>
            </a:r>
          </a:p>
          <a:p>
            <a:pPr indent="-34544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transición afectará a todas las propiedades.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Transiciones </a:t>
            </a:r>
          </a:p>
        </p:txBody>
      </p:sp>
      <p:sp>
        <p:nvSpPr>
          <p:cNvPr id="271" name="Shape 271"/>
          <p:cNvSpPr txBox="1"/>
          <p:nvPr>
            <p:ph idx="4294967295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ejemplo se definen valores diferentes para cada propiedad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transition-property: opacity left top;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transition-duration: 0.5s 0.8s 0.1s;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transition-timing-function: ease linear ease;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transition-delay: 0s 0s 1s;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/>
              <a:t>Ejemplos</a:t>
            </a:r>
          </a:p>
        </p:txBody>
      </p:sp>
      <p:sp>
        <p:nvSpPr>
          <p:cNvPr id="277" name="Shape 277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/>
              <a:t>Transiciones 3D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4294967295" type="title"/>
          </p:nvPr>
        </p:nvSpPr>
        <p:spPr>
          <a:xfrm>
            <a:off x="931862" y="96836"/>
            <a:ext cx="7157999" cy="1412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Ejemplos: efecto flip</a:t>
            </a:r>
          </a:p>
        </p:txBody>
      </p:sp>
      <p:sp>
        <p:nvSpPr>
          <p:cNvPr id="283" name="Shape 283"/>
          <p:cNvSpPr txBox="1"/>
          <p:nvPr>
            <p:ph idx="4294967295" type="body"/>
          </p:nvPr>
        </p:nvSpPr>
        <p:spPr>
          <a:xfrm>
            <a:off x="949325" y="1828800"/>
            <a:ext cx="766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1800"/>
              <a:t>Estructura HTML</a:t>
            </a:r>
          </a:p>
          <a:p>
            <a:pPr indent="-305435" marL="904875" rtl="0">
              <a:spcBef>
                <a:spcPts val="0"/>
              </a:spcBef>
              <a:buNone/>
            </a:pPr>
            <a:r>
              <a:rPr lang="en-US" sz="1800"/>
              <a:t>&lt;section class="container"&gt;</a:t>
            </a:r>
            <a:br>
              <a:rPr lang="en-US" sz="1800"/>
            </a:br>
            <a:r>
              <a:rPr lang="en-US" sz="1800"/>
              <a:t>  &lt;div id="card"&gt;</a:t>
            </a:r>
            <a:br>
              <a:rPr lang="en-US" sz="1800"/>
            </a:br>
            <a:r>
              <a:rPr lang="en-US" sz="1800"/>
              <a:t>    &lt;figure class="front"&gt;1&lt;/figure&gt;</a:t>
            </a:r>
            <a:br>
              <a:rPr lang="en-US" sz="1800"/>
            </a:br>
            <a:r>
              <a:rPr lang="en-US" sz="1800"/>
              <a:t>    &lt;figure class="back"&gt;2&lt;/figure&gt;</a:t>
            </a:r>
            <a:br>
              <a:rPr lang="en-US" sz="1800"/>
            </a:br>
            <a:r>
              <a:rPr lang="en-US" sz="1800"/>
              <a:t>  &lt;/div&gt;</a:t>
            </a:r>
          </a:p>
          <a:p>
            <a:pPr indent="-305435" marL="904875" rtl="0">
              <a:spcBef>
                <a:spcPts val="0"/>
              </a:spcBef>
              <a:buNone/>
            </a:pPr>
            <a:r>
              <a:rPr lang="en-US" sz="1800"/>
              <a:t>&lt;/section&gt;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1800"/>
              <a:t>CSS para crear el espacio 3D.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/>
              <a:t>.container { </a:t>
            </a:r>
            <a:br>
              <a:rPr lang="en-US" sz="1800"/>
            </a:br>
            <a:r>
              <a:rPr lang="en-US" sz="1800"/>
              <a:t>  	width: 200px;</a:t>
            </a:r>
            <a:br>
              <a:rPr lang="en-US" sz="1800"/>
            </a:br>
            <a:r>
              <a:rPr lang="en-US" sz="1800"/>
              <a:t> 	 height: 260px;</a:t>
            </a:r>
            <a:br>
              <a:rPr lang="en-US" sz="1800"/>
            </a:br>
            <a:r>
              <a:rPr lang="en-US" sz="1800"/>
              <a:t>	  position: relative;</a:t>
            </a:r>
            <a:br>
              <a:rPr lang="en-US" sz="1800"/>
            </a:br>
            <a:r>
              <a:rPr lang="en-US" sz="1800"/>
              <a:t>	  perspective: 800px;</a:t>
            </a:r>
            <a:br>
              <a:rPr lang="en-US" sz="1800"/>
            </a:br>
            <a:r>
              <a:rPr lang="en-US" sz="1800"/>
              <a:t>}</a:t>
            </a:r>
          </a:p>
          <a:p>
            <a:pPr indent="-305435" lvl="0" marL="1362075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Esquinas redondeadas</a:t>
            </a:r>
          </a:p>
        </p:txBody>
      </p:sp>
      <p:sp>
        <p:nvSpPr>
          <p:cNvPr id="49" name="Shape 49"/>
          <p:cNvSpPr txBox="1"/>
          <p:nvPr>
            <p:ph idx="4294967295" type="body"/>
          </p:nvPr>
        </p:nvSpPr>
        <p:spPr>
          <a:xfrm>
            <a:off x="468312" y="1628775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border:2px solid;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border-radius:25px;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-moz-border-radius:25px;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67512" l="17707" r="51286" t="25585"/>
          <a:stretch/>
        </p:blipFill>
        <p:spPr>
          <a:xfrm>
            <a:off x="1331912" y="4649787"/>
            <a:ext cx="6769200" cy="1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4294967295" type="title"/>
          </p:nvPr>
        </p:nvSpPr>
        <p:spPr>
          <a:xfrm>
            <a:off x="931862" y="96836"/>
            <a:ext cx="7157999" cy="1412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Ejemplos: efecto flip</a:t>
            </a:r>
          </a:p>
        </p:txBody>
      </p:sp>
      <p:sp>
        <p:nvSpPr>
          <p:cNvPr id="289" name="Shape 289"/>
          <p:cNvSpPr txBox="1"/>
          <p:nvPr>
            <p:ph idx="4294967295" type="body"/>
          </p:nvPr>
        </p:nvSpPr>
        <p:spPr>
          <a:xfrm>
            <a:off x="949325" y="1981200"/>
            <a:ext cx="766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1800"/>
              <a:t>CSS para el elemento que se va a transformar: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#card {</a:t>
            </a:r>
            <a:br>
              <a:rPr lang="en-US" sz="1800"/>
            </a:br>
            <a:r>
              <a:rPr lang="en-US" sz="1800"/>
              <a:t>  width: 100%;</a:t>
            </a:r>
            <a:br>
              <a:rPr lang="en-US" sz="1800"/>
            </a:br>
            <a:r>
              <a:rPr lang="en-US" sz="1800"/>
              <a:t>  height: 100%;</a:t>
            </a:r>
            <a:br>
              <a:rPr lang="en-US" sz="1800"/>
            </a:br>
            <a:r>
              <a:rPr lang="en-US" sz="1800"/>
              <a:t>  position: absolute;</a:t>
            </a:r>
            <a:br>
              <a:rPr lang="en-US" sz="1800"/>
            </a:br>
            <a:r>
              <a:rPr lang="en-US" sz="1800"/>
              <a:t>  transform-style: preserve-3d;</a:t>
            </a:r>
            <a:br>
              <a:rPr lang="en-US" sz="1800"/>
            </a:br>
            <a:r>
              <a:rPr lang="en-US" sz="1800"/>
              <a:t>  transition: transform 1s;</a:t>
            </a:r>
            <a:br>
              <a:rPr lang="en-US" sz="1800"/>
            </a:br>
            <a:r>
              <a:rPr lang="en-US" sz="1800"/>
              <a:t>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05435" lvl="0" marL="1362075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4294967295" type="title"/>
          </p:nvPr>
        </p:nvSpPr>
        <p:spPr>
          <a:xfrm>
            <a:off x="931862" y="96836"/>
            <a:ext cx="7157999" cy="1412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Ejemplos: efecto flip</a:t>
            </a:r>
          </a:p>
        </p:txBody>
      </p:sp>
      <p:sp>
        <p:nvSpPr>
          <p:cNvPr id="295" name="Shape 295"/>
          <p:cNvSpPr txBox="1"/>
          <p:nvPr>
            <p:ph idx="4294967295" type="body"/>
          </p:nvPr>
        </p:nvSpPr>
        <p:spPr>
          <a:xfrm>
            <a:off x="949325" y="1981200"/>
            <a:ext cx="766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1800"/>
              <a:t>CSS para los elementos (dos caras) que componen el elemento a voltear: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#card figure {</a:t>
            </a:r>
            <a:br>
              <a:rPr lang="en-US" sz="1800"/>
            </a:br>
            <a:r>
              <a:rPr lang="en-US" sz="1800"/>
              <a:t>  display: block;</a:t>
            </a:r>
            <a:br>
              <a:rPr lang="en-US" sz="1800"/>
            </a:br>
            <a:r>
              <a:rPr lang="en-US" sz="1800"/>
              <a:t>  position: absolute;</a:t>
            </a:r>
            <a:br>
              <a:rPr lang="en-US" sz="1800"/>
            </a:br>
            <a:r>
              <a:rPr lang="en-US" sz="1800"/>
              <a:t>  width: 100%;</a:t>
            </a:r>
            <a:br>
              <a:rPr lang="en-US" sz="1800"/>
            </a:br>
            <a:r>
              <a:rPr lang="en-US" sz="1800"/>
              <a:t>  height: 100%;</a:t>
            </a:r>
            <a:br>
              <a:rPr lang="en-US" sz="1800"/>
            </a:br>
            <a:r>
              <a:rPr lang="en-US" sz="1800"/>
              <a:t>  backface-visibility: hidden;</a:t>
            </a:r>
            <a:br>
              <a:rPr lang="en-US" sz="1800"/>
            </a:br>
            <a:r>
              <a:rPr lang="en-US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05435" lvl="0" marL="1362075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4294967295" type="title"/>
          </p:nvPr>
        </p:nvSpPr>
        <p:spPr>
          <a:xfrm>
            <a:off x="931862" y="96836"/>
            <a:ext cx="7157999" cy="1412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Ejemplos: efecto flip</a:t>
            </a:r>
          </a:p>
        </p:txBody>
      </p: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949325" y="1981200"/>
            <a:ext cx="766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1800"/>
              <a:t>CSS para las dos caras: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05435" lvl="0" marL="904875" rtl="0">
              <a:spcBef>
                <a:spcPts val="0"/>
              </a:spcBef>
              <a:buNone/>
            </a:pPr>
            <a:r>
              <a:rPr lang="en-US" sz="1800"/>
              <a:t>#card .front {</a:t>
            </a:r>
            <a:br>
              <a:rPr lang="en-US" sz="1800"/>
            </a:br>
            <a:r>
              <a:rPr lang="en-US" sz="1800"/>
              <a:t>  background: red;</a:t>
            </a:r>
            <a:br>
              <a:rPr lang="en-US" sz="1800"/>
            </a:br>
            <a:r>
              <a:rPr lang="en-US" sz="1800"/>
              <a:t>}</a:t>
            </a:r>
          </a:p>
          <a:p>
            <a:pPr indent="-305435" lvl="0" marL="904875" rtl="0">
              <a:spcBef>
                <a:spcPts val="0"/>
              </a:spcBef>
              <a:buNone/>
            </a:pPr>
            <a:r>
              <a:rPr lang="en-US" sz="1800"/>
              <a:t>#card .back {</a:t>
            </a:r>
            <a:br>
              <a:rPr lang="en-US" sz="1800"/>
            </a:br>
            <a:r>
              <a:rPr lang="en-US" sz="1800"/>
              <a:t>  background: blue;</a:t>
            </a:r>
            <a:br>
              <a:rPr lang="en-US" sz="1800"/>
            </a:br>
            <a:r>
              <a:rPr lang="en-US" sz="1800"/>
              <a:t>  transform: rotateY( 180deg );</a:t>
            </a:r>
            <a:br>
              <a:rPr lang="en-US" sz="1800"/>
            </a:br>
            <a:r>
              <a:rPr lang="en-US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05435" lvl="0" marL="1362075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4294967295" type="title"/>
          </p:nvPr>
        </p:nvSpPr>
        <p:spPr>
          <a:xfrm>
            <a:off x="931862" y="96836"/>
            <a:ext cx="7157999" cy="1412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Ejemplos: efecto flip</a:t>
            </a:r>
          </a:p>
        </p:txBody>
      </p:sp>
      <p:sp>
        <p:nvSpPr>
          <p:cNvPr id="307" name="Shape 307"/>
          <p:cNvSpPr txBox="1"/>
          <p:nvPr>
            <p:ph idx="4294967295" type="body"/>
          </p:nvPr>
        </p:nvSpPr>
        <p:spPr>
          <a:xfrm>
            <a:off x="949325" y="1981200"/>
            <a:ext cx="766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1800"/>
              <a:t>Posibilidades para realizar la transición:</a:t>
            </a:r>
          </a:p>
          <a:p>
            <a:pPr indent="-228600" lvl="1" marL="1371600" rtl="0">
              <a:spcBef>
                <a:spcPts val="0"/>
              </a:spcBef>
              <a:buSzPct val="100000"/>
            </a:pPr>
            <a:r>
              <a:rPr lang="en-US" sz="1800"/>
              <a:t>Añadir y quitar un clase al elemento #card (.flipped)</a:t>
            </a:r>
          </a:p>
          <a:p>
            <a:pPr indent="-305435" lvl="0" marL="2276475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05435" lvl="0" marL="2276475" rtl="0">
              <a:spcBef>
                <a:spcPts val="0"/>
              </a:spcBef>
              <a:buNone/>
            </a:pPr>
            <a:r>
              <a:rPr lang="en-US" sz="1800"/>
              <a:t>#card.flipped {</a:t>
            </a:r>
            <a:br>
              <a:rPr lang="en-US" sz="1800"/>
            </a:br>
            <a:r>
              <a:rPr lang="en-US" sz="1800"/>
              <a:t>  transform: rotateY( 180deg );</a:t>
            </a:r>
            <a:br>
              <a:rPr lang="en-US" sz="1800"/>
            </a:br>
            <a:r>
              <a:rPr lang="en-US" sz="1800"/>
              <a:t>}</a:t>
            </a:r>
          </a:p>
          <a:p>
            <a:pPr indent="-305435" lvl="0" marL="2276475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1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800"/>
              <a:t>Utilizar el pseudoselector :hover</a:t>
            </a:r>
          </a:p>
          <a:p>
            <a:pPr indent="-305435" lvl="0" marL="2276475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05435" lvl="0" marL="2276475" rtl="0">
              <a:spcBef>
                <a:spcPts val="0"/>
              </a:spcBef>
              <a:buNone/>
            </a:pPr>
            <a:r>
              <a:rPr lang="en-US" sz="1800">
                <a:solidFill>
                  <a:schemeClr val="dk2"/>
                </a:solidFill>
              </a:rPr>
              <a:t>#card:hover {</a:t>
            </a:r>
            <a:br>
              <a:rPr lang="en-US" sz="1800">
                <a:solidFill>
                  <a:schemeClr val="dk2"/>
                </a:solidFill>
              </a:rPr>
            </a:br>
            <a:r>
              <a:rPr lang="en-US" sz="1800">
                <a:solidFill>
                  <a:schemeClr val="dk2"/>
                </a:solidFill>
              </a:rPr>
              <a:t>  transform: rotateY( 180deg );</a:t>
            </a:r>
            <a:br>
              <a:rPr lang="en-US" sz="1800">
                <a:solidFill>
                  <a:schemeClr val="dk2"/>
                </a:solidFill>
              </a:rPr>
            </a:br>
            <a:r>
              <a:rPr lang="en-US" sz="1800">
                <a:solidFill>
                  <a:schemeClr val="dk2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05435" lvl="0" marL="904875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05435" lvl="0" marL="1362075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4000">
                <a:solidFill>
                  <a:schemeClr val="dk2"/>
                </a:solidFill>
              </a:rPr>
              <a:t>nimaciones</a:t>
            </a: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CSS3</a:t>
            </a:r>
          </a:p>
        </p:txBody>
      </p:sp>
      <p:sp>
        <p:nvSpPr>
          <p:cNvPr id="313" name="Shape 313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54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</a:p>
        </p:txBody>
      </p:sp>
      <p:sp>
        <p:nvSpPr>
          <p:cNvPr id="319" name="Shape 319"/>
          <p:cNvSpPr txBox="1"/>
          <p:nvPr>
            <p:ph idx="4294967295" type="body"/>
          </p:nvPr>
        </p:nvSpPr>
        <p:spPr>
          <a:xfrm>
            <a:off x="949325" y="17732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animation-name: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propiedad debemos indicar el 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la animación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 la que hacemos referencia. 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animation-duration: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propiedad especificamos el 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segundos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 milisegundos de la animación, aceptando valores decimales. Siendo el valor por defecto 0, es decir sin animación. 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	</a:t>
            </a:r>
            <a:r>
              <a:rPr b="1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animation-duration: 1s;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animation-duration: 0.1s;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animation-duration: 1.7ms;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</a:p>
        </p:txBody>
      </p:sp>
      <p:sp>
        <p:nvSpPr>
          <p:cNvPr id="325" name="Shape 325"/>
          <p:cNvSpPr txBox="1"/>
          <p:nvPr>
            <p:ph idx="4294967295" type="body"/>
          </p:nvPr>
        </p:nvSpPr>
        <p:spPr>
          <a:xfrm>
            <a:off x="949325" y="17732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animation-iteration-count: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propiedad debemos indicar cuantas veces queremos que se repita nuestra animación. Aceptando números enteros y la palabra infinite para que no deje de repetirse nunca.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animation-direction: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Desde esta propiedad podemos definir si la dirección de nuestra animación esnormal o por el contrario preferimos que sea a la inversa en ciclos alternos,alternate.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</a:p>
        </p:txBody>
      </p:sp>
      <p:sp>
        <p:nvSpPr>
          <p:cNvPr id="331" name="Shape 331"/>
          <p:cNvSpPr txBox="1"/>
          <p:nvPr>
            <p:ph idx="4294967295" type="body"/>
          </p:nvPr>
        </p:nvSpPr>
        <p:spPr>
          <a:xfrm>
            <a:off x="949325" y="17732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animation-timing-function: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Linear, ease, ease-in, ease-in-out,…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animation-fill-mode: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definir el estilo que permanecerá al final la animación.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Forwards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Backwards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</a:p>
          <a:p>
            <a:pPr indent="-404812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</a:p>
        </p:txBody>
      </p:sp>
      <p:sp>
        <p:nvSpPr>
          <p:cNvPr id="337" name="Shape 337"/>
          <p:cNvSpPr txBox="1"/>
          <p:nvPr>
            <p:ph idx="4294967295" type="body"/>
          </p:nvPr>
        </p:nvSpPr>
        <p:spPr>
          <a:xfrm>
            <a:off x="949325" y="1773236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animation-delay: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propiedad podemos definir en segundos o milisegundos con que retardo queremos activar nuestra animación.</a:t>
            </a:r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animation-play-state: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esta propiedad podemos pausar (paused) y volver a poner en marcha nuestra animación (running).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@keyframes</a:t>
            </a:r>
          </a:p>
        </p:txBody>
      </p:sp>
      <p:sp>
        <p:nvSpPr>
          <p:cNvPr id="343" name="Shape 343"/>
          <p:cNvSpPr txBox="1"/>
          <p:nvPr>
            <p:ph idx="4294967295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definir los fotogramas clave de una animación.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Definición: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@-webkit-keyframes nombre-de-la-animacion {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from {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propiedades fotograma clave  inicial;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}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to {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propiedades fotograma clave final;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Sombra</a:t>
            </a:r>
          </a:p>
        </p:txBody>
      </p:sp>
      <p:sp>
        <p:nvSpPr>
          <p:cNvPr id="56" name="Shape 56"/>
          <p:cNvSpPr txBox="1"/>
          <p:nvPr>
            <p:ph idx="4294967295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box-shadow: 10px 10px 5px #888888;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52095" l="51286" r="17095" t="31242"/>
          <a:stretch/>
        </p:blipFill>
        <p:spPr>
          <a:xfrm>
            <a:off x="2504475" y="4199950"/>
            <a:ext cx="4012800" cy="15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@keyframes</a:t>
            </a:r>
          </a:p>
        </p:txBody>
      </p:sp>
      <p:sp>
        <p:nvSpPr>
          <p:cNvPr id="349" name="Shape 349"/>
          <p:cNvSpPr txBox="1"/>
          <p:nvPr>
            <p:ph idx="4294967295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 se pueden definir fotogramas clave intermedios mediante porcentaje.</a:t>
            </a:r>
          </a:p>
          <a:p>
            <a:pPr indent="-447675" lvl="0" marL="4476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Definición: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@-webkit-keyframes nombre-de-la-animacion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{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0% { propiedades; }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20% { propiedades; }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63% { propiedades; }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...Tantos como queramos...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100% { propiedades; }</a:t>
            </a:r>
          </a:p>
          <a:p>
            <a:pPr indent="-444500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}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Borde con imágen</a:t>
            </a:r>
          </a:p>
        </p:txBody>
      </p:sp>
      <p:sp>
        <p:nvSpPr>
          <p:cNvPr id="63" name="Shape 63"/>
          <p:cNvSpPr txBox="1"/>
          <p:nvPr>
            <p:ph idx="4294967295" type="body"/>
          </p:nvPr>
        </p:nvSpPr>
        <p:spPr>
          <a:xfrm>
            <a:off x="294500" y="1775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</a:rPr>
              <a:t>Sintaxis: </a:t>
            </a:r>
            <a:r>
              <a:rPr lang="en-US" sz="2400">
                <a:solidFill>
                  <a:schemeClr val="dk1"/>
                </a:solidFill>
              </a:rPr>
              <a:t>border-image:url(imagen) x y repetir;</a:t>
            </a:r>
            <a:br>
              <a:rPr lang="en-US" sz="2400">
                <a:solidFill>
                  <a:schemeClr val="dk1"/>
                </a:solidFill>
              </a:rPr>
            </a:br>
            <a:r>
              <a:rPr lang="en-US" sz="2400">
                <a:solidFill>
                  <a:schemeClr val="dk1"/>
                </a:solidFill>
              </a:rPr>
              <a:t>		(</a:t>
            </a:r>
            <a:r>
              <a:rPr i="1" lang="en-US" sz="2400">
                <a:solidFill>
                  <a:schemeClr val="dk1"/>
                </a:solidFill>
              </a:rPr>
              <a:t>repetir:</a:t>
            </a:r>
            <a:r>
              <a:rPr lang="en-US" sz="2400">
                <a:solidFill>
                  <a:schemeClr val="dk1"/>
                </a:solidFill>
              </a:rPr>
              <a:t> strech, repeat, round)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div{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border-image:url(border.png) 30 30 round;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-moz-border-image:url(border.png) 30 30 round;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-webkit-border-image:url(border.png) 30 30 round;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-o-border-image:url(border.png) 30 30 round;</a:t>
            </a:r>
            <a:b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737" y="5286037"/>
            <a:ext cx="771600" cy="7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b="32335" l="51678" r="4898" t="40138"/>
          <a:stretch/>
        </p:blipFill>
        <p:spPr>
          <a:xfrm>
            <a:off x="3847500" y="4581800"/>
            <a:ext cx="4009075" cy="19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4000">
                <a:solidFill>
                  <a:schemeClr val="dk2"/>
                </a:solidFill>
              </a:rPr>
              <a:t>ondos</a:t>
            </a: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CSS3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54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Redimensionar fondo</a:t>
            </a:r>
          </a:p>
        </p:txBody>
      </p: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468312" y="1628775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div{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background:url(img_flwr.gif);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-moz-background-size:80px 60px; background-size:80px 60px;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background-repeat:no-repeat;</a:t>
            </a:r>
            <a:b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30543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4294967295"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Posicionamiento imagen de fondo</a:t>
            </a:r>
          </a:p>
        </p:txBody>
      </p: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949325" y="1981200"/>
            <a:ext cx="7523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background-origin especifica el área de posicionamiento de las imágenes de fondo.</a:t>
            </a:r>
          </a:p>
          <a:p>
            <a:pPr indent="0" lvl="0" marL="9144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div{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background:url(img_flwr.gif);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background-repeat:no-repeat;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background-size:100% 100%;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-webkit-background-origin:content-box;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background-origin:content-box;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Eje">
  <a:themeElements>
    <a:clrScheme name="Eje 1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996633"/>
      </a:accent1>
      <a:accent2>
        <a:srgbClr val="CCCC99"/>
      </a:accent2>
      <a:accent3>
        <a:srgbClr val="FFFFFF"/>
      </a:accent3>
      <a:accent4>
        <a:srgbClr val="996633"/>
      </a:accent4>
      <a:accent5>
        <a:srgbClr val="CCCC99"/>
      </a:accent5>
      <a:accent6>
        <a:srgbClr val="FFFFFF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292929"/>
    </a:dk1>
    <a:lt1>
      <a:srgbClr val="FFFFFF"/>
    </a:lt1>
    <a:dk2>
      <a:srgbClr val="000000"/>
    </a:dk2>
    <a:lt2>
      <a:srgbClr val="808080"/>
    </a:lt2>
    <a:accent1>
      <a:srgbClr val="996633"/>
    </a:accent1>
    <a:accent2>
      <a:srgbClr val="CCCC99"/>
    </a:accent2>
    <a:accent3>
      <a:srgbClr val="FFFFFF"/>
    </a:accent3>
    <a:accent4>
      <a:srgbClr val="996633"/>
    </a:accent4>
    <a:accent5>
      <a:srgbClr val="CCCC99"/>
    </a:accent5>
    <a:accent6>
      <a:srgbClr val="FFFFFF"/>
    </a:accent6>
    <a:hlink>
      <a:srgbClr val="999933"/>
    </a:hlink>
    <a:folHlink>
      <a:srgbClr val="B2B2B2"/>
    </a:folHlink>
  </a:clrScheme>
</a:themeOverride>
</file>