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70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90510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2286000" y="3581400"/>
            <a:ext cx="5638800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7675" marR="0" indent="-30543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1pPr>
            <a:lvl2pPr marL="889000" marR="0" indent="-32893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○"/>
              <a:defRPr/>
            </a:lvl2pPr>
            <a:lvl3pPr marL="1293812" marR="0" indent="-29813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3pPr>
            <a:lvl4pPr marL="1681161" marR="0" indent="-29051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○"/>
              <a:defRPr/>
            </a:lvl4pPr>
            <a:lvl5pPr marL="2070100" marR="0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5pPr>
            <a:lvl6pPr marL="2459037" marR="0" indent="-30003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6pPr>
            <a:lvl7pPr marL="3236912" marR="0" indent="-30321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7pPr>
            <a:lvl8pPr marL="4403725" marR="0" indent="-314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8pPr>
            <a:lvl9pPr marL="5959475" marR="0" indent="-3206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10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Shape 19"/>
          <p:cNvGrpSpPr/>
          <p:nvPr/>
        </p:nvGrpSpPr>
        <p:grpSpPr>
          <a:xfrm>
            <a:off x="0" y="914400"/>
            <a:ext cx="8686800" cy="2514599"/>
            <a:chOff x="0" y="914400"/>
            <a:chExt cx="8686800" cy="2514599"/>
          </a:xfrm>
        </p:grpSpPr>
        <p:sp>
          <p:nvSpPr>
            <p:cNvPr id="20" name="Shape 20"/>
            <p:cNvSpPr/>
            <p:nvPr/>
          </p:nvSpPr>
          <p:spPr>
            <a:xfrm>
              <a:off x="228600" y="914400"/>
              <a:ext cx="2514599" cy="2514599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 txBox="1"/>
            <p:nvPr/>
          </p:nvSpPr>
          <p:spPr>
            <a:xfrm>
              <a:off x="0" y="1676400"/>
              <a:ext cx="4724400" cy="114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 txBox="1"/>
            <p:nvPr/>
          </p:nvSpPr>
          <p:spPr>
            <a:xfrm>
              <a:off x="3962400" y="1676400"/>
              <a:ext cx="4724400" cy="11430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accen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609600" y="1524000"/>
              <a:ext cx="228600" cy="1449386"/>
            </a:xfrm>
            <a:custGeom>
              <a:avLst/>
              <a:gdLst/>
              <a:ahLst/>
              <a:cxnLst/>
              <a:rect l="0" t="0" r="0" b="0"/>
              <a:pathLst>
                <a:path w="1000" h="1000" extrusionOk="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ap="flat" cmpd="sng">
              <a:solidFill>
                <a:schemeClr val="dk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7848600" y="1209675"/>
              <a:ext cx="261936" cy="1371599"/>
            </a:xfrm>
            <a:custGeom>
              <a:avLst/>
              <a:gdLst/>
              <a:ahLst/>
              <a:cxnLst/>
              <a:rect l="0" t="0" r="0" b="0"/>
              <a:pathLst>
                <a:path w="1000" h="1000" extrusionOk="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838200" y="1443037"/>
            <a:ext cx="7086600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7675" indent="-30543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1pPr>
            <a:lvl2pPr marL="889000" indent="-32893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○"/>
              <a:defRPr/>
            </a:lvl2pPr>
            <a:lvl3pPr marL="1293812" indent="-29813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3pPr>
            <a:lvl4pPr marL="1681161" indent="-29051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○"/>
              <a:defRPr/>
            </a:lvl4pPr>
            <a:lvl5pPr marL="2070100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5pPr>
            <a:lvl6pPr marL="2459037" indent="-30003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6pPr>
            <a:lvl7pPr marL="3236912" indent="-30321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7pPr>
            <a:lvl8pPr marL="4403725" indent="-314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8pPr>
            <a:lvl9pPr marL="5959475" indent="-3206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94615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10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/>
        </p:nvSpPr>
        <p:spPr>
          <a:xfrm>
            <a:off x="0" y="1377950"/>
            <a:ext cx="2133599" cy="1015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"/>
          <p:cNvSpPr txBox="1"/>
          <p:nvPr/>
        </p:nvSpPr>
        <p:spPr>
          <a:xfrm>
            <a:off x="1447800" y="1377950"/>
            <a:ext cx="7239000" cy="101599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7675" marR="0" indent="-30543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1pPr>
            <a:lvl2pPr marL="889000" marR="0" indent="-32893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○"/>
              <a:defRPr/>
            </a:lvl2pPr>
            <a:lvl3pPr marL="1293812" marR="0" indent="-29813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3pPr>
            <a:lvl4pPr marL="1681161" marR="0" indent="-29051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ymbol"/>
              <a:buChar char="○"/>
              <a:defRPr/>
            </a:lvl4pPr>
            <a:lvl5pPr marL="2070100" marR="0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5pPr>
            <a:lvl6pPr marL="2459037" marR="0" indent="-30003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6pPr>
            <a:lvl7pPr marL="3236912" marR="0" indent="-30321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7pPr>
            <a:lvl8pPr marL="4403725" marR="0" indent="-314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8pPr>
            <a:lvl9pPr marL="5959475" marR="0" indent="-3206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■"/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94615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10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838200" y="561975"/>
            <a:ext cx="152400" cy="1066800"/>
          </a:xfrm>
          <a:custGeom>
            <a:avLst/>
            <a:gdLst/>
            <a:ahLst/>
            <a:cxnLst/>
            <a:rect l="0" t="0" r="0" b="0"/>
            <a:pathLst>
              <a:path w="1000" h="1000" extrusionOk="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8262936" y="269875"/>
            <a:ext cx="152400" cy="1073149"/>
          </a:xfrm>
          <a:custGeom>
            <a:avLst/>
            <a:gdLst/>
            <a:ahLst/>
            <a:cxnLst/>
            <a:rect l="0" t="0" r="0" b="0"/>
            <a:pathLst>
              <a:path w="1000" h="1000" extrusionOk="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838200" y="1443037"/>
            <a:ext cx="7086600" cy="16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Implantación de contenido multimedia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2286000" y="3581400"/>
            <a:ext cx="5638800" cy="1904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47675" marR="0" lvl="0" indent="-3054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None/>
            </a:pPr>
            <a:r>
              <a:rPr lang="en-US" sz="3200">
                <a:solidFill>
                  <a:schemeClr val="dk1"/>
                </a:solidFill>
              </a:rPr>
              <a:t>Imágenes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Optimización de imágenes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47675" marR="0" lvl="0" indent="-447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tamaño de un fichero gráfico viene determinado, entre otros, por los siguientes factores:</a:t>
            </a:r>
          </a:p>
          <a:p>
            <a:pPr marL="889000" marR="0" lvl="1" indent="-444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ymbol"/>
              <a:buChar char="○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Dimensiones de la imagen.</a:t>
            </a:r>
          </a:p>
          <a:p>
            <a:pPr marL="889000" marR="0" lvl="1" indent="-444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ymbol"/>
              <a:buChar char="○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Profundidad  o paleta de colores</a:t>
            </a:r>
          </a:p>
          <a:p>
            <a:pPr marL="889000" marR="0" lvl="1" indent="-444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ymbol"/>
              <a:buChar char="○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Resolución.</a:t>
            </a:r>
          </a:p>
          <a:p>
            <a:pPr marL="889000" marR="0" lvl="1" indent="-444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ymbol"/>
              <a:buChar char="○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 de fichero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Optimización de imágenes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47675" marR="0" lvl="0" indent="-4476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Recomendaciones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optimización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889000" marR="0" lvl="1" indent="-444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ymbol"/>
              <a:buChar char="○"/>
            </a:pP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Conviene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definir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resolución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baseline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superior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96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ppp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No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interesa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aumentar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resolución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pues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aumenta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tamaño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fichero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el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usuario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 lo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aprecia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889000" marR="0" lvl="1" indent="-444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ymbol"/>
              <a:buChar char="○"/>
            </a:pP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Puede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interesar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reducir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número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colores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89000" marR="0" lvl="1" indent="-444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ymbol"/>
              <a:buChar char="○"/>
            </a:pP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Conviene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utilizar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definir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dimensiones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concretas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889000" marR="0" lvl="1" indent="-444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ymbol"/>
              <a:buChar char="○"/>
            </a:pP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recomendable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guardar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los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originales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sin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comprimir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crear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copias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características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optimizadas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Tipos de imágenes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47675" marR="0" lvl="0" indent="-447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de las decisiones es elegir el tipo de imagen de manera que se logre una buena relación entre la calidad visual y su peso en bytes.</a:t>
            </a:r>
          </a:p>
          <a:p>
            <a:pPr marL="447675" marR="0" lvl="0" indent="-4476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imágenes:</a:t>
            </a:r>
          </a:p>
          <a:p>
            <a:pPr marL="889000" marR="0" lvl="1" indent="-444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ymbol"/>
              <a:buChar char="○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Mapas de bits</a:t>
            </a:r>
          </a:p>
          <a:p>
            <a:pPr marL="889000" marR="0" lvl="1" indent="-444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ymbol"/>
              <a:buChar char="○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Vectoriales</a:t>
            </a:r>
          </a:p>
          <a:p>
            <a:pPr marL="889000" marR="0" lvl="1" indent="-444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ymbol"/>
              <a:buChar char="○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Imágenes animadas.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Mapas de bits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47675" marR="0" lvl="0" indent="-447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.GIF (Graphic Image File):</a:t>
            </a:r>
          </a:p>
          <a:p>
            <a:pPr marL="889000" marR="0" lvl="1" indent="-444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ymbol"/>
              <a:buChar char="○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Imágenes sencillas</a:t>
            </a:r>
          </a:p>
          <a:p>
            <a:pPr marL="889000" marR="0" lvl="1" indent="-444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ymbol"/>
              <a:buChar char="○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formas simples</a:t>
            </a:r>
          </a:p>
          <a:p>
            <a:pPr marL="889000" marR="0" lvl="1" indent="-444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ymbol"/>
              <a:buChar char="○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las que no existe un número elevado de colores.</a:t>
            </a:r>
          </a:p>
          <a:p>
            <a:pPr marL="889000" marR="0" lvl="1" indent="-444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ymbol"/>
              <a:buChar char="○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Características:</a:t>
            </a:r>
          </a:p>
          <a:p>
            <a:pPr marL="1293812" marR="0" lvl="2" indent="-40481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Número de colores: de 2 a 256 de una paleta de 24 bits.</a:t>
            </a:r>
          </a:p>
          <a:p>
            <a:pPr marL="1293812" marR="0" lvl="2" indent="-40481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Compresión sin pérdida basado en el algoritmo LZW.</a:t>
            </a:r>
          </a:p>
          <a:p>
            <a:pPr marL="1293812" marR="0" lvl="2" indent="-40481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Carga progresiva en el navegador.</a:t>
            </a:r>
          </a:p>
          <a:p>
            <a:pPr marL="1293812" marR="0" lvl="2" indent="-40481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Máscara de transparencia de 1 bit.</a:t>
            </a:r>
          </a:p>
          <a:p>
            <a:pPr marL="1293812" marR="0" lvl="2" indent="-40481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la animación simple.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Mapas de bits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47675" marR="0" lvl="0" indent="-4476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.PNG (Portable Network Graphics) :</a:t>
            </a:r>
          </a:p>
          <a:p>
            <a:pPr marL="889000" marR="0" lvl="1" indent="-444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ymbol"/>
              <a:buChar char="○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Imágenes renderizadas.</a:t>
            </a:r>
          </a:p>
          <a:p>
            <a:pPr marL="889000" marR="0" lvl="1" indent="-444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ymbol"/>
              <a:buChar char="○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Logran degradados más suaves y buena definición de las líneas.</a:t>
            </a:r>
          </a:p>
          <a:p>
            <a:pPr marL="889000" marR="0" lvl="1" indent="-444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ymbol"/>
              <a:buChar char="○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Proporciona compresión de imágnes sin pérdida.</a:t>
            </a:r>
          </a:p>
          <a:p>
            <a:pPr marL="889000" marR="0" lvl="1" indent="-444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ymbol"/>
              <a:buChar char="○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Características:</a:t>
            </a:r>
          </a:p>
          <a:p>
            <a:pPr marL="1293812" marR="0" lvl="2" indent="-404812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 indexado hasta 256 colores y TrueColor hasta 48 bits por píxel.</a:t>
            </a:r>
          </a:p>
          <a:p>
            <a:pPr marL="1293812" marR="0" lvl="2" indent="-404812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Mayor compresión que GIF</a:t>
            </a:r>
          </a:p>
          <a:p>
            <a:pPr marL="1293812" marR="0" lvl="2" indent="-404812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Compresión sin pérdida</a:t>
            </a:r>
          </a:p>
          <a:p>
            <a:pPr marL="1293812" marR="0" lvl="2" indent="-404812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Canal alfa (transparencia variable)</a:t>
            </a:r>
          </a:p>
          <a:p>
            <a:pPr marL="1293812" marR="0" lvl="2" indent="-404812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permite animación.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Mapas de bits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47675" marR="0" lvl="0" indent="-4476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.JPG (Joint Photographic Experts Group) :</a:t>
            </a:r>
          </a:p>
          <a:p>
            <a:pPr marL="889000" marR="0" lvl="1" indent="-4445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ymbol"/>
              <a:buChar char="○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Diseñado para la compresión de imágenes fotográficas, basándose en la limitación del ojo humano.</a:t>
            </a:r>
          </a:p>
          <a:p>
            <a:pPr marL="889000" marR="0" lvl="1" indent="-4445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ymbol"/>
              <a:buChar char="○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Características:</a:t>
            </a:r>
          </a:p>
          <a:p>
            <a:pPr marL="1293812" marR="0" lvl="2" indent="-40481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Número de colores: 24 bits color o 8 bits B/N.</a:t>
            </a:r>
          </a:p>
          <a:p>
            <a:pPr marL="1293812" marR="0" lvl="2" indent="-40481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Elevado grado de posibilidad de compresión.</a:t>
            </a:r>
          </a:p>
          <a:p>
            <a:pPr marL="1293812" marR="0" lvl="2" indent="-40481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Compresión con pérdida.</a:t>
            </a:r>
          </a:p>
          <a:p>
            <a:pPr marL="1293812" marR="0" lvl="2" indent="-40481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permite transparencias.</a:t>
            </a:r>
          </a:p>
          <a:p>
            <a:pPr marL="1293812" marR="0" lvl="2" indent="-40481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permite animación.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Mapas de bits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47675" marR="0" lvl="0" indent="-447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GIF, JPG y PNG son imágenes de mapas de bits.</a:t>
            </a:r>
          </a:p>
          <a:p>
            <a:pPr marL="447675" marR="0" lvl="0" indent="-4476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Limitaciones:</a:t>
            </a:r>
          </a:p>
          <a:p>
            <a:pPr marL="889000" marR="0" lvl="1" indent="-444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ymbol"/>
              <a:buChar char="○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Dificultades en la modificación del original (cambiar texto, color, etc.)</a:t>
            </a:r>
          </a:p>
          <a:p>
            <a:pPr marL="889000" marR="0" lvl="1" indent="-444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ymbol"/>
              <a:buChar char="○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 redimensionar, ya que se redimensionan los pixeles perdiendo definición y calidad.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Imágenes vectoriales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47675" marR="0" lvl="0" indent="-44767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 representaciones de entidades geométricas (círculos, rectángulos…)</a:t>
            </a:r>
          </a:p>
          <a:p>
            <a:pPr marL="447675" marR="0" lvl="0" indent="-447675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Ventajas:</a:t>
            </a:r>
          </a:p>
          <a:p>
            <a:pPr marL="889000" marR="0" lvl="1" indent="-4445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ymbol"/>
              <a:buChar char="○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Posibilidad de rediseño posterior de la imagen.</a:t>
            </a:r>
          </a:p>
          <a:p>
            <a:pPr marL="889000" marR="0" lvl="1" indent="-4445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ymbol"/>
              <a:buChar char="○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Tamaño.</a:t>
            </a:r>
          </a:p>
          <a:p>
            <a:pPr marL="447675" marR="0" lvl="0" indent="-447675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gráficos vectoriales necesitan del plugin del navegador o HTML5.</a:t>
            </a:r>
          </a:p>
          <a:p>
            <a:pPr marL="447675" marR="0" lvl="0" indent="-447675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Estándares más populares de imagen vectorial:</a:t>
            </a:r>
          </a:p>
          <a:p>
            <a:pPr marL="889000" marR="0" lvl="1" indent="-4445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ymbol"/>
              <a:buChar char="○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.eps, .ps, .pdf, .fla y .swf, .wmf, y .svg</a:t>
            </a:r>
          </a:p>
          <a:p>
            <a:pPr marL="447675" marR="0" lvl="0" indent="-34099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Imágenes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796925" y="1981200"/>
            <a:ext cx="7661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47675" marR="0" lvl="0" indent="-46291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■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imágenes e incluyen, independientemente de su tipo mediante la etiqueta &lt;img&gt;. Principales atributos:</a:t>
            </a:r>
          </a:p>
          <a:p>
            <a:pPr marL="889000" marR="0" lvl="1" indent="-48514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ymbol"/>
              <a:buChar char="○"/>
            </a:pPr>
            <a:r>
              <a:rPr lang="en-US" sz="2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indica la dirección URL dondes de encuentra el elemento a mostrar.</a:t>
            </a:r>
          </a:p>
          <a:p>
            <a:pPr marL="889000" marR="0" lvl="1" indent="-48514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ymbol"/>
              <a:buChar char="○"/>
            </a:pPr>
            <a:r>
              <a:rPr lang="en-US" sz="2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texto alternativo.</a:t>
            </a:r>
          </a:p>
          <a:p>
            <a:pPr marL="889000" marR="0" lvl="1" indent="-48514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ymbol"/>
              <a:buChar char="○"/>
            </a:pPr>
            <a:r>
              <a:rPr lang="en-US" sz="2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width/height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tamaño de la imagen.</a:t>
            </a:r>
          </a:p>
          <a:p>
            <a:pPr marL="889000" marR="0" lvl="1" indent="-48514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ymbol"/>
              <a:buChar char="○"/>
            </a:pPr>
            <a:r>
              <a:rPr lang="en-US" sz="2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usemap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si existe, indica la información del mapa asociado y será el nombre del mapa.</a:t>
            </a:r>
          </a:p>
          <a:p>
            <a:pPr marL="889000" marR="0" lvl="1" indent="-48514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Noto Symbol"/>
              <a:buChar char="○"/>
            </a:pPr>
            <a:r>
              <a:rPr lang="en-US" sz="2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ismap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si la imagen es un mapa y se encuentra dentro de un enlace, entonces hay que indicarlo mediante este parámetro booleano.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931862" y="96836"/>
            <a:ext cx="7158036" cy="1412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47675" marR="0" lvl="0" indent="-447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Adobe Photoshop: psd y pdd</a:t>
            </a:r>
          </a:p>
          <a:p>
            <a:pPr marL="889000" marR="0" lvl="1" indent="-444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ymbol"/>
              <a:buChar char="○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Capas, canales y guías.</a:t>
            </a:r>
          </a:p>
          <a:p>
            <a:pPr marL="889000" marR="0" lvl="1" indent="-444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ymbol"/>
              <a:buChar char="○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Cualquier modo de color.</a:t>
            </a:r>
          </a:p>
          <a:p>
            <a:pPr marL="447675" marR="0" lvl="0" indent="-44767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ymbol"/>
              <a:buChar char="■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GIMP:</a:t>
            </a:r>
          </a:p>
          <a:p>
            <a:pPr lvl="1" rtl="0">
              <a:spcBef>
                <a:spcPts val="560"/>
              </a:spcBef>
              <a:buClr>
                <a:schemeClr val="hlink"/>
              </a:buClr>
              <a:buSzPct val="65000"/>
              <a:buFont typeface="Noto Symbol"/>
              <a:buChar char="○"/>
            </a:pPr>
            <a:r>
              <a:rPr lang="en-US" sz="2800">
                <a:solidFill>
                  <a:schemeClr val="dk1"/>
                </a:solidFill>
              </a:rPr>
              <a:t>Capas, canales y guías.</a:t>
            </a:r>
          </a:p>
          <a:p>
            <a:pPr lvl="1" rtl="0">
              <a:spcBef>
                <a:spcPts val="560"/>
              </a:spcBef>
              <a:buClr>
                <a:schemeClr val="hlink"/>
              </a:buClr>
              <a:buSzPct val="65000"/>
              <a:buFont typeface="Noto Symbol"/>
              <a:buChar char="○"/>
            </a:pPr>
            <a:r>
              <a:rPr lang="en-US" sz="2800">
                <a:solidFill>
                  <a:schemeClr val="dk1"/>
                </a:solidFill>
              </a:rPr>
              <a:t>Cualquier modo de color.</a:t>
            </a:r>
          </a:p>
          <a:p>
            <a:pPr marL="889000" marR="0" lvl="1" indent="-444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ymbol"/>
              <a:buChar char="○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Libre y gratuito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Eje">
  <a:themeElements>
    <a:clrScheme name="Eje 1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663300"/>
      </a:accent1>
      <a:accent2>
        <a:srgbClr val="CCCC99"/>
      </a:accent2>
      <a:accent3>
        <a:srgbClr val="FFFFFF"/>
      </a:accent3>
      <a:accent4>
        <a:srgbClr val="663300"/>
      </a:accent4>
      <a:accent5>
        <a:srgbClr val="CCCC99"/>
      </a:accent5>
      <a:accent6>
        <a:srgbClr val="FFFFFF"/>
      </a:accent6>
      <a:hlink>
        <a:srgbClr val="999933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Microsoft Office PowerPoint</Application>
  <PresentationFormat>Presentación en pantalla (4:3)</PresentationFormat>
  <Paragraphs>79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Eje</vt:lpstr>
      <vt:lpstr>Implantación de contenido multimedia</vt:lpstr>
      <vt:lpstr>Tipos de imágenes</vt:lpstr>
      <vt:lpstr>Mapas de bits</vt:lpstr>
      <vt:lpstr>Mapas de bits</vt:lpstr>
      <vt:lpstr>Mapas de bits</vt:lpstr>
      <vt:lpstr>Mapas de bits</vt:lpstr>
      <vt:lpstr>Imágenes vectoriales</vt:lpstr>
      <vt:lpstr>Imágenes</vt:lpstr>
      <vt:lpstr>Software</vt:lpstr>
      <vt:lpstr>Optimización de imágenes</vt:lpstr>
      <vt:lpstr>Optimización de imágenes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Implantación de contenido multimedia</dc:title>
  <cp:lastModifiedBy>alumno</cp:lastModifiedBy>
  <cp:revision>1</cp:revision>
  <dcterms:modified xsi:type="dcterms:W3CDTF">2015-11-05T08:09:20Z</dcterms:modified>
</cp:coreProperties>
</file>