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embeddedFontLst>
    <p:embeddedFont>
      <p:font typeface="Garamond" pitchFamily="18" charset="0"/>
      <p:regular r:id="rId52"/>
      <p:bold r:id="rId53"/>
      <p:italic r:id="rId54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15882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914400" y="1524000"/>
            <a:ext cx="7623174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190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1pPr>
            <a:lvl2pPr marL="669925" marR="0" indent="-22796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❑"/>
              <a:defRPr/>
            </a:lvl2pPr>
            <a:lvl3pPr marL="1022350" marR="0" indent="-271144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3pPr>
            <a:lvl4pPr marL="1339850" marR="0" indent="-234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❑"/>
              <a:defRPr/>
            </a:lvl4pPr>
            <a:lvl5pPr marL="1681161" marR="0" indent="-25241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5pPr>
            <a:lvl6pPr marL="2022475" marR="0" indent="-2762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6pPr>
            <a:lvl7pPr marL="2705100" marR="0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7pPr>
            <a:lvl8pPr marL="3729037" marR="0" indent="-3952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8pPr>
            <a:lvl9pPr marL="5094287" marR="0" indent="-4905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‹Nº›</a:t>
            </a:fld>
            <a:endParaRPr lang="en-US" sz="12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/>
            <a:rect l="0" t="0" r="0" b="0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Shape 19"/>
          <p:cNvCxnSpPr/>
          <p:nvPr/>
        </p:nvCxnSpPr>
        <p:spPr>
          <a:xfrm>
            <a:off x="1981200" y="3962400"/>
            <a:ext cx="6511924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190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1pPr>
            <a:lvl2pPr marL="669925" indent="-22796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❑"/>
              <a:defRPr/>
            </a:lvl2pPr>
            <a:lvl3pPr marL="1022350" indent="-271144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3pPr>
            <a:lvl4pPr marL="1339850" indent="-234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❑"/>
              <a:defRPr/>
            </a:lvl4pPr>
            <a:lvl5pPr marL="1681161" indent="-25241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5pPr>
            <a:lvl6pPr marL="2022475" indent="-2762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6pPr>
            <a:lvl7pPr marL="2705100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7pPr>
            <a:lvl8pPr marL="3729037" indent="-3952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8pPr>
            <a:lvl9pPr marL="5094287" indent="-4905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‹Nº›</a:t>
            </a:fld>
            <a:endParaRPr lang="en-US" sz="12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190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1pPr>
            <a:lvl2pPr marL="669925" marR="0" indent="-22796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❑"/>
              <a:defRPr/>
            </a:lvl2pPr>
            <a:lvl3pPr marL="1022350" marR="0" indent="-271144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3pPr>
            <a:lvl4pPr marL="1339850" marR="0" indent="-234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❑"/>
              <a:defRPr/>
            </a:lvl4pPr>
            <a:lvl5pPr marL="1681161" marR="0" indent="-25241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5pPr>
            <a:lvl6pPr marL="2022475" marR="0" indent="-2762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6pPr>
            <a:lvl7pPr marL="2705100" marR="0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7pPr>
            <a:lvl8pPr marL="3729037" marR="0" indent="-3952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8pPr>
            <a:lvl9pPr marL="5094287" marR="0" indent="-4905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‹Nº›</a:t>
            </a:fld>
            <a:endParaRPr lang="en-US" sz="12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381000" y="228600"/>
            <a:ext cx="8229599" cy="609600"/>
          </a:xfrm>
          <a:custGeom>
            <a:avLst/>
            <a:gdLst/>
            <a:ahLst/>
            <a:cxnLst/>
            <a:rect l="0" t="0" r="0" b="0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query/jquery_ref_selectors.asp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i.jquery.com/category/dimensions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914400" y="1524000"/>
            <a:ext cx="7623174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50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jQuery</a:t>
            </a:r>
          </a:p>
        </p:txBody>
      </p:sp>
      <p:pic>
        <p:nvPicPr>
          <p:cNvPr id="32" name="Shape 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9837" y="3284537"/>
            <a:ext cx="3809999" cy="28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914400" y="1524000"/>
            <a:ext cx="7623174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50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jQuery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Librería.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Utilizar jQuery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Incluir librería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Localmente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2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&lt;head&gt;</a:t>
            </a:r>
            <a:br>
              <a:rPr lang="en-US" sz="22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&lt;script type="text/javascript“ src="jquery.js"&gt;&lt;/script&gt;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2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&lt;/head&gt;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Externamente (CDN)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2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&lt;script src="http://code.jquery.com/jquery-1.11.0.min.js"&gt;&lt;/script&gt;</a:t>
            </a:r>
          </a:p>
          <a:p>
            <a:pPr marL="669925" marR="0" lvl="1" indent="-22796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3558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Utilizar jQuery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25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Para poder utilizar jQuery hay que incluir una manera de hacer acciones justo cuando ya está lista la página, aunque haya elementos que no hayan sido cargados del todo. 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1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5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$(document).ready(function(){</a:t>
            </a:r>
            <a:br>
              <a:rPr lang="en-US" sz="25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5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  </a:t>
            </a:r>
            <a:r>
              <a:rPr lang="en-US" sz="25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jQuery...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25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});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25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Forma abreviada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1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5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&lt;script&gt; $(function(){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25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   //jQuery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25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}) &lt;/script&gt;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914400" y="1524000"/>
            <a:ext cx="7623174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50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Seleccionar elementos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3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Seleccionar elementos HTML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Selección de elementos en base a su id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$('#myId'); // notar que los IDs deben ser únicos por página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Selección de elementos en base al nombre de clase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$('div.myClass'); // si se especifica el tipo de elemento, se mejora el rendimiento de la selección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Selección de elementos por su atributo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$('input[name=first_name]'); // cuidado, que puede ser muy lento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Selección de elementos en forma de selector CSS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$('#contents ul.people li');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Seleccionar elementos HTML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192212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Pseudo-selectores</a:t>
            </a:r>
          </a:p>
          <a:p>
            <a:pPr marL="669925" marR="0" lvl="1" indent="-363855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❑"/>
            </a:pPr>
            <a:r>
              <a:rPr lang="en-US" sz="1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Selecciona el primer elemento</a:t>
            </a:r>
          </a:p>
          <a:p>
            <a:pPr marL="1022350" marR="0" lvl="2" indent="-4000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lang="en-US" sz="1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&lt;a&gt; con la clase 'external' $('a.external:first');</a:t>
            </a:r>
          </a:p>
          <a:p>
            <a:pPr marL="669925" marR="0" lvl="1" indent="-363855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❑"/>
            </a:pPr>
            <a:r>
              <a:rPr lang="en-US" sz="1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Selecciona todos los elementos &lt;tr&gt; impares de una tabla</a:t>
            </a:r>
          </a:p>
          <a:p>
            <a:pPr marL="1022350" marR="0" lvl="2" indent="-4000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lang="en-US" sz="1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$('tr:odd');</a:t>
            </a:r>
          </a:p>
          <a:p>
            <a:pPr marL="669925" marR="0" lvl="1" indent="-363855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❑"/>
            </a:pPr>
            <a:r>
              <a:rPr lang="en-US" sz="1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Selecciona todos los elementos del tipo input dentro del formulario #myForm</a:t>
            </a:r>
          </a:p>
          <a:p>
            <a:pPr marL="1022350" marR="0" lvl="2" indent="-4000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lang="en-US" sz="1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$('#myForm :input');</a:t>
            </a:r>
          </a:p>
          <a:p>
            <a:pPr marL="669925" marR="0" lvl="1" indent="-363855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❑"/>
            </a:pPr>
            <a:r>
              <a:rPr lang="en-US" sz="1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Selecciona todos los divs visibles</a:t>
            </a:r>
          </a:p>
          <a:p>
            <a:pPr marL="1022350" marR="0" lvl="2" indent="-4000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lang="en-US" sz="1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$('div:visible');</a:t>
            </a:r>
          </a:p>
          <a:p>
            <a:pPr marL="669925" marR="0" lvl="1" indent="-363855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❑"/>
            </a:pPr>
            <a:r>
              <a:rPr lang="en-US" sz="1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Selecciona todos los divs excepto los tres primeros</a:t>
            </a:r>
          </a:p>
          <a:p>
            <a:pPr marL="1022350" marR="0" lvl="2" indent="-4000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lang="en-US" sz="1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$('div:gt(2)');</a:t>
            </a:r>
          </a:p>
          <a:p>
            <a:pPr marL="669925" marR="0" lvl="1" indent="-363855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❑"/>
            </a:pPr>
            <a:r>
              <a:rPr lang="en-US" sz="1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Selecciona todos los divs actualmente animados</a:t>
            </a:r>
          </a:p>
          <a:p>
            <a:pPr marL="1022350" marR="0" lvl="2" indent="-4000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lang="en-US" sz="1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$('div:animated');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Ejemplos selectores jQuery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3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87" y="1628775"/>
            <a:ext cx="8375649" cy="371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1187450" y="5661025"/>
            <a:ext cx="66294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Referencia: </a:t>
            </a:r>
            <a:r>
              <a:rPr lang="en-US" sz="18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jQuery Selectors Reference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Comprobar selecciones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se realiza una selección utilizando $(), siempre se devuelve un objeto, y si se evalúa, éste siempre devolverá true.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Ej: if ($('div.foo')) { ... }  siempre será true.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30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3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Evaluar si una selección posee elementos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($('div.foo').length) { ... }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Guardar selecciones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hay que realizar una selección que luego se hará de nuevo, hay que salvar la selección en una variable.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Guardar selecciones en una variable</a:t>
            </a:r>
          </a:p>
          <a:p>
            <a:pPr marL="669925" marR="0" lvl="1" indent="-327025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$divs = $('div');</a:t>
            </a:r>
          </a:p>
          <a:p>
            <a:pPr marL="669925" marR="0" lvl="1" indent="-243205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símbolo $ de la variable no es obligatorio, es simplemente una convención para advertir que la variable contiene un objeto.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selección obtiene solo los elementos que están en la página cuando se realizó dicha acción.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Refinamiento y filtrado de selecciones</a:t>
            </a:r>
          </a:p>
        </p:txBody>
      </p:sp>
      <p:pic>
        <p:nvPicPr>
          <p:cNvPr id="146" name="Shape 14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870" t="41941" r="73464" b="37385"/>
          <a:stretch/>
        </p:blipFill>
        <p:spPr>
          <a:xfrm>
            <a:off x="468312" y="1341437"/>
            <a:ext cx="4608512" cy="2125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l="26785" t="41941" r="32503" b="37385"/>
          <a:stretch/>
        </p:blipFill>
        <p:spPr>
          <a:xfrm>
            <a:off x="1547812" y="3757612"/>
            <a:ext cx="7596186" cy="212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¿Qué es jQuery?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librería con funciones Javascript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Algunas características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Seleccionar y manipular HTML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Manipular CSS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efectos y animaciones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Recorrer y modificar DOM .</a:t>
            </a:r>
          </a:p>
          <a:p>
            <a:pPr marL="342900" marR="0" lvl="0" indent="-23558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Selección de elementos de un formulario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57200" y="1344612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:button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Selecciona elementos &lt;button&gt; y con el atributo type='button'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:checkbox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Selecciona elementos &lt;input&gt; con el atributo type='checkbox'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:checked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Selecciona elementos &lt;input&gt; del tipo checkbox seleccionados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:disabled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Selecciona elementos del formulario que están deshabitados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Selección de elementos de un formulario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57200" y="1349375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:enabled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Selecciona elementos del formulario que están habilitados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:file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Selecciona elementos &lt;input&gt; con el atributo type='file‘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:image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Selecciona elementos &lt;input&gt; con el atributo type='image'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:input</a:t>
            </a:r>
          </a:p>
          <a:p>
            <a:pPr marL="45720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Selecciona elementos &lt;input&gt;, &lt;textarea&gt; y &lt;select&gt;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Selección de elementos de un formulario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7200" y="1341437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:password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Selecciona elementos &lt;input&gt; con el atributo type='password'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:radio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Selecciona elementos &lt;input&gt; con el atributo type='radio'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:reset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Selecciona elementos &lt;input&gt; con el atributo type='reset'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:selected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Selecciona elementos &lt;options&gt; que están seleccionados</a:t>
            </a:r>
          </a:p>
          <a:p>
            <a:pPr marL="342900" marR="0" lvl="0" indent="-2397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5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Selección de elementos de un formulario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:submit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Selecciona elementos &lt;input&gt; con el atributo type='submit'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:text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Selecciona elementos &lt;input&gt; con el atributo type='text'</a:t>
            </a:r>
          </a:p>
          <a:p>
            <a:pPr marL="342900" marR="0" lvl="0" indent="-2397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5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ctrTitle"/>
          </p:nvPr>
        </p:nvSpPr>
        <p:spPr>
          <a:xfrm>
            <a:off x="914400" y="1524000"/>
            <a:ext cx="7623174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50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Métodos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3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Trabajar con selecciones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vez realizada la selección de los elementos, es posible utilizarlos en conjunto con diferentes </a:t>
            </a:r>
            <a:r>
              <a:rPr lang="en-US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métodos.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Éstos, generalmente, son de dos tipos: </a:t>
            </a:r>
            <a:r>
              <a:rPr lang="en-US" sz="26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obtenedores</a:t>
            </a: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(en inglés </a:t>
            </a:r>
            <a:r>
              <a:rPr lang="en-US" sz="26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getters</a:t>
            </a: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y </a:t>
            </a:r>
            <a:r>
              <a:rPr lang="en-US" sz="26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establecedores</a:t>
            </a: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(en inglés </a:t>
            </a:r>
            <a:r>
              <a:rPr lang="en-US" sz="26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setters</a:t>
            </a: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métodos obtenedores devuelven una propiedad del elemento seleccionado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❑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Mientras que los métodos establecedores fijan una propiedad a todos los elementos seleccionados. 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Trabajar con selecciones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Método $.fn.html</a:t>
            </a:r>
          </a:p>
          <a:p>
            <a:pPr marL="669925" marR="0" lvl="1" indent="-327025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Obtenedor:</a:t>
            </a:r>
          </a:p>
          <a:p>
            <a:pPr marL="1022350" marR="0" lvl="2" indent="-3619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$(‘p:first’).html(); //html del primer párrafo</a:t>
            </a:r>
          </a:p>
          <a:p>
            <a:pPr marL="669925" marR="0" lvl="1" indent="-327025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Establecedor:</a:t>
            </a:r>
          </a:p>
          <a:p>
            <a:pPr marL="1022350" marR="0" lvl="2" indent="-3619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$(‘p:first’).html(‘&lt;i&gt;Texto&lt;/i&gt;’);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Método $.fn.text</a:t>
            </a:r>
          </a:p>
          <a:p>
            <a:pPr marL="669925" marR="0" lvl="1" indent="-327025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Obtenedor:</a:t>
            </a:r>
          </a:p>
          <a:p>
            <a:pPr marL="1022350" marR="0" lvl="2" indent="-3619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$(‘ul li:first’).text(); //texto del primer elemento</a:t>
            </a:r>
          </a:p>
          <a:p>
            <a:pPr marL="669925" marR="0" lvl="1" indent="-327025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Establecedor:</a:t>
            </a:r>
          </a:p>
          <a:p>
            <a:pPr marL="1022350" marR="0" lvl="2" indent="-3619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$(‘ul li:first’).text(‘Texto nuevo’);</a:t>
            </a:r>
          </a:p>
          <a:p>
            <a:pPr marL="342900" marR="0" lvl="0" indent="-25209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Encadenamiento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116012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1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en una selección se realiza una llamada a un método, y éste devuelve un objeto jQuery, es posible seguir un "encadenado" de métodos en el objeto.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1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métodos </a:t>
            </a:r>
            <a:r>
              <a:rPr lang="en-US" sz="17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establecedores</a:t>
            </a:r>
            <a:r>
              <a:rPr lang="en-US" sz="1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devuelven un objeto jQuery, permitiendo continuar con la llamada de más métodos en la misma selección.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1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métodos </a:t>
            </a:r>
            <a:r>
              <a:rPr lang="en-US" sz="17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obtenedores</a:t>
            </a:r>
            <a:r>
              <a:rPr lang="en-US" sz="1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devuelven el valor por el cual se consultó, pero </a:t>
            </a:r>
            <a:r>
              <a:rPr lang="en-US" sz="17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en-US" sz="1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permiten seguir llamando a más métodos en dicho valor.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8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17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Encadenamiento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1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$('#content').find('h3').eq(2).text('nuevo texto para el tercer elemento h3');</a:t>
            </a:r>
          </a:p>
          <a:p>
            <a:pPr marL="342900" marR="0" lvl="0" indent="-272732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17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Formateo de código encadenado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1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Por otro lado, si se está escribiendo un encadenamiento de métodos que incluyen muchos pasos, es posible escribirlos línea por línea.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1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5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$('#content')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15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.find('h3')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15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.eq(2)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15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.text('nuevo texto para el tercer elemento h3');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Encadenamiento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volver a la selección original en el medio del encadenado, jQuery ofrece el método $.fn.end para poder hacerlo.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1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21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Restablecer la selección original utilizando el método $.fn.end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$('#content')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.find('h3')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.eq(2)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.html('nuevo texto para el tercer elemento h3')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.end() </a:t>
            </a:r>
            <a:r>
              <a:rPr lang="en-US" sz="1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reestablece la selección a todos los elementos h3 en #content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.eq(0)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.html('nuevo texto para el primer elemento h3');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ctrTitle"/>
          </p:nvPr>
        </p:nvSpPr>
        <p:spPr>
          <a:xfrm>
            <a:off x="914400" y="1524000"/>
            <a:ext cx="7623174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50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CSS, estilos y dimensiones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Métodos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¿Cómo funciona jQuery?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sintáxis jQuery permite seleccionar elementos HTML y realizar alguna acción con estos elementos.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Sintáxis básica: </a:t>
            </a:r>
            <a:r>
              <a:rPr lang="en-US" sz="3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$(selector).accion()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símbolo </a:t>
            </a:r>
            <a:r>
              <a:rPr lang="en-US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propio de jQuery.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(selector)</a:t>
            </a: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buscar elementos HTML.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lang="en-US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accion()</a:t>
            </a: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realizar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CSS, estilos y dimensiones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68312" y="1628775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jQuery incluye una manera útil de obtener y establecer propiedades CSS a los elementos.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Obtener propiedades CSS</a:t>
            </a:r>
          </a:p>
          <a:p>
            <a:pPr marL="342900" marR="0" lvl="0" indent="-23558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6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90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30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Establecer propiedades CSS</a:t>
            </a: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 l="17715" t="22634" r="33028" b="67533"/>
          <a:stretch/>
        </p:blipFill>
        <p:spPr>
          <a:xfrm>
            <a:off x="179386" y="2924175"/>
            <a:ext cx="8820149" cy="99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l="18264" t="42788" r="32478" b="40928"/>
          <a:stretch/>
        </p:blipFill>
        <p:spPr>
          <a:xfrm>
            <a:off x="250825" y="4508500"/>
            <a:ext cx="8639174" cy="16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CSS, estilos y dimensiones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68312" y="1628775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partir de la versión 1.6 de la biblioteca, utilizando $.fn.css también es posible establecer valores relativos en las propiedades CSS de un elemento determinado.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Establecer valores CSS relativos</a:t>
            </a: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l="18814" t="50195" r="64459" b="37997"/>
          <a:stretch/>
        </p:blipFill>
        <p:spPr>
          <a:xfrm>
            <a:off x="1979611" y="3860800"/>
            <a:ext cx="4319587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Utilizar clases para aplicar estilos CSS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obtener valores de los estilos aplicados a un elemento, el método $.fn.css es muy útil, sin embargo, su utilización como método establecedor se debe evitar (ya que, para aplicar estilos a un elemento, se puede hacer directamente desde CSS).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su lugar, lo ideal, es escribir reglas CSS que se apliquen a clases que describan los diferentes estados visuales de los elementos y luego cambiar la clase del elemento para aplicar el estilo que se desea mostrar. 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38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Utilizar Clases para Aplicar Estilos CSS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Trabajar con clases</a:t>
            </a:r>
          </a:p>
          <a:p>
            <a:pPr marL="342900" marR="0" lvl="0" indent="-2190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3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l="18814" t="36436" r="59601" b="42902"/>
          <a:stretch/>
        </p:blipFill>
        <p:spPr>
          <a:xfrm>
            <a:off x="900112" y="2349500"/>
            <a:ext cx="5111750" cy="2751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Dimensiones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ymbol"/>
              <a:buChar char="■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jQuery ofrece una variedad de métodos para obtener y modificar valores de dimensiones y posición de un elemento.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Métodos básicos sobre dimensiones</a:t>
            </a:r>
          </a:p>
          <a:p>
            <a:pPr marL="342900" marR="0" lvl="0" indent="-23558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l="17984" t="40364" r="32760" b="29122"/>
          <a:stretch/>
        </p:blipFill>
        <p:spPr>
          <a:xfrm>
            <a:off x="250825" y="2997200"/>
            <a:ext cx="8713786" cy="30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323850" y="6237287"/>
            <a:ext cx="4535487" cy="366711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http://api.jquery.com/category/dimensions/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l="19094" t="71853" r="38836" b="15341"/>
          <a:stretch/>
        </p:blipFill>
        <p:spPr>
          <a:xfrm>
            <a:off x="611187" y="4724400"/>
            <a:ext cx="8137525" cy="139223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Atributos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Establecer atributos</a:t>
            </a:r>
          </a:p>
          <a:p>
            <a:pPr marL="342900" marR="0" lvl="0" indent="-23558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3558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3558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3558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3558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Obtener atributos</a:t>
            </a: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l="18814" t="33464" r="49646" b="51757"/>
          <a:stretch/>
        </p:blipFill>
        <p:spPr>
          <a:xfrm>
            <a:off x="611187" y="2060575"/>
            <a:ext cx="7921624" cy="2087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ctrTitle"/>
          </p:nvPr>
        </p:nvSpPr>
        <p:spPr>
          <a:xfrm>
            <a:off x="914400" y="1524000"/>
            <a:ext cx="7623174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50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Recorrer el DOM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3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Recorrer el DOM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vez obtenida la selección, es posible encontrar otros elementos utilizando a la misma selección.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Hay que ser cuidadoso en recorrer largas distancias en un documento — recorridos complejos obligan que la estructura del documento sea siempre la misma, algo que es difícil de garantizar. Uno o dos pasos para el recorrido esta bien, pero generalmente hay que evitar atravesar desde un contenedor a otro.</a:t>
            </a:r>
          </a:p>
          <a:p>
            <a:pPr marL="342900" marR="0" lvl="0" indent="-23558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Recorrer el DOM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Moverse a través del DOM utilizando métodos de recorrido</a:t>
            </a: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 l="18533" t="35438" r="31820" b="35026"/>
          <a:stretch/>
        </p:blipFill>
        <p:spPr>
          <a:xfrm>
            <a:off x="539750" y="2852736"/>
            <a:ext cx="8353425" cy="27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1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Interactuar en una selección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También es posible interactuar con la selección utilizando el método $.fn.each.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Dicho método interactúa con todos los elementos obtenidos en la selección y realiza una función por cada uno.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función recibe como argumento el índice del elemento actual y al mismo elemento.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forma predeterminada, dentro de la función, se puede hacer referencia al elemento DOM a través de la declaración </a:t>
            </a:r>
            <a:r>
              <a:rPr lang="en-US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Javascript / jQuery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 el siguiente código. ¿Cuáles son las ventajas de jQuery?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990600" y="2971800"/>
            <a:ext cx="4572000" cy="101600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$("a").click(function(){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alert("You clicked a link!");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</a:p>
        </p:txBody>
      </p:sp>
      <p:grpSp>
        <p:nvGrpSpPr>
          <p:cNvPr id="52" name="Shape 52"/>
          <p:cNvGrpSpPr/>
          <p:nvPr/>
        </p:nvGrpSpPr>
        <p:grpSpPr>
          <a:xfrm>
            <a:off x="971550" y="4581525"/>
            <a:ext cx="6759575" cy="525462"/>
            <a:chOff x="963612" y="4559300"/>
            <a:chExt cx="6759575" cy="525462"/>
          </a:xfrm>
        </p:grpSpPr>
        <p:pic>
          <p:nvPicPr>
            <p:cNvPr id="53" name="Shape 5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63612" y="4559300"/>
              <a:ext cx="6759575" cy="5254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Shape 54"/>
            <p:cNvSpPr txBox="1"/>
            <p:nvPr/>
          </p:nvSpPr>
          <p:spPr>
            <a:xfrm>
              <a:off x="1057275" y="4610100"/>
              <a:ext cx="6548437" cy="3968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1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&lt;a href="#" onclick="alert(‘You clicked a link!')"&gt;Link&lt;/a&gt;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1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Interactuar en una selección</a:t>
            </a:r>
          </a:p>
        </p:txBody>
      </p:sp>
      <p:pic>
        <p:nvPicPr>
          <p:cNvPr id="282" name="Shape 28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6370" t="48317" r="42996" b="27854"/>
          <a:stretch/>
        </p:blipFill>
        <p:spPr>
          <a:xfrm>
            <a:off x="611187" y="1916111"/>
            <a:ext cx="7559675" cy="3236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ctrTitle"/>
          </p:nvPr>
        </p:nvSpPr>
        <p:spPr>
          <a:xfrm>
            <a:off x="914400" y="1524000"/>
            <a:ext cx="7623174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50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Manipulación de elementos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3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Manipulación de elementos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1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Obtener y establecer información en elementos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$.fn.html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Obtiene o establece el contenido HTML de un elemento.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$.fn.text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Obtiene o establece el contenido en texto del elemento. Ignora HTML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$.fn.attr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Obtiene o establece el valor de un determinado atributo.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$.fn.width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Obtiene o establece el ancho en pixeles del primer elemento de la selección como un entero.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$.fn.height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Obtiene o establece el alto en pixeles del primer elemento de la selección como un entero.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$.fn.position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Obtiene un objeto con información sobre la posición del primer elemento de la selección, relativo al primer elemento padre posicionado. </a:t>
            </a:r>
            <a:r>
              <a:rPr lang="en-US" sz="20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método es solo obtenedor.</a:t>
            </a:r>
          </a:p>
          <a:p>
            <a:pPr marL="669925" marR="0" lvl="1" indent="-327025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$.fn.val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Obtiene o establece el valor (</a:t>
            </a:r>
            <a:r>
              <a:rPr lang="en-US" sz="20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en elementos de formularios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Mover, copiar y borrar elementos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Existen varias maneras para mover elementos a través del DOM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pueden separar en dos enfoques: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Querer mover el/los elementos seleccionados de forma relativa a otro elemento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Querer mover un elemento relativo a el/los elementos seleccionados.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Mover elementos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ejemplo, jQuery provee los métodos:</a:t>
            </a:r>
          </a:p>
          <a:p>
            <a:pPr marL="669925" marR="0" lvl="1" indent="-32702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$.fn.insertAfter. Este método mueve los elementos seleccionados después del elemento que se haya pasado como argumento.</a:t>
            </a:r>
          </a:p>
          <a:p>
            <a:pPr marL="669925" marR="0" lvl="1" indent="-32702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$.fn.after. Este método mueve el elemento pasado como argumento después del elemento seleccionado.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Otros métodos también siguen este patrón:</a:t>
            </a:r>
          </a:p>
          <a:p>
            <a:pPr marL="669925" marR="0" lvl="1" indent="-32702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$.fn.insertBefore y $.fn.before;</a:t>
            </a:r>
          </a:p>
          <a:p>
            <a:pPr marL="669925" marR="0" lvl="1" indent="-32702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$.fn.appendTo y $.fn.append;</a:t>
            </a:r>
          </a:p>
          <a:p>
            <a:pPr marL="669925" marR="0" lvl="1" indent="-32702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$.fn.prependTo y $.fn.prepend.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utilización de uno u otro método dependerá de los elementos seleccionados y el tipo de referencia que se quiera guardar con respecto al elemento que se esta moviendo.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Mover elementos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Mover elementos utilizando diferentes enfoques</a:t>
            </a:r>
          </a:p>
          <a:p>
            <a:pPr marL="342900" marR="0" lvl="0" indent="-2190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30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3">
            <a:alphaModFix/>
          </a:blip>
          <a:srcRect l="27110" t="34439" r="31930" b="37001"/>
          <a:stretch/>
        </p:blipFill>
        <p:spPr>
          <a:xfrm>
            <a:off x="827087" y="2708275"/>
            <a:ext cx="7561261" cy="2963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Copiar elementos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se utiliza un método como $.fn.appendTo, lo que se está haciendo es mover al elemento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Pero a veces en lugar de eso, se necesita mover un duplicado del mismo elemento.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posible utilizar el método $.fn.clone.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Obtener una copia del elemento:</a:t>
            </a:r>
          </a:p>
          <a:p>
            <a:pPr marL="342900" marR="0" lvl="0" indent="-23558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6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Shape 320"/>
          <p:cNvPicPr preferRelativeResize="0"/>
          <p:nvPr/>
        </p:nvPicPr>
        <p:blipFill rotWithShape="1">
          <a:blip r:embed="rId3">
            <a:alphaModFix/>
          </a:blip>
          <a:srcRect l="26562" t="49218" r="16325" b="31096"/>
          <a:stretch/>
        </p:blipFill>
        <p:spPr>
          <a:xfrm>
            <a:off x="468312" y="4365625"/>
            <a:ext cx="8496299" cy="1646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Borrar elementos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Existen dos formas de borrar elementos de una página: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$.fn.remove: Para borrar de forma permanente al elemento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❑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$.fn.detach: También borra el elemento, pero mantiene la información y eventos asociados al mismo, siendo útil en el caso que necesite reinsertar el elemento en el documento.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Crear nuevos elementos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jQuery provee una forma fácil y elegante para crear nuevos elementos a través del mismo método $() que se utiliza para realizar selecciones.</a:t>
            </a:r>
          </a:p>
        </p:txBody>
      </p:sp>
      <p:pic>
        <p:nvPicPr>
          <p:cNvPr id="333" name="Shape 333"/>
          <p:cNvPicPr preferRelativeResize="0"/>
          <p:nvPr/>
        </p:nvPicPr>
        <p:blipFill rotWithShape="1">
          <a:blip r:embed="rId3">
            <a:alphaModFix/>
          </a:blip>
          <a:srcRect l="26562" t="44291" r="31929" b="23220"/>
          <a:stretch/>
        </p:blipFill>
        <p:spPr>
          <a:xfrm>
            <a:off x="611187" y="2997200"/>
            <a:ext cx="7921624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Crear nuevos elementos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68312" y="1274762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Crear y añadir al mismo tiempo un elemento a la página</a:t>
            </a:r>
          </a:p>
          <a:p>
            <a:pPr marL="342900" marR="0" lvl="0" indent="-260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añadir múltiples elementos al mismo contenedor es preferible concatenar todo el html y añadirlo en una sola operación.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posible solución es utilizar un array, concatenar todos los elementos utilizando join y finalmente anexarlo.</a:t>
            </a:r>
          </a:p>
          <a:p>
            <a:pPr marL="342900" marR="0" lvl="0" indent="-260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Shape 340"/>
          <p:cNvPicPr preferRelativeResize="0"/>
          <p:nvPr/>
        </p:nvPicPr>
        <p:blipFill rotWithShape="1">
          <a:blip r:embed="rId3">
            <a:alphaModFix/>
          </a:blip>
          <a:srcRect l="26573" t="20681" r="41324" b="74391"/>
          <a:stretch/>
        </p:blipFill>
        <p:spPr>
          <a:xfrm>
            <a:off x="611187" y="1700211"/>
            <a:ext cx="7920036" cy="6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 rotWithShape="1">
          <a:blip r:embed="rId3">
            <a:alphaModFix/>
          </a:blip>
          <a:srcRect l="25463" t="54143" r="40776" b="25195"/>
          <a:stretch/>
        </p:blipFill>
        <p:spPr>
          <a:xfrm>
            <a:off x="1116012" y="4149725"/>
            <a:ext cx="6626224" cy="22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914400" y="1524000"/>
            <a:ext cx="7623174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50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Javascript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Conceptos básicos.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Tipos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▪"/>
            </a:pPr>
            <a:r>
              <a:rPr lang="en-US" sz="3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Contenido textual. Entre comillas simples o dobles.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▪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'hello, my name is Karl'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▪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"hello, my name is Karl"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▪"/>
            </a:pPr>
            <a:r>
              <a:rPr lang="en-US" sz="3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Numeros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Enteros (2), coma flotante (2.4), octal (012), hexadecimal (0xff) o notación científica (1e+2)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▪"/>
            </a:pPr>
            <a:r>
              <a:rPr lang="en-US" sz="3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Booleans: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verdadero o falso.</a:t>
            </a:r>
          </a:p>
          <a:p>
            <a:pPr marL="342900" marR="0" lvl="0" indent="-2190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3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Tipos.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▪"/>
            </a:pPr>
            <a:r>
              <a:rPr lang="en-US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simple lists. </a:t>
            </a:r>
            <a:r>
              <a:rPr lang="en-US" sz="26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indexed</a:t>
            </a: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starting with 0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▪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['Karl', 'Sara', 'Ben', 'Lucia']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▪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['Karl', 2, 55]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▪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['Karl', 'Sara'], ['Ben', 'Lucia']]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▪"/>
            </a:pPr>
            <a:r>
              <a:rPr lang="en-US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lists of key, value pairs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ymbol"/>
              <a:buChar char="▪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{firstName: 'Karl', lastName: 'Swedberg'}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800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▪"/>
            </a:pPr>
            <a:r>
              <a:rPr lang="en-US" sz="400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{parents: ['Karl', 'Sara'], kids: ['Ben', 'Lucia']}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3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Declaración de variables.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ymbol"/>
              <a:buChar char="▪"/>
            </a:pPr>
            <a:r>
              <a:rPr lang="en-US" sz="2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 myName = 'Karl';</a:t>
            </a:r>
          </a:p>
          <a:p>
            <a:pPr marL="669925" marR="0" lvl="1" indent="-22796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3558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Condicionales y operadores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▪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Condicionales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▪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if, else 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▪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▪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Operadores: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▪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+, -, *, %, ++, --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▪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&gt;, &lt;, </a:t>
            </a:r>
            <a:r>
              <a:rPr lang="en-US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!=</a:t>
            </a: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&gt;=, &lt;=, </a:t>
            </a:r>
            <a:r>
              <a:rPr lang="en-US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</a:t>
            </a: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!==</a:t>
            </a:r>
          </a:p>
          <a:p>
            <a:pPr marL="669925" marR="0" lvl="1" indent="-32702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▪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!, &amp;&amp;, ||</a:t>
            </a:r>
          </a:p>
          <a:p>
            <a:pPr marL="342900" marR="0" lvl="0" indent="-23558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lang="en-US" sz="4200" b="0" i="0" u="none" strike="noStrike" cap="none" baseline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Bucles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bucles permiten la iteración entre los elementos de una lista.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patrón común en javascript es crear una lista de elementos y realizar algo con cada elemento de la lista.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ymbol"/>
              <a:buChar char="■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bucles más comunes:</a:t>
            </a:r>
          </a:p>
          <a:p>
            <a:pPr marL="669925" marR="0" lvl="1" indent="-327025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▪"/>
            </a:pPr>
            <a:r>
              <a:rPr lang="en-US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</a:p>
          <a:p>
            <a:pPr marL="669925" marR="0" lvl="1" indent="-327025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▪"/>
            </a:pPr>
            <a:r>
              <a:rPr lang="en-US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for-in</a:t>
            </a:r>
          </a:p>
          <a:p>
            <a:pPr marL="669925" marR="0" lvl="1" indent="-327025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▪"/>
            </a:pPr>
            <a:r>
              <a:rPr lang="en-US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</a:p>
          <a:p>
            <a:pPr marL="669925" marR="0" lvl="1" indent="-327025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ymbol"/>
              <a:buChar char="▪"/>
            </a:pPr>
            <a:r>
              <a:rPr lang="en-US" sz="2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do-while</a:t>
            </a:r>
          </a:p>
          <a:p>
            <a:pPr marL="342900" marR="0" lvl="0" indent="-23558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orde">
  <a:themeElements>
    <a:clrScheme name="Borde 1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CC9900"/>
      </a:accent4>
      <a:accent5>
        <a:srgbClr val="3B812F"/>
      </a:accent5>
      <a:accent6>
        <a:srgbClr val="FFFFFF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1504</Words>
  <Application>Microsoft Office PowerPoint</Application>
  <PresentationFormat>Presentación en pantalla (4:3)</PresentationFormat>
  <Paragraphs>273</Paragraphs>
  <Slides>49</Slides>
  <Notes>49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3" baseType="lpstr">
      <vt:lpstr>Arial</vt:lpstr>
      <vt:lpstr>Garamond</vt:lpstr>
      <vt:lpstr>Noto Symbol</vt:lpstr>
      <vt:lpstr>Borde</vt:lpstr>
      <vt:lpstr>jQuery</vt:lpstr>
      <vt:lpstr>¿Qué es jQuery?</vt:lpstr>
      <vt:lpstr>¿Cómo funciona jQuery?</vt:lpstr>
      <vt:lpstr>Javascript / jQuery</vt:lpstr>
      <vt:lpstr>Javascript</vt:lpstr>
      <vt:lpstr>Tipos</vt:lpstr>
      <vt:lpstr>Tipos.</vt:lpstr>
      <vt:lpstr>Condicionales y operadores</vt:lpstr>
      <vt:lpstr>Bucles</vt:lpstr>
      <vt:lpstr>jQuery</vt:lpstr>
      <vt:lpstr>Utilizar jQuery</vt:lpstr>
      <vt:lpstr>Utilizar jQuery</vt:lpstr>
      <vt:lpstr>Seleccionar elementos</vt:lpstr>
      <vt:lpstr>Seleccionar elementos HTML</vt:lpstr>
      <vt:lpstr>Seleccionar elementos HTML</vt:lpstr>
      <vt:lpstr>Ejemplos selectores jQuery</vt:lpstr>
      <vt:lpstr>Comprobar selecciones</vt:lpstr>
      <vt:lpstr>Guardar selecciones</vt:lpstr>
      <vt:lpstr>Refinamiento y filtrado de selecciones</vt:lpstr>
      <vt:lpstr>Selección de elementos de un formulario</vt:lpstr>
      <vt:lpstr>Selección de elementos de un formulario</vt:lpstr>
      <vt:lpstr>Selección de elementos de un formulario</vt:lpstr>
      <vt:lpstr>Selección de elementos de un formulario</vt:lpstr>
      <vt:lpstr>Métodos</vt:lpstr>
      <vt:lpstr>Trabajar con selecciones</vt:lpstr>
      <vt:lpstr>Trabajar con selecciones</vt:lpstr>
      <vt:lpstr>Encadenamiento</vt:lpstr>
      <vt:lpstr>Encadenamiento</vt:lpstr>
      <vt:lpstr>CSS, estilos y dimensiones</vt:lpstr>
      <vt:lpstr>CSS, estilos y dimensiones</vt:lpstr>
      <vt:lpstr>CSS, estilos y dimensiones</vt:lpstr>
      <vt:lpstr>Utilizar clases para aplicar estilos CSS</vt:lpstr>
      <vt:lpstr>Utilizar Clases para Aplicar Estilos CSS</vt:lpstr>
      <vt:lpstr>Dimensiones</vt:lpstr>
      <vt:lpstr>Atributos</vt:lpstr>
      <vt:lpstr>Recorrer el DOM</vt:lpstr>
      <vt:lpstr>Recorrer el DOM</vt:lpstr>
      <vt:lpstr>Recorrer el DOM</vt:lpstr>
      <vt:lpstr>Interactuar en una selección</vt:lpstr>
      <vt:lpstr>Interactuar en una selección</vt:lpstr>
      <vt:lpstr>Manipulación de elementos</vt:lpstr>
      <vt:lpstr>Manipulación de elementos</vt:lpstr>
      <vt:lpstr>Mover, copiar y borrar elementos</vt:lpstr>
      <vt:lpstr>Mover elementos</vt:lpstr>
      <vt:lpstr>Mover elementos</vt:lpstr>
      <vt:lpstr>Copiar elementos</vt:lpstr>
      <vt:lpstr>Borrar elementos</vt:lpstr>
      <vt:lpstr>Crear nuevos elementos</vt:lpstr>
      <vt:lpstr>Crear nuevos elementos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cp:lastModifiedBy>alumno</cp:lastModifiedBy>
  <cp:revision>1</cp:revision>
  <dcterms:modified xsi:type="dcterms:W3CDTF">2015-12-10T07:25:40Z</dcterms:modified>
</cp:coreProperties>
</file>