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B183D1F-6B9D-4D30-95F0-3098834868B5}">
  <a:tblStyle styleId="{DB183D1F-6B9D-4D30-95F0-3098834868B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80B3C0E-7F74-42EB-8E45-51A685D40EE1}" styleName="Table_1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90" y="-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58492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Para recorrerlo de forma “tradicional” (sin foreach) utilizar la función “sizeof($array)”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372035" y="233279"/>
            <a:ext cx="8399999" cy="3330600"/>
          </a:xfrm>
          <a:prstGeom prst="roundRect">
            <a:avLst>
              <a:gd name="adj" fmla="val 365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372035" y="3678300"/>
            <a:ext cx="8399999" cy="904800"/>
          </a:xfrm>
          <a:prstGeom prst="roundRect">
            <a:avLst>
              <a:gd name="adj" fmla="val 1524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372035" y="59"/>
            <a:ext cx="8399999" cy="10497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372035" y="1163170"/>
            <a:ext cx="4114800" cy="3877800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10800000" flipH="1">
            <a:off x="372035" y="59"/>
            <a:ext cx="8399999" cy="10497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25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/>
          <p:nvPr/>
        </p:nvSpPr>
        <p:spPr>
          <a:xfrm>
            <a:off x="4657164" y="1163170"/>
            <a:ext cx="4114800" cy="3877800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761353" y="1200150"/>
            <a:ext cx="3925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 rot="10800000" flipH="1">
            <a:off x="372035" y="59"/>
            <a:ext cx="8399999" cy="10497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72035" y="4276652"/>
            <a:ext cx="8399999" cy="649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372035" y="233279"/>
            <a:ext cx="8399999" cy="3868499"/>
          </a:xfrm>
          <a:prstGeom prst="roundRect">
            <a:avLst>
              <a:gd name="adj" fmla="val 2776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372035" y="235584"/>
            <a:ext cx="8399999" cy="4672199"/>
          </a:xfrm>
          <a:prstGeom prst="roundRect">
            <a:avLst>
              <a:gd name="adj" fmla="val 225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s/reserved.keywords.ph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#slide=id.g3b71f2a95_097"/><Relationship Id="rId13" Type="http://schemas.openxmlformats.org/officeDocument/2006/relationships/hyperlink" Target="#slide=id.g4d75e536d_06"/><Relationship Id="rId3" Type="http://schemas.openxmlformats.org/officeDocument/2006/relationships/hyperlink" Target="#slide=id.g3b71f2a95_034"/><Relationship Id="rId7" Type="http://schemas.openxmlformats.org/officeDocument/2006/relationships/hyperlink" Target="#slide=id.g3bac8e73a_045"/><Relationship Id="rId12" Type="http://schemas.openxmlformats.org/officeDocument/2006/relationships/hyperlink" Target="#slide=id.g3bac8e73a_00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#slide=id.g4725dc7e0_05"/><Relationship Id="rId11" Type="http://schemas.openxmlformats.org/officeDocument/2006/relationships/hyperlink" Target="#slide=id.g3bcd469f6_00"/><Relationship Id="rId5" Type="http://schemas.openxmlformats.org/officeDocument/2006/relationships/hyperlink" Target="#slide=id.g3b71f2a95_066"/><Relationship Id="rId10" Type="http://schemas.openxmlformats.org/officeDocument/2006/relationships/hyperlink" Target="#slide=id.g3bac8e73a_09"/><Relationship Id="rId4" Type="http://schemas.openxmlformats.org/officeDocument/2006/relationships/hyperlink" Target="#slide=id.g3b71f2a95_056"/><Relationship Id="rId9" Type="http://schemas.openxmlformats.org/officeDocument/2006/relationships/hyperlink" Target="#slide=id.g4725dc7e0_040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s/language.types.array.ph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hp.net/manual/es/ref.array.php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php.net/manual/es/function.setlocale.php" TargetMode="External"/><Relationship Id="rId3" Type="http://schemas.openxmlformats.org/officeDocument/2006/relationships/hyperlink" Target="http://php.net/manual/es/function.time.php" TargetMode="External"/><Relationship Id="rId7" Type="http://schemas.openxmlformats.org/officeDocument/2006/relationships/hyperlink" Target="http://php.net/manual/es/function.mktime.php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.net/manual/es/datetime.formats.php" TargetMode="External"/><Relationship Id="rId5" Type="http://schemas.openxmlformats.org/officeDocument/2006/relationships/hyperlink" Target="http://php.net/manual/es/function.strtotime.php" TargetMode="External"/><Relationship Id="rId4" Type="http://schemas.openxmlformats.org/officeDocument/2006/relationships/hyperlink" Target="http://php.net/manual/es/function.date.php" TargetMode="External"/><Relationship Id="rId9" Type="http://schemas.openxmlformats.org/officeDocument/2006/relationships/hyperlink" Target="http://php.net/manual/es/function.strftime.php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class.datetime.php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s/function.error-reporting.php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hp.net/manual/es/errorfunc.configuration.php#ini.error-log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s/function.include.php" TargetMode="External"/><Relationship Id="rId7" Type="http://schemas.openxmlformats.org/officeDocument/2006/relationships/hyperlink" Target="http://php.net/manual/es/function.set-include-path.php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.net/manual/es/function.require-once.php" TargetMode="External"/><Relationship Id="rId5" Type="http://schemas.openxmlformats.org/officeDocument/2006/relationships/hyperlink" Target="http://php.net/manual/es/function.require.php" TargetMode="External"/><Relationship Id="rId4" Type="http://schemas.openxmlformats.org/officeDocument/2006/relationships/hyperlink" Target="http://php.net/manual/es/function.include-once.php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php/default.asp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hp.net/manual/e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PHP</a:t>
            </a:r>
          </a:p>
          <a:p>
            <a:pPr>
              <a:spcBef>
                <a:spcPts val="0"/>
              </a:spcBef>
              <a:buNone/>
            </a:pPr>
            <a:r>
              <a:rPr lang="es"/>
              <a:t>básico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Realizado por A.Garay (dpto. informática)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Palabras reservadas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27200"/>
              </a:lnSpc>
              <a:spcBef>
                <a:spcPts val="0"/>
              </a:spcBef>
              <a:buNone/>
            </a:pPr>
            <a:r>
              <a:rPr lang="es" sz="1300">
                <a:solidFill>
                  <a:srgbClr val="000000"/>
                </a:solidFill>
              </a:rPr>
              <a:t>Las </a:t>
            </a:r>
            <a:r>
              <a:rPr lang="es" sz="1300" u="sng">
                <a:solidFill>
                  <a:srgbClr val="000000"/>
                </a:solidFill>
                <a:hlinkClick r:id="rId3"/>
              </a:rPr>
              <a:t>palabras reservadas</a:t>
            </a:r>
            <a:r>
              <a:rPr lang="es" sz="1300">
                <a:solidFill>
                  <a:srgbClr val="000000"/>
                </a:solidFill>
              </a:rPr>
              <a:t> o construcciones del lenguaje PHP, no deben confundirse con funciones y tienen las siguientes características:</a:t>
            </a:r>
          </a:p>
          <a:p>
            <a:pPr marL="749300" marR="101600" lvl="0" indent="-228600" rtl="0">
              <a:lnSpc>
                <a:spcPct val="1272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s" sz="1300">
                <a:solidFill>
                  <a:srgbClr val="000000"/>
                </a:solidFill>
              </a:rPr>
              <a:t>No se pueden usar como constantes, nombres de clase, nombres de funciones o de métodos</a:t>
            </a:r>
          </a:p>
          <a:p>
            <a:pPr marL="749300" marR="101600" lvl="0" indent="-228600" rtl="0">
              <a:lnSpc>
                <a:spcPct val="1272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s" sz="1300">
                <a:solidFill>
                  <a:srgbClr val="000000"/>
                </a:solidFill>
              </a:rPr>
              <a:t>Se pueden usar como nombres de variables, pero no se recomienda</a:t>
            </a:r>
          </a:p>
          <a:p>
            <a:pPr marL="749300" marR="101600" lvl="0" indent="-228600" rtl="0">
              <a:lnSpc>
                <a:spcPct val="1272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s" sz="1300">
                <a:solidFill>
                  <a:srgbClr val="000000"/>
                </a:solidFill>
              </a:rPr>
              <a:t>Con las construcciones del lenguaje, en general, no se requiere el uso de paréntesis</a:t>
            </a:r>
          </a:p>
          <a:p>
            <a:pPr marL="749300" marR="101600" lvl="0" indent="-228600" rtl="0">
              <a:lnSpc>
                <a:spcPct val="1272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s" sz="1300">
                <a:solidFill>
                  <a:srgbClr val="000000"/>
                </a:solidFill>
              </a:rPr>
              <a:t>Las funciones se simplifican hasta obtener construcciones del lenguaje</a:t>
            </a:r>
          </a:p>
          <a:p>
            <a:pPr rtl="0">
              <a:lnSpc>
                <a:spcPct val="127200"/>
              </a:lnSpc>
              <a:spcBef>
                <a:spcPts val="0"/>
              </a:spcBef>
              <a:buNone/>
            </a:pPr>
            <a:r>
              <a:rPr lang="es" sz="1300">
                <a:solidFill>
                  <a:srgbClr val="000000"/>
                </a:solidFill>
              </a:rPr>
              <a:t>Listado de palabras reservadas:</a:t>
            </a:r>
          </a:p>
          <a:p>
            <a:pPr rtl="0">
              <a:lnSpc>
                <a:spcPct val="127200"/>
              </a:lnSpc>
              <a:spcBef>
                <a:spcPts val="0"/>
              </a:spcBef>
              <a:buNone/>
            </a:pPr>
            <a:endParaRPr sz="1300">
              <a:solidFill>
                <a:srgbClr val="000000"/>
              </a:solidFill>
            </a:endParaRPr>
          </a:p>
          <a:p>
            <a:pPr rtl="0">
              <a:lnSpc>
                <a:spcPct val="127200"/>
              </a:lnSpc>
              <a:spcBef>
                <a:spcPts val="0"/>
              </a:spcBef>
              <a:buNone/>
            </a:pPr>
            <a:r>
              <a:rPr lang="es" sz="1300" b="1" i="1">
                <a:solidFill>
                  <a:srgbClr val="000000"/>
                </a:solidFill>
              </a:rPr>
              <a:t>__halt_compiler(), </a:t>
            </a:r>
            <a:r>
              <a:rPr lang="es" sz="1300" b="1" i="1">
                <a:solidFill>
                  <a:srgbClr val="0000FF"/>
                </a:solidFill>
              </a:rPr>
              <a:t>abstract</a:t>
            </a:r>
            <a:r>
              <a:rPr lang="es" sz="1300" b="1" i="1">
                <a:solidFill>
                  <a:srgbClr val="000000"/>
                </a:solidFill>
              </a:rPr>
              <a:t>, and, </a:t>
            </a:r>
            <a:r>
              <a:rPr lang="es" sz="1300" b="1" i="1">
                <a:solidFill>
                  <a:srgbClr val="0000FF"/>
                </a:solidFill>
              </a:rPr>
              <a:t>array()</a:t>
            </a:r>
            <a:r>
              <a:rPr lang="es" sz="1300" b="1" i="1">
                <a:solidFill>
                  <a:srgbClr val="000000"/>
                </a:solidFill>
              </a:rPr>
              <a:t>, ask, </a:t>
            </a:r>
            <a:r>
              <a:rPr lang="es" sz="1300" b="1" i="1">
                <a:solidFill>
                  <a:srgbClr val="0000FF"/>
                </a:solidFill>
              </a:rPr>
              <a:t>break</a:t>
            </a:r>
            <a:r>
              <a:rPr lang="es" sz="1300" b="1" i="1">
                <a:solidFill>
                  <a:srgbClr val="000000"/>
                </a:solidFill>
              </a:rPr>
              <a:t>, callable, </a:t>
            </a:r>
            <a:r>
              <a:rPr lang="es" sz="1300" b="1" i="1">
                <a:solidFill>
                  <a:srgbClr val="0000FF"/>
                </a:solidFill>
              </a:rPr>
              <a:t>case</a:t>
            </a:r>
            <a:r>
              <a:rPr lang="es" sz="1300" b="1" i="1">
                <a:solidFill>
                  <a:srgbClr val="000000"/>
                </a:solidFill>
              </a:rPr>
              <a:t>, catch, </a:t>
            </a:r>
            <a:r>
              <a:rPr lang="es" sz="1300" b="1" i="1">
                <a:solidFill>
                  <a:srgbClr val="0000FF"/>
                </a:solidFill>
              </a:rPr>
              <a:t>class</a:t>
            </a:r>
            <a:r>
              <a:rPr lang="es" sz="1300" b="1" i="1">
                <a:solidFill>
                  <a:srgbClr val="000000"/>
                </a:solidFill>
              </a:rPr>
              <a:t>, clone, </a:t>
            </a:r>
            <a:r>
              <a:rPr lang="es" sz="1300" b="1" i="1">
                <a:solidFill>
                  <a:srgbClr val="0000FF"/>
                </a:solidFill>
              </a:rPr>
              <a:t>const</a:t>
            </a:r>
            <a:r>
              <a:rPr lang="es" sz="1300" b="1" i="1">
                <a:solidFill>
                  <a:srgbClr val="000000"/>
                </a:solidFill>
              </a:rPr>
              <a:t>, continue, </a:t>
            </a:r>
            <a:r>
              <a:rPr lang="es" sz="1300" b="1" i="1">
                <a:solidFill>
                  <a:srgbClr val="0000FF"/>
                </a:solidFill>
              </a:rPr>
              <a:t>declare</a:t>
            </a:r>
            <a:r>
              <a:rPr lang="es" sz="1300" b="1" i="1">
                <a:solidFill>
                  <a:srgbClr val="000000"/>
                </a:solidFill>
              </a:rPr>
              <a:t>, default, </a:t>
            </a:r>
            <a:r>
              <a:rPr lang="es" sz="1300" b="1" i="1">
                <a:solidFill>
                  <a:srgbClr val="0000FF"/>
                </a:solidFill>
              </a:rPr>
              <a:t>die()</a:t>
            </a:r>
            <a:r>
              <a:rPr lang="es" sz="1300" b="1" i="1">
                <a:solidFill>
                  <a:srgbClr val="000000"/>
                </a:solidFill>
              </a:rPr>
              <a:t>, do, </a:t>
            </a:r>
            <a:r>
              <a:rPr lang="es" sz="1300" b="1" i="1">
                <a:solidFill>
                  <a:srgbClr val="0000FF"/>
                </a:solidFill>
              </a:rPr>
              <a:t>echo</a:t>
            </a:r>
            <a:r>
              <a:rPr lang="es" sz="1300" b="1" i="1">
                <a:solidFill>
                  <a:srgbClr val="000000"/>
                </a:solidFill>
              </a:rPr>
              <a:t>, else, </a:t>
            </a:r>
            <a:r>
              <a:rPr lang="es" sz="1300" b="1" i="1">
                <a:solidFill>
                  <a:srgbClr val="0000FF"/>
                </a:solidFill>
              </a:rPr>
              <a:t>elseif</a:t>
            </a:r>
            <a:r>
              <a:rPr lang="es" sz="1300" b="1" i="1">
                <a:solidFill>
                  <a:srgbClr val="000000"/>
                </a:solidFill>
              </a:rPr>
              <a:t>, empty(), </a:t>
            </a:r>
            <a:r>
              <a:rPr lang="es" sz="1300" b="1" i="1">
                <a:solidFill>
                  <a:srgbClr val="0000FF"/>
                </a:solidFill>
              </a:rPr>
              <a:t>enddeclare</a:t>
            </a:r>
            <a:r>
              <a:rPr lang="es" sz="1300" b="1" i="1">
                <a:solidFill>
                  <a:srgbClr val="000000"/>
                </a:solidFill>
              </a:rPr>
              <a:t>, endfor, </a:t>
            </a:r>
            <a:r>
              <a:rPr lang="es" sz="1300" b="1" i="1">
                <a:solidFill>
                  <a:srgbClr val="0000FF"/>
                </a:solidFill>
              </a:rPr>
              <a:t>endforeach</a:t>
            </a:r>
            <a:r>
              <a:rPr lang="es" sz="1300" b="1" i="1">
                <a:solidFill>
                  <a:srgbClr val="000000"/>
                </a:solidFill>
              </a:rPr>
              <a:t>, endif, </a:t>
            </a:r>
            <a:r>
              <a:rPr lang="es" sz="1300" b="1" i="1">
                <a:solidFill>
                  <a:srgbClr val="0000FF"/>
                </a:solidFill>
              </a:rPr>
              <a:t>endswitch</a:t>
            </a:r>
            <a:r>
              <a:rPr lang="es" sz="1300" b="1" i="1">
                <a:solidFill>
                  <a:srgbClr val="000000"/>
                </a:solidFill>
              </a:rPr>
              <a:t>, endwhile, </a:t>
            </a:r>
            <a:r>
              <a:rPr lang="es" sz="1300" b="1" i="1">
                <a:solidFill>
                  <a:srgbClr val="0000FF"/>
                </a:solidFill>
              </a:rPr>
              <a:t>eval()</a:t>
            </a:r>
            <a:r>
              <a:rPr lang="es" sz="1300" b="1" i="1">
                <a:solidFill>
                  <a:srgbClr val="000000"/>
                </a:solidFill>
              </a:rPr>
              <a:t>, exit(), </a:t>
            </a:r>
            <a:r>
              <a:rPr lang="es" sz="1300" b="1" i="1">
                <a:solidFill>
                  <a:srgbClr val="0000FF"/>
                </a:solidFill>
              </a:rPr>
              <a:t>extends</a:t>
            </a:r>
            <a:r>
              <a:rPr lang="es" sz="1300" b="1" i="1">
                <a:solidFill>
                  <a:srgbClr val="000000"/>
                </a:solidFill>
              </a:rPr>
              <a:t>, final, </a:t>
            </a:r>
            <a:r>
              <a:rPr lang="es" sz="1300" b="1" i="1">
                <a:solidFill>
                  <a:srgbClr val="0000FF"/>
                </a:solidFill>
              </a:rPr>
              <a:t>finally</a:t>
            </a:r>
            <a:r>
              <a:rPr lang="es" sz="1300" b="1" i="1">
                <a:solidFill>
                  <a:srgbClr val="000000"/>
                </a:solidFill>
              </a:rPr>
              <a:t>, for, </a:t>
            </a:r>
            <a:r>
              <a:rPr lang="es" sz="1300" b="1" i="1">
                <a:solidFill>
                  <a:srgbClr val="0000FF"/>
                </a:solidFill>
              </a:rPr>
              <a:t>foreach</a:t>
            </a:r>
            <a:r>
              <a:rPr lang="es" sz="1300" b="1" i="1">
                <a:solidFill>
                  <a:srgbClr val="000000"/>
                </a:solidFill>
              </a:rPr>
              <a:t>, function, </a:t>
            </a:r>
            <a:r>
              <a:rPr lang="es" sz="1300" b="1" i="1">
                <a:solidFill>
                  <a:srgbClr val="0000FF"/>
                </a:solidFill>
              </a:rPr>
              <a:t>global</a:t>
            </a:r>
            <a:r>
              <a:rPr lang="es" sz="1300" b="1" i="1">
                <a:solidFill>
                  <a:srgbClr val="000000"/>
                </a:solidFill>
              </a:rPr>
              <a:t>, goto, </a:t>
            </a:r>
            <a:r>
              <a:rPr lang="es" sz="1300" b="1" i="1">
                <a:solidFill>
                  <a:srgbClr val="0000FF"/>
                </a:solidFill>
              </a:rPr>
              <a:t>if</a:t>
            </a:r>
            <a:r>
              <a:rPr lang="es" sz="1300" b="1" i="1">
                <a:solidFill>
                  <a:srgbClr val="000000"/>
                </a:solidFill>
              </a:rPr>
              <a:t>, implements, </a:t>
            </a:r>
            <a:r>
              <a:rPr lang="es" sz="1300" b="1" i="1">
                <a:solidFill>
                  <a:srgbClr val="0000FF"/>
                </a:solidFill>
              </a:rPr>
              <a:t>include</a:t>
            </a:r>
            <a:r>
              <a:rPr lang="es" sz="1300" b="1" i="1">
                <a:solidFill>
                  <a:srgbClr val="000000"/>
                </a:solidFill>
              </a:rPr>
              <a:t>, include_once, </a:t>
            </a:r>
            <a:r>
              <a:rPr lang="es" sz="1300" b="1" i="1">
                <a:solidFill>
                  <a:srgbClr val="0000FF"/>
                </a:solidFill>
              </a:rPr>
              <a:t>instanceof</a:t>
            </a:r>
            <a:r>
              <a:rPr lang="es" sz="1300" b="1" i="1">
                <a:solidFill>
                  <a:srgbClr val="000000"/>
                </a:solidFill>
              </a:rPr>
              <a:t>, insteadof, </a:t>
            </a:r>
            <a:r>
              <a:rPr lang="es" sz="1300" b="1" i="1">
                <a:solidFill>
                  <a:srgbClr val="0000FF"/>
                </a:solidFill>
              </a:rPr>
              <a:t>interface</a:t>
            </a:r>
            <a:r>
              <a:rPr lang="es" sz="1300" b="1" i="1">
                <a:solidFill>
                  <a:srgbClr val="000000"/>
                </a:solidFill>
              </a:rPr>
              <a:t>, isset(), </a:t>
            </a:r>
            <a:r>
              <a:rPr lang="es" sz="1300" b="1" i="1">
                <a:solidFill>
                  <a:srgbClr val="0000FF"/>
                </a:solidFill>
              </a:rPr>
              <a:t>list()</a:t>
            </a:r>
            <a:r>
              <a:rPr lang="es" sz="1300" b="1" i="1">
                <a:solidFill>
                  <a:srgbClr val="000000"/>
                </a:solidFill>
              </a:rPr>
              <a:t>, namespace, </a:t>
            </a:r>
            <a:r>
              <a:rPr lang="es" sz="1300" b="1" i="1">
                <a:solidFill>
                  <a:srgbClr val="0000FF"/>
                </a:solidFill>
              </a:rPr>
              <a:t>new</a:t>
            </a:r>
            <a:r>
              <a:rPr lang="es" sz="1300" b="1" i="1">
                <a:solidFill>
                  <a:srgbClr val="000000"/>
                </a:solidFill>
              </a:rPr>
              <a:t>, or, </a:t>
            </a:r>
            <a:r>
              <a:rPr lang="es" sz="1300" b="1" i="1">
                <a:solidFill>
                  <a:srgbClr val="0000FF"/>
                </a:solidFill>
              </a:rPr>
              <a:t>print</a:t>
            </a:r>
            <a:r>
              <a:rPr lang="es" sz="1300" b="1" i="1">
                <a:solidFill>
                  <a:srgbClr val="000000"/>
                </a:solidFill>
              </a:rPr>
              <a:t>, private, </a:t>
            </a:r>
            <a:r>
              <a:rPr lang="es" sz="1300" b="1" i="1">
                <a:solidFill>
                  <a:srgbClr val="0000FF"/>
                </a:solidFill>
              </a:rPr>
              <a:t>protected</a:t>
            </a:r>
            <a:r>
              <a:rPr lang="es" sz="1300" b="1" i="1">
                <a:solidFill>
                  <a:srgbClr val="000000"/>
                </a:solidFill>
              </a:rPr>
              <a:t>, public, </a:t>
            </a:r>
            <a:r>
              <a:rPr lang="es" sz="1300" b="1" i="1">
                <a:solidFill>
                  <a:srgbClr val="0000FF"/>
                </a:solidFill>
              </a:rPr>
              <a:t>require</a:t>
            </a:r>
            <a:r>
              <a:rPr lang="es" sz="1300" b="1" i="1">
                <a:solidFill>
                  <a:srgbClr val="000000"/>
                </a:solidFill>
              </a:rPr>
              <a:t>, require_once, </a:t>
            </a:r>
            <a:r>
              <a:rPr lang="es" sz="1300" b="1" i="1">
                <a:solidFill>
                  <a:srgbClr val="0000FF"/>
                </a:solidFill>
              </a:rPr>
              <a:t>return</a:t>
            </a:r>
            <a:r>
              <a:rPr lang="es" sz="1300" b="1" i="1">
                <a:solidFill>
                  <a:srgbClr val="000000"/>
                </a:solidFill>
              </a:rPr>
              <a:t>, static, </a:t>
            </a:r>
            <a:r>
              <a:rPr lang="es" sz="1300" b="1" i="1">
                <a:solidFill>
                  <a:srgbClr val="0000FF"/>
                </a:solidFill>
              </a:rPr>
              <a:t>switch</a:t>
            </a:r>
            <a:r>
              <a:rPr lang="es" sz="1300" b="1" i="1">
                <a:solidFill>
                  <a:srgbClr val="000000"/>
                </a:solidFill>
              </a:rPr>
              <a:t>, throw, </a:t>
            </a:r>
            <a:r>
              <a:rPr lang="es" sz="1300" b="1" i="1">
                <a:solidFill>
                  <a:srgbClr val="0000FF"/>
                </a:solidFill>
              </a:rPr>
              <a:t>trait</a:t>
            </a:r>
            <a:r>
              <a:rPr lang="es" sz="1300" b="1" i="1">
                <a:solidFill>
                  <a:srgbClr val="000000"/>
                </a:solidFill>
              </a:rPr>
              <a:t>, try, </a:t>
            </a:r>
            <a:r>
              <a:rPr lang="es" sz="1300" b="1" i="1">
                <a:solidFill>
                  <a:srgbClr val="0000FF"/>
                </a:solidFill>
              </a:rPr>
              <a:t>unset()</a:t>
            </a:r>
            <a:r>
              <a:rPr lang="es" sz="1300" b="1" i="1">
                <a:solidFill>
                  <a:srgbClr val="000000"/>
                </a:solidFill>
              </a:rPr>
              <a:t>, use, </a:t>
            </a:r>
            <a:r>
              <a:rPr lang="es" sz="1300" b="1" i="1">
                <a:solidFill>
                  <a:srgbClr val="0000FF"/>
                </a:solidFill>
              </a:rPr>
              <a:t>var</a:t>
            </a:r>
            <a:r>
              <a:rPr lang="es" sz="1300" b="1" i="1">
                <a:solidFill>
                  <a:srgbClr val="000000"/>
                </a:solidFill>
              </a:rPr>
              <a:t>, while, </a:t>
            </a:r>
            <a:r>
              <a:rPr lang="es" sz="1300" b="1" i="1">
                <a:solidFill>
                  <a:srgbClr val="0000FF"/>
                </a:solidFill>
              </a:rPr>
              <a:t>xor</a:t>
            </a:r>
            <a:r>
              <a:rPr lang="es" sz="1300" b="1" i="1">
                <a:solidFill>
                  <a:srgbClr val="000000"/>
                </a:solidFill>
              </a:rPr>
              <a:t>, yield</a:t>
            </a:r>
            <a:r>
              <a:rPr lang="es" sz="1300" b="1">
                <a:solidFill>
                  <a:srgbClr val="000000"/>
                </a:solidFill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sz="130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Operadores básicos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8229600" cy="391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800"/>
              <a:t>Aritméticos: +		-		*		/		%		**</a:t>
            </a:r>
            <a:r>
              <a:rPr lang="es" sz="1200"/>
              <a:t>(PHP &gt;= 5.6)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800"/>
              <a:t>Incremento: ++	--	(con pre y post incremento)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800"/>
              <a:t>Concatenación de cadenas:		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800"/>
              <a:t>Asignación: 	=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800"/>
              <a:t>Acumuladores:	+=		*=		/=		%=	.=    **=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800"/>
              <a:t>Comparación:		==		!=		&lt;	&gt;	&lt;=		&gt;=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800"/>
              <a:t>Lógicos:		&amp;&amp; ó and	|| ó or		! ó not		xor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800"/>
              <a:t>Funcionan en cortocircuito</a:t>
            </a:r>
          </a:p>
          <a:p>
            <a:pPr marL="457200" lvl="0" indent="-228600">
              <a:spcBef>
                <a:spcPts val="0"/>
              </a:spcBef>
              <a:buSzPct val="100000"/>
            </a:pPr>
            <a:r>
              <a:rPr lang="es" sz="2800"/>
              <a:t>Ternario: 	</a:t>
            </a:r>
            <a:r>
              <a:rPr lang="es" sz="2000"/>
              <a:t>&lt;cond&gt;</a:t>
            </a:r>
            <a:r>
              <a:rPr lang="es" sz="2800"/>
              <a:t> ? </a:t>
            </a:r>
            <a:r>
              <a:rPr lang="es" sz="2000"/>
              <a:t>&lt;valorSiCierto&gt;</a:t>
            </a:r>
            <a:r>
              <a:rPr lang="es" sz="2800"/>
              <a:t> : </a:t>
            </a:r>
            <a:r>
              <a:rPr lang="es" sz="2000"/>
              <a:t>&lt;valorSiFalso&gt;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La división entera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s"/>
              <a:t>En PHP no existe el operador “/” para la división entera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s"/>
              <a:t>echo 99/10; </a:t>
            </a:r>
            <a:r>
              <a:rPr lang="es">
                <a:solidFill>
                  <a:srgbClr val="0000FF"/>
                </a:solidFill>
              </a:rPr>
              <a:t>// Muestra 9.9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"/>
              <a:t>La forma de obtener la parte entera es haciendo un “casting” a “int” o “integer” o utilizar la función “round”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s"/>
              <a:t>echo (int)(99/10); </a:t>
            </a:r>
            <a:r>
              <a:rPr lang="es">
                <a:solidFill>
                  <a:srgbClr val="0000FF"/>
                </a:solidFill>
              </a:rPr>
              <a:t>// Muestra 9</a:t>
            </a:r>
          </a:p>
          <a:p>
            <a:pPr marL="914400" lvl="1" indent="-228600">
              <a:spcBef>
                <a:spcPts val="0"/>
              </a:spcBef>
            </a:pPr>
            <a:r>
              <a:rPr lang="es"/>
              <a:t>echo round(99/10); </a:t>
            </a:r>
            <a:r>
              <a:rPr lang="es">
                <a:solidFill>
                  <a:srgbClr val="0000FF"/>
                </a:solidFill>
              </a:rPr>
              <a:t>// Muestra 10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Operadores (particularidades)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176900"/>
            <a:ext cx="8229600" cy="375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800"/>
              <a:t>En PHP se pueden comparar directamente cadenas (con criterio lexicográfico)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800"/>
              <a:t>“a” &lt; “b” devolvería true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800"/>
              <a:t>“p” &lt; “pepe” devolvería true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800"/>
              <a:t>“p” &lt; “Q” devuelve false porque el código ASCII de cualquier mayúscula es menor que el de cualquier minúscula.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800"/>
              <a:t>Aunque es muy desaconsejable, en PHP los números y cadenas se pueden involucrar en expresiones lógicas, teniendo en cuenta que 0 es false y cualquier otro número true, y que la cadena vacía es false, y cualquier otra cadena true.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800"/>
              <a:t>$a = 3; while ($a) {echo $a--;} //Mostraría 3 2 1</a:t>
            </a:r>
          </a:p>
          <a:p>
            <a:pPr marL="457200" lvl="0" indent="-228600">
              <a:spcBef>
                <a:spcPts val="0"/>
              </a:spcBef>
              <a:buSzPct val="100000"/>
            </a:pPr>
            <a:r>
              <a:rPr lang="es" sz="1800"/>
              <a:t>Existen los operadores </a:t>
            </a:r>
            <a:r>
              <a:rPr lang="es" sz="1800" b="1"/>
              <a:t>===</a:t>
            </a:r>
            <a:r>
              <a:rPr lang="es" sz="1800"/>
              <a:t> y </a:t>
            </a:r>
            <a:r>
              <a:rPr lang="es" sz="1800" b="1"/>
              <a:t>!==</a:t>
            </a:r>
            <a:r>
              <a:rPr lang="es" sz="1800"/>
              <a:t> que evalúan respectivamente la IGUALDAD en </a:t>
            </a:r>
            <a:r>
              <a:rPr lang="es" sz="1800" u="sng"/>
              <a:t>valor y tipo</a:t>
            </a:r>
            <a:r>
              <a:rPr lang="es" sz="1800"/>
              <a:t> o la DIFERENCIA en </a:t>
            </a:r>
            <a:r>
              <a:rPr lang="es" sz="1800" u="sng"/>
              <a:t>valor o en tipo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Precedencia de operadores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784600" y="1460225"/>
            <a:ext cx="4402499" cy="271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775" y="1190650"/>
            <a:ext cx="4086900" cy="3806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447100" y="1231700"/>
            <a:ext cx="3443099" cy="371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s"/>
              <a:t>Como en otros lenguajes de programación, el operador con más preferencia es el </a:t>
            </a:r>
            <a:r>
              <a:rPr lang="es" u="sng"/>
              <a:t>paréntesis</a:t>
            </a:r>
            <a:r>
              <a:rPr lang="es"/>
              <a:t> y su contenido es lo primero que se evalúa.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s"/>
              <a:t>Si hay varios paréntesis anidados se evalúan de dentro hacia afuera y de izquierda a derecha.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s"/>
              <a:t>Para el resto de las operaciones la asociatividad está indicada en la columna correspondiente (D=derecha, I=izquierda)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s"/>
              <a:t>Ej: 8 ** 7 ** 2 = 8 ** ( 7 ** 2 )</a:t>
            </a:r>
          </a:p>
          <a:p>
            <a:pPr marL="914400" lvl="1" indent="-228600">
              <a:spcBef>
                <a:spcPts val="0"/>
              </a:spcBef>
              <a:buChar char="○"/>
            </a:pPr>
            <a:r>
              <a:rPr lang="es"/>
              <a:t>Ej: 8 + 7 + 2 = ( 8 +7 ) + 2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Variables por referencia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sz="2000"/>
              <a:t>$a = 1;</a:t>
            </a:r>
          </a:p>
          <a:p>
            <a:pPr rtl="0">
              <a:spcBef>
                <a:spcPts val="0"/>
              </a:spcBef>
              <a:buNone/>
            </a:pPr>
            <a:r>
              <a:rPr lang="es" sz="2000"/>
              <a:t>$b = 3;</a:t>
            </a:r>
          </a:p>
          <a:p>
            <a:pPr rtl="0">
              <a:spcBef>
                <a:spcPts val="0"/>
              </a:spcBef>
              <a:buNone/>
            </a:pPr>
            <a:r>
              <a:rPr lang="es" sz="2000"/>
              <a:t>$aCopiaValor = $a</a:t>
            </a:r>
          </a:p>
          <a:p>
            <a:pPr rtl="0">
              <a:spcBef>
                <a:spcPts val="0"/>
              </a:spcBef>
              <a:buNone/>
            </a:pPr>
            <a:r>
              <a:rPr lang="es" sz="2000"/>
              <a:t>$bCopiaReferencia = &amp;$b;</a:t>
            </a:r>
          </a:p>
          <a:p>
            <a:pPr rtl="0">
              <a:spcBef>
                <a:spcPts val="0"/>
              </a:spcBef>
              <a:buNone/>
            </a:pPr>
            <a:r>
              <a:rPr lang="es" sz="2000"/>
              <a:t>$aCopiaValor ++;</a:t>
            </a:r>
          </a:p>
          <a:p>
            <a:pPr rtl="0">
              <a:spcBef>
                <a:spcPts val="0"/>
              </a:spcBef>
              <a:buNone/>
            </a:pPr>
            <a:r>
              <a:rPr lang="es" sz="2000"/>
              <a:t>$bCopiaReferencia ++;</a:t>
            </a:r>
          </a:p>
          <a:p>
            <a:pPr rtl="0">
              <a:spcBef>
                <a:spcPts val="0"/>
              </a:spcBef>
              <a:buNone/>
            </a:pPr>
            <a:r>
              <a:rPr lang="es" sz="2000"/>
              <a:t>echo $a.” ”.$aCopiaValor.” ”.$b.” ”.$bCopiaReferencia;</a:t>
            </a:r>
          </a:p>
          <a:p>
            <a:pPr rtl="0">
              <a:spcBef>
                <a:spcPts val="0"/>
              </a:spcBef>
              <a:buNone/>
            </a:pPr>
            <a:endParaRPr sz="200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s" sz="2000">
                <a:solidFill>
                  <a:srgbClr val="0000FF"/>
                </a:solidFill>
              </a:rPr>
              <a:t>// Mostraría 1 2 4 4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Sentencias de control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81000" y="1352550"/>
            <a:ext cx="8413199" cy="3158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s"/>
              <a:t>if (cond) {…} elseif (cond2) {...} ….. else {…}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s"/>
              <a:t>elseif y else son optativas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"/>
              <a:t>switch</a:t>
            </a:r>
            <a:r>
              <a:rPr lang="es" sz="1300"/>
              <a:t> </a:t>
            </a:r>
            <a:r>
              <a:rPr lang="es" sz="1200"/>
              <a:t>(variable) {case val1:insts1;...;break;   case val2:insts2;...;break;   …..;break;   default:instDefault  }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"/>
              <a:t>while (cond) {...}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"/>
              <a:t>do {...} while (cond)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"/>
              <a:t>for (inst_ini; cond; inst_finBucle) {...}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Shape 133"/>
          <p:cNvGraphicFramePr/>
          <p:nvPr/>
        </p:nvGraphicFramePr>
        <p:xfrm>
          <a:off x="514900" y="11819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{DB183D1F-6B9D-4D30-95F0-3098834868B5}</a:tableStyleId>
              </a:tblPr>
              <a:tblGrid>
                <a:gridCol w="4860425"/>
                <a:gridCol w="3277775"/>
              </a:tblGrid>
              <a:tr h="2547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 sz="1200"/>
                        <a:t>Código</a:t>
                      </a: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 sz="1200"/>
                        <a:t>Salida</a:t>
                      </a: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</a:tr>
              <a:tr h="3078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echo “Hola”;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 sz="1300">
                          <a:solidFill>
                            <a:srgbClr val="0000FF"/>
                          </a:solidFill>
                        </a:rPr>
                        <a:t>Hola</a:t>
                      </a:r>
                    </a:p>
                  </a:txBody>
                  <a:tcPr marL="91425" marR="91425" marT="91425" marB="91425"/>
                </a:tc>
              </a:tr>
              <a:tr h="28602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echo ‘Adiós’; 	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 sz="1300">
                          <a:solidFill>
                            <a:srgbClr val="0000FF"/>
                          </a:solidFill>
                        </a:rPr>
                        <a:t>Adiós</a:t>
                      </a:r>
                    </a:p>
                  </a:txBody>
                  <a:tcPr marL="91425" marR="91425" marT="91425" marB="91425"/>
                </a:tc>
              </a:tr>
              <a:tr h="32240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echo ‘Hola’,’ y’,’ adiós’;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s" sz="1300">
                          <a:solidFill>
                            <a:srgbClr val="0000FF"/>
                          </a:solidFill>
                        </a:rPr>
                        <a:t>Hola y adiós</a:t>
                      </a:r>
                    </a:p>
                  </a:txBody>
                  <a:tcPr marL="91425" marR="91425" marT="91425" marB="91425"/>
                </a:tc>
              </a:tr>
              <a:tr h="3515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$edad=18; echo “Tengo $edad años”;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 sz="1300">
                          <a:solidFill>
                            <a:srgbClr val="0000FF"/>
                          </a:solidFill>
                        </a:rPr>
                        <a:t>Tengo 18 años</a:t>
                      </a:r>
                    </a:p>
                  </a:txBody>
                  <a:tcPr marL="91425" marR="91425" marT="91425" marB="91425"/>
                </a:tc>
              </a:tr>
              <a:tr h="34422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$edad=18; echo ‘Tengo $edad años’;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 sz="1300">
                          <a:solidFill>
                            <a:srgbClr val="0000FF"/>
                          </a:solidFill>
                        </a:rPr>
                        <a:t>Tengo $edad años</a:t>
                      </a:r>
                    </a:p>
                  </a:txBody>
                  <a:tcPr marL="91425" marR="91425" marT="91425" marB="91425"/>
                </a:tc>
              </a:tr>
              <a:tr h="316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echo “Hola ‘amigo’, qué tal”;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 sz="1300">
                          <a:solidFill>
                            <a:srgbClr val="0000FF"/>
                          </a:solidFill>
                        </a:rPr>
                        <a:t>Hola ‘amigo’ qué tal</a:t>
                      </a:r>
                    </a:p>
                  </a:txBody>
                  <a:tcPr marL="91425" marR="91425" marT="91425" marB="91425"/>
                </a:tc>
              </a:tr>
              <a:tr h="31512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echo ‘Hola “amigo”, qué tal’; 	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 sz="1300">
                          <a:solidFill>
                            <a:srgbClr val="0000FF"/>
                          </a:solidFill>
                        </a:rPr>
                        <a:t>Hola “amigo” qué tal</a:t>
                      </a:r>
                    </a:p>
                  </a:txBody>
                  <a:tcPr marL="91425" marR="91425" marT="91425" marB="91425"/>
                </a:tc>
              </a:tr>
              <a:tr h="3296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echo “Hola \“amigo\”, qué tal”;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 sz="1300">
                          <a:solidFill>
                            <a:srgbClr val="0000FF"/>
                          </a:solidFill>
                        </a:rPr>
                        <a:t>Hola “amigo” qué tal</a:t>
                      </a:r>
                    </a:p>
                  </a:txBody>
                  <a:tcPr marL="91425" marR="91425" marT="91425" marB="91425"/>
                </a:tc>
              </a:tr>
              <a:tr h="4169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echo ‘Hola \’amigo\’, qué tal’;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 sz="1300">
                          <a:solidFill>
                            <a:srgbClr val="0000FF"/>
                          </a:solidFill>
                        </a:rPr>
                        <a:t>Hola ‘amigo’ qué tal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Salida estándar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Entrada estándar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514475" y="1298225"/>
            <a:ext cx="5939399" cy="2299499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sz="2400">
                <a:solidFill>
                  <a:srgbClr val="0000B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fscanf</a:t>
            </a:r>
            <a:r>
              <a:rPr lang="es" sz="24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s" sz="2400">
                <a:solidFill>
                  <a:srgbClr val="0000B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STDIN</a:t>
            </a:r>
            <a:r>
              <a:rPr lang="es" sz="24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s" sz="2400">
                <a:solidFill>
                  <a:srgbClr val="DD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"%d\n"</a:t>
            </a:r>
            <a:r>
              <a:rPr lang="es" sz="24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s" sz="2400">
                <a:solidFill>
                  <a:srgbClr val="0000B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$numero</a:t>
            </a:r>
            <a:r>
              <a:rPr lang="es" sz="24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rtl="0">
              <a:spcBef>
                <a:spcPts val="0"/>
              </a:spcBef>
              <a:buNone/>
            </a:pPr>
            <a:r>
              <a:rPr lang="es" sz="2400">
                <a:solidFill>
                  <a:srgbClr val="000000"/>
                </a:solidFill>
              </a:rPr>
              <a:t>%d		número entero</a:t>
            </a:r>
          </a:p>
          <a:p>
            <a:pPr rtl="0">
              <a:spcBef>
                <a:spcPts val="0"/>
              </a:spcBef>
              <a:buNone/>
            </a:pPr>
            <a:r>
              <a:rPr lang="es" sz="2400">
                <a:solidFill>
                  <a:srgbClr val="000000"/>
                </a:solidFill>
              </a:rPr>
              <a:t>%f		número con decimales</a:t>
            </a:r>
          </a:p>
          <a:p>
            <a:pPr>
              <a:spcBef>
                <a:spcPts val="0"/>
              </a:spcBef>
              <a:buNone/>
            </a:pPr>
            <a:r>
              <a:rPr lang="es" sz="2400">
                <a:solidFill>
                  <a:srgbClr val="000000"/>
                </a:solidFill>
              </a:rPr>
              <a:t>%s		cadena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686525" y="3922375"/>
            <a:ext cx="77042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●"/>
            </a:pPr>
            <a:r>
              <a:rPr lang="es"/>
              <a:t>No es la forma más habitual de obtener información del usuario en un programa PHP, ya que como suelen ejecutarse en un servidor web, éstos se reciben a través de la query de entrada (método GET), o a través de las cabeceras HTTP (método POST)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Funciones (1/6)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383950" y="2266625"/>
            <a:ext cx="5514000" cy="10133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800"/>
              <a:t>Son el equivalente a los métodos en POO, pero no están asociadas a ninguna clase sino al propio script PHP.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800"/>
              <a:t>Sintaxis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s" sz="1800"/>
              <a:t>function nombreFuncion($par1, $par2, …. $parN) { </a:t>
            </a:r>
          </a:p>
          <a:p>
            <a:pPr marL="914400" indent="457200" rtl="0">
              <a:spcBef>
                <a:spcPts val="0"/>
              </a:spcBef>
              <a:buNone/>
            </a:pPr>
            <a:r>
              <a:rPr lang="es" sz="1800"/>
              <a:t>… cuerpo función …. </a:t>
            </a:r>
          </a:p>
          <a:p>
            <a:pPr marL="457200" indent="457200" rtl="0">
              <a:spcBef>
                <a:spcPts val="0"/>
              </a:spcBef>
              <a:buNone/>
            </a:pPr>
            <a:r>
              <a:rPr lang="es" sz="1800"/>
              <a:t>}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800"/>
              <a:t>Pueden devolver un valor con “return”, aunque podrían no devolver nada.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800"/>
              <a:t>Se invocan utilizando su nombre y proporcionando valores para sus parámetros que se </a:t>
            </a:r>
            <a:r>
              <a:rPr lang="es" sz="1800" u="sng"/>
              <a:t>copiarán</a:t>
            </a:r>
            <a:r>
              <a:rPr lang="es" sz="1800"/>
              <a:t> en cada uno de ellos (paso por valor)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Resumen de contenidos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100" u="sng">
                <a:solidFill>
                  <a:schemeClr val="hlink"/>
                </a:solidFill>
                <a:hlinkClick r:id="rId3"/>
              </a:rPr>
              <a:t>Conceptos genéricos</a:t>
            </a:r>
            <a:r>
              <a:rPr lang="es" sz="2100"/>
              <a:t> 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100" u="sng">
                <a:solidFill>
                  <a:schemeClr val="hlink"/>
                </a:solidFill>
                <a:hlinkClick r:id="rId4"/>
              </a:rPr>
              <a:t>Variables, constantes y palabras reservadas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100" u="sng">
                <a:solidFill>
                  <a:schemeClr val="hlink"/>
                </a:solidFill>
                <a:hlinkClick r:id="rId5"/>
              </a:rPr>
              <a:t>Operadores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100" u="sng">
                <a:solidFill>
                  <a:schemeClr val="hlink"/>
                </a:solidFill>
                <a:hlinkClick r:id="rId6"/>
              </a:rPr>
              <a:t>Sentencias de control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100" u="sng">
                <a:solidFill>
                  <a:schemeClr val="hlink"/>
                </a:solidFill>
                <a:hlinkClick r:id="rId7"/>
              </a:rPr>
              <a:t>Entrada y salida estándar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100" u="sng">
                <a:solidFill>
                  <a:schemeClr val="hlink"/>
                </a:solidFill>
                <a:hlinkClick r:id="rId8"/>
              </a:rPr>
              <a:t>Funciones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100" u="sng">
                <a:solidFill>
                  <a:schemeClr val="hlink"/>
                </a:solidFill>
                <a:hlinkClick r:id="rId9"/>
              </a:rPr>
              <a:t>Arrays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100" u="sng">
                <a:solidFill>
                  <a:schemeClr val="hlink"/>
                </a:solidFill>
                <a:hlinkClick r:id="rId10"/>
              </a:rPr>
              <a:t>Manejo de cadenas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100" u="sng">
                <a:solidFill>
                  <a:schemeClr val="hlink"/>
                </a:solidFill>
                <a:hlinkClick r:id="rId11"/>
              </a:rPr>
              <a:t>Manejo de fechas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100" u="sng">
                <a:solidFill>
                  <a:schemeClr val="hlink"/>
                </a:solidFill>
                <a:hlinkClick r:id="rId12"/>
              </a:rPr>
              <a:t>Niveles de mensajes de error</a:t>
            </a:r>
          </a:p>
          <a:p>
            <a:pPr marL="457200" lvl="0" indent="-228600">
              <a:spcBef>
                <a:spcPts val="0"/>
              </a:spcBef>
              <a:buSzPct val="100000"/>
            </a:pPr>
            <a:r>
              <a:rPr lang="es" sz="2100" u="sng">
                <a:solidFill>
                  <a:schemeClr val="hlink"/>
                </a:solidFill>
                <a:hlinkClick r:id="rId13"/>
              </a:rPr>
              <a:t>Inclusión de ficheros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Funciones (2/6) ejemplo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09600" y="1242375"/>
            <a:ext cx="3444000" cy="3705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sz="1400"/>
              <a:t>&lt;?php</a:t>
            </a:r>
          </a:p>
          <a:p>
            <a:pPr rtl="0">
              <a:spcBef>
                <a:spcPts val="0"/>
              </a:spcBef>
              <a:buNone/>
            </a:pPr>
            <a:r>
              <a:rPr lang="es" sz="1400"/>
              <a:t>function maximo($n1, $n2) {</a:t>
            </a:r>
          </a:p>
          <a:p>
            <a:pPr rtl="0">
              <a:spcBef>
                <a:spcPts val="0"/>
              </a:spcBef>
              <a:buNone/>
            </a:pPr>
            <a:r>
              <a:rPr lang="es" sz="1400"/>
              <a:t>	$sol = $n2;</a:t>
            </a:r>
          </a:p>
          <a:p>
            <a:pPr rtl="0">
              <a:spcBef>
                <a:spcPts val="0"/>
              </a:spcBef>
              <a:buNone/>
            </a:pPr>
            <a:r>
              <a:rPr lang="es" sz="1400"/>
              <a:t>	if ($n1 &gt; $n2) {</a:t>
            </a:r>
          </a:p>
          <a:p>
            <a:pPr rtl="0">
              <a:spcBef>
                <a:spcPts val="0"/>
              </a:spcBef>
              <a:buNone/>
            </a:pPr>
            <a:r>
              <a:rPr lang="es" sz="1400"/>
              <a:t>		$sol = $n1;</a:t>
            </a:r>
          </a:p>
          <a:p>
            <a:pPr rtl="0">
              <a:spcBef>
                <a:spcPts val="0"/>
              </a:spcBef>
              <a:buNone/>
            </a:pPr>
            <a:r>
              <a:rPr lang="es" sz="1400"/>
              <a:t>	}</a:t>
            </a:r>
          </a:p>
          <a:p>
            <a:pPr rtl="0">
              <a:spcBef>
                <a:spcPts val="0"/>
              </a:spcBef>
              <a:buNone/>
            </a:pPr>
            <a:r>
              <a:rPr lang="es" sz="1400"/>
              <a:t>	return $sol;</a:t>
            </a:r>
          </a:p>
          <a:p>
            <a:pPr rtl="0">
              <a:spcBef>
                <a:spcPts val="0"/>
              </a:spcBef>
              <a:buNone/>
            </a:pPr>
            <a:r>
              <a:rPr lang="es" sz="1400"/>
              <a:t>}</a:t>
            </a:r>
          </a:p>
          <a:p>
            <a:pPr rtl="0">
              <a:spcBef>
                <a:spcPts val="0"/>
              </a:spcBef>
              <a:buNone/>
            </a:pPr>
            <a:r>
              <a:rPr lang="es" sz="1400"/>
              <a:t>echo maximo(4,5);</a:t>
            </a:r>
          </a:p>
          <a:p>
            <a:pPr rtl="0">
              <a:spcBef>
                <a:spcPts val="0"/>
              </a:spcBef>
              <a:buNone/>
            </a:pPr>
            <a:r>
              <a:rPr lang="es" sz="1400"/>
              <a:t>?&gt;</a:t>
            </a:r>
          </a:p>
          <a:p>
            <a:pPr rtl="0">
              <a:spcBef>
                <a:spcPts val="0"/>
              </a:spcBef>
              <a:buNone/>
            </a:pPr>
            <a:endParaRPr sz="1400"/>
          </a:p>
          <a:p>
            <a:pPr>
              <a:spcBef>
                <a:spcPts val="0"/>
              </a:spcBef>
              <a:buNone/>
            </a:pPr>
            <a:r>
              <a:rPr lang="es" sz="1800">
                <a:solidFill>
                  <a:srgbClr val="0000FF"/>
                </a:solidFill>
              </a:rPr>
              <a:t>Saldría 5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4800600" y="1242375"/>
            <a:ext cx="3444000" cy="3705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sz="1800"/>
              <a:t>&lt;?php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echo uno(); echo dos();</a:t>
            </a:r>
          </a:p>
          <a:p>
            <a:pPr rtl="0">
              <a:spcBef>
                <a:spcPts val="0"/>
              </a:spcBef>
              <a:buNone/>
            </a:pPr>
            <a:r>
              <a:rPr lang="es" sz="1800"/>
              <a:t>function uno() {return 1;}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function dos() {return 2;}</a:t>
            </a:r>
          </a:p>
          <a:p>
            <a:pPr rtl="0">
              <a:spcBef>
                <a:spcPts val="0"/>
              </a:spcBef>
              <a:buNone/>
            </a:pPr>
            <a:r>
              <a:rPr lang="es" sz="1800"/>
              <a:t>?&gt;</a:t>
            </a: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0000FF"/>
                </a:solidFill>
              </a:rPr>
              <a:t>Sería más correcto definir las funciones al principio pero así también vale.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Funciones (3/6) ámbito variables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1242375"/>
            <a:ext cx="2670300" cy="3705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sz="1800"/>
              <a:t>&lt;?php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$x = 10;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function f() {</a:t>
            </a:r>
          </a:p>
          <a:p>
            <a:pPr rtl="0">
              <a:spcBef>
                <a:spcPts val="0"/>
              </a:spcBef>
              <a:buNone/>
            </a:pPr>
            <a:r>
              <a:rPr lang="es" sz="1800"/>
              <a:t>	echo $x;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}</a:t>
            </a:r>
          </a:p>
          <a:p>
            <a:pPr rtl="0">
              <a:spcBef>
                <a:spcPts val="0"/>
              </a:spcBef>
              <a:buNone/>
            </a:pPr>
            <a:r>
              <a:rPr lang="es" sz="1800"/>
              <a:t>f();</a:t>
            </a:r>
          </a:p>
          <a:p>
            <a:pPr rtl="0">
              <a:spcBef>
                <a:spcPts val="0"/>
              </a:spcBef>
              <a:buNone/>
            </a:pPr>
            <a:r>
              <a:rPr lang="es" sz="1800"/>
              <a:t>?&gt;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600">
                <a:solidFill>
                  <a:srgbClr val="0000FF"/>
                </a:solidFill>
              </a:rPr>
              <a:t>Daría un error, ya que las variables son LOCALES a cada función y $x no tiene valor en f()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2"/>
          </p:nvPr>
        </p:nvSpPr>
        <p:spPr>
          <a:xfrm>
            <a:off x="6172200" y="1242375"/>
            <a:ext cx="2380800" cy="3705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500"/>
              <a:t>&lt;?php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500"/>
              <a:t>$x = 10;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500"/>
              <a:t>function f()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500"/>
              <a:t>	$x = 1;</a:t>
            </a:r>
          </a:p>
          <a:p>
            <a:pPr rtl="0">
              <a:spcBef>
                <a:spcPts val="0"/>
              </a:spcBef>
              <a:buNone/>
            </a:pPr>
            <a:r>
              <a:rPr lang="es" sz="1500"/>
              <a:t>	echo $x . ” --- ”; 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500"/>
              <a:t>	global $x;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s" sz="1500"/>
              <a:t>echo $x;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5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500"/>
              <a:t>f();</a:t>
            </a:r>
          </a:p>
          <a:p>
            <a:pPr rtl="0">
              <a:spcBef>
                <a:spcPts val="0"/>
              </a:spcBef>
              <a:buNone/>
            </a:pPr>
            <a:r>
              <a:rPr lang="es" sz="1500"/>
              <a:t>?&gt;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500">
                <a:solidFill>
                  <a:srgbClr val="0000FF"/>
                </a:solidFill>
              </a:rPr>
              <a:t>Saldría 1 --- 10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3"/>
          </p:nvPr>
        </p:nvSpPr>
        <p:spPr>
          <a:xfrm>
            <a:off x="3276600" y="1242375"/>
            <a:ext cx="2790300" cy="3705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&lt;?php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$x = 10;</a:t>
            </a:r>
          </a:p>
          <a:p>
            <a:pPr rtl="0">
              <a:spcBef>
                <a:spcPts val="0"/>
              </a:spcBef>
              <a:buNone/>
            </a:pPr>
            <a:r>
              <a:rPr lang="es" sz="1800"/>
              <a:t>function f()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	$x = 1;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	echo $x.” --- ”;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f();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echo $x; 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?&gt;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0000FF"/>
                </a:solidFill>
              </a:rPr>
              <a:t>Saldría 1 --- 10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3100"/>
              <a:t>Funciones (4/6) paso por valor y referencia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762000" y="1242375"/>
            <a:ext cx="3531299" cy="3705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&lt;?php</a:t>
            </a:r>
          </a:p>
          <a:p>
            <a:pPr rtl="0">
              <a:spcBef>
                <a:spcPts val="0"/>
              </a:spcBef>
              <a:buNone/>
            </a:pPr>
            <a:r>
              <a:rPr lang="es" sz="1800"/>
              <a:t>function f($xVal)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	$xVal ++;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	echo $xVal . ”---” ;</a:t>
            </a:r>
          </a:p>
          <a:p>
            <a:pPr rtl="0">
              <a:spcBef>
                <a:spcPts val="0"/>
              </a:spcBef>
              <a:buNone/>
            </a:pPr>
            <a:r>
              <a:rPr lang="es" sz="18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$x = 1;</a:t>
            </a:r>
          </a:p>
          <a:p>
            <a:pPr rtl="0">
              <a:spcBef>
                <a:spcPts val="0"/>
              </a:spcBef>
              <a:buNone/>
            </a:pPr>
            <a:r>
              <a:rPr lang="es" sz="1800"/>
              <a:t>f($x);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echo $x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?&gt;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600">
                <a:solidFill>
                  <a:srgbClr val="0000FF"/>
                </a:solidFill>
              </a:rPr>
              <a:t>Saldría 2 --- 1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2"/>
          </p:nvPr>
        </p:nvSpPr>
        <p:spPr>
          <a:xfrm>
            <a:off x="4876800" y="1242375"/>
            <a:ext cx="3623100" cy="3705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&lt;?php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function f(&amp;$xRef)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	$xRef ++;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	echo $xRef . ”---” 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$x = 1;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f($x);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echo $x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?&gt;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600">
                <a:solidFill>
                  <a:srgbClr val="0000FF"/>
                </a:solidFill>
              </a:rPr>
              <a:t>Saldría 2 --- 2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Funciones (5/6) Valores por defecto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1066800" y="1242375"/>
            <a:ext cx="3030300" cy="3705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&lt;?php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function soy($asi = “listo”)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	echo “Soy $asi \n”;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}</a:t>
            </a:r>
          </a:p>
          <a:p>
            <a:pPr rtl="0">
              <a:spcBef>
                <a:spcPts val="0"/>
              </a:spcBef>
              <a:buNone/>
            </a:pPr>
            <a:r>
              <a:rPr lang="es" sz="1800"/>
              <a:t>soy();</a:t>
            </a:r>
          </a:p>
          <a:p>
            <a:pPr rtl="0">
              <a:spcBef>
                <a:spcPts val="0"/>
              </a:spcBef>
              <a:buNone/>
            </a:pPr>
            <a:r>
              <a:rPr lang="es" sz="1800"/>
              <a:t>soy(“guapo”);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?&gt;</a:t>
            </a:r>
          </a:p>
          <a:p>
            <a:pPr rtl="0">
              <a:spcBef>
                <a:spcPts val="0"/>
              </a:spcBef>
              <a:buNone/>
            </a:pPr>
            <a:r>
              <a:rPr lang="es" sz="1600">
                <a:solidFill>
                  <a:srgbClr val="0000FF"/>
                </a:solidFill>
              </a:rPr>
              <a:t>Saldría:</a:t>
            </a:r>
          </a:p>
          <a:p>
            <a:pPr rtl="0">
              <a:spcBef>
                <a:spcPts val="0"/>
              </a:spcBef>
              <a:buNone/>
            </a:pPr>
            <a:r>
              <a:rPr lang="es" sz="1600">
                <a:solidFill>
                  <a:srgbClr val="0000FF"/>
                </a:solidFill>
              </a:rPr>
              <a:t>Soy listo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600">
                <a:solidFill>
                  <a:srgbClr val="0000FF"/>
                </a:solidFill>
              </a:rPr>
              <a:t>Soy guapo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2"/>
          </p:nvPr>
        </p:nvSpPr>
        <p:spPr>
          <a:xfrm>
            <a:off x="4724400" y="1242375"/>
            <a:ext cx="3218999" cy="3705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&lt;?php</a:t>
            </a:r>
          </a:p>
          <a:p>
            <a:pPr rtl="0">
              <a:spcBef>
                <a:spcPts val="0"/>
              </a:spcBef>
              <a:buNone/>
            </a:pPr>
            <a:r>
              <a:rPr lang="es" sz="1800"/>
              <a:t>function p($a = 4, $b = 2) {</a:t>
            </a:r>
          </a:p>
          <a:p>
            <a:pPr rtl="0">
              <a:spcBef>
                <a:spcPts val="0"/>
              </a:spcBef>
              <a:buNone/>
            </a:pPr>
            <a:r>
              <a:rPr lang="es" sz="1800"/>
              <a:t>	return $a / $b;</a:t>
            </a:r>
          </a:p>
          <a:p>
            <a:pPr rtl="0">
              <a:spcBef>
                <a:spcPts val="0"/>
              </a:spcBef>
              <a:buNone/>
            </a:pPr>
            <a:r>
              <a:rPr lang="es" sz="1800"/>
              <a:t>}</a:t>
            </a:r>
          </a:p>
          <a:p>
            <a:pPr rtl="0">
              <a:spcBef>
                <a:spcPts val="0"/>
              </a:spcBef>
              <a:buNone/>
            </a:pPr>
            <a:r>
              <a:rPr lang="es" sz="1800"/>
              <a:t>echo p () . "--";</a:t>
            </a:r>
          </a:p>
          <a:p>
            <a:pPr rtl="0">
              <a:spcBef>
                <a:spcPts val="0"/>
              </a:spcBef>
              <a:buNone/>
            </a:pPr>
            <a:r>
              <a:rPr lang="es" sz="1800"/>
              <a:t>echo p ( 8 ) . "--";</a:t>
            </a:r>
          </a:p>
          <a:p>
            <a:pPr rtl="0">
              <a:spcBef>
                <a:spcPts val="0"/>
              </a:spcBef>
              <a:buNone/>
            </a:pPr>
            <a:r>
              <a:rPr lang="es" sz="1800"/>
              <a:t>echo p ( 16, 2 ) ;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?&gt;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600">
                <a:solidFill>
                  <a:srgbClr val="0000FF"/>
                </a:solidFill>
              </a:rPr>
              <a:t>Saldría: 2--4--8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3500"/>
              <a:t>Funciones (6/6) Parámetros variables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457200" y="1242375"/>
            <a:ext cx="3835199" cy="3705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500"/>
              <a:t>&lt;?php</a:t>
            </a:r>
          </a:p>
          <a:p>
            <a:pPr rtl="0">
              <a:spcBef>
                <a:spcPts val="0"/>
              </a:spcBef>
              <a:buNone/>
            </a:pPr>
            <a:r>
              <a:rPr lang="es" sz="1500"/>
              <a:t>function p() {</a:t>
            </a:r>
          </a:p>
          <a:p>
            <a:pPr rtl="0">
              <a:spcBef>
                <a:spcPts val="0"/>
              </a:spcBef>
              <a:buNone/>
            </a:pPr>
            <a:r>
              <a:rPr lang="es" sz="1500"/>
              <a:t>  for($i = 0; $i &lt; </a:t>
            </a:r>
            <a:r>
              <a:rPr lang="es" sz="1500" b="1"/>
              <a:t>func_num_args ()</a:t>
            </a:r>
            <a:r>
              <a:rPr lang="es" sz="1500"/>
              <a:t>; $i ++) {</a:t>
            </a:r>
          </a:p>
          <a:p>
            <a:pPr rtl="0">
              <a:spcBef>
                <a:spcPts val="0"/>
              </a:spcBef>
              <a:buNone/>
            </a:pPr>
            <a:r>
              <a:rPr lang="es" sz="1500"/>
              <a:t>    echo </a:t>
            </a:r>
            <a:r>
              <a:rPr lang="es" sz="1500" b="1"/>
              <a:t>func_get_arg ( $i )</a:t>
            </a:r>
            <a:r>
              <a:rPr lang="es" sz="1500"/>
              <a:t>, " ";</a:t>
            </a:r>
          </a:p>
          <a:p>
            <a:pPr rtl="0">
              <a:spcBef>
                <a:spcPts val="0"/>
              </a:spcBef>
              <a:buNone/>
            </a:pPr>
            <a:r>
              <a:rPr lang="es" sz="1500"/>
              <a:t>  }</a:t>
            </a:r>
          </a:p>
          <a:p>
            <a:pPr rtl="0">
              <a:spcBef>
                <a:spcPts val="0"/>
              </a:spcBef>
              <a:buNone/>
            </a:pPr>
            <a:r>
              <a:rPr lang="es" sz="1500"/>
              <a:t>  echo " // ";</a:t>
            </a:r>
          </a:p>
          <a:p>
            <a:pPr rtl="0">
              <a:spcBef>
                <a:spcPts val="0"/>
              </a:spcBef>
              <a:buNone/>
            </a:pPr>
            <a:r>
              <a:rPr lang="es" sz="1500"/>
              <a:t>}</a:t>
            </a:r>
          </a:p>
          <a:p>
            <a:pPr rtl="0">
              <a:spcBef>
                <a:spcPts val="0"/>
              </a:spcBef>
              <a:buNone/>
            </a:pPr>
            <a:r>
              <a:rPr lang="es" sz="1500"/>
              <a:t>p ( 'Pepe' );</a:t>
            </a:r>
          </a:p>
          <a:p>
            <a:pPr rtl="0">
              <a:spcBef>
                <a:spcPts val="0"/>
              </a:spcBef>
              <a:buNone/>
            </a:pPr>
            <a:r>
              <a:rPr lang="es" sz="1500"/>
              <a:t>p ( 'Rosa', 'Mari' 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500"/>
              <a:t>?&gt;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500">
                <a:solidFill>
                  <a:srgbClr val="0000FF"/>
                </a:solidFill>
              </a:rPr>
              <a:t>Saldría: Pepe // Rosa Mari //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2"/>
          </p:nvPr>
        </p:nvSpPr>
        <p:spPr>
          <a:xfrm>
            <a:off x="4495800" y="1242375"/>
            <a:ext cx="4112700" cy="3705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500"/>
              <a:t>&lt;?php</a:t>
            </a:r>
            <a:r>
              <a:rPr lang="es" sz="1500">
                <a:solidFill>
                  <a:srgbClr val="FFFFFF"/>
                </a:solidFill>
              </a:rPr>
              <a:t>      </a:t>
            </a:r>
            <a:r>
              <a:rPr lang="es" sz="1200">
                <a:solidFill>
                  <a:srgbClr val="9900FF"/>
                </a:solidFill>
              </a:rPr>
              <a:t>//sólo PHP &gt;= 5.6</a:t>
            </a:r>
          </a:p>
          <a:p>
            <a:pPr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3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</a:t>
            </a:r>
            <a:r>
              <a:rPr lang="es" sz="1300">
                <a:solidFill>
                  <a:srgbClr val="0000B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sum</a:t>
            </a:r>
            <a:r>
              <a:rPr lang="es" sz="13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(...</a:t>
            </a:r>
            <a:r>
              <a:rPr lang="es" sz="1300">
                <a:solidFill>
                  <a:srgbClr val="0000B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$numeros</a:t>
            </a:r>
            <a:r>
              <a:rPr lang="es" sz="13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</a:p>
          <a:p>
            <a:pPr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3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s" sz="1300">
                <a:solidFill>
                  <a:srgbClr val="0000B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$acc </a:t>
            </a:r>
            <a:r>
              <a:rPr lang="es" sz="13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</a:t>
            </a:r>
            <a:r>
              <a:rPr lang="es" sz="1300">
                <a:solidFill>
                  <a:srgbClr val="0000B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s" sz="13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3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foreach (</a:t>
            </a:r>
            <a:r>
              <a:rPr lang="es" sz="1300">
                <a:solidFill>
                  <a:srgbClr val="0000B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$numeros </a:t>
            </a:r>
            <a:r>
              <a:rPr lang="es" sz="13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 </a:t>
            </a:r>
            <a:r>
              <a:rPr lang="es" sz="1300">
                <a:solidFill>
                  <a:srgbClr val="0000B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$n</a:t>
            </a:r>
            <a:r>
              <a:rPr lang="es" sz="13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</a:p>
          <a:p>
            <a:pPr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3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s" sz="1300">
                <a:solidFill>
                  <a:srgbClr val="0000B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$acc </a:t>
            </a:r>
            <a:r>
              <a:rPr lang="es" sz="13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+= </a:t>
            </a:r>
            <a:r>
              <a:rPr lang="es" sz="1300">
                <a:solidFill>
                  <a:srgbClr val="0000B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$n</a:t>
            </a:r>
            <a:r>
              <a:rPr lang="es" sz="13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3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</a:p>
          <a:p>
            <a:pPr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3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</a:t>
            </a:r>
            <a:r>
              <a:rPr lang="es" sz="1300">
                <a:solidFill>
                  <a:srgbClr val="0000B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$acc</a:t>
            </a:r>
            <a:r>
              <a:rPr lang="es" sz="13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3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3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echo </a:t>
            </a:r>
            <a:r>
              <a:rPr lang="es" sz="1300">
                <a:solidFill>
                  <a:srgbClr val="0000B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sum</a:t>
            </a:r>
            <a:r>
              <a:rPr lang="es" sz="13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s" sz="1300">
                <a:solidFill>
                  <a:srgbClr val="0000B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s" sz="13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s" sz="1300">
                <a:solidFill>
                  <a:srgbClr val="0000B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s" sz="13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s" sz="1300">
                <a:solidFill>
                  <a:srgbClr val="0000B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es" sz="13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s" sz="1300">
                <a:solidFill>
                  <a:srgbClr val="0000B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r>
              <a:rPr lang="es" sz="13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500"/>
              <a:t>?&gt;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500">
                <a:solidFill>
                  <a:srgbClr val="0000FF"/>
                </a:solidFill>
              </a:rPr>
              <a:t>Saldría: 10 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Arrays (1/2)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800"/>
              <a:t>No hace falta declararlos. Basta con asignar algún valor a alguna de sus casillas para empezar a utilizarlos.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800"/>
              <a:t>Los valores asignados pueden ser de cualquier tipo y estar mezclados.</a:t>
            </a:r>
          </a:p>
          <a:p>
            <a:pPr marL="457200" lvl="0" indent="-228600">
              <a:spcBef>
                <a:spcPts val="0"/>
              </a:spcBef>
              <a:buSzPct val="100000"/>
            </a:pPr>
            <a:r>
              <a:rPr lang="es" sz="2800"/>
              <a:t>Se pueden inicializar varios valores a la vez, utilizando el constructor array(v1,v2,...,vn), o encerrando los valores entre corchetes </a:t>
            </a:r>
            <a:r>
              <a:rPr lang="es" sz="1800"/>
              <a:t>(PHP &gt;= 5.4)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Arrays (2/2) ejemplos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57200" y="1242375"/>
            <a:ext cx="2307300" cy="3705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500"/>
              <a:t>&lt;?php</a:t>
            </a:r>
          </a:p>
          <a:p>
            <a:pPr rtl="0">
              <a:spcBef>
                <a:spcPts val="0"/>
              </a:spcBef>
              <a:buNone/>
            </a:pPr>
            <a:r>
              <a:rPr lang="es" sz="1500"/>
              <a:t>$a[1] = 10;</a:t>
            </a:r>
          </a:p>
          <a:p>
            <a:pPr rtl="0">
              <a:spcBef>
                <a:spcPts val="0"/>
              </a:spcBef>
              <a:buNone/>
            </a:pPr>
            <a:r>
              <a:rPr lang="es" sz="1500"/>
              <a:t>$a[4] = “Pepe”;</a:t>
            </a:r>
          </a:p>
          <a:p>
            <a:pPr rtl="0">
              <a:spcBef>
                <a:spcPts val="0"/>
              </a:spcBef>
              <a:buNone/>
            </a:pPr>
            <a:r>
              <a:rPr lang="es" sz="1500"/>
              <a:t>echo $a[1] + 10;</a:t>
            </a:r>
          </a:p>
          <a:p>
            <a:pPr rtl="0">
              <a:spcBef>
                <a:spcPts val="0"/>
              </a:spcBef>
              <a:buNone/>
            </a:pPr>
            <a:r>
              <a:rPr lang="es" sz="1500"/>
              <a:t>echo “ le gusta a $a[4]”;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500"/>
              <a:t>?&gt;</a:t>
            </a:r>
          </a:p>
          <a:p>
            <a:pPr rtl="0">
              <a:spcBef>
                <a:spcPts val="0"/>
              </a:spcBef>
              <a:buNone/>
            </a:pPr>
            <a:endParaRPr sz="1400">
              <a:solidFill>
                <a:srgbClr val="0000FF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sz="1400">
              <a:solidFill>
                <a:srgbClr val="0000FF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sz="1400">
              <a:solidFill>
                <a:srgbClr val="0000FF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sz="1400">
              <a:solidFill>
                <a:srgbClr val="0000F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s" sz="1400">
                <a:solidFill>
                  <a:srgbClr val="0000FF"/>
                </a:solidFill>
              </a:rPr>
              <a:t>Saldría: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400">
                <a:solidFill>
                  <a:srgbClr val="0000FF"/>
                </a:solidFill>
              </a:rPr>
              <a:t>20 le gusta a Pepe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2"/>
          </p:nvPr>
        </p:nvSpPr>
        <p:spPr>
          <a:xfrm>
            <a:off x="2823525" y="1242375"/>
            <a:ext cx="1432800" cy="3705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500"/>
              <a:t>&lt;?php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500"/>
              <a:t>$a[1] = 10;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500"/>
              <a:t>echo $a[0];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500"/>
              <a:t>?&gt;</a:t>
            </a: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0000FF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sz="1400">
              <a:solidFill>
                <a:srgbClr val="0000FF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sz="1400">
              <a:solidFill>
                <a:srgbClr val="0000FF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sz="1400"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400">
                <a:solidFill>
                  <a:srgbClr val="0000FF"/>
                </a:solidFill>
              </a:rPr>
              <a:t>Daría un error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3"/>
          </p:nvPr>
        </p:nvSpPr>
        <p:spPr>
          <a:xfrm>
            <a:off x="4317000" y="1242375"/>
            <a:ext cx="2380800" cy="3705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400"/>
              <a:t>&lt;?php</a:t>
            </a:r>
          </a:p>
          <a:p>
            <a:pPr rtl="0">
              <a:spcBef>
                <a:spcPts val="0"/>
              </a:spcBef>
              <a:buNone/>
            </a:pPr>
            <a:r>
              <a:rPr lang="es" sz="1400"/>
              <a:t>$a = array(“SI”, true, ”NO”);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400"/>
              <a:t>$b = [“a”, 2, true, 4.1];</a:t>
            </a:r>
          </a:p>
          <a:p>
            <a:pPr rtl="0">
              <a:spcBef>
                <a:spcPts val="0"/>
              </a:spcBef>
              <a:buNone/>
            </a:pPr>
            <a:r>
              <a:rPr lang="es" sz="1400"/>
              <a:t>if ($a[1]) {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s" sz="1400"/>
              <a:t>echo $a[0];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s" sz="1400"/>
              <a:t>}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es" sz="1400"/>
              <a:t>else {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es" sz="1400"/>
              <a:t>	echo $a[2];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es" sz="1400"/>
              <a:t>	}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s" sz="1400"/>
              <a:t>echo “---” . $b[1];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400"/>
              <a:t>?&gt;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400">
                <a:solidFill>
                  <a:srgbClr val="0000FF"/>
                </a:solidFill>
              </a:rPr>
              <a:t>Saldría “SI --- 2”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4"/>
          </p:nvPr>
        </p:nvSpPr>
        <p:spPr>
          <a:xfrm>
            <a:off x="6758400" y="1242375"/>
            <a:ext cx="1908600" cy="3705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sz="1400"/>
              <a:t>&lt;?php</a:t>
            </a:r>
          </a:p>
          <a:p>
            <a:pPr rtl="0">
              <a:spcBef>
                <a:spcPts val="0"/>
              </a:spcBef>
              <a:buNone/>
            </a:pPr>
            <a:r>
              <a:rPr lang="es" sz="1400">
                <a:solidFill>
                  <a:srgbClr val="000000"/>
                </a:solidFill>
              </a:rPr>
              <a:t>$a=[1,2,3];</a:t>
            </a:r>
          </a:p>
          <a:p>
            <a:pPr rtl="0">
              <a:spcBef>
                <a:spcPts val="0"/>
              </a:spcBef>
              <a:buNone/>
            </a:pPr>
            <a:r>
              <a:rPr lang="es" sz="1400">
                <a:solidFill>
                  <a:srgbClr val="000000"/>
                </a:solidFill>
              </a:rPr>
              <a:t>foreach ($a as $n) {</a:t>
            </a:r>
          </a:p>
          <a:p>
            <a:pPr rtl="0">
              <a:spcBef>
                <a:spcPts val="0"/>
              </a:spcBef>
              <a:buNone/>
            </a:pPr>
            <a:r>
              <a:rPr lang="es" sz="1400">
                <a:solidFill>
                  <a:srgbClr val="000000"/>
                </a:solidFill>
              </a:rPr>
              <a:t>	echo $n+1,'/';</a:t>
            </a:r>
          </a:p>
          <a:p>
            <a:pPr rtl="0">
              <a:spcBef>
                <a:spcPts val="0"/>
              </a:spcBef>
              <a:buNone/>
            </a:pPr>
            <a:r>
              <a:rPr lang="es" sz="1400">
                <a:solidFill>
                  <a:srgbClr val="000000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rtl="0">
              <a:spcBef>
                <a:spcPts val="0"/>
              </a:spcBef>
              <a:buNone/>
            </a:pPr>
            <a:r>
              <a:rPr lang="es" sz="1400"/>
              <a:t>?&gt;</a:t>
            </a:r>
          </a:p>
          <a:p>
            <a:pPr rtl="0">
              <a:spcBef>
                <a:spcPts val="0"/>
              </a:spcBef>
              <a:buNone/>
            </a:pPr>
            <a:endParaRPr sz="1400"/>
          </a:p>
          <a:p>
            <a:pPr rtl="0">
              <a:spcBef>
                <a:spcPts val="0"/>
              </a:spcBef>
              <a:buNone/>
            </a:pPr>
            <a:endParaRPr sz="1400"/>
          </a:p>
          <a:p>
            <a:pPr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s" sz="1400">
                <a:solidFill>
                  <a:srgbClr val="0000FF"/>
                </a:solidFill>
              </a:rPr>
              <a:t>Saldría “2/3/4/”</a:t>
            </a: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Arrays asociativos (1/2)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8229600" cy="394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200"/>
              <a:t>Son arrays formados por pares clave =&gt; valor, como los Map de JAVA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200"/>
              <a:t>En realidad los arrays “normales” también son </a:t>
            </a:r>
            <a:r>
              <a:rPr lang="es" sz="2200" u="sng">
                <a:solidFill>
                  <a:schemeClr val="hlink"/>
                </a:solidFill>
                <a:hlinkClick r:id="rId3"/>
              </a:rPr>
              <a:t>arrays asociativos</a:t>
            </a:r>
            <a:r>
              <a:rPr lang="es" sz="2200"/>
              <a:t>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200"/>
              <a:t>Los valores pueden ser de cualquier tipo, las claves sólo pueden ser numéricas o cadenas. Cualquier otro tipo se convertirá implícitamente a alguno de estos dos.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200"/>
              <a:t>Si se asignan varios valores a la misma clave sólo prevalecerá el último.</a:t>
            </a:r>
          </a:p>
          <a:p>
            <a:pPr marL="457200" lvl="0" indent="-228600">
              <a:spcBef>
                <a:spcPts val="0"/>
              </a:spcBef>
              <a:buSzPct val="100000"/>
            </a:pPr>
            <a:r>
              <a:rPr lang="es" sz="2200"/>
              <a:t>Las librerías estándar PHP contienen un gran número de </a:t>
            </a:r>
            <a:r>
              <a:rPr lang="es" sz="2200" u="sng">
                <a:solidFill>
                  <a:schemeClr val="hlink"/>
                </a:solidFill>
                <a:hlinkClick r:id="rId4"/>
              </a:rPr>
              <a:t>funciones útiles de arrays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Arrays asociativos (2/2) ejemplos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1242375"/>
            <a:ext cx="2858399" cy="3705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500"/>
              <a:t>&lt;?php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500"/>
              <a:t>$colorFavorito[‘pepe’]=”azul”;</a:t>
            </a:r>
          </a:p>
          <a:p>
            <a:pPr rtl="0">
              <a:spcBef>
                <a:spcPts val="0"/>
              </a:spcBef>
              <a:buNone/>
            </a:pPr>
            <a:r>
              <a:rPr lang="es" sz="1500"/>
              <a:t>$colorFavorito[“maria”]=’rosa’;</a:t>
            </a:r>
          </a:p>
          <a:p>
            <a:pPr rtl="0">
              <a:spcBef>
                <a:spcPts val="0"/>
              </a:spcBef>
              <a:buNone/>
            </a:pPr>
            <a:endParaRPr sz="1500"/>
          </a:p>
          <a:p>
            <a:pPr rtl="0">
              <a:spcBef>
                <a:spcPts val="0"/>
              </a:spcBef>
              <a:buNone/>
            </a:pPr>
            <a:r>
              <a:rPr lang="es" sz="1500"/>
              <a:t>echo $colorFavorito[“pepe”];</a:t>
            </a:r>
          </a:p>
          <a:p>
            <a:pPr rtl="0">
              <a:spcBef>
                <a:spcPts val="0"/>
              </a:spcBef>
              <a:buNone/>
            </a:pPr>
            <a:r>
              <a:rPr lang="es" sz="1500"/>
              <a:t>echo “ --- “;</a:t>
            </a:r>
          </a:p>
          <a:p>
            <a:pPr rtl="0">
              <a:spcBef>
                <a:spcPts val="0"/>
              </a:spcBef>
              <a:buNone/>
            </a:pPr>
            <a:endParaRPr sz="1500"/>
          </a:p>
          <a:p>
            <a:pPr rtl="0">
              <a:spcBef>
                <a:spcPts val="0"/>
              </a:spcBef>
              <a:buNone/>
            </a:pPr>
            <a:r>
              <a:rPr lang="es" sz="1500"/>
              <a:t>$nombre = “maria”;</a:t>
            </a:r>
          </a:p>
          <a:p>
            <a:pPr rtl="0">
              <a:spcBef>
                <a:spcPts val="0"/>
              </a:spcBef>
              <a:buNone/>
            </a:pPr>
            <a:r>
              <a:rPr lang="es" sz="1500"/>
              <a:t>echo $colorFavorito[$nombre];</a:t>
            </a:r>
          </a:p>
          <a:p>
            <a:pPr rtl="0">
              <a:spcBef>
                <a:spcPts val="0"/>
              </a:spcBef>
              <a:buNone/>
            </a:pPr>
            <a:r>
              <a:rPr lang="es" sz="1500"/>
              <a:t>?&gt;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FF"/>
                </a:solidFill>
              </a:rPr>
              <a:t>Saldría “azul --- rosa”</a:t>
            </a: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0000FF"/>
              </a:solidFill>
            </a:endParaRPr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3429000" y="1242375"/>
            <a:ext cx="2749799" cy="3705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500"/>
              <a:t>&lt;?php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500"/>
              <a:t>$colorFavorito[“pepe”]=”azul”;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500"/>
              <a:t>echo $colorFavorito[“Pepe”];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500"/>
              <a:t>?&gt;</a:t>
            </a:r>
          </a:p>
          <a:p>
            <a:pPr lvl="0" rtl="0">
              <a:spcBef>
                <a:spcPts val="0"/>
              </a:spcBef>
              <a:buNone/>
            </a:pPr>
            <a:endParaRPr sz="1500"/>
          </a:p>
          <a:p>
            <a:pPr lvl="0" rtl="0">
              <a:spcBef>
                <a:spcPts val="0"/>
              </a:spcBef>
              <a:buNone/>
            </a:pPr>
            <a:endParaRPr sz="150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400">
                <a:solidFill>
                  <a:srgbClr val="0000FF"/>
                </a:solidFill>
              </a:rPr>
              <a:t>Daría un error, porque los índices son sensibles a mayúsculas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292200" y="1242375"/>
            <a:ext cx="2401200" cy="3705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500"/>
              <a:t>&lt;?php</a:t>
            </a:r>
          </a:p>
          <a:p>
            <a:pPr rtl="0">
              <a:spcBef>
                <a:spcPts val="0"/>
              </a:spcBef>
              <a:buNone/>
            </a:pPr>
            <a:r>
              <a:rPr lang="es" sz="1500"/>
              <a:t>$colorFavorito = [</a:t>
            </a:r>
          </a:p>
          <a:p>
            <a:pPr rtl="0">
              <a:spcBef>
                <a:spcPts val="0"/>
              </a:spcBef>
              <a:buNone/>
            </a:pPr>
            <a:r>
              <a:rPr lang="es" sz="1500"/>
              <a:t>     “pepe” =&gt; “azul”,</a:t>
            </a:r>
          </a:p>
          <a:p>
            <a:pPr rtl="0">
              <a:spcBef>
                <a:spcPts val="0"/>
              </a:spcBef>
              <a:buNone/>
            </a:pPr>
            <a:r>
              <a:rPr lang="es" sz="1500"/>
              <a:t>     “maria” =&gt; “rosa”</a:t>
            </a:r>
          </a:p>
          <a:p>
            <a:pPr rtl="0">
              <a:spcBef>
                <a:spcPts val="0"/>
              </a:spcBef>
              <a:buNone/>
            </a:pPr>
            <a:r>
              <a:rPr lang="es" sz="1500"/>
              <a:t>];</a:t>
            </a:r>
          </a:p>
          <a:p>
            <a:pPr rtl="0">
              <a:spcBef>
                <a:spcPts val="0"/>
              </a:spcBef>
              <a:buNone/>
            </a:pPr>
            <a:endParaRPr sz="1500"/>
          </a:p>
          <a:p>
            <a:pPr lvl="0" rtl="0">
              <a:spcBef>
                <a:spcPts val="0"/>
              </a:spcBef>
              <a:buNone/>
            </a:pPr>
            <a:r>
              <a:rPr lang="es" sz="1300"/>
              <a:t>echo $colorFavorito[“pepe”];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500"/>
              <a:t>?&gt;</a:t>
            </a:r>
          </a:p>
          <a:p>
            <a:pPr lvl="0" rtl="0">
              <a:spcBef>
                <a:spcPts val="0"/>
              </a:spcBef>
              <a:buNone/>
            </a:pPr>
            <a:endParaRPr sz="1500"/>
          </a:p>
          <a:p>
            <a:pPr lvl="0" rtl="0">
              <a:spcBef>
                <a:spcPts val="0"/>
              </a:spcBef>
              <a:buNone/>
            </a:pPr>
            <a:endParaRPr sz="1500"/>
          </a:p>
          <a:p>
            <a:pPr lvl="0" rtl="0">
              <a:spcBef>
                <a:spcPts val="0"/>
              </a:spcBef>
              <a:buNone/>
            </a:pPr>
            <a:r>
              <a:rPr lang="es" sz="1400">
                <a:solidFill>
                  <a:srgbClr val="0000FF"/>
                </a:solidFill>
              </a:rPr>
              <a:t>Saldría “azul”;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Arrays anidados y/o mixtos 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457200" y="1242375"/>
            <a:ext cx="3175500" cy="368309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500"/>
              <a:t>&lt;?php</a:t>
            </a:r>
          </a:p>
          <a:p>
            <a:pPr rtl="0">
              <a:spcBef>
                <a:spcPts val="0"/>
              </a:spcBef>
              <a:buNone/>
            </a:pPr>
            <a:r>
              <a:rPr lang="es" sz="1500"/>
              <a:t>$a = [ </a:t>
            </a:r>
          </a:p>
          <a:p>
            <a:pPr rtl="0">
              <a:spcBef>
                <a:spcPts val="0"/>
              </a:spcBef>
              <a:buNone/>
            </a:pPr>
            <a:r>
              <a:rPr lang="es" sz="1500"/>
              <a:t>		[1,2,3],</a:t>
            </a:r>
          </a:p>
          <a:p>
            <a:pPr rtl="0">
              <a:spcBef>
                <a:spcPts val="0"/>
              </a:spcBef>
              <a:buNone/>
            </a:pPr>
            <a:r>
              <a:rPr lang="es" sz="1500"/>
              <a:t>		['a','b','c']</a:t>
            </a:r>
          </a:p>
          <a:p>
            <a:pPr rtl="0">
              <a:spcBef>
                <a:spcPts val="0"/>
              </a:spcBef>
              <a:buNone/>
            </a:pPr>
            <a:r>
              <a:rPr lang="es" sz="1500"/>
              <a:t>	];</a:t>
            </a:r>
          </a:p>
          <a:p>
            <a:pPr rtl="0">
              <a:spcBef>
                <a:spcPts val="0"/>
              </a:spcBef>
              <a:buNone/>
            </a:pPr>
            <a:r>
              <a:rPr lang="es" sz="1500"/>
              <a:t>echo $a[0][1] , “----”;</a:t>
            </a:r>
          </a:p>
          <a:p>
            <a:pPr rtl="0">
              <a:spcBef>
                <a:spcPts val="0"/>
              </a:spcBef>
              <a:buNone/>
            </a:pPr>
            <a:r>
              <a:rPr lang="es" sz="1500"/>
              <a:t>echo $a[1][0];</a:t>
            </a:r>
          </a:p>
          <a:p>
            <a:pPr lvl="0" rtl="0">
              <a:spcBef>
                <a:spcPts val="0"/>
              </a:spcBef>
              <a:buNone/>
            </a:pPr>
            <a:endParaRPr sz="1500"/>
          </a:p>
          <a:p>
            <a:pPr rtl="0">
              <a:spcBef>
                <a:spcPts val="0"/>
              </a:spcBef>
              <a:buNone/>
            </a:pPr>
            <a:r>
              <a:rPr lang="es" sz="1500"/>
              <a:t>?&gt;</a:t>
            </a:r>
          </a:p>
          <a:p>
            <a:pPr lvl="0" rtl="0">
              <a:spcBef>
                <a:spcPts val="0"/>
              </a:spcBef>
              <a:buNone/>
            </a:pPr>
            <a:endParaRPr sz="150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FF"/>
                </a:solidFill>
              </a:rPr>
              <a:t>Saldría:		2----a</a:t>
            </a: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0000FF"/>
              </a:solidFill>
            </a:endParaRPr>
          </a:p>
        </p:txBody>
      </p:sp>
      <p:sp>
        <p:nvSpPr>
          <p:cNvPr id="220" name="Shape 220"/>
          <p:cNvSpPr txBox="1">
            <a:spLocks noGrp="1"/>
          </p:cNvSpPr>
          <p:nvPr>
            <p:ph type="body" idx="2"/>
          </p:nvPr>
        </p:nvSpPr>
        <p:spPr>
          <a:xfrm>
            <a:off x="3831050" y="1242375"/>
            <a:ext cx="4234199" cy="368309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500"/>
              <a:t>&lt;?php</a:t>
            </a:r>
          </a:p>
          <a:p>
            <a:pPr rtl="0">
              <a:spcBef>
                <a:spcPts val="0"/>
              </a:spcBef>
              <a:buNone/>
            </a:pPr>
            <a:r>
              <a:rPr lang="es" sz="1500"/>
              <a:t>$a = [ </a:t>
            </a:r>
          </a:p>
          <a:p>
            <a:pPr rtl="0">
              <a:spcBef>
                <a:spcPts val="0"/>
              </a:spcBef>
              <a:buNone/>
            </a:pPr>
            <a:r>
              <a:rPr lang="es" sz="1500"/>
              <a:t>		[1,2,3],</a:t>
            </a:r>
          </a:p>
          <a:p>
            <a:pPr rtl="0">
              <a:spcBef>
                <a:spcPts val="0"/>
              </a:spcBef>
              <a:buNone/>
            </a:pPr>
            <a:r>
              <a:rPr lang="es" sz="1500"/>
              <a:t>		[	"pepe"=&gt;"rojo",</a:t>
            </a:r>
          </a:p>
          <a:p>
            <a:pPr rtl="0">
              <a:spcBef>
                <a:spcPts val="0"/>
              </a:spcBef>
              <a:buNone/>
            </a:pPr>
            <a:r>
              <a:rPr lang="es" sz="1500"/>
              <a:t>			"marta"=&gt;"azul"],</a:t>
            </a:r>
          </a:p>
          <a:p>
            <a:pPr rtl="0">
              <a:spcBef>
                <a:spcPts val="0"/>
              </a:spcBef>
              <a:buNone/>
            </a:pPr>
            <a:r>
              <a:rPr lang="es" sz="1500"/>
              <a:t>		[[10,20],[30,40],[50,60]]</a:t>
            </a:r>
          </a:p>
          <a:p>
            <a:pPr rtl="0">
              <a:spcBef>
                <a:spcPts val="0"/>
              </a:spcBef>
              <a:buNone/>
            </a:pPr>
            <a:r>
              <a:rPr lang="es" sz="1500"/>
              <a:t>	];</a:t>
            </a:r>
          </a:p>
          <a:p>
            <a:pPr rtl="0">
              <a:spcBef>
                <a:spcPts val="0"/>
              </a:spcBef>
              <a:buNone/>
            </a:pPr>
            <a:r>
              <a:rPr lang="es" sz="1500"/>
              <a:t>echo $a[0][1] , "---"; echo $a[1]["marta"] , "---";</a:t>
            </a:r>
          </a:p>
          <a:p>
            <a:pPr rtl="0">
              <a:spcBef>
                <a:spcPts val="0"/>
              </a:spcBef>
              <a:buNone/>
            </a:pPr>
            <a:r>
              <a:rPr lang="es" sz="1500"/>
              <a:t>echo $a[2][1][0];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500"/>
              <a:t>?&gt;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FF"/>
                </a:solidFill>
              </a:rPr>
              <a:t>Saldría 		2---azul---30</a:t>
            </a: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Conceptos e instalación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500"/>
              <a:t>PHP es un lenguaje </a:t>
            </a:r>
            <a:r>
              <a:rPr lang="es" sz="2500" u="sng"/>
              <a:t>interpretado</a:t>
            </a:r>
            <a:r>
              <a:rPr lang="es" sz="2500"/>
              <a:t> a diferencia de otros lenguajes compilados como C o JAVA.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500"/>
              <a:t>Eso significa que los programas en PHP se ejecutan a partir del código fuente directamente.</a:t>
            </a:r>
          </a:p>
          <a:p>
            <a:pPr marL="457200" lvl="0" indent="-228600">
              <a:spcBef>
                <a:spcPts val="0"/>
              </a:spcBef>
              <a:buSzPct val="100000"/>
            </a:pPr>
            <a:r>
              <a:rPr lang="es" sz="2500"/>
              <a:t>Para ejecutar un programa en PHP se necesita un </a:t>
            </a:r>
            <a:r>
              <a:rPr lang="es" sz="2500" u="sng"/>
              <a:t>intérprete</a:t>
            </a:r>
            <a:r>
              <a:rPr lang="es" sz="2500"/>
              <a:t>. Normalmente éste se instalará en un servidor web, pero podría instalarse uno localmente en un entorno Linux (debian) ejecutando “apt-get install php5”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2800"/>
              <a:t>Cadenas(1/4) echo, print, print_r, var_dump, {}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381000" y="1200150"/>
            <a:ext cx="8402099" cy="381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800" b="1"/>
              <a:t>echo</a:t>
            </a:r>
            <a:r>
              <a:rPr lang="es" sz="1800"/>
              <a:t> y </a:t>
            </a:r>
            <a:r>
              <a:rPr lang="es" sz="1800" b="1"/>
              <a:t>print</a:t>
            </a:r>
            <a:r>
              <a:rPr lang="es" sz="1800"/>
              <a:t> son </a:t>
            </a:r>
            <a:r>
              <a:rPr lang="es" sz="1800" u="sng"/>
              <a:t>constructores del lenguaje</a:t>
            </a:r>
            <a:r>
              <a:rPr lang="es" sz="1800"/>
              <a:t> para mostrar cadenas de caracteres (no son funciones, por tanto no hace falta paréntesis para utilizarlos). Su sintaxis es: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800"/>
              <a:t>void </a:t>
            </a:r>
            <a:r>
              <a:rPr lang="es" sz="1800" b="1"/>
              <a:t>echo</a:t>
            </a:r>
            <a:r>
              <a:rPr lang="es" sz="1800"/>
              <a:t> $cadena1, $cadena2, …., $cadenaN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800"/>
              <a:t>int </a:t>
            </a:r>
            <a:r>
              <a:rPr lang="es" sz="1800" b="1"/>
              <a:t>print</a:t>
            </a:r>
            <a:r>
              <a:rPr lang="es" sz="1800"/>
              <a:t> $cadena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800"/>
              <a:t>Como print se comporta como una función (devolviendo 1 siempre), y PHP acepta expresiones como sentencias, podemos hacer cosas de este estilo.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800"/>
              <a:t>$edad &gt;= 18 ? print “Mayor” : print “Menor”;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800" b="1"/>
              <a:t>print_r($v)</a:t>
            </a:r>
            <a:r>
              <a:rPr lang="es" sz="1800"/>
              <a:t>, muestra el valor de la variable $v, incluso si ésta es estructurada como un array.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800" b="1"/>
              <a:t>var_dump($v)</a:t>
            </a:r>
            <a:r>
              <a:rPr lang="es" sz="1800"/>
              <a:t>. Similar a print_r, pero también indica el tipo de la variable.</a:t>
            </a:r>
          </a:p>
          <a:p>
            <a:pPr marL="457200" lvl="0" indent="-228600">
              <a:spcBef>
                <a:spcPts val="0"/>
              </a:spcBef>
              <a:buSzPct val="100000"/>
            </a:pPr>
            <a:r>
              <a:rPr lang="es" sz="1800"/>
              <a:t>Las </a:t>
            </a:r>
            <a:r>
              <a:rPr lang="es" sz="1800" b="1"/>
              <a:t>llaves</a:t>
            </a:r>
            <a:r>
              <a:rPr lang="es" sz="1800"/>
              <a:t> dentro de una cadena de doble comilla sirven para acotar expresiones complejas de variables (p.ej echo “Hola {$a[1][‘pepe’]}” )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Cadenas (2/4) Heredoc y Nowdoc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8229600" cy="389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900"/>
              <a:t>Son formas alternativas (a las comillas simples y dobles) de acotar una cadena de caracteres, útiles para no mezclar código HTML y PHP.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900"/>
              <a:t>Marca de apertura: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900">
                <a:solidFill>
                  <a:srgbClr val="0000FF"/>
                </a:solidFill>
              </a:rPr>
              <a:t>&lt;&lt;&lt;ETIQUETA</a:t>
            </a:r>
            <a:r>
              <a:rPr lang="es" sz="1900"/>
              <a:t>		heredoc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900">
                <a:solidFill>
                  <a:srgbClr val="0000FF"/>
                </a:solidFill>
              </a:rPr>
              <a:t>&lt;&lt;&lt;’ETIQUETA’</a:t>
            </a:r>
            <a:r>
              <a:rPr lang="es" sz="1900"/>
              <a:t>		nowdoc </a:t>
            </a:r>
            <a:r>
              <a:rPr lang="es" sz="1300"/>
              <a:t>(PHP&gt;5.3)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900"/>
              <a:t>Marca de cierre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900">
                <a:solidFill>
                  <a:srgbClr val="0000FF"/>
                </a:solidFill>
              </a:rPr>
              <a:t>ETIQUETA;</a:t>
            </a:r>
            <a:r>
              <a:rPr lang="es" sz="1900"/>
              <a:t>			Ha de ser el primer carácter de la línea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900"/>
              <a:t>El texto entre etiquetas puede ocupar varias líneas 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900"/>
              <a:t>La diferencia entre los dos es que heredoc expande nombres de variables y el contenido de llaves y nowdoc no expande (similar a la diferencia entre comillas simples y dobles).</a:t>
            </a:r>
          </a:p>
          <a:p>
            <a:pPr marL="914400" lvl="1" indent="-228600">
              <a:spcBef>
                <a:spcPts val="0"/>
              </a:spcBef>
              <a:buSzPct val="100000"/>
            </a:pPr>
            <a:r>
              <a:rPr lang="es" sz="1900"/>
              <a:t>Nowdoc es útil, por ejemplo, para acotar código PHP que queremos que salga tal cual.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Cadenas (3/4) funciones útiles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400" b="1" dirty="0"/>
              <a:t>strlen($c)</a:t>
            </a:r>
            <a:r>
              <a:rPr lang="es" sz="2400" dirty="0"/>
              <a:t>: devuelve el número de caracteres de $c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400" b="1" dirty="0"/>
              <a:t>substr($c,ini,[n]): </a:t>
            </a:r>
            <a:r>
              <a:rPr lang="es" sz="1800" dirty="0"/>
              <a:t>devuelve la subcadena de $c desde el carácter de posición “ini” hasta “n” caracteres a la derecha de él incluido, teniendo en cuenta que la primera posición es cero. Si se omite n, devuelve hasta el final de la cadena. Si “ini” es negativo devuelve los n últimos caracteres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400" b="1" dirty="0"/>
              <a:t>ltrim($c), rtrim($c), trim($c)</a:t>
            </a:r>
            <a:r>
              <a:rPr lang="es" sz="2400" dirty="0"/>
              <a:t> </a:t>
            </a:r>
            <a:r>
              <a:rPr lang="es" sz="1800" dirty="0"/>
              <a:t>quita de $c espacios y caracteres no visibles (saltos de línea, tabuladores, etc) por la izquierda, derecha o en toda la cadena.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400" b="1" dirty="0"/>
              <a:t>explode</a:t>
            </a:r>
            <a:r>
              <a:rPr lang="es" sz="2400" b="1" dirty="0" smtClean="0"/>
              <a:t>($sep,$cadena), </a:t>
            </a:r>
            <a:r>
              <a:rPr lang="es" sz="2400" b="1"/>
              <a:t>implode</a:t>
            </a:r>
            <a:r>
              <a:rPr lang="es" sz="2400" b="1" smtClean="0"/>
              <a:t>($sep,$a)</a:t>
            </a:r>
            <a:r>
              <a:rPr lang="es" sz="2400" smtClean="0"/>
              <a:t> </a:t>
            </a:r>
            <a:r>
              <a:rPr lang="es" sz="1800" dirty="0"/>
              <a:t>Pasa de cadena a array o al revés partiendo o uniendo por el separador $sep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Cadenas (4/4) El infierno espa?ol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8229600" cy="393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700"/>
              <a:t>Para que el manejo de tildes, eñes y diéresis no se vuelva un infierno, tanto en el script PHP como en el HTML generado recomiendo lo siguiente: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800" b="1"/>
              <a:t>mb_internal_encoding ( "UTF-8" );</a:t>
            </a:r>
          </a:p>
          <a:p>
            <a:pPr marL="1371600" lvl="2" indent="-228600" rtl="0">
              <a:spcBef>
                <a:spcPts val="0"/>
              </a:spcBef>
              <a:buSzPct val="100000"/>
            </a:pPr>
            <a:r>
              <a:rPr lang="es" sz="1800"/>
              <a:t>Al principio del script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800" b="1"/>
              <a:t>header('Content-Type: text/html; charset=UTF-8');</a:t>
            </a:r>
          </a:p>
          <a:p>
            <a:pPr marL="1371600" lvl="2" indent="-228600" rtl="0">
              <a:spcBef>
                <a:spcPts val="0"/>
              </a:spcBef>
              <a:buSzPct val="100000"/>
            </a:pPr>
            <a:r>
              <a:rPr lang="es" sz="1800"/>
              <a:t>Antes del primer echo del programa.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400" b="1"/>
              <a:t>echo ‘&lt;meta http-equiv="Content-Type" content="text/html; charset=UTF-8" /&gt;’; </a:t>
            </a:r>
          </a:p>
          <a:p>
            <a:pPr marL="1371600" lvl="2" indent="-228600" rtl="0">
              <a:spcBef>
                <a:spcPts val="0"/>
              </a:spcBef>
              <a:buSzPct val="100000"/>
            </a:pPr>
            <a:r>
              <a:rPr lang="es" sz="1800"/>
              <a:t>en el &lt;head&gt; del HTML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800"/>
              <a:t>Utilizar las versiones multibyte “mb_” de las funciones habituales de string</a:t>
            </a:r>
          </a:p>
          <a:p>
            <a:pPr marL="1371600" lvl="2" indent="-228600" rtl="0">
              <a:spcBef>
                <a:spcPts val="0"/>
              </a:spcBef>
              <a:buSzPct val="100000"/>
            </a:pPr>
            <a:r>
              <a:rPr lang="es" sz="1800"/>
              <a:t>p.ej: mb_strlen(“uña”) </a:t>
            </a:r>
            <a:r>
              <a:rPr lang="es" sz="1800">
                <a:solidFill>
                  <a:srgbClr val="0000FF"/>
                </a:solidFill>
              </a:rPr>
              <a:t>devuelve 3</a:t>
            </a:r>
            <a:r>
              <a:rPr lang="es" sz="1800"/>
              <a:t> // strlen(“uña”) </a:t>
            </a:r>
            <a:r>
              <a:rPr lang="es" sz="1800">
                <a:solidFill>
                  <a:srgbClr val="0000FF"/>
                </a:solidFill>
              </a:rPr>
              <a:t>devuelve 4</a:t>
            </a:r>
          </a:p>
          <a:p>
            <a:pPr marL="1371600" lvl="2" indent="-228600" rtl="0">
              <a:spcBef>
                <a:spcPts val="0"/>
              </a:spcBef>
              <a:buSzPct val="100000"/>
            </a:pPr>
            <a:r>
              <a:rPr lang="es" sz="1800"/>
              <a:t>p.ej: mb_substr(“uña”,1,1) </a:t>
            </a:r>
            <a:r>
              <a:rPr lang="es" sz="1800">
                <a:solidFill>
                  <a:srgbClr val="0000FF"/>
                </a:solidFill>
              </a:rPr>
              <a:t>devuelve ñ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800"/>
              <a:t>Asegurarse de que nuestro IDE o editor funciona con codificación UTF-8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Manejo de fechas (1/3)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272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 sz="1500">
                <a:solidFill>
                  <a:srgbClr val="000000"/>
                </a:solidFill>
              </a:rPr>
              <a:t>En PHP no existe el tipo de datos fecha, se trabaja con cadenas de caracteres y funciones que extraen la fecha y hora del sistema.</a:t>
            </a:r>
          </a:p>
          <a:p>
            <a:pPr marL="914400" lvl="1" indent="-228600" rtl="0">
              <a:lnSpc>
                <a:spcPct val="1272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 sz="1500" b="1" u="sng">
                <a:solidFill>
                  <a:srgbClr val="000000"/>
                </a:solidFill>
                <a:hlinkClick r:id="rId3"/>
              </a:rPr>
              <a:t>time()</a:t>
            </a:r>
            <a:r>
              <a:rPr lang="es" sz="1500">
                <a:solidFill>
                  <a:srgbClr val="000000"/>
                </a:solidFill>
              </a:rPr>
              <a:t> devuelve el </a:t>
            </a:r>
            <a:r>
              <a:rPr lang="es" sz="1500" u="sng">
                <a:solidFill>
                  <a:srgbClr val="000000"/>
                </a:solidFill>
              </a:rPr>
              <a:t>timestamp</a:t>
            </a:r>
            <a:r>
              <a:rPr lang="es" sz="1500">
                <a:solidFill>
                  <a:srgbClr val="000000"/>
                </a:solidFill>
              </a:rPr>
              <a:t> actual </a:t>
            </a:r>
            <a:r>
              <a:rPr lang="es" sz="1300">
                <a:solidFill>
                  <a:srgbClr val="000000"/>
                </a:solidFill>
              </a:rPr>
              <a:t>(núm.de segundos transcurridos desde el 1/1/1970)</a:t>
            </a:r>
          </a:p>
          <a:p>
            <a:pPr marL="914400" lvl="1" indent="-228600" rtl="0">
              <a:lnSpc>
                <a:spcPct val="1272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 sz="1500" b="1" u="sng">
                <a:solidFill>
                  <a:srgbClr val="000000"/>
                </a:solidFill>
                <a:hlinkClick r:id="rId4"/>
              </a:rPr>
              <a:t>date</a:t>
            </a:r>
            <a:r>
              <a:rPr lang="es" sz="1500" u="sng">
                <a:solidFill>
                  <a:srgbClr val="000000"/>
                </a:solidFill>
                <a:hlinkClick r:id="rId4"/>
              </a:rPr>
              <a:t> </a:t>
            </a:r>
            <a:r>
              <a:rPr lang="es" sz="1500" b="1" u="sng">
                <a:solidFill>
                  <a:srgbClr val="000000"/>
                </a:solidFill>
                <a:hlinkClick r:id="rId4"/>
              </a:rPr>
              <a:t>(formato, [timestamp])</a:t>
            </a:r>
            <a:r>
              <a:rPr lang="es" sz="1500">
                <a:solidFill>
                  <a:srgbClr val="000000"/>
                </a:solidFill>
              </a:rPr>
              <a:t> devuelve una </a:t>
            </a:r>
            <a:r>
              <a:rPr lang="es" sz="1500" u="sng">
                <a:solidFill>
                  <a:srgbClr val="000000"/>
                </a:solidFill>
              </a:rPr>
              <a:t>cadena</a:t>
            </a:r>
            <a:r>
              <a:rPr lang="es" sz="1500">
                <a:solidFill>
                  <a:srgbClr val="000000"/>
                </a:solidFill>
              </a:rPr>
              <a:t> con el </a:t>
            </a:r>
            <a:r>
              <a:rPr lang="es" sz="1500" u="sng">
                <a:solidFill>
                  <a:srgbClr val="000000"/>
                </a:solidFill>
                <a:hlinkClick r:id="rId4"/>
              </a:rPr>
              <a:t>formato</a:t>
            </a:r>
            <a:r>
              <a:rPr lang="es" sz="1500">
                <a:solidFill>
                  <a:srgbClr val="000000"/>
                </a:solidFill>
              </a:rPr>
              <a:t> especificado respecto al “timestamp” proporcionado. Si se omite será el actual.</a:t>
            </a:r>
          </a:p>
          <a:p>
            <a:pPr marL="1371600" lvl="2" indent="-228600" rtl="0">
              <a:lnSpc>
                <a:spcPct val="1272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 sz="1300">
                <a:solidFill>
                  <a:srgbClr val="000000"/>
                </a:solidFill>
              </a:rPr>
              <a:t>Formato: </a:t>
            </a:r>
            <a:r>
              <a:rPr lang="es" sz="1300" b="1">
                <a:solidFill>
                  <a:srgbClr val="000000"/>
                </a:solidFill>
              </a:rPr>
              <a:t>h</a:t>
            </a:r>
            <a:r>
              <a:rPr lang="es" sz="1300">
                <a:solidFill>
                  <a:srgbClr val="000000"/>
                </a:solidFill>
              </a:rPr>
              <a:t>=horas, </a:t>
            </a:r>
            <a:r>
              <a:rPr lang="es" sz="1300" b="1">
                <a:solidFill>
                  <a:srgbClr val="000000"/>
                </a:solidFill>
              </a:rPr>
              <a:t>H</a:t>
            </a:r>
            <a:r>
              <a:rPr lang="es" sz="1300">
                <a:solidFill>
                  <a:srgbClr val="000000"/>
                </a:solidFill>
              </a:rPr>
              <a:t>=horas24, </a:t>
            </a:r>
            <a:r>
              <a:rPr lang="es" sz="1300" b="1">
                <a:solidFill>
                  <a:srgbClr val="000000"/>
                </a:solidFill>
              </a:rPr>
              <a:t>i</a:t>
            </a:r>
            <a:r>
              <a:rPr lang="es" sz="1300">
                <a:solidFill>
                  <a:srgbClr val="000000"/>
                </a:solidFill>
              </a:rPr>
              <a:t>=min., </a:t>
            </a:r>
            <a:r>
              <a:rPr lang="es" sz="1300" b="1">
                <a:solidFill>
                  <a:srgbClr val="000000"/>
                </a:solidFill>
              </a:rPr>
              <a:t>sa</a:t>
            </a:r>
            <a:r>
              <a:rPr lang="es" sz="1300">
                <a:solidFill>
                  <a:srgbClr val="000000"/>
                </a:solidFill>
              </a:rPr>
              <a:t>=seg., </a:t>
            </a:r>
            <a:r>
              <a:rPr lang="es" sz="1300" b="1">
                <a:solidFill>
                  <a:srgbClr val="000000"/>
                </a:solidFill>
              </a:rPr>
              <a:t>m</a:t>
            </a:r>
            <a:r>
              <a:rPr lang="es" sz="1300">
                <a:solidFill>
                  <a:srgbClr val="000000"/>
                </a:solidFill>
              </a:rPr>
              <a:t>=mesNum, </a:t>
            </a:r>
            <a:r>
              <a:rPr lang="es" sz="1300" b="1">
                <a:solidFill>
                  <a:srgbClr val="000000"/>
                </a:solidFill>
              </a:rPr>
              <a:t>M</a:t>
            </a:r>
            <a:r>
              <a:rPr lang="es" sz="1300">
                <a:solidFill>
                  <a:srgbClr val="000000"/>
                </a:solidFill>
              </a:rPr>
              <a:t>=mes3L, </a:t>
            </a:r>
            <a:r>
              <a:rPr lang="es" sz="1300" b="1">
                <a:solidFill>
                  <a:srgbClr val="000000"/>
                </a:solidFill>
              </a:rPr>
              <a:t>d</a:t>
            </a:r>
            <a:r>
              <a:rPr lang="es" sz="1300">
                <a:solidFill>
                  <a:srgbClr val="000000"/>
                </a:solidFill>
              </a:rPr>
              <a:t>=día, </a:t>
            </a:r>
            <a:r>
              <a:rPr lang="es" sz="1300" b="1">
                <a:solidFill>
                  <a:srgbClr val="000000"/>
                </a:solidFill>
              </a:rPr>
              <a:t>Y</a:t>
            </a:r>
            <a:r>
              <a:rPr lang="es" sz="1300">
                <a:solidFill>
                  <a:srgbClr val="000000"/>
                </a:solidFill>
              </a:rPr>
              <a:t>=año</a:t>
            </a:r>
          </a:p>
          <a:p>
            <a:pPr marL="914400" lvl="1" indent="-228600" rtl="0">
              <a:lnSpc>
                <a:spcPct val="1272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 sz="1500" b="1" u="sng">
                <a:solidFill>
                  <a:srgbClr val="000000"/>
                </a:solidFill>
                <a:hlinkClick r:id="rId5"/>
              </a:rPr>
              <a:t>strtotime</a:t>
            </a:r>
            <a:r>
              <a:rPr lang="es" sz="1500" u="sng">
                <a:solidFill>
                  <a:srgbClr val="000000"/>
                </a:solidFill>
                <a:hlinkClick r:id="rId5"/>
              </a:rPr>
              <a:t>(string)</a:t>
            </a:r>
            <a:r>
              <a:rPr lang="es" sz="1500">
                <a:solidFill>
                  <a:srgbClr val="000000"/>
                </a:solidFill>
              </a:rPr>
              <a:t> devuelve el </a:t>
            </a:r>
            <a:r>
              <a:rPr lang="es" sz="1500" u="sng">
                <a:solidFill>
                  <a:srgbClr val="000000"/>
                </a:solidFill>
              </a:rPr>
              <a:t>timestamp</a:t>
            </a:r>
            <a:r>
              <a:rPr lang="es" sz="1500">
                <a:solidFill>
                  <a:srgbClr val="000000"/>
                </a:solidFill>
              </a:rPr>
              <a:t> correspondiente a la fecha indicada en la cadena, en </a:t>
            </a:r>
            <a:r>
              <a:rPr lang="es" sz="1500" u="sng">
                <a:solidFill>
                  <a:srgbClr val="000000"/>
                </a:solidFill>
                <a:hlinkClick r:id="rId6"/>
              </a:rPr>
              <a:t>formatos varios</a:t>
            </a:r>
            <a:r>
              <a:rPr lang="es" sz="1500">
                <a:solidFill>
                  <a:srgbClr val="000000"/>
                </a:solidFill>
              </a:rPr>
              <a:t> </a:t>
            </a:r>
          </a:p>
          <a:p>
            <a:pPr marL="914400" lvl="1" indent="-228600" rtl="0">
              <a:lnSpc>
                <a:spcPct val="1272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 sz="1500" b="1" u="sng">
                <a:solidFill>
                  <a:srgbClr val="000000"/>
                </a:solidFill>
                <a:hlinkClick r:id="rId7"/>
              </a:rPr>
              <a:t>mktime</a:t>
            </a:r>
            <a:r>
              <a:rPr lang="es" sz="1500" u="sng">
                <a:solidFill>
                  <a:srgbClr val="000000"/>
                </a:solidFill>
                <a:hlinkClick r:id="rId7"/>
              </a:rPr>
              <a:t>(h, i, sa, m, d, Y)</a:t>
            </a:r>
            <a:r>
              <a:rPr lang="es" sz="1500">
                <a:solidFill>
                  <a:srgbClr val="000000"/>
                </a:solidFill>
              </a:rPr>
              <a:t> devuelve el </a:t>
            </a:r>
            <a:r>
              <a:rPr lang="es" sz="1500" u="sng">
                <a:solidFill>
                  <a:srgbClr val="000000"/>
                </a:solidFill>
              </a:rPr>
              <a:t>timestamp</a:t>
            </a:r>
            <a:r>
              <a:rPr lang="es" sz="1500">
                <a:solidFill>
                  <a:srgbClr val="000000"/>
                </a:solidFill>
              </a:rPr>
              <a:t> que representa la fecha indicada por los argumentos. Se pueden dejar vacíos de derecha a izquierda.</a:t>
            </a:r>
          </a:p>
          <a:p>
            <a:pPr marL="914400" lvl="1" indent="-228600" rtl="0">
              <a:lnSpc>
                <a:spcPct val="1272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 sz="1500" b="1" u="sng">
                <a:solidFill>
                  <a:srgbClr val="000000"/>
                </a:solidFill>
                <a:hlinkClick r:id="rId8"/>
              </a:rPr>
              <a:t>setlocale(LC_ALL,"es_ES")</a:t>
            </a:r>
            <a:r>
              <a:rPr lang="es" sz="1500" b="1">
                <a:solidFill>
                  <a:srgbClr val="000000"/>
                </a:solidFill>
              </a:rPr>
              <a:t> </a:t>
            </a:r>
            <a:r>
              <a:rPr lang="es" sz="1500">
                <a:solidFill>
                  <a:srgbClr val="000000"/>
                </a:solidFill>
              </a:rPr>
              <a:t> configura formatos de fecha (y otros) en español</a:t>
            </a:r>
          </a:p>
          <a:p>
            <a:pPr marL="914400" lvl="1" indent="-228600" rtl="0">
              <a:lnSpc>
                <a:spcPct val="1272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 sz="1500" b="1" u="sng">
                <a:solidFill>
                  <a:srgbClr val="000000"/>
                </a:solidFill>
                <a:hlinkClick r:id="rId9"/>
              </a:rPr>
              <a:t>strftime(formato,[timestamp])</a:t>
            </a:r>
            <a:r>
              <a:rPr lang="es" sz="1500">
                <a:solidFill>
                  <a:srgbClr val="000000"/>
                </a:solidFill>
              </a:rPr>
              <a:t> Igual que date(...) pero para </a:t>
            </a:r>
            <a:r>
              <a:rPr lang="es" sz="1500" u="sng">
                <a:solidFill>
                  <a:srgbClr val="000000"/>
                </a:solidFill>
                <a:hlinkClick r:id="rId9"/>
              </a:rPr>
              <a:t>formatos locales</a:t>
            </a:r>
            <a:r>
              <a:rPr lang="es" sz="1500">
                <a:solidFill>
                  <a:srgbClr val="000000"/>
                </a:solidFill>
              </a:rPr>
              <a:t>.</a:t>
            </a:r>
          </a:p>
          <a:p>
            <a:pPr marL="914400" marR="101600" lvl="0" indent="0" rtl="0">
              <a:lnSpc>
                <a:spcPct val="1272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50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endParaRPr sz="1500"/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Manejo de fechas (2/3)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59066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&lt;?php</a:t>
            </a:r>
          </a:p>
          <a:p>
            <a:pPr rtl="0">
              <a:spcBef>
                <a:spcPts val="0"/>
              </a:spcBef>
              <a:buNone/>
            </a:pP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$hoy = </a:t>
            </a:r>
            <a:r>
              <a:rPr lang="es" sz="1200" b="1">
                <a:latin typeface="Source Code Pro"/>
                <a:ea typeface="Source Code Pro"/>
                <a:cs typeface="Source Code Pro"/>
                <a:sym typeface="Source Code Pro"/>
              </a:rPr>
              <a:t>time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 ();</a:t>
            </a:r>
          </a:p>
          <a:p>
            <a:pPr rtl="0">
              <a:spcBef>
                <a:spcPts val="0"/>
              </a:spcBef>
              <a:buNone/>
            </a:pP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$naci = </a:t>
            </a:r>
            <a:r>
              <a:rPr lang="es" sz="1200" b="1">
                <a:latin typeface="Source Code Pro"/>
                <a:ea typeface="Source Code Pro"/>
                <a:cs typeface="Source Code Pro"/>
                <a:sym typeface="Source Code Pro"/>
              </a:rPr>
              <a:t>mktime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 ( 0, 0, 0, 8, 19, 1980 );</a:t>
            </a:r>
          </a:p>
          <a:p>
            <a:pPr rtl="0">
              <a:spcBef>
                <a:spcPts val="0"/>
              </a:spcBef>
              <a:buNone/>
            </a:pP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$proxPilar = </a:t>
            </a:r>
            <a:r>
              <a:rPr lang="es" sz="1200" b="1">
                <a:latin typeface="Source Code Pro"/>
                <a:ea typeface="Source Code Pro"/>
                <a:cs typeface="Source Code Pro"/>
                <a:sym typeface="Source Code Pro"/>
              </a:rPr>
              <a:t>strtotime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 ( "10/12/14" ); 		</a:t>
            </a:r>
            <a:r>
              <a:rPr lang="es" sz="1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//americano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$proxPilar = </a:t>
            </a:r>
            <a:r>
              <a:rPr lang="es" sz="1200" b="1">
                <a:latin typeface="Source Code Pro"/>
                <a:ea typeface="Source Code Pro"/>
                <a:cs typeface="Source Code Pro"/>
                <a:sym typeface="Source Code Pro"/>
              </a:rPr>
              <a:t>strtotime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 ( "2014/10/12" ); 	</a:t>
            </a:r>
            <a:r>
              <a:rPr lang="es" sz="1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//ordenado</a:t>
            </a:r>
          </a:p>
          <a:p>
            <a:pPr rtl="0">
              <a:spcBef>
                <a:spcPts val="0"/>
              </a:spcBef>
              <a:buNone/>
            </a:pP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$proxPilar = </a:t>
            </a:r>
            <a:r>
              <a:rPr lang="es" sz="1200" b="1">
                <a:latin typeface="Source Code Pro"/>
                <a:ea typeface="Source Code Pro"/>
                <a:cs typeface="Source Code Pro"/>
                <a:sym typeface="Source Code Pro"/>
              </a:rPr>
              <a:t>strtotime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 ( "12-10-14" ); 		</a:t>
            </a:r>
            <a:r>
              <a:rPr lang="es" sz="1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//español</a:t>
            </a:r>
          </a:p>
          <a:p>
            <a:pPr rtl="0">
              <a:spcBef>
                <a:spcPts val="0"/>
              </a:spcBef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rtl="0">
              <a:spcBef>
                <a:spcPts val="0"/>
              </a:spcBef>
              <a:buNone/>
            </a:pP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echo "Fecha de hoy: ", </a:t>
            </a:r>
            <a:r>
              <a:rPr lang="es" sz="1200" b="1">
                <a:latin typeface="Source Code Pro"/>
                <a:ea typeface="Source Code Pro"/>
                <a:cs typeface="Source Code Pro"/>
                <a:sym typeface="Source Code Pro"/>
              </a:rPr>
              <a:t>date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 ( "d m Y", $hoy ), '&lt;br&gt;';</a:t>
            </a:r>
          </a:p>
          <a:p>
            <a:pPr rtl="0">
              <a:spcBef>
                <a:spcPts val="0"/>
              </a:spcBef>
              <a:buNone/>
            </a:pP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echo "Son las ", </a:t>
            </a:r>
            <a:r>
              <a:rPr lang="es" sz="1200" b="1">
                <a:latin typeface="Source Code Pro"/>
                <a:ea typeface="Source Code Pro"/>
                <a:cs typeface="Source Code Pro"/>
                <a:sym typeface="Source Code Pro"/>
              </a:rPr>
              <a:t>date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 ( "H:i", $hoy ), '&lt;br&gt;';</a:t>
            </a:r>
          </a:p>
          <a:p>
            <a:pPr rtl="0">
              <a:spcBef>
                <a:spcPts val="0"/>
              </a:spcBef>
              <a:buNone/>
            </a:pP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echo "Nací el ", </a:t>
            </a:r>
            <a:r>
              <a:rPr lang="es" sz="1200" b="1">
                <a:latin typeface="Source Code Pro"/>
                <a:ea typeface="Source Code Pro"/>
                <a:cs typeface="Source Code Pro"/>
                <a:sym typeface="Source Code Pro"/>
              </a:rPr>
              <a:t>date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 ( "d M Y", $naci ), '&lt;br&gt;';</a:t>
            </a:r>
          </a:p>
          <a:p>
            <a:pPr rtl="0">
              <a:spcBef>
                <a:spcPts val="0"/>
              </a:spcBef>
              <a:buNone/>
            </a:pP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echo </a:t>
            </a:r>
            <a:r>
              <a:rPr lang="es" sz="1000">
                <a:latin typeface="Source Code Pro"/>
                <a:ea typeface="Source Code Pro"/>
                <a:cs typeface="Source Code Pro"/>
                <a:sym typeface="Source Code Pro"/>
              </a:rPr>
              <a:t>"El Pilar guiri es en el mes de ", </a:t>
            </a:r>
            <a:r>
              <a:rPr lang="es" sz="1000" b="1">
                <a:latin typeface="Source Code Pro"/>
                <a:ea typeface="Source Code Pro"/>
                <a:cs typeface="Source Code Pro"/>
                <a:sym typeface="Source Code Pro"/>
              </a:rPr>
              <a:t>date</a:t>
            </a:r>
            <a:r>
              <a:rPr lang="es" sz="1000">
                <a:latin typeface="Source Code Pro"/>
                <a:ea typeface="Source Code Pro"/>
                <a:cs typeface="Source Code Pro"/>
                <a:sym typeface="Source Code Pro"/>
              </a:rPr>
              <a:t> ( "F", $proxPilar ),'&lt;br&gt;';</a:t>
            </a:r>
          </a:p>
          <a:p>
            <a:pPr rtl="0">
              <a:spcBef>
                <a:spcPts val="0"/>
              </a:spcBef>
              <a:buNone/>
            </a:pPr>
            <a:r>
              <a:rPr lang="es" sz="1200" b="1">
                <a:latin typeface="Source Code Pro"/>
                <a:ea typeface="Source Code Pro"/>
                <a:cs typeface="Source Code Pro"/>
                <a:sym typeface="Source Code Pro"/>
              </a:rPr>
              <a:t>setlocale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 ( LC_ALL, "es_ES" );</a:t>
            </a:r>
          </a:p>
          <a:p>
            <a:pPr rtl="0">
              <a:spcBef>
                <a:spcPts val="0"/>
              </a:spcBef>
              <a:buNone/>
            </a:pP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echo "En España es en ", </a:t>
            </a:r>
            <a:r>
              <a:rPr lang="es" sz="1200" b="1">
                <a:latin typeface="Source Code Pro"/>
                <a:ea typeface="Source Code Pro"/>
                <a:cs typeface="Source Code Pro"/>
                <a:sym typeface="Source Code Pro"/>
              </a:rPr>
              <a:t>strftime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( "%B", $proxPilar ),'&lt;br&gt;';</a:t>
            </a:r>
          </a:p>
          <a:p>
            <a:pPr rtl="0">
              <a:spcBef>
                <a:spcPts val="0"/>
              </a:spcBef>
              <a:buNone/>
            </a:pP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?&gt;</a:t>
            </a:r>
          </a:p>
          <a:p>
            <a:pPr>
              <a:spcBef>
                <a:spcPts val="0"/>
              </a:spcBef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257" name="Shape 257"/>
          <p:cNvGrpSpPr/>
          <p:nvPr/>
        </p:nvGrpSpPr>
        <p:grpSpPr>
          <a:xfrm>
            <a:off x="5764550" y="2821275"/>
            <a:ext cx="2889599" cy="1089600"/>
            <a:chOff x="5797325" y="2669825"/>
            <a:chExt cx="2889599" cy="1089600"/>
          </a:xfrm>
        </p:grpSpPr>
        <p:pic>
          <p:nvPicPr>
            <p:cNvPr id="258" name="Shape 25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00725" y="2680550"/>
              <a:ext cx="2886000" cy="10667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Shape 259"/>
            <p:cNvSpPr txBox="1"/>
            <p:nvPr/>
          </p:nvSpPr>
          <p:spPr>
            <a:xfrm>
              <a:off x="5797325" y="2669825"/>
              <a:ext cx="2889599" cy="1089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Fechas (3/3) Limitaciones 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8229600" cy="384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s"/>
              <a:t>Los timestamp se codifican utilizando un número entero cuyo rango oscila entre aprox. -2.000.000.000 y + 2.000.000.000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"/>
              <a:t>Esto da un rango de manejo de fechas aproximado entre 1901 y 2038</a:t>
            </a:r>
          </a:p>
          <a:p>
            <a:pPr marL="457200" lvl="0" indent="-228600">
              <a:spcBef>
                <a:spcPts val="0"/>
              </a:spcBef>
            </a:pPr>
            <a:r>
              <a:rPr lang="es"/>
              <a:t>Para fechas fuera de estos rangos, o para evitar el “efecto 2038” utilizar objetos de la clase </a:t>
            </a:r>
            <a:r>
              <a:rPr lang="es" u="sng">
                <a:solidFill>
                  <a:schemeClr val="hlink"/>
                </a:solidFill>
                <a:hlinkClick r:id="rId3"/>
              </a:rPr>
              <a:t>DateTime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457200" y="139525"/>
            <a:ext cx="83150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Niveles de mensajes de error en PHP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403350" y="1242275"/>
            <a:ext cx="3378000" cy="350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es" sz="1200"/>
              <a:t>Se pueden cambiar </a:t>
            </a:r>
            <a:r>
              <a:rPr lang="es" sz="1200" u="sng"/>
              <a:t>definitivamente</a:t>
            </a:r>
            <a:r>
              <a:rPr lang="es" sz="1200"/>
              <a:t> en el php.ini, línea “</a:t>
            </a:r>
            <a:r>
              <a:rPr lang="es" sz="1200">
                <a:solidFill>
                  <a:srgbClr val="0000FF"/>
                </a:solidFill>
              </a:rPr>
              <a:t>error_reporting</a:t>
            </a:r>
            <a:r>
              <a:rPr lang="es" sz="1200"/>
              <a:t>”</a:t>
            </a:r>
          </a:p>
          <a:p>
            <a:pPr marL="914400" lvl="1" indent="-304800" rtl="0">
              <a:spcBef>
                <a:spcPts val="0"/>
              </a:spcBef>
              <a:buSzPct val="100000"/>
              <a:buChar char="○"/>
            </a:pPr>
            <a:r>
              <a:rPr lang="es" sz="1200"/>
              <a:t>E_ALL significa todos los mensajes.</a:t>
            </a:r>
          </a:p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es" sz="1200"/>
              <a:t>Se pueden cambiar </a:t>
            </a:r>
            <a:r>
              <a:rPr lang="es" sz="1200" u="sng"/>
              <a:t>momentáneamente</a:t>
            </a:r>
            <a:r>
              <a:rPr lang="es" sz="1200"/>
              <a:t> en un programa utilizando la función</a:t>
            </a:r>
          </a:p>
          <a:p>
            <a:pPr marL="914400" lvl="1" indent="-304800" rtl="0">
              <a:spcBef>
                <a:spcPts val="0"/>
              </a:spcBef>
              <a:buClr>
                <a:srgbClr val="0000FF"/>
              </a:buClr>
              <a:buSzPct val="100000"/>
              <a:buChar char="○"/>
            </a:pPr>
            <a:r>
              <a:rPr lang="es" sz="1200" u="sng">
                <a:solidFill>
                  <a:srgbClr val="0000FF"/>
                </a:solidFill>
                <a:hlinkClick r:id="rId3"/>
              </a:rPr>
              <a:t>error_reporting( tipo )</a:t>
            </a:r>
          </a:p>
          <a:p>
            <a:pPr marL="914400" lvl="1" indent="-304800" rtl="0">
              <a:spcBef>
                <a:spcPts val="0"/>
              </a:spcBef>
              <a:buSzPct val="100000"/>
              <a:buChar char="○"/>
            </a:pPr>
            <a:r>
              <a:rPr lang="es" sz="1200"/>
              <a:t>Conectar los tipos a visualizar con “|”</a:t>
            </a:r>
          </a:p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es" sz="1200"/>
              <a:t>Se pueden </a:t>
            </a:r>
            <a:r>
              <a:rPr lang="es" sz="1200" u="sng"/>
              <a:t>almacenar en un archivo</a:t>
            </a:r>
            <a:r>
              <a:rPr lang="es" sz="1200"/>
              <a:t> indicándolo en la línea “</a:t>
            </a:r>
            <a:r>
              <a:rPr lang="es" sz="1200">
                <a:solidFill>
                  <a:srgbClr val="0000FF"/>
                </a:solidFill>
              </a:rPr>
              <a:t>log_errors</a:t>
            </a:r>
            <a:r>
              <a:rPr lang="es" sz="1200"/>
              <a:t>” del php.ini, normalmente estarán en “/var/log/error_log” (el cual deberá tener permisos para que el usuario “apache” escriba</a:t>
            </a:r>
          </a:p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es" sz="1200"/>
              <a:t>Para cambiar el archivo de log, hacerlo en la directiva “</a:t>
            </a:r>
            <a:r>
              <a:rPr lang="es" sz="1200" u="sng">
                <a:solidFill>
                  <a:schemeClr val="hlink"/>
                </a:solidFill>
                <a:hlinkClick r:id="rId4"/>
              </a:rPr>
              <a:t>error_log</a:t>
            </a:r>
            <a:r>
              <a:rPr lang="es" sz="1200"/>
              <a:t>”</a:t>
            </a:r>
          </a:p>
        </p:txBody>
      </p:sp>
      <p:graphicFrame>
        <p:nvGraphicFramePr>
          <p:cNvPr id="272" name="Shape 272"/>
          <p:cNvGraphicFramePr/>
          <p:nvPr/>
        </p:nvGraphicFramePr>
        <p:xfrm>
          <a:off x="3850675" y="1612550"/>
          <a:ext cx="4836125" cy="3017340"/>
        </p:xfrm>
        <a:graphic>
          <a:graphicData uri="http://schemas.openxmlformats.org/drawingml/2006/table">
            <a:tbl>
              <a:tblPr>
                <a:noFill/>
                <a:tableStyleId>{180B3C0E-7F74-42EB-8E45-51A685D40EE1}</a:tableStyleId>
              </a:tblPr>
              <a:tblGrid>
                <a:gridCol w="1163400"/>
                <a:gridCol w="1301725"/>
                <a:gridCol w="2371000"/>
              </a:tblGrid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Nivel</a:t>
                      </a: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Tipo</a:t>
                      </a: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Ejemplo</a:t>
                      </a: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Sintáctico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E_PARSE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Falta un ;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Lógico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E_NOTICE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echo de variable no inicializada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Semántico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E_WARNING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División por cero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Fatal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E_ERROR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Utilizar () para acceder a un elemento de un array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Conceptual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E_STRICT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Método no estático llamado estáticamente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3400"/>
              <a:t>Inclusión de ficheros (include, require)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600"/>
              <a:t>Sirven para incluir el contenido de un fichero php dentro de otro (como una especie de copia &amp; pega), y </a:t>
            </a:r>
            <a:r>
              <a:rPr lang="es" sz="1600" u="sng"/>
              <a:t>sirven fundamentalmente para crear </a:t>
            </a:r>
            <a:r>
              <a:rPr lang="es" sz="1600" b="1" u="sng"/>
              <a:t>librerías</a:t>
            </a:r>
            <a:r>
              <a:rPr lang="es" sz="1600"/>
              <a:t>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600"/>
              <a:t>Las instrucciones de inclusión son: </a:t>
            </a:r>
            <a:r>
              <a:rPr lang="es" sz="1600" b="1" u="sng">
                <a:solidFill>
                  <a:schemeClr val="hlink"/>
                </a:solidFill>
                <a:hlinkClick r:id="rId3"/>
              </a:rPr>
              <a:t>include(</a:t>
            </a:r>
            <a:r>
              <a:rPr lang="es" sz="1600" u="sng">
                <a:solidFill>
                  <a:schemeClr val="hlink"/>
                </a:solidFill>
                <a:hlinkClick r:id="rId3"/>
              </a:rPr>
              <a:t>rutaFicheroIncluido.php</a:t>
            </a:r>
            <a:r>
              <a:rPr lang="es" sz="1600" b="1" u="sng">
                <a:solidFill>
                  <a:schemeClr val="hlink"/>
                </a:solidFill>
                <a:hlinkClick r:id="rId3"/>
              </a:rPr>
              <a:t>)</a:t>
            </a:r>
            <a:r>
              <a:rPr lang="es" sz="1600" b="1"/>
              <a:t>, </a:t>
            </a:r>
            <a:r>
              <a:rPr lang="es" sz="1600" b="1" u="sng">
                <a:solidFill>
                  <a:schemeClr val="hlink"/>
                </a:solidFill>
                <a:hlinkClick r:id="rId4"/>
              </a:rPr>
              <a:t>include_once(</a:t>
            </a:r>
            <a:r>
              <a:rPr lang="es" sz="1600" u="sng">
                <a:solidFill>
                  <a:schemeClr val="hlink"/>
                </a:solidFill>
                <a:hlinkClick r:id="rId4"/>
              </a:rPr>
              <a:t>rutaFicheroIncluido.php</a:t>
            </a:r>
            <a:r>
              <a:rPr lang="es" sz="1600" b="1" u="sng">
                <a:solidFill>
                  <a:schemeClr val="hlink"/>
                </a:solidFill>
                <a:hlinkClick r:id="rId4"/>
              </a:rPr>
              <a:t>)</a:t>
            </a:r>
            <a:r>
              <a:rPr lang="es" sz="1600" b="1"/>
              <a:t>, </a:t>
            </a:r>
            <a:r>
              <a:rPr lang="es" sz="1600" b="1" u="sng">
                <a:solidFill>
                  <a:schemeClr val="hlink"/>
                </a:solidFill>
                <a:hlinkClick r:id="rId5"/>
              </a:rPr>
              <a:t>require(</a:t>
            </a:r>
            <a:r>
              <a:rPr lang="es" sz="1600" u="sng">
                <a:solidFill>
                  <a:schemeClr val="hlink"/>
                </a:solidFill>
                <a:hlinkClick r:id="rId5"/>
              </a:rPr>
              <a:t>rutaFicheroIncluido.php</a:t>
            </a:r>
            <a:r>
              <a:rPr lang="es" sz="1600" b="1" u="sng">
                <a:solidFill>
                  <a:schemeClr val="hlink"/>
                </a:solidFill>
                <a:hlinkClick r:id="rId5"/>
              </a:rPr>
              <a:t>)</a:t>
            </a:r>
            <a:r>
              <a:rPr lang="es" sz="1600" b="1"/>
              <a:t> </a:t>
            </a:r>
            <a:r>
              <a:rPr lang="es" sz="1600"/>
              <a:t>y </a:t>
            </a:r>
            <a:r>
              <a:rPr lang="es" sz="1600" b="1" u="sng">
                <a:solidFill>
                  <a:schemeClr val="hlink"/>
                </a:solidFill>
                <a:hlinkClick r:id="rId6"/>
              </a:rPr>
              <a:t>require_once(</a:t>
            </a:r>
            <a:r>
              <a:rPr lang="es" sz="1600" u="sng">
                <a:solidFill>
                  <a:schemeClr val="hlink"/>
                </a:solidFill>
                <a:hlinkClick r:id="rId6"/>
              </a:rPr>
              <a:t>rutaFicheroIncluido.php</a:t>
            </a:r>
            <a:r>
              <a:rPr lang="es" sz="1600" b="1" u="sng">
                <a:solidFill>
                  <a:schemeClr val="hlink"/>
                </a:solidFill>
                <a:hlinkClick r:id="rId6"/>
              </a:rPr>
              <a:t>)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600" b="1"/>
              <a:t>rutaFicheroIncluido.php</a:t>
            </a:r>
            <a:r>
              <a:rPr lang="es" sz="1600"/>
              <a:t> puede ser absoluta (respecto a los “include path” definidos en el php.ini) o relativa (respecto a la ruta en la que se encuentra el script donde se ha ejecutado el include.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600"/>
              <a:t>Para añadir otros “include path”, modificar el “php.ini” ó utilizar la función “</a:t>
            </a:r>
            <a:r>
              <a:rPr lang="es" sz="1600" u="sng">
                <a:solidFill>
                  <a:schemeClr val="hlink"/>
                </a:solidFill>
                <a:hlinkClick r:id="rId7"/>
              </a:rPr>
              <a:t>set_include_path(path)</a:t>
            </a:r>
            <a:r>
              <a:rPr lang="es" sz="1600"/>
              <a:t>”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600" b="1"/>
              <a:t>include </a:t>
            </a:r>
            <a:r>
              <a:rPr lang="es" sz="1600"/>
              <a:t>y </a:t>
            </a:r>
            <a:r>
              <a:rPr lang="es" sz="1600" b="1"/>
              <a:t>require</a:t>
            </a:r>
            <a:r>
              <a:rPr lang="es" sz="1600"/>
              <a:t> difieren en que este último da un error fatal E_COMPILE_ERROR en lugar de un WARNING y se detiene la ejecución del script en el caso de que el fichero a incluir no exista.</a:t>
            </a:r>
          </a:p>
          <a:p>
            <a:pPr marL="457200" lvl="0" indent="-228600">
              <a:spcBef>
                <a:spcPts val="0"/>
              </a:spcBef>
              <a:buSzPct val="100000"/>
            </a:pPr>
            <a:r>
              <a:rPr lang="es" sz="1600" b="1"/>
              <a:t>_once </a:t>
            </a:r>
            <a:r>
              <a:rPr lang="es" sz="1600"/>
              <a:t>difiere en que sólo se incluyen los archivos una vez en la ejecución del script.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Referencias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3"/>
              </a:rPr>
              <a:t>Referencia y tutoriales PHP W3schools</a:t>
            </a:r>
          </a:p>
          <a:p>
            <a:pPr marL="457200" lvl="0" indent="-228600"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4"/>
              </a:rPr>
              <a:t>Referencia y tutoriales PHP.net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PHP como lenguaje embebido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s"/>
              <a:t>PHP es un lenguaje pensado para ser “incrustado” en un fichero entre código HTML para ser posteriormente interpretado en un servidor web y no en un intérprete de comandos como JAVA, C ó C++.</a:t>
            </a:r>
          </a:p>
          <a:p>
            <a:pPr marL="457200" lvl="0" indent="-228600">
              <a:spcBef>
                <a:spcPts val="0"/>
              </a:spcBef>
            </a:pPr>
            <a:r>
              <a:rPr lang="es"/>
              <a:t>No obstante para estos primeros ejemplos y comprender su sintaxis, lo haremos de esta última forma.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Código fuente en PHP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s"/>
              <a:t>El código fuente en PHP debe guardarse en archivos con extensión “.php”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"/>
              <a:t>El contenido del código debe comenzar con “&lt;?php” y terminar con “?&gt;”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s"/>
              <a:t>Alternativamente se podrían utilizar las marcas: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s"/>
              <a:t>&lt;? … ?&gt;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s"/>
              <a:t>&lt;script language="php"&gt; ……… &lt;/script&gt;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s"/>
              <a:t>&lt;% ……… %&gt; (a partir de PHP 3.0.4)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Hola mundo en PHP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2362200" y="1200150"/>
            <a:ext cx="4141499" cy="1720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&lt;?php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	echo “Hola mundo”;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?&gt;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33975" y="2974950"/>
            <a:ext cx="8107500" cy="201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s" sz="1800"/>
              <a:t>Guardaremos este código en un archivo “holaMundo.php”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s" sz="1800"/>
              <a:t>Para ejecutar bastaría ejecutar en un terminal “php holaMundo.php” siempre y cuando tengamos un intérprete de PHP local instalado.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s" sz="1800"/>
              <a:t>Como se puede observar, “echo” es la instrucción básica de </a:t>
            </a:r>
            <a:r>
              <a:rPr lang="es" sz="1800" u="sng"/>
              <a:t>salida estándar.</a:t>
            </a:r>
            <a:r>
              <a:rPr lang="es" sz="1800"/>
              <a:t> </a:t>
            </a:r>
          </a:p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es" sz="1800"/>
              <a:t>Como en otros lenguajes de programación, todas las instrucciones terminan con punticoma.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Variables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000"/>
              <a:t>Los nombres de variables deben comenzar por el signo dólar “$”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000"/>
              <a:t>Son sensibles a mayúsculas y después del “$” tendrán una letra o guión bajo, seguido de cualquier cantidad de letras, números y guiones.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000"/>
              <a:t>PHP es un lenguaje </a:t>
            </a:r>
            <a:r>
              <a:rPr lang="es" sz="2000" u="sng"/>
              <a:t>débilmente tipado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000" u="sng"/>
              <a:t>No hace falta declararlas</a:t>
            </a:r>
            <a:r>
              <a:rPr lang="es" sz="2000"/>
              <a:t>, ni indicar el tipo de datos que van a contener. La primera vez que se les asigna un valor el intérprete deduce su tipo.</a:t>
            </a:r>
          </a:p>
          <a:p>
            <a:pPr marL="457200" lvl="0" indent="-228600">
              <a:spcBef>
                <a:spcPts val="0"/>
              </a:spcBef>
              <a:buSzPct val="100000"/>
            </a:pPr>
            <a:r>
              <a:rPr lang="es" sz="2000"/>
              <a:t>Si se intenta mostrar u operar con una variable a la que no se le ha asignado un valor previamente, el intérprete muestra un error.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Variables (ejemplos)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581150"/>
            <a:ext cx="8229600" cy="293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$nombre1 = ”Pepe”; 	// variable tipo cadena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$nombre2 = ’Juan’; 	// variable tipo cadena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$numero = 1;				// variable tipo entero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$_otroNumero = 1.3;	// variable tipo decimal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$terminado = true;		// variable tipo boolean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Constantes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s"/>
              <a:t>Se definen con “const” (PHP&gt;=5.3) o la función define.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s"/>
              <a:t>const pi = 3.141592;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s"/>
              <a:t>define ( “pi” , 3.141592 );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"/>
              <a:t>Su identificador </a:t>
            </a:r>
            <a:r>
              <a:rPr lang="es" u="sng"/>
              <a:t>no debe comenzar por el signo dólar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3088</Words>
  <Application>Microsoft Office PowerPoint</Application>
  <PresentationFormat>Presentación en pantalla (16:9)</PresentationFormat>
  <Paragraphs>476</Paragraphs>
  <Slides>39</Slides>
  <Notes>39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0" baseType="lpstr">
      <vt:lpstr>label</vt:lpstr>
      <vt:lpstr>PHP básico</vt:lpstr>
      <vt:lpstr>Resumen de contenidos</vt:lpstr>
      <vt:lpstr>Conceptos e instalación</vt:lpstr>
      <vt:lpstr>PHP como lenguaje embebido</vt:lpstr>
      <vt:lpstr>Código fuente en PHP</vt:lpstr>
      <vt:lpstr>Hola mundo en PHP</vt:lpstr>
      <vt:lpstr>Variables</vt:lpstr>
      <vt:lpstr>Variables (ejemplos)</vt:lpstr>
      <vt:lpstr>Constantes</vt:lpstr>
      <vt:lpstr>Palabras reservadas</vt:lpstr>
      <vt:lpstr>Operadores básicos</vt:lpstr>
      <vt:lpstr>La división entera</vt:lpstr>
      <vt:lpstr>Operadores (particularidades)</vt:lpstr>
      <vt:lpstr>Precedencia de operadores</vt:lpstr>
      <vt:lpstr>Variables por referencia</vt:lpstr>
      <vt:lpstr>Sentencias de control</vt:lpstr>
      <vt:lpstr>Salida estándar</vt:lpstr>
      <vt:lpstr>Entrada estándar</vt:lpstr>
      <vt:lpstr>Funciones (1/6)</vt:lpstr>
      <vt:lpstr>Funciones (2/6) ejemplo</vt:lpstr>
      <vt:lpstr>Funciones (3/6) ámbito variables</vt:lpstr>
      <vt:lpstr>Funciones (4/6) paso por valor y referencia</vt:lpstr>
      <vt:lpstr>Funciones (5/6) Valores por defecto</vt:lpstr>
      <vt:lpstr>Funciones (6/6) Parámetros variables</vt:lpstr>
      <vt:lpstr>Arrays (1/2)</vt:lpstr>
      <vt:lpstr>Arrays (2/2) ejemplos</vt:lpstr>
      <vt:lpstr>Arrays asociativos (1/2)</vt:lpstr>
      <vt:lpstr>Arrays asociativos (2/2) ejemplos</vt:lpstr>
      <vt:lpstr>Arrays anidados y/o mixtos </vt:lpstr>
      <vt:lpstr>Cadenas(1/4) echo, print, print_r, var_dump, {}</vt:lpstr>
      <vt:lpstr>Cadenas (2/4) Heredoc y Nowdoc</vt:lpstr>
      <vt:lpstr>Cadenas (3/4) funciones útiles</vt:lpstr>
      <vt:lpstr>Cadenas (4/4) El infierno espa?ol</vt:lpstr>
      <vt:lpstr>Manejo de fechas (1/3)</vt:lpstr>
      <vt:lpstr>Manejo de fechas (2/3)</vt:lpstr>
      <vt:lpstr>Fechas (3/3) Limitaciones </vt:lpstr>
      <vt:lpstr>Niveles de mensajes de error en PHP</vt:lpstr>
      <vt:lpstr>Inclusión de ficheros (include, require)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básico</dc:title>
  <cp:lastModifiedBy>alumno</cp:lastModifiedBy>
  <cp:revision>1</cp:revision>
  <dcterms:modified xsi:type="dcterms:W3CDTF">2015-09-22T09:52:41Z</dcterms:modified>
</cp:coreProperties>
</file>