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Source Code Pro" charset="0"/>
      <p:regular r:id="rId34"/>
      <p:bold r:id="rId35"/>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24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08152114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google.es:99873/g.pgp?h=1&amp;p=&amp;q=hola+que+ta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s"/>
              <a:t>¡¡ OJO !! En el atributo “action” indicar siempre la ruta COMPLETA al archivo php, si no no funciona.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s"/>
              <a:t>&lt;form/&gt;</a:t>
            </a:r>
          </a:p>
          <a:p>
            <a:pPr rtl="0">
              <a:spcBef>
                <a:spcPts val="0"/>
              </a:spcBef>
              <a:buNone/>
            </a:pPr>
            <a:r>
              <a:rPr lang="es"/>
              <a:t>&lt;input type="text" name="text"/&gt;</a:t>
            </a:r>
          </a:p>
          <a:p>
            <a:pPr rtl="0">
              <a:spcBef>
                <a:spcPts val="0"/>
              </a:spcBef>
              <a:buNone/>
            </a:pPr>
            <a:r>
              <a:rPr lang="es"/>
              <a:t>&lt;input type="password" name="Npassword"/&gt;</a:t>
            </a:r>
          </a:p>
          <a:p>
            <a:pPr rtl="0">
              <a:spcBef>
                <a:spcPts val="0"/>
              </a:spcBef>
              <a:buNone/>
            </a:pPr>
            <a:r>
              <a:rPr lang="es"/>
              <a:t>&lt;input type="hidden" name="Nhidden" value ="oculto"/&gt;</a:t>
            </a:r>
          </a:p>
          <a:p>
            <a:pPr rtl="0">
              <a:spcBef>
                <a:spcPts val="0"/>
              </a:spcBef>
              <a:buNone/>
            </a:pPr>
            <a:r>
              <a:rPr lang="es"/>
              <a:t>&lt;input type="radio" name="Nradio" value="r1"/&gt;</a:t>
            </a:r>
          </a:p>
          <a:p>
            <a:pPr rtl="0">
              <a:spcBef>
                <a:spcPts val="0"/>
              </a:spcBef>
              <a:buNone/>
            </a:pPr>
            <a:r>
              <a:rPr lang="es"/>
              <a:t>&lt;input type="radio" name="Nradio" value="r2" checked=”checked”/&gt;</a:t>
            </a:r>
          </a:p>
          <a:p>
            <a:pPr rtl="0">
              <a:spcBef>
                <a:spcPts val="0"/>
              </a:spcBef>
              <a:buNone/>
            </a:pPr>
            <a:r>
              <a:rPr lang="es"/>
              <a:t>&lt;input type="checkbox" name="Ncheckbox[]" value="ck1"/&gt;</a:t>
            </a:r>
          </a:p>
          <a:p>
            <a:pPr rtl="0">
              <a:spcBef>
                <a:spcPts val="0"/>
              </a:spcBef>
              <a:buNone/>
            </a:pPr>
            <a:r>
              <a:rPr lang="es"/>
              <a:t>&lt;input type="checkbox" name="Ncheckbox[]" value="ck2"/&gt;</a:t>
            </a:r>
          </a:p>
          <a:p>
            <a:pPr rtl="0">
              <a:spcBef>
                <a:spcPts val="0"/>
              </a:spcBef>
              <a:buNone/>
            </a:pPr>
            <a:r>
              <a:rPr lang="es"/>
              <a:t>&lt;input type="file" name="file"/&gt;</a:t>
            </a:r>
          </a:p>
          <a:p>
            <a:pPr rtl="0">
              <a:spcBef>
                <a:spcPts val="0"/>
              </a:spcBef>
              <a:buNone/>
            </a:pPr>
            <a:r>
              <a:rPr lang="es"/>
              <a:t>&lt;input type="reset" /&gt;</a:t>
            </a:r>
          </a:p>
          <a:p>
            <a:pPr rtl="0">
              <a:spcBef>
                <a:spcPts val="0"/>
              </a:spcBef>
              <a:buNone/>
            </a:pPr>
            <a:r>
              <a:rPr lang="es"/>
              <a:t>&lt;input type="submit" //&gt;</a:t>
            </a:r>
          </a:p>
          <a:p>
            <a:pPr rtl="0">
              <a:spcBef>
                <a:spcPts val="0"/>
              </a:spcBef>
              <a:buNone/>
            </a:pPr>
            <a:endParaRPr/>
          </a:p>
          <a:p>
            <a:pPr rtl="0">
              <a:spcBef>
                <a:spcPts val="0"/>
              </a:spcBef>
              <a:buNone/>
            </a:pPr>
            <a:r>
              <a:rPr lang="es"/>
              <a:t>&lt;/form/&gt;</a:t>
            </a:r>
          </a:p>
          <a:p>
            <a:pPr rtl="0">
              <a:spcBef>
                <a:spcPts val="0"/>
              </a:spcBef>
              <a:buNone/>
            </a:pPr>
            <a:r>
              <a:rPr lang="es"/>
              <a:t>=========================</a:t>
            </a:r>
          </a:p>
          <a:p>
            <a:pPr rtl="0">
              <a:spcBef>
                <a:spcPts val="0"/>
              </a:spcBef>
              <a:buNone/>
            </a:pPr>
            <a:r>
              <a:rPr lang="es"/>
              <a:t>Es importante en los radio y los checkbox que coincidan en name cada grupo y difieran en value</a:t>
            </a:r>
          </a:p>
          <a:p>
            <a:pPr rtl="0">
              <a:spcBef>
                <a:spcPts val="0"/>
              </a:spcBef>
              <a:buNone/>
            </a:pPr>
            <a:r>
              <a:rPr lang="es"/>
              <a:t>==========================</a:t>
            </a:r>
          </a:p>
          <a:p>
            <a:pPr rtl="0">
              <a:spcBef>
                <a:spcPts val="0"/>
              </a:spcBef>
              <a:buNone/>
            </a:pPr>
            <a:r>
              <a:rPr lang="es"/>
              <a:t>Para “cifrar” una password antes de enviar (con SHA3)</a:t>
            </a:r>
          </a:p>
          <a:p>
            <a:pPr rtl="0">
              <a:spcBef>
                <a:spcPts val="0"/>
              </a:spcBef>
              <a:buNone/>
            </a:pPr>
            <a:r>
              <a:rPr lang="es"/>
              <a:t>&lt;form action="http://localhost/dwes/index.php" method="post"&gt;</a:t>
            </a:r>
          </a:p>
          <a:p>
            <a:pPr rtl="0">
              <a:spcBef>
                <a:spcPts val="0"/>
              </a:spcBef>
              <a:buNone/>
            </a:pPr>
            <a:r>
              <a:rPr lang="es"/>
              <a:t>	&lt;input type="password" name="nPass" id="idPass" required/&gt;</a:t>
            </a:r>
          </a:p>
          <a:p>
            <a:pPr rtl="0">
              <a:spcBef>
                <a:spcPts val="0"/>
              </a:spcBef>
              <a:buNone/>
            </a:pPr>
            <a:r>
              <a:rPr lang="es"/>
              <a:t>	&lt;button type="submit" onclick="cifrar()"&gt;Enviar&lt;/button&gt;</a:t>
            </a:r>
          </a:p>
          <a:p>
            <a:pPr rtl="0">
              <a:spcBef>
                <a:spcPts val="0"/>
              </a:spcBef>
              <a:buNone/>
            </a:pPr>
            <a:r>
              <a:rPr lang="es"/>
              <a:t>&lt;/form&gt;</a:t>
            </a:r>
          </a:p>
          <a:p>
            <a:pPr rtl="0">
              <a:spcBef>
                <a:spcPts val="0"/>
              </a:spcBef>
              <a:buNone/>
            </a:pPr>
            <a:endParaRPr/>
          </a:p>
          <a:p>
            <a:pPr rtl="0">
              <a:spcBef>
                <a:spcPts val="0"/>
              </a:spcBef>
              <a:buNone/>
            </a:pPr>
            <a:r>
              <a:rPr lang="es"/>
              <a:t>&lt;script src="http://crypto-js.googlecode.com/svn/tags/3.1.2/build/rollups/sha512.js"&gt;&lt;/script&gt;</a:t>
            </a:r>
          </a:p>
          <a:p>
            <a:pPr rtl="0">
              <a:spcBef>
                <a:spcPts val="0"/>
              </a:spcBef>
              <a:buNone/>
            </a:pPr>
            <a:r>
              <a:rPr lang="es"/>
              <a:t>&lt;script&gt;</a:t>
            </a:r>
          </a:p>
          <a:p>
            <a:pPr rtl="0">
              <a:spcBef>
                <a:spcPts val="0"/>
              </a:spcBef>
              <a:buNone/>
            </a:pPr>
            <a:r>
              <a:rPr lang="es"/>
              <a:t>function cifrar(){</a:t>
            </a:r>
          </a:p>
          <a:p>
            <a:pPr rtl="0">
              <a:spcBef>
                <a:spcPts val="0"/>
              </a:spcBef>
              <a:buNone/>
            </a:pPr>
            <a:r>
              <a:rPr lang="es"/>
              <a:t>	var input_pass = document.getElementById("idPass");</a:t>
            </a:r>
          </a:p>
          <a:p>
            <a:pPr rtl="0">
              <a:spcBef>
                <a:spcPts val="0"/>
              </a:spcBef>
              <a:buNone/>
            </a:pPr>
            <a:r>
              <a:rPr lang="es"/>
              <a:t>	input_pass.value = CryptoJS.SHA512(input_pass.value);</a:t>
            </a:r>
          </a:p>
          <a:p>
            <a:pPr rtl="0">
              <a:spcBef>
                <a:spcPts val="0"/>
              </a:spcBef>
              <a:buNone/>
            </a:pPr>
            <a:r>
              <a:rPr lang="es"/>
              <a:t>}</a:t>
            </a:r>
          </a:p>
          <a:p>
            <a:pPr rtl="0">
              <a:spcBef>
                <a:spcPts val="0"/>
              </a:spcBef>
              <a:buNone/>
            </a:pPr>
            <a:r>
              <a:rPr lang="es"/>
              <a:t>&lt;/script&gt;</a:t>
            </a:r>
          </a:p>
          <a:p>
            <a:pPr rtl="0">
              <a:spcBef>
                <a:spcPts val="0"/>
              </a:spcBef>
              <a:buNone/>
            </a:pPr>
            <a:endParaRPr/>
          </a:p>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4" name="Shape 2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pPr>
            <a:r>
              <a:rPr lang="es">
                <a:solidFill>
                  <a:srgbClr val="990000"/>
                </a:solidFill>
              </a:rPr>
              <a:t>url_encode</a:t>
            </a:r>
            <a:r>
              <a:rPr lang="es"/>
              <a:t>(‘</a:t>
            </a:r>
            <a:r>
              <a:rPr lang="es">
                <a:solidFill>
                  <a:srgbClr val="0000FF"/>
                </a:solidFill>
              </a:rPr>
              <a:t>Hola qué tal</a:t>
            </a:r>
            <a:r>
              <a:rPr lang="es"/>
              <a:t>’) devolvería la cadena ‘</a:t>
            </a:r>
            <a:r>
              <a:rPr lang="es">
                <a:solidFill>
                  <a:srgbClr val="0000FF"/>
                </a:solidFill>
              </a:rPr>
              <a:t>Hola+qu%C3%A9+tal</a:t>
            </a:r>
            <a:r>
              <a:rPr lang="es"/>
              <a:t>’</a:t>
            </a:r>
          </a:p>
          <a:p>
            <a:pPr lvl="0" rtl="0">
              <a:spcBef>
                <a:spcPts val="0"/>
              </a:spcBef>
              <a:buNone/>
            </a:pPr>
            <a:endParaRPr/>
          </a:p>
          <a:p>
            <a:pPr marL="457200" lvl="0" indent="-228600" rtl="0">
              <a:spcBef>
                <a:spcPts val="0"/>
              </a:spcBef>
            </a:pPr>
            <a:r>
              <a:rPr lang="es">
                <a:solidFill>
                  <a:srgbClr val="990000"/>
                </a:solidFill>
              </a:rPr>
              <a:t>url_decode</a:t>
            </a:r>
            <a:r>
              <a:rPr lang="es"/>
              <a:t>(‘</a:t>
            </a:r>
            <a:r>
              <a:rPr lang="es">
                <a:solidFill>
                  <a:srgbClr val="0000FF"/>
                </a:solidFill>
              </a:rPr>
              <a:t>Hola+qu%C3%A9+tal</a:t>
            </a:r>
            <a:r>
              <a:rPr lang="es"/>
              <a:t>’) devolvería la cadena ‘</a:t>
            </a:r>
            <a:r>
              <a:rPr lang="es">
                <a:solidFill>
                  <a:srgbClr val="0000FF"/>
                </a:solidFill>
              </a:rPr>
              <a:t>Hola qué tal</a:t>
            </a:r>
            <a:r>
              <a:rPr lang="es"/>
              <a:t>’</a:t>
            </a:r>
          </a:p>
          <a:p>
            <a:pPr lvl="0" rtl="0">
              <a:spcBef>
                <a:spcPts val="0"/>
              </a:spcBef>
              <a:buNone/>
            </a:pPr>
            <a:endParaRPr/>
          </a:p>
          <a:p>
            <a:pPr marL="457200" lvl="0" indent="-228600" rtl="0">
              <a:spcBef>
                <a:spcPts val="0"/>
              </a:spcBef>
            </a:pPr>
            <a:r>
              <a:rPr lang="es"/>
              <a:t>Para </a:t>
            </a:r>
            <a:r>
              <a:rPr lang="es" b="1" u="sng">
                <a:solidFill>
                  <a:srgbClr val="38761D"/>
                </a:solidFill>
                <a:hlinkClick r:id="rId3"/>
              </a:rPr>
              <a:t>http://www.google.es:99873/g.pgp</a:t>
            </a:r>
            <a:r>
              <a:rPr lang="es" b="1" u="sng">
                <a:solidFill>
                  <a:srgbClr val="FF0000"/>
                </a:solidFill>
                <a:hlinkClick r:id="rId3"/>
              </a:rPr>
              <a:t>?</a:t>
            </a:r>
            <a:r>
              <a:rPr lang="es" b="1" u="sng">
                <a:solidFill>
                  <a:schemeClr val="hlink"/>
                </a:solidFill>
                <a:hlinkClick r:id="rId3"/>
              </a:rPr>
              <a:t>h=1&amp;p=&amp;q=hola+que+tal</a:t>
            </a:r>
          </a:p>
          <a:p>
            <a:pPr lvl="0" rtl="0">
              <a:spcBef>
                <a:spcPts val="0"/>
              </a:spcBef>
              <a:buNone/>
            </a:pPr>
            <a:endParaRPr b="1"/>
          </a:p>
          <a:p>
            <a:pPr marL="457200" lvl="0" indent="-228600" rtl="0">
              <a:spcBef>
                <a:spcPts val="0"/>
              </a:spcBef>
            </a:pPr>
            <a:r>
              <a:rPr lang="es"/>
              <a:t>$_SERVER[‘QUERY_STRING’] contiene “</a:t>
            </a:r>
            <a:r>
              <a:rPr lang="es" b="1" u="sng">
                <a:solidFill>
                  <a:schemeClr val="hlink"/>
                </a:solidFill>
                <a:hlinkClick r:id="rId3"/>
              </a:rPr>
              <a:t>h=1&amp;p=&amp;q=hola+que+tal</a:t>
            </a:r>
            <a:r>
              <a:rPr lang="es"/>
              <a:t>”</a:t>
            </a:r>
          </a:p>
          <a:p>
            <a:pPr lvl="0" rtl="0">
              <a:spcBef>
                <a:spcPts val="0"/>
              </a:spcBef>
              <a:buNone/>
            </a:pPr>
            <a:endParaRPr/>
          </a:p>
          <a:p>
            <a:pPr marL="457200" lvl="0" indent="-228600" rtl="0">
              <a:spcBef>
                <a:spcPts val="0"/>
              </a:spcBef>
            </a:pPr>
            <a:r>
              <a:rPr lang="es">
                <a:solidFill>
                  <a:srgbClr val="990000"/>
                </a:solidFill>
              </a:rPr>
              <a:t>parse_str</a:t>
            </a:r>
            <a:r>
              <a:rPr lang="es"/>
              <a:t>(“</a:t>
            </a:r>
            <a:r>
              <a:rPr lang="es" b="1" u="sng">
                <a:solidFill>
                  <a:schemeClr val="hlink"/>
                </a:solidFill>
                <a:hlinkClick r:id="rId3"/>
              </a:rPr>
              <a:t>h=1&amp;p=&amp;q=hola+que+tal</a:t>
            </a:r>
            <a:r>
              <a:rPr lang="es"/>
              <a:t>”), crearía </a:t>
            </a:r>
            <a:r>
              <a:rPr lang="es">
                <a:solidFill>
                  <a:srgbClr val="38761D"/>
                </a:solidFill>
              </a:rPr>
              <a:t>$h</a:t>
            </a:r>
            <a:r>
              <a:rPr lang="es"/>
              <a:t> con valor </a:t>
            </a:r>
            <a:r>
              <a:rPr lang="es">
                <a:solidFill>
                  <a:srgbClr val="0000FF"/>
                </a:solidFill>
              </a:rPr>
              <a:t>”1”</a:t>
            </a:r>
            <a:r>
              <a:rPr lang="es"/>
              <a:t>, </a:t>
            </a:r>
            <a:r>
              <a:rPr lang="es">
                <a:solidFill>
                  <a:srgbClr val="38761D"/>
                </a:solidFill>
              </a:rPr>
              <a:t>$p</a:t>
            </a:r>
            <a:r>
              <a:rPr lang="es"/>
              <a:t> con valor </a:t>
            </a:r>
            <a:r>
              <a:rPr lang="es">
                <a:solidFill>
                  <a:srgbClr val="0000FF"/>
                </a:solidFill>
              </a:rPr>
              <a:t>“”</a:t>
            </a:r>
            <a:r>
              <a:rPr lang="es"/>
              <a:t> y </a:t>
            </a:r>
            <a:r>
              <a:rPr lang="es">
                <a:solidFill>
                  <a:srgbClr val="38761D"/>
                </a:solidFill>
              </a:rPr>
              <a:t>$q </a:t>
            </a:r>
            <a:r>
              <a:rPr lang="es"/>
              <a:t>con valor </a:t>
            </a:r>
            <a:r>
              <a:rPr lang="es">
                <a:solidFill>
                  <a:srgbClr val="0000FF"/>
                </a:solidFill>
              </a:rPr>
              <a:t>”hola que tal”</a:t>
            </a:r>
          </a:p>
          <a:p>
            <a:pPr lvl="0" rtl="0">
              <a:spcBef>
                <a:spcPts val="0"/>
              </a:spcBef>
              <a:buNone/>
            </a:pPr>
            <a:endParaRPr/>
          </a:p>
          <a:p>
            <a:pPr marL="457200" lvl="0" indent="-228600" rtl="0">
              <a:spcBef>
                <a:spcPts val="0"/>
              </a:spcBef>
            </a:pPr>
            <a:r>
              <a:rPr lang="es">
                <a:solidFill>
                  <a:srgbClr val="85200C"/>
                </a:solidFill>
              </a:rPr>
              <a:t>parse_str</a:t>
            </a:r>
            <a:r>
              <a:rPr lang="es"/>
              <a:t>(“</a:t>
            </a:r>
            <a:r>
              <a:rPr lang="es" b="1">
                <a:solidFill>
                  <a:srgbClr val="0000FF"/>
                </a:solidFill>
              </a:rPr>
              <a:t>h=v[]&amp;v[]=h</a:t>
            </a:r>
            <a:r>
              <a:rPr lang="es"/>
              <a:t>”) crearía </a:t>
            </a:r>
            <a:r>
              <a:rPr lang="es">
                <a:solidFill>
                  <a:srgbClr val="38761D"/>
                </a:solidFill>
              </a:rPr>
              <a:t>$h</a:t>
            </a:r>
            <a:r>
              <a:rPr lang="es"/>
              <a:t> con valor “</a:t>
            </a:r>
            <a:r>
              <a:rPr lang="es">
                <a:solidFill>
                  <a:srgbClr val="0000FF"/>
                </a:solidFill>
              </a:rPr>
              <a:t>v[]</a:t>
            </a:r>
            <a:r>
              <a:rPr lang="es"/>
              <a:t>” y </a:t>
            </a:r>
            <a:r>
              <a:rPr lang="es">
                <a:solidFill>
                  <a:srgbClr val="38761D"/>
                </a:solidFill>
              </a:rPr>
              <a:t>$v[0]</a:t>
            </a:r>
            <a:r>
              <a:rPr lang="es"/>
              <a:t> con valor “</a:t>
            </a:r>
            <a:r>
              <a:rPr lang="es">
                <a:solidFill>
                  <a:srgbClr val="0000FF"/>
                </a:solidFill>
              </a:rPr>
              <a:t>h</a:t>
            </a:r>
            <a:r>
              <a:rPr lang="es"/>
              <a:t>”</a:t>
            </a:r>
          </a:p>
          <a:p>
            <a:pPr marL="457200" lvl="0" indent="-228600" rtl="0">
              <a:spcBef>
                <a:spcPts val="0"/>
              </a:spcBef>
            </a:pPr>
            <a:r>
              <a:rPr lang="es"/>
              <a:t>Si llamamos a prueba.php?n=é</a:t>
            </a:r>
          </a:p>
          <a:p>
            <a:pPr marL="914400" lvl="1" indent="-228600" rtl="0">
              <a:spcBef>
                <a:spcPts val="0"/>
              </a:spcBef>
            </a:pPr>
            <a:r>
              <a:rPr lang="es"/>
              <a:t>Con prueba.php </a:t>
            </a:r>
          </a:p>
          <a:p>
            <a:pPr marL="1371600" lvl="0" indent="-228600" rtl="0">
              <a:spcBef>
                <a:spcPts val="0"/>
              </a:spcBef>
              <a:buNone/>
            </a:pPr>
            <a:r>
              <a:rPr lang="es" sz="800">
                <a:latin typeface="Source Code Pro"/>
                <a:ea typeface="Source Code Pro"/>
                <a:cs typeface="Source Code Pro"/>
                <a:sym typeface="Source Code Pro"/>
              </a:rPr>
              <a:t>&lt;?php</a:t>
            </a:r>
          </a:p>
          <a:p>
            <a:pPr marL="1371600" lvl="0" indent="-228600" rtl="0">
              <a:spcBef>
                <a:spcPts val="0"/>
              </a:spcBef>
              <a:buNone/>
            </a:pPr>
            <a:r>
              <a:rPr lang="es" sz="800">
                <a:latin typeface="Source Code Pro"/>
                <a:ea typeface="Source Code Pro"/>
                <a:cs typeface="Source Code Pro"/>
                <a:sym typeface="Source Code Pro"/>
              </a:rPr>
              <a:t>echo $_REQUEST ['n'], "&lt;br&gt;";</a:t>
            </a:r>
          </a:p>
          <a:p>
            <a:pPr marL="1371600" lvl="0" indent="-228600" rtl="0">
              <a:spcBef>
                <a:spcPts val="0"/>
              </a:spcBef>
              <a:buNone/>
            </a:pPr>
            <a:r>
              <a:rPr lang="es" sz="800">
                <a:latin typeface="Source Code Pro"/>
                <a:ea typeface="Source Code Pro"/>
                <a:cs typeface="Source Code Pro"/>
                <a:sym typeface="Source Code Pro"/>
              </a:rPr>
              <a:t>echo $_SERVER ['QUERY_STRING'], "&lt;br&gt;";</a:t>
            </a:r>
          </a:p>
          <a:p>
            <a:pPr marL="1371600" lvl="0" indent="-228600" rtl="0">
              <a:spcBef>
                <a:spcPts val="0"/>
              </a:spcBef>
              <a:buNone/>
            </a:pPr>
            <a:r>
              <a:rPr lang="es" sz="800">
                <a:latin typeface="Source Code Pro"/>
                <a:ea typeface="Source Code Pro"/>
                <a:cs typeface="Source Code Pro"/>
                <a:sym typeface="Source Code Pro"/>
              </a:rPr>
              <a:t>?&gt;</a:t>
            </a:r>
          </a:p>
          <a:p>
            <a:pPr marL="1371600" lvl="0" indent="-228600" rtl="0">
              <a:spcBef>
                <a:spcPts val="0"/>
              </a:spcBef>
              <a:buNone/>
            </a:pPr>
            <a:r>
              <a:rPr lang="es" sz="800">
                <a:latin typeface="Source Code Pro"/>
                <a:ea typeface="Source Code Pro"/>
                <a:cs typeface="Source Code Pro"/>
                <a:sym typeface="Source Code Pro"/>
              </a:rPr>
              <a:t>&lt;form&gt;</a:t>
            </a:r>
          </a:p>
          <a:p>
            <a:pPr marL="1371600" lvl="0" indent="-228600" rtl="0">
              <a:spcBef>
                <a:spcPts val="0"/>
              </a:spcBef>
              <a:buNone/>
            </a:pPr>
            <a:r>
              <a:rPr lang="es" sz="800">
                <a:latin typeface="Source Code Pro"/>
                <a:ea typeface="Source Code Pro"/>
                <a:cs typeface="Source Code Pro"/>
                <a:sym typeface="Source Code Pro"/>
              </a:rPr>
              <a:t>	&lt;input type="text" name="n"&gt; &lt;input type="submit"&gt;</a:t>
            </a:r>
          </a:p>
          <a:p>
            <a:pPr marL="1371600" lvl="0" indent="-228600" rtl="0">
              <a:spcBef>
                <a:spcPts val="0"/>
              </a:spcBef>
              <a:buNone/>
            </a:pPr>
            <a:r>
              <a:rPr lang="es" sz="800">
                <a:latin typeface="Source Code Pro"/>
                <a:ea typeface="Source Code Pro"/>
                <a:cs typeface="Source Code Pro"/>
                <a:sym typeface="Source Code Pro"/>
              </a:rPr>
              <a:t>&lt;/form&gt;</a:t>
            </a:r>
          </a:p>
          <a:p>
            <a:pPr marL="914400" lvl="1" indent="-228600" rtl="0">
              <a:spcBef>
                <a:spcPts val="0"/>
              </a:spcBef>
            </a:pPr>
            <a:r>
              <a:rPr lang="es"/>
              <a:t>Se verá…</a:t>
            </a:r>
          </a:p>
          <a:p>
            <a:pPr marL="1371600" lvl="1" indent="-228600" rtl="0">
              <a:spcBef>
                <a:spcPts val="0"/>
              </a:spcBef>
              <a:buNone/>
            </a:pPr>
            <a:r>
              <a:rPr lang="es"/>
              <a:t>é</a:t>
            </a:r>
          </a:p>
          <a:p>
            <a:pPr marL="1371600" lvl="1" indent="-228600" rtl="0">
              <a:spcBef>
                <a:spcPts val="0"/>
              </a:spcBef>
              <a:buNone/>
            </a:pPr>
            <a:r>
              <a:rPr lang="es"/>
              <a:t>n=%C3%A9</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372035" y="233279"/>
            <a:ext cx="8399999" cy="3330600"/>
          </a:xfrm>
          <a:prstGeom prst="roundRect">
            <a:avLst>
              <a:gd name="adj" fmla="val 3653"/>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9" name="Shape 9"/>
          <p:cNvSpPr/>
          <p:nvPr/>
        </p:nvSpPr>
        <p:spPr>
          <a:xfrm>
            <a:off x="372035" y="3678300"/>
            <a:ext cx="8399999" cy="904800"/>
          </a:xfrm>
          <a:prstGeom prst="roundRect">
            <a:avLst>
              <a:gd name="adj" fmla="val 15243"/>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10" name="Shape 10"/>
          <p:cNvSpPr txBox="1">
            <a:spLocks noGrp="1"/>
          </p:cNvSpPr>
          <p:nvPr>
            <p:ph type="ctrTitle"/>
          </p:nvPr>
        </p:nvSpPr>
        <p:spPr>
          <a:xfrm>
            <a:off x="685800" y="473108"/>
            <a:ext cx="7772400" cy="2842199"/>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896921"/>
            <a:ext cx="7772400" cy="460800"/>
          </a:xfrm>
          <a:prstGeom prst="rect">
            <a:avLst/>
          </a:prstGeom>
        </p:spPr>
        <p:txBody>
          <a:bodyPr lIns="91425" tIns="91425" rIns="91425" bIns="91425" anchor="ctr" anchorCtr="0"/>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14" name="Shape 14"/>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15" name="Shape 15"/>
          <p:cNvSpPr txBox="1">
            <a:spLocks noGrp="1"/>
          </p:cNvSpPr>
          <p:nvPr>
            <p:ph type="title"/>
          </p:nvPr>
        </p:nvSpPr>
        <p:spPr>
          <a:xfrm>
            <a:off x="457200" y="139527"/>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p:nvPr/>
        </p:nvSpPr>
        <p:spPr>
          <a:xfrm>
            <a:off x="372035"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19" name="Shape 19"/>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20" name="Shape 20"/>
          <p:cNvSpPr txBox="1">
            <a:spLocks noGrp="1"/>
          </p:cNvSpPr>
          <p:nvPr>
            <p:ph type="title"/>
          </p:nvPr>
        </p:nvSpPr>
        <p:spPr>
          <a:xfrm>
            <a:off x="457200" y="139527"/>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 name="Shape 21"/>
          <p:cNvSpPr txBox="1">
            <a:spLocks noGrp="1"/>
          </p:cNvSpPr>
          <p:nvPr>
            <p:ph type="body" idx="1"/>
          </p:nvPr>
        </p:nvSpPr>
        <p:spPr>
          <a:xfrm>
            <a:off x="457200" y="1200150"/>
            <a:ext cx="3925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p:nvPr/>
        </p:nvSpPr>
        <p:spPr>
          <a:xfrm>
            <a:off x="4657164"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23" name="Shape 23"/>
          <p:cNvSpPr txBox="1">
            <a:spLocks noGrp="1"/>
          </p:cNvSpPr>
          <p:nvPr>
            <p:ph type="body" idx="2"/>
          </p:nvPr>
        </p:nvSpPr>
        <p:spPr>
          <a:xfrm>
            <a:off x="4761353" y="1200150"/>
            <a:ext cx="3925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26" name="Shape 26"/>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27" name="Shape 27"/>
          <p:cNvSpPr txBox="1">
            <a:spLocks noGrp="1"/>
          </p:cNvSpPr>
          <p:nvPr>
            <p:ph type="title"/>
          </p:nvPr>
        </p:nvSpPr>
        <p:spPr>
          <a:xfrm>
            <a:off x="457200" y="139527"/>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372035" y="4276652"/>
            <a:ext cx="8399999" cy="649199"/>
          </a:xfrm>
          <a:prstGeom prst="rect">
            <a:avLst/>
          </a:prstGeom>
        </p:spPr>
        <p:txBody>
          <a:bodyPr lIns="91425" tIns="91425" rIns="91425" bIns="91425" anchor="t" anchorCtr="0"/>
          <a:lstStyle>
            <a:lvl1pPr>
              <a:spcBef>
                <a:spcPts val="0"/>
              </a:spcBef>
              <a:buClr>
                <a:schemeClr val="lt1"/>
              </a:buClr>
              <a:buSzPct val="100000"/>
              <a:buNone/>
              <a:defRPr sz="2400" b="1">
                <a:solidFill>
                  <a:schemeClr val="lt1"/>
                </a:solidFill>
              </a:defRPr>
            </a:lvl1pPr>
          </a:lstStyle>
          <a:p>
            <a:endParaRPr/>
          </a:p>
        </p:txBody>
      </p:sp>
      <p:sp>
        <p:nvSpPr>
          <p:cNvPr id="30" name="Shape 30"/>
          <p:cNvSpPr/>
          <p:nvPr/>
        </p:nvSpPr>
        <p:spPr>
          <a:xfrm>
            <a:off x="372035" y="233279"/>
            <a:ext cx="8399999" cy="3868499"/>
          </a:xfrm>
          <a:prstGeom prst="roundRect">
            <a:avLst>
              <a:gd name="adj" fmla="val 2776"/>
            </a:avLst>
          </a:prstGeom>
          <a:solidFill>
            <a:srgbClr val="FFFFFF"/>
          </a:solidFill>
          <a:ln>
            <a:noFill/>
          </a:ln>
        </p:spPr>
        <p:txBody>
          <a:bodyPr lIns="91425" tIns="45700" rIns="91425" bIns="45700" anchor="ctr" anchorCtr="0">
            <a:noAutofit/>
          </a:bodyPr>
          <a:lstStyle/>
          <a:p>
            <a:pPr>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1"/>
        <p:cNvGrpSpPr/>
        <p:nvPr/>
      </p:nvGrpSpPr>
      <p:grpSpPr>
        <a:xfrm>
          <a:off x="0" y="0"/>
          <a:ext cx="0" cy="0"/>
          <a:chOff x="0" y="0"/>
          <a:chExt cx="0" cy="0"/>
        </a:xfrm>
      </p:grpSpPr>
      <p:sp>
        <p:nvSpPr>
          <p:cNvPr id="32" name="Shape 32"/>
          <p:cNvSpPr/>
          <p:nvPr/>
        </p:nvSpPr>
        <p:spPr>
          <a:xfrm>
            <a:off x="372035" y="235584"/>
            <a:ext cx="8399999" cy="4672199"/>
          </a:xfrm>
          <a:prstGeom prst="roundRect">
            <a:avLst>
              <a:gd name="adj" fmla="val 2255"/>
            </a:avLst>
          </a:prstGeom>
          <a:solidFill>
            <a:srgbClr val="FFFFFF"/>
          </a:solidFill>
          <a:ln>
            <a:noFill/>
          </a:ln>
        </p:spPr>
        <p:txBody>
          <a:bodyPr lIns="91425" tIns="45700" rIns="91425" bIns="45700" anchor="ctr" anchorCtr="0">
            <a:noAutofit/>
          </a:bodyPr>
          <a:lstStyle/>
          <a:p>
            <a:pPr>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a:spcBef>
                <a:spcPts val="0"/>
              </a:spcBef>
              <a:buClr>
                <a:schemeClr val="dk2"/>
              </a:buClr>
              <a:buSzPct val="100000"/>
              <a:buNone/>
              <a:defRPr sz="3600" b="1">
                <a:solidFill>
                  <a:schemeClr val="dk2"/>
                </a:solidFill>
              </a:defRPr>
            </a:lvl1pPr>
            <a:lvl2pPr>
              <a:spcBef>
                <a:spcPts val="0"/>
              </a:spcBef>
              <a:buClr>
                <a:schemeClr val="dk2"/>
              </a:buClr>
              <a:buSzPct val="100000"/>
              <a:buNone/>
              <a:defRPr sz="3600" b="1">
                <a:solidFill>
                  <a:schemeClr val="dk2"/>
                </a:solidFill>
              </a:defRPr>
            </a:lvl2pPr>
            <a:lvl3pPr>
              <a:spcBef>
                <a:spcPts val="0"/>
              </a:spcBef>
              <a:buClr>
                <a:schemeClr val="dk2"/>
              </a:buClr>
              <a:buSzPct val="100000"/>
              <a:buNone/>
              <a:defRPr sz="3600" b="1">
                <a:solidFill>
                  <a:schemeClr val="dk2"/>
                </a:solidFill>
              </a:defRPr>
            </a:lvl3pPr>
            <a:lvl4pPr>
              <a:spcBef>
                <a:spcPts val="0"/>
              </a:spcBef>
              <a:buClr>
                <a:schemeClr val="dk2"/>
              </a:buClr>
              <a:buSzPct val="100000"/>
              <a:buNone/>
              <a:defRPr sz="3600" b="1">
                <a:solidFill>
                  <a:schemeClr val="dk2"/>
                </a:solidFill>
              </a:defRPr>
            </a:lvl4pPr>
            <a:lvl5pPr>
              <a:spcBef>
                <a:spcPts val="0"/>
              </a:spcBef>
              <a:buClr>
                <a:schemeClr val="dk2"/>
              </a:buClr>
              <a:buSzPct val="100000"/>
              <a:buNone/>
              <a:defRPr sz="3600" b="1">
                <a:solidFill>
                  <a:schemeClr val="dk2"/>
                </a:solidFill>
              </a:defRPr>
            </a:lvl5pPr>
            <a:lvl6pPr>
              <a:spcBef>
                <a:spcPts val="0"/>
              </a:spcBef>
              <a:buClr>
                <a:schemeClr val="dk2"/>
              </a:buClr>
              <a:buSzPct val="100000"/>
              <a:buNone/>
              <a:defRPr sz="3600" b="1">
                <a:solidFill>
                  <a:schemeClr val="dk2"/>
                </a:solidFill>
              </a:defRPr>
            </a:lvl6pPr>
            <a:lvl7pPr>
              <a:spcBef>
                <a:spcPts val="0"/>
              </a:spcBef>
              <a:buClr>
                <a:schemeClr val="dk2"/>
              </a:buClr>
              <a:buSzPct val="100000"/>
              <a:buNone/>
              <a:defRPr sz="3600" b="1">
                <a:solidFill>
                  <a:schemeClr val="dk2"/>
                </a:solidFill>
              </a:defRPr>
            </a:lvl7pPr>
            <a:lvl8pPr>
              <a:spcBef>
                <a:spcPts val="0"/>
              </a:spcBef>
              <a:buClr>
                <a:schemeClr val="dk2"/>
              </a:buClr>
              <a:buSzPct val="100000"/>
              <a:buNone/>
              <a:defRPr sz="3600" b="1">
                <a:solidFill>
                  <a:schemeClr val="dk2"/>
                </a:solidFill>
              </a:defRPr>
            </a:lvl8pPr>
            <a:lvl9pPr>
              <a:spcBef>
                <a:spcPts val="0"/>
              </a:spcBef>
              <a:buClr>
                <a:schemeClr val="dk2"/>
              </a:buClr>
              <a:buSzPct val="100000"/>
              <a:buNone/>
              <a:defRPr sz="3600" b="1">
                <a:solidFill>
                  <a:schemeClr val="dk2"/>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slide=id.g48624bd68_022"/><Relationship Id="rId13" Type="http://schemas.openxmlformats.org/officeDocument/2006/relationships/hyperlink" Target="#slide=id.g48624bd68_014"/><Relationship Id="rId18" Type="http://schemas.openxmlformats.org/officeDocument/2006/relationships/hyperlink" Target="#slide=id.g48624bd68_036"/><Relationship Id="rId3" Type="http://schemas.openxmlformats.org/officeDocument/2006/relationships/hyperlink" Target="#slide=next"/><Relationship Id="rId7" Type="http://schemas.openxmlformats.org/officeDocument/2006/relationships/hyperlink" Target="#slide=id.g4d6cfde9e_0133"/><Relationship Id="rId12" Type="http://schemas.openxmlformats.org/officeDocument/2006/relationships/hyperlink" Target="#slide=id.g480334903_020"/><Relationship Id="rId17" Type="http://schemas.openxmlformats.org/officeDocument/2006/relationships/hyperlink" Target="#slide=id.g48624bd68_031"/><Relationship Id="rId2" Type="http://schemas.openxmlformats.org/officeDocument/2006/relationships/notesSlide" Target="../notesSlides/notesSlide2.xml"/><Relationship Id="rId16" Type="http://schemas.openxmlformats.org/officeDocument/2006/relationships/hyperlink" Target="#slide=id.g3dbab8ab3_010"/><Relationship Id="rId1" Type="http://schemas.openxmlformats.org/officeDocument/2006/relationships/slideLayout" Target="../slideLayouts/slideLayout2.xml"/><Relationship Id="rId6" Type="http://schemas.openxmlformats.org/officeDocument/2006/relationships/hyperlink" Target="#slide=id.g4d6cfde9e_0103"/><Relationship Id="rId11" Type="http://schemas.openxmlformats.org/officeDocument/2006/relationships/hyperlink" Target="#slide=id.g480334903_044"/><Relationship Id="rId5" Type="http://schemas.openxmlformats.org/officeDocument/2006/relationships/hyperlink" Target="#slide=id.g4d6cfde9e_053"/><Relationship Id="rId15" Type="http://schemas.openxmlformats.org/officeDocument/2006/relationships/hyperlink" Target="#slide=id.g480334903_039"/><Relationship Id="rId10" Type="http://schemas.openxmlformats.org/officeDocument/2006/relationships/hyperlink" Target="#slide=id.g480334903_012"/><Relationship Id="rId4" Type="http://schemas.openxmlformats.org/officeDocument/2006/relationships/hyperlink" Target="#slide=id.g4d6cfde9e_044"/><Relationship Id="rId9" Type="http://schemas.openxmlformats.org/officeDocument/2006/relationships/hyperlink" Target="#slide=id.g480334903_00"/><Relationship Id="rId14" Type="http://schemas.openxmlformats.org/officeDocument/2006/relationships/hyperlink" Target="#slide=id.g480334903_033"/></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xdebug.org/wizard.php"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w3schools.com/html/default.asp" TargetMode="External"/><Relationship Id="rId7" Type="http://schemas.openxmlformats.org/officeDocument/2006/relationships/hyperlink" Target="http://php.net/manual/e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www.w3schools.com/php/default.asp" TargetMode="External"/><Relationship Id="rId5" Type="http://schemas.openxmlformats.org/officeDocument/2006/relationships/hyperlink" Target="http://www.w3schools.com/css/default.asp" TargetMode="External"/><Relationship Id="rId4" Type="http://schemas.openxmlformats.org/officeDocument/2006/relationships/hyperlink" Target="http://www.w3.org/TR/html-marku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fp.org/novedades/mayo/nov.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code.tutsplus.com/tutorials/http-headers-for-dummies--net-8039"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3.org/Protocols/rfc2616/rfc2616-sec14.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host/ruta/archiv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473108"/>
            <a:ext cx="7772400" cy="2842199"/>
          </a:xfrm>
          <a:prstGeom prst="rect">
            <a:avLst/>
          </a:prstGeom>
        </p:spPr>
        <p:txBody>
          <a:bodyPr lIns="91425" tIns="91425" rIns="91425" bIns="91425" anchor="b" anchorCtr="0">
            <a:noAutofit/>
          </a:bodyPr>
          <a:lstStyle/>
          <a:p>
            <a:pPr rtl="0">
              <a:spcBef>
                <a:spcPts val="0"/>
              </a:spcBef>
              <a:buNone/>
            </a:pPr>
            <a:r>
              <a:rPr lang="es"/>
              <a:t>PHP</a:t>
            </a:r>
          </a:p>
          <a:p>
            <a:pPr>
              <a:spcBef>
                <a:spcPts val="0"/>
              </a:spcBef>
              <a:buNone/>
            </a:pPr>
            <a:r>
              <a:rPr lang="es"/>
              <a:t>avanzado</a:t>
            </a:r>
          </a:p>
        </p:txBody>
      </p:sp>
      <p:sp>
        <p:nvSpPr>
          <p:cNvPr id="35" name="Shape 35"/>
          <p:cNvSpPr txBox="1">
            <a:spLocks noGrp="1"/>
          </p:cNvSpPr>
          <p:nvPr>
            <p:ph type="subTitle" idx="1"/>
          </p:nvPr>
        </p:nvSpPr>
        <p:spPr>
          <a:xfrm>
            <a:off x="685800" y="3896921"/>
            <a:ext cx="7772400" cy="460800"/>
          </a:xfrm>
          <a:prstGeom prst="rect">
            <a:avLst/>
          </a:prstGeom>
        </p:spPr>
        <p:txBody>
          <a:bodyPr lIns="91425" tIns="91425" rIns="91425" bIns="91425" anchor="ctr" anchorCtr="0">
            <a:noAutofit/>
          </a:bodyPr>
          <a:lstStyle/>
          <a:p>
            <a:pPr>
              <a:spcBef>
                <a:spcPts val="0"/>
              </a:spcBef>
              <a:buNone/>
            </a:pPr>
            <a:r>
              <a:rPr lang="es"/>
              <a:t>Realizado por A.Garay (dpto. Informática)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Contenido dinámico y estático</a:t>
            </a:r>
          </a:p>
        </p:txBody>
      </p:sp>
      <p:sp>
        <p:nvSpPr>
          <p:cNvPr id="119" name="Shape 119"/>
          <p:cNvSpPr txBox="1">
            <a:spLocks noGrp="1"/>
          </p:cNvSpPr>
          <p:nvPr>
            <p:ph type="body" idx="1"/>
          </p:nvPr>
        </p:nvSpPr>
        <p:spPr>
          <a:xfrm>
            <a:off x="381000" y="1200150"/>
            <a:ext cx="8293200" cy="3725699"/>
          </a:xfrm>
          <a:prstGeom prst="rect">
            <a:avLst/>
          </a:prstGeom>
        </p:spPr>
        <p:txBody>
          <a:bodyPr lIns="91425" tIns="91425" rIns="91425" bIns="91425" anchor="t" anchorCtr="0">
            <a:noAutofit/>
          </a:bodyPr>
          <a:lstStyle/>
          <a:p>
            <a:pPr marL="457200" lvl="0" indent="-228600" rtl="0">
              <a:spcBef>
                <a:spcPts val="0"/>
              </a:spcBef>
              <a:buSzPct val="100000"/>
            </a:pPr>
            <a:r>
              <a:rPr lang="es" sz="1800"/>
              <a:t>El archivo del ejemplo anterior, suele ser un archivo “html”, en cuyo caso el navegador lo descargaría e inmediatamente lo dibujaría, en función del código contenido.</a:t>
            </a:r>
          </a:p>
          <a:p>
            <a:pPr marL="457200" lvl="0" indent="-228600" rtl="0">
              <a:spcBef>
                <a:spcPts val="0"/>
              </a:spcBef>
              <a:buSzPct val="100000"/>
            </a:pPr>
            <a:r>
              <a:rPr lang="es" sz="1800"/>
              <a:t>Si queremos que la página web descargada varíe su contenido dependiendo de ciertas circunstancias necesitamos que su contenido no sea estático (HTML), sino que se regenere cada vez que se invoca su descarga (PHP, ASP, JSP, etc…)</a:t>
            </a:r>
          </a:p>
          <a:p>
            <a:pPr marL="457200" lvl="0" indent="-228600" rtl="0">
              <a:spcBef>
                <a:spcPts val="0"/>
              </a:spcBef>
              <a:buSzPct val="100000"/>
            </a:pPr>
            <a:r>
              <a:rPr lang="es" sz="1800"/>
              <a:t>Sin embargo, si queremos que estas circunstancias cambien en función de aspectos que ocurren en el lado cliente y no en el lado servidor sólo, el cliente necesita algún mecanismo para poder pasarle información al servidor justo en el momento que hace la petición de descarga del recurso.</a:t>
            </a:r>
          </a:p>
          <a:p>
            <a:pPr marL="457200" lvl="0" indent="-228600">
              <a:spcBef>
                <a:spcPts val="0"/>
              </a:spcBef>
              <a:buSzPct val="100000"/>
            </a:pPr>
            <a:r>
              <a:rPr lang="es" sz="1800"/>
              <a:t>La forma más habitual de conseguir esto es mediante el uso de formularios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p:nvPr/>
        </p:nvSpPr>
        <p:spPr>
          <a:xfrm>
            <a:off x="1323453" y="4173325"/>
            <a:ext cx="2032667" cy="261576"/>
          </a:xfrm>
          <a:prstGeom prst="flowChartTerminator">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5" name="Shape 125"/>
          <p:cNvSpPr/>
          <p:nvPr/>
        </p:nvSpPr>
        <p:spPr>
          <a:xfrm>
            <a:off x="479475" y="1351250"/>
            <a:ext cx="6189599" cy="1710899"/>
          </a:xfrm>
          <a:prstGeom prst="rect">
            <a:avLst/>
          </a:prstGeom>
          <a:solidFill>
            <a:srgbClr val="FFF2CC"/>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6" name="Shape 126"/>
          <p:cNvSpPr/>
          <p:nvPr/>
        </p:nvSpPr>
        <p:spPr>
          <a:xfrm>
            <a:off x="3737750" y="1394850"/>
            <a:ext cx="1405727" cy="196128"/>
          </a:xfrm>
          <a:prstGeom prst="flowChartTerminator">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7" name="Shape 12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Formulario básico</a:t>
            </a:r>
          </a:p>
        </p:txBody>
      </p:sp>
      <p:sp>
        <p:nvSpPr>
          <p:cNvPr id="128" name="Shape 128"/>
          <p:cNvSpPr/>
          <p:nvPr/>
        </p:nvSpPr>
        <p:spPr>
          <a:xfrm>
            <a:off x="3484100" y="4192858"/>
            <a:ext cx="972600" cy="196199"/>
          </a:xfrm>
          <a:prstGeom prst="round2DiagRect">
            <a:avLst>
              <a:gd name="adj1" fmla="val 16667"/>
              <a:gd name="adj2" fmla="val 0"/>
            </a:avLst>
          </a:prstGeom>
          <a:solidFill>
            <a:srgbClr val="FFE5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29" name="Shape 129"/>
          <p:cNvSpPr/>
          <p:nvPr/>
        </p:nvSpPr>
        <p:spPr>
          <a:xfrm>
            <a:off x="5925200" y="4192858"/>
            <a:ext cx="972600" cy="196199"/>
          </a:xfrm>
          <a:prstGeom prst="round2DiagRect">
            <a:avLst>
              <a:gd name="adj1" fmla="val 16667"/>
              <a:gd name="adj2" fmla="val 0"/>
            </a:avLst>
          </a:prstGeom>
          <a:solidFill>
            <a:srgbClr val="FFE5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30" name="Shape 130"/>
          <p:cNvPicPr preferRelativeResize="0"/>
          <p:nvPr/>
        </p:nvPicPr>
        <p:blipFill>
          <a:blip r:embed="rId3">
            <a:alphaModFix/>
          </a:blip>
          <a:stretch>
            <a:fillRect/>
          </a:stretch>
        </p:blipFill>
        <p:spPr>
          <a:xfrm>
            <a:off x="2284437" y="3552500"/>
            <a:ext cx="4029075" cy="276225"/>
          </a:xfrm>
          <a:prstGeom prst="rect">
            <a:avLst/>
          </a:prstGeom>
          <a:noFill/>
          <a:ln>
            <a:noFill/>
          </a:ln>
        </p:spPr>
      </p:pic>
      <p:sp>
        <p:nvSpPr>
          <p:cNvPr id="131" name="Shape 131"/>
          <p:cNvSpPr/>
          <p:nvPr/>
        </p:nvSpPr>
        <p:spPr>
          <a:xfrm>
            <a:off x="2342900" y="3585275"/>
            <a:ext cx="544875" cy="196199"/>
          </a:xfrm>
          <a:prstGeom prst="flowChartPunchedTape">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s" sz="800"/>
              <a:t>dato1</a:t>
            </a:r>
          </a:p>
        </p:txBody>
      </p:sp>
      <p:sp>
        <p:nvSpPr>
          <p:cNvPr id="132" name="Shape 132"/>
          <p:cNvSpPr/>
          <p:nvPr/>
        </p:nvSpPr>
        <p:spPr>
          <a:xfrm>
            <a:off x="4084599" y="3585275"/>
            <a:ext cx="544875" cy="196199"/>
          </a:xfrm>
          <a:prstGeom prst="flowChartPunchedTape">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s" sz="800"/>
              <a:t>datoN</a:t>
            </a:r>
          </a:p>
        </p:txBody>
      </p:sp>
      <p:sp>
        <p:nvSpPr>
          <p:cNvPr id="133" name="Shape 133"/>
          <p:cNvSpPr/>
          <p:nvPr/>
        </p:nvSpPr>
        <p:spPr>
          <a:xfrm>
            <a:off x="4584675" y="4129575"/>
            <a:ext cx="602174" cy="327399"/>
          </a:xfrm>
          <a:prstGeom prst="flowChartPunchedTape">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4" name="Shape 134"/>
          <p:cNvSpPr/>
          <p:nvPr/>
        </p:nvSpPr>
        <p:spPr>
          <a:xfrm>
            <a:off x="7132600" y="4118675"/>
            <a:ext cx="658700" cy="327399"/>
          </a:xfrm>
          <a:prstGeom prst="flowChartPunchedTape">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5" name="Shape 135"/>
          <p:cNvSpPr/>
          <p:nvPr/>
        </p:nvSpPr>
        <p:spPr>
          <a:xfrm>
            <a:off x="3182000" y="2222475"/>
            <a:ext cx="751800" cy="196199"/>
          </a:xfrm>
          <a:prstGeom prst="round2DiagRect">
            <a:avLst>
              <a:gd name="adj1" fmla="val 16667"/>
              <a:gd name="adj2" fmla="val 0"/>
            </a:avLst>
          </a:prstGeom>
          <a:solidFill>
            <a:srgbClr val="FFE5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6" name="Shape 136"/>
          <p:cNvSpPr/>
          <p:nvPr/>
        </p:nvSpPr>
        <p:spPr>
          <a:xfrm>
            <a:off x="3182000" y="1667275"/>
            <a:ext cx="751800" cy="196199"/>
          </a:xfrm>
          <a:prstGeom prst="round2DiagRect">
            <a:avLst>
              <a:gd name="adj1" fmla="val 16667"/>
              <a:gd name="adj2" fmla="val 0"/>
            </a:avLst>
          </a:prstGeom>
          <a:solidFill>
            <a:srgbClr val="FFE599"/>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7" name="Shape 13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s" sz="1400"/>
              <a:t>&lt;</a:t>
            </a:r>
            <a:r>
              <a:rPr lang="es" sz="1400" b="1"/>
              <a:t>form</a:t>
            </a:r>
            <a:r>
              <a:rPr lang="es" sz="1400"/>
              <a:t>   </a:t>
            </a:r>
            <a:r>
              <a:rPr lang="es" sz="1400" b="1"/>
              <a:t>name</a:t>
            </a:r>
            <a:r>
              <a:rPr lang="es" sz="1400"/>
              <a:t>="miformulario"   </a:t>
            </a:r>
            <a:r>
              <a:rPr lang="es" sz="1400" b="1">
                <a:solidFill>
                  <a:srgbClr val="FF0000"/>
                </a:solidFill>
              </a:rPr>
              <a:t>action</a:t>
            </a:r>
            <a:r>
              <a:rPr lang="es" sz="1400"/>
              <a:t>="</a:t>
            </a:r>
            <a:r>
              <a:rPr lang="es" sz="1100" b="1"/>
              <a:t>http://host/rutaArch/</a:t>
            </a:r>
            <a:r>
              <a:rPr lang="es" sz="1400"/>
              <a:t>"   </a:t>
            </a:r>
            <a:r>
              <a:rPr lang="es" sz="1400" b="1"/>
              <a:t>method</a:t>
            </a:r>
            <a:r>
              <a:rPr lang="es" sz="1400"/>
              <a:t>="get"&gt;</a:t>
            </a:r>
          </a:p>
          <a:p>
            <a:pPr rtl="0">
              <a:spcBef>
                <a:spcPts val="0"/>
              </a:spcBef>
              <a:buNone/>
            </a:pPr>
            <a:r>
              <a:rPr lang="es" sz="1400"/>
              <a:t>	&lt;</a:t>
            </a:r>
            <a:r>
              <a:rPr lang="es" sz="1400" b="1"/>
              <a:t>input</a:t>
            </a:r>
            <a:r>
              <a:rPr lang="es" sz="1400"/>
              <a:t> type="text" </a:t>
            </a:r>
            <a:r>
              <a:rPr lang="es" sz="1400" b="1">
                <a:solidFill>
                  <a:srgbClr val="6AA84F"/>
                </a:solidFill>
              </a:rPr>
              <a:t>name</a:t>
            </a:r>
            <a:r>
              <a:rPr lang="es" sz="1400"/>
              <a:t>=“ PARAM1" &gt;</a:t>
            </a:r>
          </a:p>
          <a:p>
            <a:pPr rtl="0">
              <a:spcBef>
                <a:spcPts val="0"/>
              </a:spcBef>
              <a:buNone/>
            </a:pPr>
            <a:r>
              <a:rPr lang="es" sz="1400"/>
              <a:t>	…….</a:t>
            </a:r>
          </a:p>
          <a:p>
            <a:pPr rtl="0">
              <a:spcBef>
                <a:spcPts val="0"/>
              </a:spcBef>
              <a:buNone/>
            </a:pPr>
            <a:r>
              <a:rPr lang="es" sz="1400"/>
              <a:t>	&lt;</a:t>
            </a:r>
            <a:r>
              <a:rPr lang="es" sz="1400" b="1"/>
              <a:t>input</a:t>
            </a:r>
            <a:r>
              <a:rPr lang="es" sz="1400"/>
              <a:t> type=“text” </a:t>
            </a:r>
            <a:r>
              <a:rPr lang="es" sz="1400" b="1">
                <a:solidFill>
                  <a:srgbClr val="6AA84F"/>
                </a:solidFill>
              </a:rPr>
              <a:t>name</a:t>
            </a:r>
            <a:r>
              <a:rPr lang="es" sz="1400"/>
              <a:t>=“ PARAMn” &gt;</a:t>
            </a:r>
          </a:p>
          <a:p>
            <a:pPr rtl="0">
              <a:spcBef>
                <a:spcPts val="0"/>
              </a:spcBef>
              <a:buNone/>
            </a:pPr>
            <a:r>
              <a:rPr lang="es" sz="1400"/>
              <a:t>	&lt;</a:t>
            </a:r>
            <a:r>
              <a:rPr lang="es" sz="1400" b="1"/>
              <a:t>input</a:t>
            </a:r>
            <a:r>
              <a:rPr lang="es" sz="1400"/>
              <a:t> type="submit" value=“Enviar" /&gt;</a:t>
            </a:r>
          </a:p>
          <a:p>
            <a:pPr rtl="0">
              <a:spcBef>
                <a:spcPts val="0"/>
              </a:spcBef>
              <a:buNone/>
            </a:pPr>
            <a:r>
              <a:rPr lang="es" sz="1400"/>
              <a:t>&lt;/</a:t>
            </a:r>
            <a:r>
              <a:rPr lang="es" sz="1400" b="1"/>
              <a:t>form</a:t>
            </a:r>
            <a:r>
              <a:rPr lang="es" sz="1400"/>
              <a:t>&gt;</a:t>
            </a:r>
          </a:p>
          <a:p>
            <a:pPr marL="457200" lvl="0" indent="-228600" rtl="0">
              <a:spcBef>
                <a:spcPts val="0"/>
              </a:spcBef>
              <a:buSzPct val="100000"/>
            </a:pPr>
            <a:r>
              <a:rPr lang="es" sz="1400"/>
              <a:t>Pintaría un formulario con “n” cuadros de texto donde el usuario puede escribir lo que quiera utilizando el teclado.</a:t>
            </a:r>
          </a:p>
          <a:p>
            <a:pPr lvl="0" rtl="0">
              <a:spcBef>
                <a:spcPts val="0"/>
              </a:spcBef>
              <a:buNone/>
            </a:pPr>
            <a:endParaRPr sz="1400"/>
          </a:p>
          <a:p>
            <a:pPr marL="457200" lvl="0" indent="-228600" rtl="0">
              <a:spcBef>
                <a:spcPts val="0"/>
              </a:spcBef>
              <a:buSzPct val="100000"/>
            </a:pPr>
            <a:r>
              <a:rPr lang="es" sz="1400"/>
              <a:t>Cuando se pulsa el botón “Enviar” el navegador construye y descarga la siguiente URI.</a:t>
            </a:r>
          </a:p>
          <a:p>
            <a:pPr algn="ctr" rtl="0">
              <a:spcBef>
                <a:spcPts val="0"/>
              </a:spcBef>
              <a:buNone/>
            </a:pPr>
            <a:r>
              <a:rPr lang="es" sz="1800"/>
              <a:t>http://host/rutaArch/? PARAM1=dato1 &amp; … &amp; PARAMn = datoN</a:t>
            </a:r>
          </a:p>
          <a:p>
            <a:pPr marL="457200" lvl="0" indent="-228600" rtl="0">
              <a:spcBef>
                <a:spcPts val="0"/>
              </a:spcBef>
              <a:buSzPct val="100000"/>
            </a:pPr>
            <a:r>
              <a:rPr lang="es" sz="1400"/>
              <a:t>Donde dato1 … datoN son los datos reales introducidos por el cliente en el formulario web</a:t>
            </a:r>
          </a:p>
          <a:p>
            <a:pPr>
              <a:spcBef>
                <a:spcPts val="0"/>
              </a:spcBef>
              <a:buNone/>
            </a:pP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Envío de parámetros GET (HTTP)</a:t>
            </a:r>
          </a:p>
        </p:txBody>
      </p:sp>
      <p:sp>
        <p:nvSpPr>
          <p:cNvPr id="143" name="Shape 143"/>
          <p:cNvSpPr txBox="1"/>
          <p:nvPr/>
        </p:nvSpPr>
        <p:spPr>
          <a:xfrm>
            <a:off x="4773000" y="1296680"/>
            <a:ext cx="3913800" cy="32036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s" b="1">
                <a:solidFill>
                  <a:srgbClr val="FF0000"/>
                </a:solidFill>
              </a:rPr>
              <a:t>GET</a:t>
            </a:r>
            <a:r>
              <a:rPr lang="es" b="1"/>
              <a:t>  </a:t>
            </a:r>
            <a:r>
              <a:rPr lang="es" b="1">
                <a:solidFill>
                  <a:srgbClr val="0000FF"/>
                </a:solidFill>
              </a:rPr>
              <a:t>/prueba.php?</a:t>
            </a:r>
            <a:r>
              <a:rPr lang="es" b="1">
                <a:solidFill>
                  <a:srgbClr val="B45F06"/>
                </a:solidFill>
              </a:rPr>
              <a:t>nombre</a:t>
            </a:r>
            <a:r>
              <a:rPr lang="es" b="1">
                <a:solidFill>
                  <a:srgbClr val="0000FF"/>
                </a:solidFill>
              </a:rPr>
              <a:t>=</a:t>
            </a:r>
            <a:r>
              <a:rPr lang="es" b="1">
                <a:solidFill>
                  <a:srgbClr val="A64D79"/>
                </a:solidFill>
              </a:rPr>
              <a:t>Pepe</a:t>
            </a:r>
            <a:r>
              <a:rPr lang="es" b="1"/>
              <a:t>  HTTP/1.1</a:t>
            </a:r>
          </a:p>
          <a:p>
            <a:pPr lvl="0" rtl="0">
              <a:spcBef>
                <a:spcPts val="0"/>
              </a:spcBef>
              <a:buNone/>
            </a:pPr>
            <a:r>
              <a:rPr lang="es" b="1"/>
              <a:t>Host</a:t>
            </a:r>
            <a:r>
              <a:rPr lang="es"/>
              <a:t>: www.sitio.com</a:t>
            </a:r>
          </a:p>
          <a:p>
            <a:pPr lvl="0" rtl="0">
              <a:spcBef>
                <a:spcPts val="0"/>
              </a:spcBef>
              <a:buNone/>
            </a:pPr>
            <a:r>
              <a:rPr lang="es" b="1"/>
              <a:t>Connection</a:t>
            </a:r>
            <a:r>
              <a:rPr lang="es"/>
              <a:t>: keep-alive</a:t>
            </a:r>
          </a:p>
          <a:p>
            <a:pPr lvl="0" rtl="0">
              <a:spcBef>
                <a:spcPts val="0"/>
              </a:spcBef>
              <a:buNone/>
            </a:pPr>
            <a:r>
              <a:rPr lang="es" b="1"/>
              <a:t>Accept</a:t>
            </a:r>
            <a:r>
              <a:rPr lang="es"/>
              <a:t>: text/html, application/xhtml+xml, application/xml;q=0.9, image/webp, */*;q=0.8</a:t>
            </a:r>
          </a:p>
          <a:p>
            <a:pPr lvl="0" rtl="0">
              <a:spcBef>
                <a:spcPts val="0"/>
              </a:spcBef>
              <a:buNone/>
            </a:pPr>
            <a:r>
              <a:rPr lang="es" b="1"/>
              <a:t>User-Agent</a:t>
            </a:r>
            <a:r>
              <a:rPr lang="es"/>
              <a:t>: Mozilla/5.0 (X11; Linux i686) AppleWebKit/537.36 (KHTML, like Gecko) Chrome/37.0.2062.120 Safari/537.36</a:t>
            </a:r>
          </a:p>
          <a:p>
            <a:pPr lvl="0" rtl="0">
              <a:spcBef>
                <a:spcPts val="0"/>
              </a:spcBef>
              <a:buNone/>
            </a:pPr>
            <a:r>
              <a:rPr lang="es" b="1"/>
              <a:t>Accept-Encoding</a:t>
            </a:r>
            <a:r>
              <a:rPr lang="es"/>
              <a:t>: gzip,deflate,sdch</a:t>
            </a:r>
          </a:p>
          <a:p>
            <a:pPr lvl="0" rtl="0">
              <a:spcBef>
                <a:spcPts val="0"/>
              </a:spcBef>
              <a:buNone/>
            </a:pPr>
            <a:r>
              <a:rPr lang="es" b="1"/>
              <a:t>Accept-Language</a:t>
            </a:r>
            <a:r>
              <a:rPr lang="es"/>
              <a:t>: es,en-US;q=0.8,en;q=0.6</a:t>
            </a:r>
          </a:p>
          <a:p>
            <a:pPr lvl="0" rtl="0">
              <a:spcBef>
                <a:spcPts val="0"/>
              </a:spcBef>
              <a:buNone/>
            </a:pPr>
            <a:endParaRPr/>
          </a:p>
          <a:p>
            <a:pPr lvl="0" rtl="0">
              <a:spcBef>
                <a:spcPts val="0"/>
              </a:spcBef>
              <a:buNone/>
            </a:pPr>
            <a:endParaRPr/>
          </a:p>
        </p:txBody>
      </p:sp>
      <p:sp>
        <p:nvSpPr>
          <p:cNvPr id="144" name="Shape 144"/>
          <p:cNvSpPr txBox="1"/>
          <p:nvPr/>
        </p:nvSpPr>
        <p:spPr>
          <a:xfrm>
            <a:off x="501275" y="1285950"/>
            <a:ext cx="4217099" cy="19070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s"/>
              <a:t>&lt;</a:t>
            </a:r>
            <a:r>
              <a:rPr lang="es" b="1"/>
              <a:t>form</a:t>
            </a:r>
            <a:r>
              <a:rPr lang="es"/>
              <a:t> </a:t>
            </a:r>
          </a:p>
          <a:p>
            <a:pPr marL="457200" indent="0" rtl="0">
              <a:spcBef>
                <a:spcPts val="0"/>
              </a:spcBef>
              <a:buNone/>
            </a:pPr>
            <a:r>
              <a:rPr lang="es" b="1"/>
              <a:t>name</a:t>
            </a:r>
            <a:r>
              <a:rPr lang="es"/>
              <a:t>="miformulario" </a:t>
            </a:r>
            <a:r>
              <a:rPr lang="es" b="1"/>
              <a:t>action</a:t>
            </a:r>
            <a:r>
              <a:rPr lang="es"/>
              <a:t>="http://www.sitio.com</a:t>
            </a:r>
            <a:r>
              <a:rPr lang="es" b="1">
                <a:solidFill>
                  <a:srgbClr val="0000FF"/>
                </a:solidFill>
              </a:rPr>
              <a:t>/prueba.php</a:t>
            </a:r>
            <a:r>
              <a:rPr lang="es"/>
              <a:t>" </a:t>
            </a:r>
            <a:r>
              <a:rPr lang="es" b="1"/>
              <a:t>method</a:t>
            </a:r>
            <a:r>
              <a:rPr lang="es"/>
              <a:t>="</a:t>
            </a:r>
            <a:r>
              <a:rPr lang="es" b="1">
                <a:solidFill>
                  <a:srgbClr val="FF0000"/>
                </a:solidFill>
              </a:rPr>
              <a:t>get</a:t>
            </a:r>
            <a:r>
              <a:rPr lang="es"/>
              <a:t>"</a:t>
            </a:r>
          </a:p>
          <a:p>
            <a:pPr marL="0" indent="0" rtl="0">
              <a:spcBef>
                <a:spcPts val="0"/>
              </a:spcBef>
              <a:buNone/>
            </a:pPr>
            <a:r>
              <a:rPr lang="es"/>
              <a:t>&gt;</a:t>
            </a:r>
          </a:p>
          <a:p>
            <a:pPr marL="457200" indent="457200" rtl="0">
              <a:spcBef>
                <a:spcPts val="0"/>
              </a:spcBef>
              <a:buNone/>
            </a:pPr>
            <a:r>
              <a:rPr lang="es"/>
              <a:t>&lt;input type="text" name="</a:t>
            </a:r>
            <a:r>
              <a:rPr lang="es" b="1">
                <a:solidFill>
                  <a:srgbClr val="E69138"/>
                </a:solidFill>
              </a:rPr>
              <a:t>nombre</a:t>
            </a:r>
            <a:r>
              <a:rPr lang="es"/>
              <a:t>" &gt;</a:t>
            </a:r>
          </a:p>
          <a:p>
            <a:pPr marL="457200" indent="457200" rtl="0">
              <a:spcBef>
                <a:spcPts val="0"/>
              </a:spcBef>
              <a:buNone/>
            </a:pPr>
            <a:r>
              <a:rPr lang="es"/>
              <a:t>&lt;input type="submit" value="Enviar" /&gt;</a:t>
            </a:r>
          </a:p>
          <a:p>
            <a:pPr rtl="0">
              <a:spcBef>
                <a:spcPts val="0"/>
              </a:spcBef>
              <a:buNone/>
            </a:pPr>
            <a:r>
              <a:rPr lang="es"/>
              <a:t>&lt;/form&gt;</a:t>
            </a:r>
          </a:p>
          <a:p>
            <a:pPr>
              <a:spcBef>
                <a:spcPts val="0"/>
              </a:spcBef>
              <a:buNone/>
            </a:pPr>
            <a:endParaRPr/>
          </a:p>
        </p:txBody>
      </p:sp>
      <p:pic>
        <p:nvPicPr>
          <p:cNvPr id="145" name="Shape 145"/>
          <p:cNvPicPr preferRelativeResize="0"/>
          <p:nvPr/>
        </p:nvPicPr>
        <p:blipFill>
          <a:blip r:embed="rId3">
            <a:alphaModFix/>
          </a:blip>
          <a:stretch>
            <a:fillRect/>
          </a:stretch>
        </p:blipFill>
        <p:spPr>
          <a:xfrm>
            <a:off x="501200" y="3405775"/>
            <a:ext cx="4217100" cy="640997"/>
          </a:xfrm>
          <a:prstGeom prst="rect">
            <a:avLst/>
          </a:prstGeom>
          <a:noFill/>
          <a:ln w="9525" cap="flat" cmpd="sng">
            <a:solidFill>
              <a:srgbClr val="000000"/>
            </a:solidFill>
            <a:prstDash val="solid"/>
            <a:round/>
            <a:headEnd type="none" w="med" len="med"/>
            <a:tailEnd type="none" w="med" len="med"/>
          </a:ln>
        </p:spPr>
      </p:pic>
      <p:sp>
        <p:nvSpPr>
          <p:cNvPr id="146" name="Shape 146"/>
          <p:cNvSpPr/>
          <p:nvPr/>
        </p:nvSpPr>
        <p:spPr>
          <a:xfrm>
            <a:off x="4293675" y="3705150"/>
            <a:ext cx="272100" cy="265500"/>
          </a:xfrm>
          <a:prstGeom prst="star4">
            <a:avLst>
              <a:gd name="adj" fmla="val 12500"/>
            </a:avLst>
          </a:prstGeom>
          <a:solidFill>
            <a:srgbClr val="FFFF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7" name="Shape 147"/>
          <p:cNvSpPr txBox="1"/>
          <p:nvPr/>
        </p:nvSpPr>
        <p:spPr>
          <a:xfrm>
            <a:off x="523150" y="3465475"/>
            <a:ext cx="839100" cy="218100"/>
          </a:xfrm>
          <a:prstGeom prst="rect">
            <a:avLst/>
          </a:prstGeom>
          <a:noFill/>
          <a:ln>
            <a:noFill/>
          </a:ln>
        </p:spPr>
        <p:txBody>
          <a:bodyPr lIns="91425" tIns="91425" rIns="91425" bIns="91425" anchor="t" anchorCtr="0">
            <a:noAutofit/>
          </a:bodyPr>
          <a:lstStyle/>
          <a:p>
            <a:pPr>
              <a:spcBef>
                <a:spcPts val="0"/>
              </a:spcBef>
              <a:buNone/>
            </a:pPr>
            <a:r>
              <a:rPr lang="es" sz="1800">
                <a:solidFill>
                  <a:srgbClr val="A64D79"/>
                </a:solidFill>
              </a:rPr>
              <a:t>Pepe</a:t>
            </a:r>
          </a:p>
        </p:txBody>
      </p:sp>
      <p:sp>
        <p:nvSpPr>
          <p:cNvPr id="148" name="Shape 148"/>
          <p:cNvSpPr txBox="1"/>
          <p:nvPr/>
        </p:nvSpPr>
        <p:spPr>
          <a:xfrm>
            <a:off x="501275" y="4478846"/>
            <a:ext cx="8074800" cy="544800"/>
          </a:xfrm>
          <a:prstGeom prst="rect">
            <a:avLst/>
          </a:prstGeom>
          <a:noFill/>
          <a:ln>
            <a:noFill/>
          </a:ln>
        </p:spPr>
        <p:txBody>
          <a:bodyPr lIns="91425" tIns="91425" rIns="91425" bIns="91425" anchor="t" anchorCtr="0">
            <a:noAutofit/>
          </a:bodyPr>
          <a:lstStyle/>
          <a:p>
            <a:pPr rtl="0">
              <a:spcBef>
                <a:spcPts val="0"/>
              </a:spcBef>
              <a:buNone/>
            </a:pPr>
            <a:r>
              <a:rPr lang="es"/>
              <a:t>Los parámetros enviados por método GET </a:t>
            </a:r>
            <a:r>
              <a:rPr lang="es" u="sng"/>
              <a:t>son visibles</a:t>
            </a:r>
            <a:r>
              <a:rPr lang="es"/>
              <a:t> en la barra de navegación del navegador.</a:t>
            </a:r>
          </a:p>
          <a:p>
            <a:pPr>
              <a:spcBef>
                <a:spcPts val="0"/>
              </a:spcBef>
              <a:buNone/>
            </a:pPr>
            <a:r>
              <a:rPr lang="es"/>
              <a:t>Es el método por defecto en un formulario y el único posible en hipervínculos &lt;a&gt;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p:nvPr/>
        </p:nvSpPr>
        <p:spPr>
          <a:xfrm>
            <a:off x="4773000" y="3476225"/>
            <a:ext cx="3781499" cy="479399"/>
          </a:xfrm>
          <a:prstGeom prst="rect">
            <a:avLst/>
          </a:prstGeom>
          <a:solidFill>
            <a:srgbClr val="F3F3F3"/>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4" name="Shape 154"/>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rtl="0">
              <a:spcBef>
                <a:spcPts val="0"/>
              </a:spcBef>
              <a:buNone/>
            </a:pPr>
            <a:r>
              <a:rPr lang="es"/>
              <a:t>Envío de parámetros POST (HTTP)</a:t>
            </a:r>
          </a:p>
        </p:txBody>
      </p:sp>
      <p:sp>
        <p:nvSpPr>
          <p:cNvPr id="155" name="Shape 155"/>
          <p:cNvSpPr txBox="1"/>
          <p:nvPr/>
        </p:nvSpPr>
        <p:spPr>
          <a:xfrm>
            <a:off x="4696725" y="1296675"/>
            <a:ext cx="4053599" cy="32036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s" b="1">
                <a:solidFill>
                  <a:srgbClr val="FF0000"/>
                </a:solidFill>
              </a:rPr>
              <a:t>POST</a:t>
            </a:r>
            <a:r>
              <a:rPr lang="es" b="1"/>
              <a:t>  </a:t>
            </a:r>
            <a:r>
              <a:rPr lang="es" b="1">
                <a:solidFill>
                  <a:srgbClr val="0000FF"/>
                </a:solidFill>
              </a:rPr>
              <a:t>/prueba.php</a:t>
            </a:r>
            <a:r>
              <a:rPr lang="es" b="1"/>
              <a:t>  HTTP/1.1</a:t>
            </a:r>
          </a:p>
          <a:p>
            <a:pPr lvl="0" rtl="0">
              <a:spcBef>
                <a:spcPts val="0"/>
              </a:spcBef>
              <a:buNone/>
            </a:pPr>
            <a:r>
              <a:rPr lang="es" b="1"/>
              <a:t>Host</a:t>
            </a:r>
            <a:r>
              <a:rPr lang="es"/>
              <a:t>: www.sitio.com</a:t>
            </a:r>
          </a:p>
          <a:p>
            <a:pPr lvl="0" rtl="0">
              <a:spcBef>
                <a:spcPts val="0"/>
              </a:spcBef>
              <a:buNone/>
            </a:pPr>
            <a:r>
              <a:rPr lang="es" b="1"/>
              <a:t>Connection</a:t>
            </a:r>
            <a:r>
              <a:rPr lang="es"/>
              <a:t>: keep-alive</a:t>
            </a:r>
          </a:p>
          <a:p>
            <a:pPr lvl="0" rtl="0">
              <a:spcBef>
                <a:spcPts val="0"/>
              </a:spcBef>
              <a:buNone/>
            </a:pPr>
            <a:r>
              <a:rPr lang="es" b="1"/>
              <a:t>Accept</a:t>
            </a:r>
            <a:r>
              <a:rPr lang="es"/>
              <a:t>: text/html, application/xhtml+xml, application/xml;q=0.9, image/webp, */*;q=0.8</a:t>
            </a:r>
          </a:p>
          <a:p>
            <a:pPr lvl="0" rtl="0">
              <a:spcBef>
                <a:spcPts val="0"/>
              </a:spcBef>
              <a:buNone/>
            </a:pPr>
            <a:r>
              <a:rPr lang="es" b="1"/>
              <a:t>User-Agent</a:t>
            </a:r>
            <a:r>
              <a:rPr lang="es"/>
              <a:t>: Mozilla/5.0 (X11; Linux i686) AppleWebKit/537.36 (KHTML, like Gecko) Chrome/37.0.2062.120 Safari/537.36</a:t>
            </a:r>
          </a:p>
          <a:p>
            <a:pPr lvl="0" rtl="0">
              <a:spcBef>
                <a:spcPts val="0"/>
              </a:spcBef>
              <a:buNone/>
            </a:pPr>
            <a:r>
              <a:rPr lang="es" b="1"/>
              <a:t>Accept-Encoding</a:t>
            </a:r>
            <a:r>
              <a:rPr lang="es"/>
              <a:t>: gzip,deflate,sdch</a:t>
            </a:r>
          </a:p>
          <a:p>
            <a:pPr rtl="0">
              <a:spcBef>
                <a:spcPts val="0"/>
              </a:spcBef>
              <a:buNone/>
            </a:pPr>
            <a:r>
              <a:rPr lang="es" b="1"/>
              <a:t>Accept-Language</a:t>
            </a:r>
            <a:r>
              <a:rPr lang="es"/>
              <a:t>: es,en-US;q=0.8,en;q=0.6</a:t>
            </a:r>
          </a:p>
          <a:p>
            <a:pPr rtl="0">
              <a:spcBef>
                <a:spcPts val="0"/>
              </a:spcBef>
              <a:buNone/>
            </a:pPr>
            <a:r>
              <a:rPr lang="es" b="1"/>
              <a:t>Content-Type</a:t>
            </a:r>
            <a:r>
              <a:rPr lang="es"/>
              <a:t>: </a:t>
            </a:r>
            <a:r>
              <a:rPr lang="es" sz="1000">
                <a:solidFill>
                  <a:srgbClr val="4B4B4B"/>
                </a:solidFill>
                <a:latin typeface="Source Code Pro"/>
                <a:ea typeface="Source Code Pro"/>
                <a:cs typeface="Source Code Pro"/>
                <a:sym typeface="Source Code Pro"/>
              </a:rPr>
              <a:t>application/x-www-form-urlencoded</a:t>
            </a:r>
          </a:p>
          <a:p>
            <a:pPr lvl="0" rtl="0">
              <a:spcBef>
                <a:spcPts val="0"/>
              </a:spcBef>
              <a:buNone/>
            </a:pPr>
            <a:r>
              <a:rPr lang="es" b="1"/>
              <a:t>Content-Length:</a:t>
            </a:r>
            <a:r>
              <a:rPr lang="es"/>
              <a:t> 11</a:t>
            </a:r>
          </a:p>
          <a:p>
            <a:pPr lvl="0" rtl="0">
              <a:spcBef>
                <a:spcPts val="0"/>
              </a:spcBef>
              <a:buNone/>
            </a:pPr>
            <a:endParaRPr/>
          </a:p>
          <a:p>
            <a:pPr lvl="0" rtl="0">
              <a:spcBef>
                <a:spcPts val="0"/>
              </a:spcBef>
              <a:buNone/>
            </a:pPr>
            <a:r>
              <a:rPr lang="es" b="1">
                <a:solidFill>
                  <a:srgbClr val="B45F06"/>
                </a:solidFill>
              </a:rPr>
              <a:t>nombre</a:t>
            </a:r>
            <a:r>
              <a:rPr lang="es" b="1">
                <a:solidFill>
                  <a:srgbClr val="0000FF"/>
                </a:solidFill>
              </a:rPr>
              <a:t>=</a:t>
            </a:r>
            <a:r>
              <a:rPr lang="es" b="1">
                <a:solidFill>
                  <a:srgbClr val="A64D79"/>
                </a:solidFill>
              </a:rPr>
              <a:t>Pepe</a:t>
            </a:r>
          </a:p>
        </p:txBody>
      </p:sp>
      <p:sp>
        <p:nvSpPr>
          <p:cNvPr id="156" name="Shape 156"/>
          <p:cNvSpPr txBox="1"/>
          <p:nvPr/>
        </p:nvSpPr>
        <p:spPr>
          <a:xfrm>
            <a:off x="425075" y="1285950"/>
            <a:ext cx="4217099" cy="1907099"/>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s"/>
              <a:t>&lt;</a:t>
            </a:r>
            <a:r>
              <a:rPr lang="es" b="1"/>
              <a:t>form</a:t>
            </a:r>
            <a:r>
              <a:rPr lang="es"/>
              <a:t> </a:t>
            </a:r>
          </a:p>
          <a:p>
            <a:pPr marL="457200" lvl="0" indent="0" rtl="0">
              <a:spcBef>
                <a:spcPts val="0"/>
              </a:spcBef>
              <a:buNone/>
            </a:pPr>
            <a:r>
              <a:rPr lang="es" b="1"/>
              <a:t>name</a:t>
            </a:r>
            <a:r>
              <a:rPr lang="es"/>
              <a:t>="miformulario" </a:t>
            </a:r>
            <a:r>
              <a:rPr lang="es" b="1"/>
              <a:t>action</a:t>
            </a:r>
            <a:r>
              <a:rPr lang="es"/>
              <a:t>="http://www.sitio.com</a:t>
            </a:r>
            <a:r>
              <a:rPr lang="es" b="1">
                <a:solidFill>
                  <a:srgbClr val="0000FF"/>
                </a:solidFill>
              </a:rPr>
              <a:t>/prueba.php</a:t>
            </a:r>
            <a:r>
              <a:rPr lang="es"/>
              <a:t>" </a:t>
            </a:r>
            <a:r>
              <a:rPr lang="es" b="1"/>
              <a:t>method</a:t>
            </a:r>
            <a:r>
              <a:rPr lang="es"/>
              <a:t>="</a:t>
            </a:r>
            <a:r>
              <a:rPr lang="es" b="1">
                <a:solidFill>
                  <a:srgbClr val="FF0000"/>
                </a:solidFill>
              </a:rPr>
              <a:t>post</a:t>
            </a:r>
            <a:r>
              <a:rPr lang="es"/>
              <a:t>"</a:t>
            </a:r>
          </a:p>
          <a:p>
            <a:pPr marL="0" lvl="0" indent="0" rtl="0">
              <a:spcBef>
                <a:spcPts val="0"/>
              </a:spcBef>
              <a:buNone/>
            </a:pPr>
            <a:r>
              <a:rPr lang="es"/>
              <a:t>&gt;</a:t>
            </a:r>
          </a:p>
          <a:p>
            <a:pPr marL="457200" lvl="0" indent="457200" rtl="0">
              <a:spcBef>
                <a:spcPts val="0"/>
              </a:spcBef>
              <a:buNone/>
            </a:pPr>
            <a:r>
              <a:rPr lang="es"/>
              <a:t>&lt;input type="text" name="</a:t>
            </a:r>
            <a:r>
              <a:rPr lang="es" b="1">
                <a:solidFill>
                  <a:srgbClr val="E69138"/>
                </a:solidFill>
              </a:rPr>
              <a:t>nombre</a:t>
            </a:r>
            <a:r>
              <a:rPr lang="es"/>
              <a:t>" &gt;</a:t>
            </a:r>
          </a:p>
          <a:p>
            <a:pPr marL="457200" lvl="0" indent="457200" rtl="0">
              <a:spcBef>
                <a:spcPts val="0"/>
              </a:spcBef>
              <a:buNone/>
            </a:pPr>
            <a:r>
              <a:rPr lang="es"/>
              <a:t>&lt;input type="submit" value="Enviar" /&gt;</a:t>
            </a:r>
          </a:p>
          <a:p>
            <a:pPr lvl="0" rtl="0">
              <a:spcBef>
                <a:spcPts val="0"/>
              </a:spcBef>
              <a:buNone/>
            </a:pPr>
            <a:r>
              <a:rPr lang="es"/>
              <a:t>&lt;/form&gt;</a:t>
            </a:r>
          </a:p>
          <a:p>
            <a:pPr lvl="0" rtl="0">
              <a:spcBef>
                <a:spcPts val="0"/>
              </a:spcBef>
              <a:buNone/>
            </a:pPr>
            <a:endParaRPr/>
          </a:p>
        </p:txBody>
      </p:sp>
      <p:pic>
        <p:nvPicPr>
          <p:cNvPr id="157" name="Shape 157"/>
          <p:cNvPicPr preferRelativeResize="0"/>
          <p:nvPr/>
        </p:nvPicPr>
        <p:blipFill>
          <a:blip r:embed="rId3">
            <a:alphaModFix/>
          </a:blip>
          <a:stretch>
            <a:fillRect/>
          </a:stretch>
        </p:blipFill>
        <p:spPr>
          <a:xfrm>
            <a:off x="425000" y="3405775"/>
            <a:ext cx="4217100" cy="640997"/>
          </a:xfrm>
          <a:prstGeom prst="rect">
            <a:avLst/>
          </a:prstGeom>
          <a:noFill/>
          <a:ln w="9525" cap="flat" cmpd="sng">
            <a:solidFill>
              <a:srgbClr val="000000"/>
            </a:solidFill>
            <a:prstDash val="solid"/>
            <a:round/>
            <a:headEnd type="none" w="med" len="med"/>
            <a:tailEnd type="none" w="med" len="med"/>
          </a:ln>
        </p:spPr>
      </p:pic>
      <p:sp>
        <p:nvSpPr>
          <p:cNvPr id="158" name="Shape 158"/>
          <p:cNvSpPr/>
          <p:nvPr/>
        </p:nvSpPr>
        <p:spPr>
          <a:xfrm>
            <a:off x="4293675" y="3705150"/>
            <a:ext cx="272100" cy="265500"/>
          </a:xfrm>
          <a:prstGeom prst="star4">
            <a:avLst>
              <a:gd name="adj" fmla="val 12500"/>
            </a:avLst>
          </a:prstGeom>
          <a:solidFill>
            <a:srgbClr val="FFFF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9" name="Shape 159"/>
          <p:cNvSpPr txBox="1"/>
          <p:nvPr/>
        </p:nvSpPr>
        <p:spPr>
          <a:xfrm>
            <a:off x="446950" y="3465475"/>
            <a:ext cx="839100" cy="218100"/>
          </a:xfrm>
          <a:prstGeom prst="rect">
            <a:avLst/>
          </a:prstGeom>
          <a:noFill/>
          <a:ln>
            <a:noFill/>
          </a:ln>
        </p:spPr>
        <p:txBody>
          <a:bodyPr lIns="91425" tIns="91425" rIns="91425" bIns="91425" anchor="t" anchorCtr="0">
            <a:noAutofit/>
          </a:bodyPr>
          <a:lstStyle/>
          <a:p>
            <a:pPr lvl="0" rtl="0">
              <a:spcBef>
                <a:spcPts val="0"/>
              </a:spcBef>
              <a:buNone/>
            </a:pPr>
            <a:r>
              <a:rPr lang="es" sz="1800">
                <a:solidFill>
                  <a:srgbClr val="A64D79"/>
                </a:solidFill>
              </a:rPr>
              <a:t>Pepe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Variables superglobales en PHP</a:t>
            </a:r>
          </a:p>
        </p:txBody>
      </p:sp>
      <p:sp>
        <p:nvSpPr>
          <p:cNvPr id="165" name="Shape 165"/>
          <p:cNvSpPr txBox="1">
            <a:spLocks noGrp="1"/>
          </p:cNvSpPr>
          <p:nvPr>
            <p:ph type="body" idx="1"/>
          </p:nvPr>
        </p:nvSpPr>
        <p:spPr>
          <a:xfrm>
            <a:off x="392300" y="1200150"/>
            <a:ext cx="8412599" cy="3725699"/>
          </a:xfrm>
          <a:prstGeom prst="rect">
            <a:avLst/>
          </a:prstGeom>
        </p:spPr>
        <p:txBody>
          <a:bodyPr lIns="91425" tIns="91425" rIns="91425" bIns="91425" anchor="t" anchorCtr="0">
            <a:noAutofit/>
          </a:bodyPr>
          <a:lstStyle/>
          <a:p>
            <a:pPr rtl="0">
              <a:lnSpc>
                <a:spcPct val="127200"/>
              </a:lnSpc>
              <a:spcBef>
                <a:spcPts val="0"/>
              </a:spcBef>
              <a:buNone/>
            </a:pPr>
            <a:r>
              <a:rPr lang="es" sz="1600"/>
              <a:t>Se trata de un conjunto de variables predefinidas y accesibles desde cualquier ámbito (funciones, clases o archivos).</a:t>
            </a:r>
          </a:p>
          <a:p>
            <a:pPr marL="749300" marR="101600" lvl="0" indent="-228600" rtl="0">
              <a:lnSpc>
                <a:spcPct val="127200"/>
              </a:lnSpc>
              <a:spcBef>
                <a:spcPts val="800"/>
              </a:spcBef>
              <a:spcAft>
                <a:spcPts val="800"/>
              </a:spcAft>
              <a:buClr>
                <a:srgbClr val="000000"/>
              </a:buClr>
              <a:buSzPct val="100000"/>
            </a:pPr>
            <a:r>
              <a:rPr lang="es" sz="1600" b="1"/>
              <a:t>$GLOBALS</a:t>
            </a:r>
            <a:r>
              <a:rPr lang="es" sz="1600"/>
              <a:t>: contiene todas las variables globales definidas en el script</a:t>
            </a:r>
          </a:p>
          <a:p>
            <a:pPr marL="749300" marR="101600" lvl="0" indent="-228600" rtl="0">
              <a:lnSpc>
                <a:spcPct val="127200"/>
              </a:lnSpc>
              <a:spcBef>
                <a:spcPts val="800"/>
              </a:spcBef>
              <a:spcAft>
                <a:spcPts val="800"/>
              </a:spcAft>
              <a:buClr>
                <a:srgbClr val="000000"/>
              </a:buClr>
              <a:buSzPct val="100000"/>
            </a:pPr>
            <a:r>
              <a:rPr lang="es" sz="1600" b="1"/>
              <a:t>$_SERVER</a:t>
            </a:r>
            <a:r>
              <a:rPr lang="es" sz="1600"/>
              <a:t>: contiene las variables del servidor Web (cabeceras, rutas, etc.)</a:t>
            </a:r>
          </a:p>
          <a:p>
            <a:pPr marL="749300" marR="101600" lvl="0" indent="-228600" rtl="0">
              <a:lnSpc>
                <a:spcPct val="127200"/>
              </a:lnSpc>
              <a:spcBef>
                <a:spcPts val="800"/>
              </a:spcBef>
              <a:spcAft>
                <a:spcPts val="800"/>
              </a:spcAft>
              <a:buClr>
                <a:srgbClr val="000000"/>
              </a:buClr>
              <a:buSzPct val="100000"/>
            </a:pPr>
            <a:r>
              <a:rPr lang="es" sz="1600" b="1"/>
              <a:t>$_POST</a:t>
            </a:r>
            <a:r>
              <a:rPr lang="es" sz="1600"/>
              <a:t>: contiene los datos enviados en un formulario HTML con method=”post”</a:t>
            </a:r>
          </a:p>
          <a:p>
            <a:pPr marL="749300" marR="101600" lvl="0" indent="-228600" rtl="0">
              <a:lnSpc>
                <a:spcPct val="127200"/>
              </a:lnSpc>
              <a:spcBef>
                <a:spcPts val="800"/>
              </a:spcBef>
              <a:spcAft>
                <a:spcPts val="800"/>
              </a:spcAft>
              <a:buClr>
                <a:srgbClr val="000000"/>
              </a:buClr>
              <a:buSzPct val="100000"/>
            </a:pPr>
            <a:r>
              <a:rPr lang="es" sz="1600" b="1"/>
              <a:t>$_GET</a:t>
            </a:r>
            <a:r>
              <a:rPr lang="es" sz="1600"/>
              <a:t>: contiene los datos enviados en un formulario HTML con method=”get”</a:t>
            </a:r>
          </a:p>
          <a:p>
            <a:pPr marL="749300" marR="101600" lvl="0" indent="-228600" rtl="0">
              <a:lnSpc>
                <a:spcPct val="127200"/>
              </a:lnSpc>
              <a:spcBef>
                <a:spcPts val="800"/>
              </a:spcBef>
              <a:spcAft>
                <a:spcPts val="800"/>
              </a:spcAft>
              <a:buClr>
                <a:srgbClr val="000000"/>
              </a:buClr>
              <a:buSzPct val="100000"/>
            </a:pPr>
            <a:r>
              <a:rPr lang="es" sz="1600" b="1"/>
              <a:t>$_COOKIE</a:t>
            </a:r>
            <a:r>
              <a:rPr lang="es" sz="1600"/>
              <a:t>: contiene las variables proporcionadas por cookies</a:t>
            </a:r>
          </a:p>
          <a:p>
            <a:pPr marL="749300" marR="101600" lvl="0" indent="-228600" rtl="0">
              <a:lnSpc>
                <a:spcPct val="127200"/>
              </a:lnSpc>
              <a:spcBef>
                <a:spcPts val="800"/>
              </a:spcBef>
              <a:spcAft>
                <a:spcPts val="800"/>
              </a:spcAft>
              <a:buClr>
                <a:srgbClr val="000000"/>
              </a:buClr>
              <a:buSzPct val="100000"/>
            </a:pPr>
            <a:r>
              <a:rPr lang="es" sz="1600" b="1"/>
              <a:t>$_REQUEST</a:t>
            </a:r>
            <a:r>
              <a:rPr lang="es" sz="1600"/>
              <a:t>: contiene todos los datos enviados (GET + POST + COOKIES)</a:t>
            </a:r>
          </a:p>
          <a:p>
            <a:pPr marL="749300" marR="101600" lvl="0" indent="-228600" rtl="0">
              <a:lnSpc>
                <a:spcPct val="127200"/>
              </a:lnSpc>
              <a:spcBef>
                <a:spcPts val="800"/>
              </a:spcBef>
              <a:spcAft>
                <a:spcPts val="800"/>
              </a:spcAft>
              <a:buClr>
                <a:srgbClr val="000000"/>
              </a:buClr>
              <a:buSzPct val="100000"/>
            </a:pPr>
            <a:r>
              <a:rPr lang="es" sz="1600" b="1"/>
              <a:t>$_FILES</a:t>
            </a:r>
            <a:r>
              <a:rPr lang="es" sz="1600"/>
              <a:t>: contiene variables proporcionadas por medio de ficheros</a:t>
            </a:r>
          </a:p>
          <a:p>
            <a:pPr marL="749300" marR="101600" lvl="0" indent="-228600" rtl="0">
              <a:lnSpc>
                <a:spcPct val="127200"/>
              </a:lnSpc>
              <a:spcBef>
                <a:spcPts val="800"/>
              </a:spcBef>
              <a:spcAft>
                <a:spcPts val="800"/>
              </a:spcAft>
              <a:buClr>
                <a:srgbClr val="000000"/>
              </a:buClr>
              <a:buSzPct val="100000"/>
            </a:pPr>
            <a:r>
              <a:rPr lang="es" sz="1600" b="1"/>
              <a:t>$_ENV</a:t>
            </a:r>
            <a:r>
              <a:rPr lang="es" sz="1600"/>
              <a:t>: contiene las variables proporcionadas por el entorno</a:t>
            </a:r>
          </a:p>
          <a:p>
            <a:pPr marL="749300" marR="101600" lvl="0" indent="-228600" rtl="0">
              <a:lnSpc>
                <a:spcPct val="127200"/>
              </a:lnSpc>
              <a:spcBef>
                <a:spcPts val="800"/>
              </a:spcBef>
              <a:spcAft>
                <a:spcPts val="800"/>
              </a:spcAft>
              <a:buClr>
                <a:srgbClr val="000000"/>
              </a:buClr>
              <a:buSzPct val="100000"/>
            </a:pPr>
            <a:r>
              <a:rPr lang="es" sz="1600" b="1"/>
              <a:t>$_SESSION</a:t>
            </a:r>
            <a:r>
              <a:rPr lang="es" sz="1600"/>
              <a:t>: contiene las variables registradas en la sesión del script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sz="3200"/>
              <a:t>Recepción de parámetros en PHP (GET)</a:t>
            </a:r>
          </a:p>
        </p:txBody>
      </p:sp>
      <p:sp>
        <p:nvSpPr>
          <p:cNvPr id="171" name="Shape 171"/>
          <p:cNvSpPr txBox="1">
            <a:spLocks noGrp="1"/>
          </p:cNvSpPr>
          <p:nvPr>
            <p:ph type="body" idx="1"/>
          </p:nvPr>
        </p:nvSpPr>
        <p:spPr>
          <a:xfrm>
            <a:off x="457200" y="1809750"/>
            <a:ext cx="3912600" cy="18075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s" sz="1400"/>
              <a:t>&lt;form action=”http://localhost/php/index.php”&gt;</a:t>
            </a:r>
          </a:p>
          <a:p>
            <a:pPr rtl="0">
              <a:spcBef>
                <a:spcPts val="0"/>
              </a:spcBef>
              <a:buNone/>
            </a:pPr>
            <a:r>
              <a:rPr lang="es" sz="1800"/>
              <a:t>&lt;input type=”text” name=”</a:t>
            </a:r>
            <a:r>
              <a:rPr lang="es" sz="1800">
                <a:solidFill>
                  <a:srgbClr val="CC0000"/>
                </a:solidFill>
              </a:rPr>
              <a:t>nombre</a:t>
            </a:r>
            <a:r>
              <a:rPr lang="es" sz="1800"/>
              <a:t>”&gt;</a:t>
            </a:r>
          </a:p>
          <a:p>
            <a:pPr rtl="0">
              <a:spcBef>
                <a:spcPts val="0"/>
              </a:spcBef>
              <a:buNone/>
            </a:pPr>
            <a:r>
              <a:rPr lang="es" sz="1800"/>
              <a:t>&lt;input type=”submit”&gt;</a:t>
            </a:r>
          </a:p>
          <a:p>
            <a:pPr rtl="0">
              <a:spcBef>
                <a:spcPts val="0"/>
              </a:spcBef>
              <a:buNone/>
            </a:pPr>
            <a:r>
              <a:rPr lang="es" sz="1800"/>
              <a:t>&lt;/form&gt;</a:t>
            </a:r>
          </a:p>
          <a:p>
            <a:pPr>
              <a:spcBef>
                <a:spcPts val="0"/>
              </a:spcBef>
              <a:buNone/>
            </a:pPr>
            <a:endParaRPr sz="1800"/>
          </a:p>
        </p:txBody>
      </p:sp>
      <p:sp>
        <p:nvSpPr>
          <p:cNvPr id="172" name="Shape 172"/>
          <p:cNvSpPr txBox="1">
            <a:spLocks noGrp="1"/>
          </p:cNvSpPr>
          <p:nvPr>
            <p:ph type="body" idx="2"/>
          </p:nvPr>
        </p:nvSpPr>
        <p:spPr>
          <a:xfrm>
            <a:off x="4456975" y="1809750"/>
            <a:ext cx="4229699" cy="18075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s" sz="1800"/>
              <a:t>&lt;?php</a:t>
            </a:r>
          </a:p>
          <a:p>
            <a:pPr indent="457200" rtl="0">
              <a:spcBef>
                <a:spcPts val="0"/>
              </a:spcBef>
              <a:buNone/>
            </a:pPr>
            <a:r>
              <a:rPr lang="es" sz="1800"/>
              <a:t>$nombre = $_GET[</a:t>
            </a:r>
            <a:r>
              <a:rPr lang="es" sz="1800">
                <a:solidFill>
                  <a:srgbClr val="CC0000"/>
                </a:solidFill>
              </a:rPr>
              <a:t>“nombre”</a:t>
            </a:r>
            <a:r>
              <a:rPr lang="es" sz="1800"/>
              <a:t>];</a:t>
            </a:r>
          </a:p>
          <a:p>
            <a:pPr rtl="0">
              <a:spcBef>
                <a:spcPts val="0"/>
              </a:spcBef>
              <a:buNone/>
            </a:pPr>
            <a:r>
              <a:rPr lang="es" sz="1800"/>
              <a:t>	echo “HOLA $nombre”;</a:t>
            </a:r>
          </a:p>
          <a:p>
            <a:pPr lvl="0" rtl="0">
              <a:spcBef>
                <a:spcPts val="0"/>
              </a:spcBef>
              <a:buNone/>
            </a:pPr>
            <a:r>
              <a:rPr lang="es" sz="1800"/>
              <a:t>?&gt;</a:t>
            </a:r>
          </a:p>
          <a:p>
            <a:pPr lvl="0" rtl="0">
              <a:spcBef>
                <a:spcPts val="0"/>
              </a:spcBef>
              <a:buNone/>
            </a:pPr>
            <a:endParaRPr sz="1800"/>
          </a:p>
        </p:txBody>
      </p:sp>
      <p:pic>
        <p:nvPicPr>
          <p:cNvPr id="173" name="Shape 173"/>
          <p:cNvPicPr preferRelativeResize="0"/>
          <p:nvPr/>
        </p:nvPicPr>
        <p:blipFill>
          <a:blip r:embed="rId3">
            <a:alphaModFix/>
          </a:blip>
          <a:stretch>
            <a:fillRect/>
          </a:stretch>
        </p:blipFill>
        <p:spPr>
          <a:xfrm>
            <a:off x="494575" y="3896675"/>
            <a:ext cx="3838574" cy="848258"/>
          </a:xfrm>
          <a:prstGeom prst="rect">
            <a:avLst/>
          </a:prstGeom>
          <a:noFill/>
          <a:ln>
            <a:noFill/>
          </a:ln>
        </p:spPr>
      </p:pic>
      <p:sp>
        <p:nvSpPr>
          <p:cNvPr id="174" name="Shape 174"/>
          <p:cNvSpPr txBox="1"/>
          <p:nvPr/>
        </p:nvSpPr>
        <p:spPr>
          <a:xfrm>
            <a:off x="1514725" y="1296850"/>
            <a:ext cx="1645500" cy="381300"/>
          </a:xfrm>
          <a:prstGeom prst="rect">
            <a:avLst/>
          </a:prstGeom>
          <a:noFill/>
          <a:ln>
            <a:noFill/>
          </a:ln>
        </p:spPr>
        <p:txBody>
          <a:bodyPr lIns="91425" tIns="91425" rIns="91425" bIns="91425" anchor="t" anchorCtr="0">
            <a:noAutofit/>
          </a:bodyPr>
          <a:lstStyle/>
          <a:p>
            <a:pPr algn="ctr">
              <a:spcBef>
                <a:spcPts val="0"/>
              </a:spcBef>
              <a:buNone/>
            </a:pPr>
            <a:r>
              <a:rPr lang="es" sz="1800" b="1"/>
              <a:t>saludar.html</a:t>
            </a:r>
          </a:p>
        </p:txBody>
      </p:sp>
      <p:sp>
        <p:nvSpPr>
          <p:cNvPr id="175" name="Shape 175"/>
          <p:cNvSpPr txBox="1"/>
          <p:nvPr/>
        </p:nvSpPr>
        <p:spPr>
          <a:xfrm>
            <a:off x="5503100" y="1296850"/>
            <a:ext cx="1950600" cy="381300"/>
          </a:xfrm>
          <a:prstGeom prst="rect">
            <a:avLst/>
          </a:prstGeom>
          <a:noFill/>
          <a:ln>
            <a:noFill/>
          </a:ln>
        </p:spPr>
        <p:txBody>
          <a:bodyPr lIns="91425" tIns="91425" rIns="91425" bIns="91425" anchor="t" anchorCtr="0">
            <a:noAutofit/>
          </a:bodyPr>
          <a:lstStyle/>
          <a:p>
            <a:pPr lvl="0" algn="ctr" rtl="0">
              <a:spcBef>
                <a:spcPts val="0"/>
              </a:spcBef>
              <a:buNone/>
            </a:pPr>
            <a:r>
              <a:rPr lang="es" sz="1800" b="1"/>
              <a:t>php / index.php</a:t>
            </a:r>
          </a:p>
        </p:txBody>
      </p:sp>
      <p:sp>
        <p:nvSpPr>
          <p:cNvPr id="176" name="Shape 176"/>
          <p:cNvSpPr txBox="1"/>
          <p:nvPr/>
        </p:nvSpPr>
        <p:spPr>
          <a:xfrm>
            <a:off x="479638" y="4348175"/>
            <a:ext cx="1198799" cy="381300"/>
          </a:xfrm>
          <a:prstGeom prst="rect">
            <a:avLst/>
          </a:prstGeom>
          <a:noFill/>
          <a:ln>
            <a:noFill/>
          </a:ln>
        </p:spPr>
        <p:txBody>
          <a:bodyPr lIns="91425" tIns="91425" rIns="91425" bIns="91425" anchor="t" anchorCtr="0">
            <a:noAutofit/>
          </a:bodyPr>
          <a:lstStyle/>
          <a:p>
            <a:pPr>
              <a:spcBef>
                <a:spcPts val="0"/>
              </a:spcBef>
              <a:buNone/>
            </a:pPr>
            <a:r>
              <a:rPr lang="es"/>
              <a:t>Alberto</a:t>
            </a:r>
          </a:p>
        </p:txBody>
      </p:sp>
      <p:pic>
        <p:nvPicPr>
          <p:cNvPr id="177" name="Shape 177"/>
          <p:cNvPicPr preferRelativeResize="0"/>
          <p:nvPr/>
        </p:nvPicPr>
        <p:blipFill>
          <a:blip r:embed="rId4">
            <a:alphaModFix/>
          </a:blip>
          <a:stretch>
            <a:fillRect/>
          </a:stretch>
        </p:blipFill>
        <p:spPr>
          <a:xfrm>
            <a:off x="4489677" y="3940094"/>
            <a:ext cx="4186100" cy="70922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rtl="0">
              <a:spcBef>
                <a:spcPts val="0"/>
              </a:spcBef>
              <a:buNone/>
            </a:pPr>
            <a:r>
              <a:rPr lang="es" sz="3100"/>
              <a:t>Recepción de parámetros en PHP (POST)</a:t>
            </a:r>
          </a:p>
        </p:txBody>
      </p:sp>
      <p:sp>
        <p:nvSpPr>
          <p:cNvPr id="183" name="Shape 183"/>
          <p:cNvSpPr txBox="1">
            <a:spLocks noGrp="1"/>
          </p:cNvSpPr>
          <p:nvPr>
            <p:ph type="body" idx="1"/>
          </p:nvPr>
        </p:nvSpPr>
        <p:spPr>
          <a:xfrm>
            <a:off x="457200" y="1809750"/>
            <a:ext cx="3912600" cy="18075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s" sz="1800"/>
              <a:t>&lt;form </a:t>
            </a:r>
            <a:r>
              <a:rPr lang="es" sz="1400"/>
              <a:t>action=”http://localhost/php/index.php”</a:t>
            </a:r>
          </a:p>
          <a:p>
            <a:pPr lvl="0" rtl="0">
              <a:spcBef>
                <a:spcPts val="0"/>
              </a:spcBef>
              <a:buNone/>
            </a:pPr>
            <a:r>
              <a:rPr lang="es" sz="1800"/>
              <a:t>method=”post”&gt;</a:t>
            </a:r>
          </a:p>
          <a:p>
            <a:pPr lvl="0" rtl="0">
              <a:spcBef>
                <a:spcPts val="0"/>
              </a:spcBef>
              <a:buNone/>
            </a:pPr>
            <a:r>
              <a:rPr lang="es" sz="1800"/>
              <a:t>&lt;input type=”text” name=”</a:t>
            </a:r>
            <a:r>
              <a:rPr lang="es" sz="1800">
                <a:solidFill>
                  <a:srgbClr val="CC0000"/>
                </a:solidFill>
              </a:rPr>
              <a:t>nombre</a:t>
            </a:r>
            <a:r>
              <a:rPr lang="es" sz="1800"/>
              <a:t>”&gt;</a:t>
            </a:r>
          </a:p>
          <a:p>
            <a:pPr lvl="0" rtl="0">
              <a:spcBef>
                <a:spcPts val="0"/>
              </a:spcBef>
              <a:buNone/>
            </a:pPr>
            <a:r>
              <a:rPr lang="es" sz="1800"/>
              <a:t>&lt;input type=”submit”&gt;</a:t>
            </a:r>
          </a:p>
          <a:p>
            <a:pPr lvl="0" rtl="0">
              <a:spcBef>
                <a:spcPts val="0"/>
              </a:spcBef>
              <a:buNone/>
            </a:pPr>
            <a:r>
              <a:rPr lang="es" sz="1800"/>
              <a:t>&lt;/form&gt;</a:t>
            </a:r>
          </a:p>
          <a:p>
            <a:pPr lvl="0" rtl="0">
              <a:spcBef>
                <a:spcPts val="0"/>
              </a:spcBef>
              <a:buNone/>
            </a:pPr>
            <a:endParaRPr sz="1800"/>
          </a:p>
        </p:txBody>
      </p:sp>
      <p:sp>
        <p:nvSpPr>
          <p:cNvPr id="184" name="Shape 184"/>
          <p:cNvSpPr txBox="1">
            <a:spLocks noGrp="1"/>
          </p:cNvSpPr>
          <p:nvPr>
            <p:ph type="body" idx="2"/>
          </p:nvPr>
        </p:nvSpPr>
        <p:spPr>
          <a:xfrm>
            <a:off x="4456975" y="1809750"/>
            <a:ext cx="4229699" cy="18075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s" sz="1800"/>
              <a:t>&lt;?php</a:t>
            </a:r>
          </a:p>
          <a:p>
            <a:pPr lvl="0" indent="457200" rtl="0">
              <a:spcBef>
                <a:spcPts val="0"/>
              </a:spcBef>
              <a:buNone/>
            </a:pPr>
            <a:r>
              <a:rPr lang="es" sz="1800"/>
              <a:t>$nombre = $_POST[“</a:t>
            </a:r>
            <a:r>
              <a:rPr lang="es" sz="1800">
                <a:solidFill>
                  <a:srgbClr val="CC0000"/>
                </a:solidFill>
              </a:rPr>
              <a:t>nombre</a:t>
            </a:r>
            <a:r>
              <a:rPr lang="es" sz="1800"/>
              <a:t>”];</a:t>
            </a:r>
          </a:p>
          <a:p>
            <a:pPr lvl="0" rtl="0">
              <a:spcBef>
                <a:spcPts val="0"/>
              </a:spcBef>
              <a:buNone/>
            </a:pPr>
            <a:r>
              <a:rPr lang="es" sz="1800"/>
              <a:t>	echo “HOLA $nombre”;</a:t>
            </a:r>
          </a:p>
          <a:p>
            <a:pPr lvl="0" rtl="0">
              <a:spcBef>
                <a:spcPts val="0"/>
              </a:spcBef>
              <a:buNone/>
            </a:pPr>
            <a:r>
              <a:rPr lang="es" sz="1800"/>
              <a:t>?&gt;</a:t>
            </a:r>
          </a:p>
          <a:p>
            <a:pPr lvl="0" rtl="0">
              <a:spcBef>
                <a:spcPts val="0"/>
              </a:spcBef>
              <a:buNone/>
            </a:pPr>
            <a:endParaRPr sz="1800"/>
          </a:p>
        </p:txBody>
      </p:sp>
      <p:pic>
        <p:nvPicPr>
          <p:cNvPr id="185" name="Shape 185"/>
          <p:cNvPicPr preferRelativeResize="0"/>
          <p:nvPr/>
        </p:nvPicPr>
        <p:blipFill>
          <a:blip r:embed="rId3">
            <a:alphaModFix/>
          </a:blip>
          <a:stretch>
            <a:fillRect/>
          </a:stretch>
        </p:blipFill>
        <p:spPr>
          <a:xfrm>
            <a:off x="494575" y="3896675"/>
            <a:ext cx="3838574" cy="848258"/>
          </a:xfrm>
          <a:prstGeom prst="rect">
            <a:avLst/>
          </a:prstGeom>
          <a:noFill/>
          <a:ln>
            <a:noFill/>
          </a:ln>
        </p:spPr>
      </p:pic>
      <p:sp>
        <p:nvSpPr>
          <p:cNvPr id="186" name="Shape 186"/>
          <p:cNvSpPr txBox="1"/>
          <p:nvPr/>
        </p:nvSpPr>
        <p:spPr>
          <a:xfrm>
            <a:off x="1514725" y="1296850"/>
            <a:ext cx="1645500" cy="381300"/>
          </a:xfrm>
          <a:prstGeom prst="rect">
            <a:avLst/>
          </a:prstGeom>
          <a:noFill/>
          <a:ln>
            <a:noFill/>
          </a:ln>
        </p:spPr>
        <p:txBody>
          <a:bodyPr lIns="91425" tIns="91425" rIns="91425" bIns="91425" anchor="t" anchorCtr="0">
            <a:noAutofit/>
          </a:bodyPr>
          <a:lstStyle/>
          <a:p>
            <a:pPr lvl="0" algn="ctr" rtl="0">
              <a:spcBef>
                <a:spcPts val="0"/>
              </a:spcBef>
              <a:buNone/>
            </a:pPr>
            <a:r>
              <a:rPr lang="es" sz="1800" b="1"/>
              <a:t>saludar.html</a:t>
            </a:r>
          </a:p>
        </p:txBody>
      </p:sp>
      <p:sp>
        <p:nvSpPr>
          <p:cNvPr id="187" name="Shape 187"/>
          <p:cNvSpPr txBox="1"/>
          <p:nvPr/>
        </p:nvSpPr>
        <p:spPr>
          <a:xfrm>
            <a:off x="5503100" y="1296850"/>
            <a:ext cx="1950600" cy="381300"/>
          </a:xfrm>
          <a:prstGeom prst="rect">
            <a:avLst/>
          </a:prstGeom>
          <a:noFill/>
          <a:ln>
            <a:noFill/>
          </a:ln>
        </p:spPr>
        <p:txBody>
          <a:bodyPr lIns="91425" tIns="91425" rIns="91425" bIns="91425" anchor="t" anchorCtr="0">
            <a:noAutofit/>
          </a:bodyPr>
          <a:lstStyle/>
          <a:p>
            <a:pPr lvl="0" algn="ctr" rtl="0">
              <a:spcBef>
                <a:spcPts val="0"/>
              </a:spcBef>
              <a:buNone/>
            </a:pPr>
            <a:r>
              <a:rPr lang="es" sz="1800" b="1"/>
              <a:t>php / index.php</a:t>
            </a:r>
          </a:p>
        </p:txBody>
      </p:sp>
      <p:sp>
        <p:nvSpPr>
          <p:cNvPr id="188" name="Shape 188"/>
          <p:cNvSpPr txBox="1"/>
          <p:nvPr/>
        </p:nvSpPr>
        <p:spPr>
          <a:xfrm>
            <a:off x="479638" y="4348175"/>
            <a:ext cx="1198799" cy="381300"/>
          </a:xfrm>
          <a:prstGeom prst="rect">
            <a:avLst/>
          </a:prstGeom>
          <a:noFill/>
          <a:ln>
            <a:noFill/>
          </a:ln>
        </p:spPr>
        <p:txBody>
          <a:bodyPr lIns="91425" tIns="91425" rIns="91425" bIns="91425" anchor="t" anchorCtr="0">
            <a:noAutofit/>
          </a:bodyPr>
          <a:lstStyle/>
          <a:p>
            <a:pPr lvl="0" rtl="0">
              <a:spcBef>
                <a:spcPts val="0"/>
              </a:spcBef>
              <a:buNone/>
            </a:pPr>
            <a:r>
              <a:rPr lang="es"/>
              <a:t>Alberto</a:t>
            </a:r>
          </a:p>
        </p:txBody>
      </p:sp>
      <p:pic>
        <p:nvPicPr>
          <p:cNvPr id="189" name="Shape 189"/>
          <p:cNvPicPr preferRelativeResize="0"/>
          <p:nvPr/>
        </p:nvPicPr>
        <p:blipFill>
          <a:blip r:embed="rId4">
            <a:alphaModFix/>
          </a:blip>
          <a:stretch>
            <a:fillRect/>
          </a:stretch>
        </p:blipFill>
        <p:spPr>
          <a:xfrm>
            <a:off x="4914175" y="3872225"/>
            <a:ext cx="3276600" cy="8572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Codificación URL</a:t>
            </a:r>
          </a:p>
        </p:txBody>
      </p:sp>
      <p:sp>
        <p:nvSpPr>
          <p:cNvPr id="195" name="Shape 19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buSzPct val="100000"/>
            </a:pPr>
            <a:r>
              <a:rPr lang="es" sz="1900"/>
              <a:t>Cuando el usuario introduce datos en un campo de texto o similar, puede introducir cualquier tipo de caracteres: eñes, tildes, espacios, etc…</a:t>
            </a:r>
          </a:p>
          <a:p>
            <a:pPr marL="457200" lvl="0" indent="-228600" rtl="0">
              <a:spcBef>
                <a:spcPts val="0"/>
              </a:spcBef>
              <a:buSzPct val="100000"/>
            </a:pPr>
            <a:r>
              <a:rPr lang="es" sz="1900"/>
              <a:t>Estos caracteres se tienen que enviar posteriormente a través de una URL o URI y muchos de ellos pueden dar problemas, por eso antes de ser enviados se codifican de una forma especial (UTF-8), utilizando sólo caracteres ASCII. A continuación algunos ejemplos:</a:t>
            </a:r>
          </a:p>
          <a:p>
            <a:pPr marL="914400" lvl="1" indent="-228600" rtl="0">
              <a:spcBef>
                <a:spcPts val="0"/>
              </a:spcBef>
              <a:buSzPct val="100000"/>
            </a:pPr>
            <a:r>
              <a:rPr lang="es" sz="1700" b="1">
                <a:solidFill>
                  <a:srgbClr val="0000FF"/>
                </a:solidFill>
              </a:rPr>
              <a:t>Espacio</a:t>
            </a:r>
            <a:r>
              <a:rPr lang="es" sz="1700"/>
              <a:t> (+)</a:t>
            </a:r>
          </a:p>
          <a:p>
            <a:pPr marL="914400" lvl="1" indent="-228600" rtl="0">
              <a:spcBef>
                <a:spcPts val="0"/>
              </a:spcBef>
              <a:buSzPct val="100000"/>
            </a:pPr>
            <a:r>
              <a:rPr lang="es" sz="1700" b="1">
                <a:solidFill>
                  <a:srgbClr val="0000FF"/>
                </a:solidFill>
              </a:rPr>
              <a:t>á </a:t>
            </a:r>
            <a:r>
              <a:rPr lang="es" sz="1700"/>
              <a:t>(%C3%A1) 	</a:t>
            </a:r>
            <a:r>
              <a:rPr lang="es" sz="1700" b="1">
                <a:solidFill>
                  <a:srgbClr val="0000FF"/>
                </a:solidFill>
              </a:rPr>
              <a:t>é</a:t>
            </a:r>
            <a:r>
              <a:rPr lang="es" sz="1700"/>
              <a:t> (%C3%A9)	</a:t>
            </a:r>
            <a:r>
              <a:rPr lang="es" sz="1700" b="1">
                <a:solidFill>
                  <a:srgbClr val="0000FF"/>
                </a:solidFill>
              </a:rPr>
              <a:t>í </a:t>
            </a:r>
            <a:r>
              <a:rPr lang="es" sz="1700"/>
              <a:t>(%C3%AD)	</a:t>
            </a:r>
            <a:r>
              <a:rPr lang="es" sz="1700" b="1">
                <a:solidFill>
                  <a:srgbClr val="0000FF"/>
                </a:solidFill>
              </a:rPr>
              <a:t>ó </a:t>
            </a:r>
            <a:r>
              <a:rPr lang="es" sz="1700"/>
              <a:t>(%C3%B3)	</a:t>
            </a:r>
            <a:r>
              <a:rPr lang="es" sz="1700" b="1">
                <a:solidFill>
                  <a:srgbClr val="0000FF"/>
                </a:solidFill>
              </a:rPr>
              <a:t>ú </a:t>
            </a:r>
            <a:r>
              <a:rPr lang="es" sz="1700"/>
              <a:t>(%C3%BA)</a:t>
            </a:r>
          </a:p>
          <a:p>
            <a:pPr marL="914400" lvl="1" indent="-228600" rtl="0">
              <a:spcBef>
                <a:spcPts val="0"/>
              </a:spcBef>
              <a:buSzPct val="100000"/>
            </a:pPr>
            <a:r>
              <a:rPr lang="es" sz="1700" b="1">
                <a:solidFill>
                  <a:srgbClr val="0000FF"/>
                </a:solidFill>
              </a:rPr>
              <a:t>Á</a:t>
            </a:r>
            <a:r>
              <a:rPr lang="es" sz="1700"/>
              <a:t> (%C3%81) </a:t>
            </a:r>
            <a:r>
              <a:rPr lang="es" sz="1700" b="1">
                <a:solidFill>
                  <a:srgbClr val="0000FF"/>
                </a:solidFill>
              </a:rPr>
              <a:t>É </a:t>
            </a:r>
            <a:r>
              <a:rPr lang="es" sz="1700"/>
              <a:t>(%C3%89)	</a:t>
            </a:r>
            <a:r>
              <a:rPr lang="es" sz="1700" b="1">
                <a:solidFill>
                  <a:srgbClr val="0000FF"/>
                </a:solidFill>
              </a:rPr>
              <a:t>Í </a:t>
            </a:r>
            <a:r>
              <a:rPr lang="es" sz="1700"/>
              <a:t>(%C3%8D)	</a:t>
            </a:r>
            <a:r>
              <a:rPr lang="es" sz="1700" b="1">
                <a:solidFill>
                  <a:srgbClr val="0000FF"/>
                </a:solidFill>
              </a:rPr>
              <a:t>Ó </a:t>
            </a:r>
            <a:r>
              <a:rPr lang="es" sz="1700"/>
              <a:t>(%C3%93)	</a:t>
            </a:r>
            <a:r>
              <a:rPr lang="es" sz="1700" b="1">
                <a:solidFill>
                  <a:srgbClr val="0000FF"/>
                </a:solidFill>
              </a:rPr>
              <a:t>Ú</a:t>
            </a:r>
            <a:r>
              <a:rPr lang="es" sz="1700"/>
              <a:t> (%C3%9A)</a:t>
            </a:r>
          </a:p>
          <a:p>
            <a:pPr marL="914400" lvl="1" indent="-228600" rtl="0">
              <a:spcBef>
                <a:spcPts val="0"/>
              </a:spcBef>
              <a:buSzPct val="100000"/>
            </a:pPr>
            <a:r>
              <a:rPr lang="es" sz="1700" b="1">
                <a:solidFill>
                  <a:srgbClr val="0000FF"/>
                </a:solidFill>
              </a:rPr>
              <a:t>ñ </a:t>
            </a:r>
            <a:r>
              <a:rPr lang="es" sz="1700"/>
              <a:t>(</a:t>
            </a:r>
            <a:r>
              <a:rPr lang="es" sz="1800"/>
              <a:t>%C3</a:t>
            </a:r>
            <a:r>
              <a:rPr lang="es" sz="1700"/>
              <a:t>%B1) 	</a:t>
            </a:r>
            <a:r>
              <a:rPr lang="es" sz="1700" b="1">
                <a:solidFill>
                  <a:srgbClr val="0000FF"/>
                </a:solidFill>
              </a:rPr>
              <a:t>Ñ </a:t>
            </a:r>
            <a:r>
              <a:rPr lang="es" sz="1700"/>
              <a:t>(</a:t>
            </a:r>
            <a:r>
              <a:rPr lang="es" sz="1800"/>
              <a:t>%C3</a:t>
            </a:r>
            <a:r>
              <a:rPr lang="es" sz="1700"/>
              <a:t>%91) </a:t>
            </a:r>
          </a:p>
          <a:p>
            <a:pPr marL="914400" lvl="1" indent="-228600" rtl="0">
              <a:spcBef>
                <a:spcPts val="0"/>
              </a:spcBef>
              <a:buSzPct val="100000"/>
            </a:pPr>
            <a:r>
              <a:rPr lang="es" sz="1700" b="1">
                <a:solidFill>
                  <a:srgbClr val="0000FF"/>
                </a:solidFill>
              </a:rPr>
              <a:t>[ </a:t>
            </a:r>
            <a:r>
              <a:rPr lang="es" sz="1700"/>
              <a:t>(%5B) 	</a:t>
            </a:r>
            <a:r>
              <a:rPr lang="es" sz="1700" b="1">
                <a:solidFill>
                  <a:srgbClr val="0000FF"/>
                </a:solidFill>
              </a:rPr>
              <a:t>]</a:t>
            </a:r>
            <a:r>
              <a:rPr lang="es" sz="1700"/>
              <a:t> (%5D) 	</a:t>
            </a:r>
            <a:r>
              <a:rPr lang="es" sz="1700" b="1">
                <a:solidFill>
                  <a:srgbClr val="0000FF"/>
                </a:solidFill>
              </a:rPr>
              <a:t>{ </a:t>
            </a:r>
            <a:r>
              <a:rPr lang="es" sz="1700"/>
              <a:t>(%7B) 	</a:t>
            </a:r>
            <a:r>
              <a:rPr lang="es" sz="1700" b="1">
                <a:solidFill>
                  <a:srgbClr val="0000FF"/>
                </a:solidFill>
              </a:rPr>
              <a:t>}</a:t>
            </a:r>
            <a:r>
              <a:rPr lang="es" sz="1700"/>
              <a:t> (%7D) 	</a:t>
            </a:r>
            <a:r>
              <a:rPr lang="es" sz="1700" b="1">
                <a:solidFill>
                  <a:srgbClr val="0000FF"/>
                </a:solidFill>
              </a:rPr>
              <a:t>¿ </a:t>
            </a:r>
            <a:r>
              <a:rPr lang="es" sz="1700"/>
              <a:t>(%BF) 	</a:t>
            </a:r>
            <a:r>
              <a:rPr lang="es" sz="1700" b="1">
                <a:solidFill>
                  <a:srgbClr val="0000FF"/>
                </a:solidFill>
              </a:rPr>
              <a:t>?</a:t>
            </a:r>
            <a:r>
              <a:rPr lang="es" sz="1700"/>
              <a:t> (%3F)	</a:t>
            </a:r>
          </a:p>
          <a:p>
            <a:pPr marL="914400" lvl="1" indent="-228600" rtl="0">
              <a:spcBef>
                <a:spcPts val="0"/>
              </a:spcBef>
              <a:buSzPct val="100000"/>
            </a:pPr>
            <a:r>
              <a:rPr lang="es" sz="1700" b="1">
                <a:solidFill>
                  <a:srgbClr val="0000FF"/>
                </a:solidFill>
              </a:rPr>
              <a:t>/</a:t>
            </a:r>
            <a:r>
              <a:rPr lang="es" sz="1700"/>
              <a:t> (%2F)	</a:t>
            </a:r>
            <a:r>
              <a:rPr lang="es" sz="1700" b="1">
                <a:solidFill>
                  <a:srgbClr val="0000FF"/>
                </a:solidFill>
              </a:rPr>
              <a:t>%</a:t>
            </a:r>
            <a:r>
              <a:rPr lang="es" sz="1700"/>
              <a:t> (%25)	</a:t>
            </a:r>
            <a:r>
              <a:rPr lang="es" sz="1700" b="1">
                <a:solidFill>
                  <a:srgbClr val="0000FF"/>
                </a:solidFill>
              </a:rPr>
              <a:t>=</a:t>
            </a:r>
            <a:r>
              <a:rPr lang="es" sz="1700"/>
              <a:t> (%3D)	</a:t>
            </a:r>
            <a:r>
              <a:rPr lang="es" sz="1700" b="1">
                <a:solidFill>
                  <a:srgbClr val="0000FF"/>
                </a:solidFill>
              </a:rPr>
              <a:t>+</a:t>
            </a:r>
            <a:r>
              <a:rPr lang="es" sz="1700"/>
              <a:t> (%2B)	</a:t>
            </a:r>
            <a:r>
              <a:rPr lang="es" sz="1700" b="1">
                <a:solidFill>
                  <a:srgbClr val="0000FF"/>
                </a:solidFill>
              </a:rPr>
              <a:t>&amp; </a:t>
            </a:r>
            <a:r>
              <a:rPr lang="es" sz="1700"/>
              <a:t>(%26)</a:t>
            </a:r>
          </a:p>
          <a:p>
            <a:pPr marL="0" lvl="0" indent="0">
              <a:spcBef>
                <a:spcPts val="0"/>
              </a:spcBef>
              <a:buNone/>
            </a:pPr>
            <a:endParaRPr sz="170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Etiqueta &lt;form&gt;</a:t>
            </a:r>
          </a:p>
        </p:txBody>
      </p:sp>
      <p:sp>
        <p:nvSpPr>
          <p:cNvPr id="201" name="Shape 20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buSzPct val="100000"/>
            </a:pPr>
            <a:r>
              <a:rPr lang="es" sz="2400"/>
              <a:t>Declara la existencia de un formulario</a:t>
            </a:r>
          </a:p>
          <a:p>
            <a:pPr marL="457200" lvl="0" indent="-228600" rtl="0">
              <a:spcBef>
                <a:spcPts val="0"/>
              </a:spcBef>
              <a:buSzPct val="100000"/>
            </a:pPr>
            <a:r>
              <a:rPr lang="es" sz="2400"/>
              <a:t>No se enviará ningún dato de ningún campo (input, select, etc.) al servidor, que no se encuentre entre las etiquetas de apertura y cierre de un formulario.</a:t>
            </a:r>
          </a:p>
          <a:p>
            <a:pPr marL="457200" lvl="0" indent="-228600" rtl="0">
              <a:spcBef>
                <a:spcPts val="0"/>
              </a:spcBef>
              <a:buSzPct val="100000"/>
            </a:pPr>
            <a:r>
              <a:rPr lang="es" sz="2400"/>
              <a:t>Atributos:</a:t>
            </a:r>
          </a:p>
          <a:p>
            <a:pPr marL="914400" lvl="1" indent="-228600" rtl="0">
              <a:spcBef>
                <a:spcPts val="0"/>
              </a:spcBef>
              <a:buSzPct val="100000"/>
            </a:pPr>
            <a:r>
              <a:rPr lang="es" sz="2000" b="1"/>
              <a:t>method</a:t>
            </a:r>
            <a:r>
              <a:rPr lang="es" sz="2000"/>
              <a:t>: el método de envío; GET por defecto, o POST</a:t>
            </a:r>
          </a:p>
          <a:p>
            <a:pPr marL="914400" lvl="1" indent="-228600" rtl="0">
              <a:spcBef>
                <a:spcPts val="0"/>
              </a:spcBef>
              <a:buSzPct val="100000"/>
            </a:pPr>
            <a:r>
              <a:rPr lang="es" sz="2000" b="1"/>
              <a:t>action</a:t>
            </a:r>
            <a:r>
              <a:rPr lang="es" sz="2000"/>
              <a:t>: el programa en el servidor que recibirá los datos</a:t>
            </a:r>
          </a:p>
          <a:p>
            <a:pPr marL="914400" lvl="1" indent="-228600" rtl="0">
              <a:spcBef>
                <a:spcPts val="0"/>
              </a:spcBef>
              <a:buSzPct val="100000"/>
            </a:pPr>
            <a:r>
              <a:rPr lang="es" sz="2000" b="1"/>
              <a:t>enctype</a:t>
            </a:r>
            <a:r>
              <a:rPr lang="es" sz="2000"/>
              <a:t>: el tipo de codificación utilizado:</a:t>
            </a:r>
          </a:p>
          <a:p>
            <a:pPr marL="1371600" lvl="2" indent="-228600" rtl="0">
              <a:spcBef>
                <a:spcPts val="0"/>
              </a:spcBef>
              <a:buSzPct val="100000"/>
            </a:pPr>
            <a:r>
              <a:rPr lang="es" sz="2000"/>
              <a:t>“application/x-www-form-urlencoded” por defecto.</a:t>
            </a:r>
          </a:p>
          <a:p>
            <a:pPr marL="1371600" lvl="2" indent="-228600" rtl="0">
              <a:spcBef>
                <a:spcPts val="0"/>
              </a:spcBef>
              <a:buSzPct val="100000"/>
            </a:pPr>
            <a:r>
              <a:rPr lang="es" sz="2000"/>
              <a:t>“multipart/form-data” cuando se quieren enviar ficheros al servidor.</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Etiqueta &lt;input&gt;</a:t>
            </a:r>
          </a:p>
        </p:txBody>
      </p:sp>
      <p:sp>
        <p:nvSpPr>
          <p:cNvPr id="207" name="Shape 207"/>
          <p:cNvSpPr txBox="1">
            <a:spLocks noGrp="1"/>
          </p:cNvSpPr>
          <p:nvPr>
            <p:ph type="body" idx="1"/>
          </p:nvPr>
        </p:nvSpPr>
        <p:spPr>
          <a:xfrm>
            <a:off x="457200" y="1047750"/>
            <a:ext cx="8229600" cy="3953999"/>
          </a:xfrm>
          <a:prstGeom prst="rect">
            <a:avLst/>
          </a:prstGeom>
        </p:spPr>
        <p:txBody>
          <a:bodyPr lIns="91425" tIns="91425" rIns="91425" bIns="91425" anchor="t" anchorCtr="0">
            <a:noAutofit/>
          </a:bodyPr>
          <a:lstStyle/>
          <a:p>
            <a:pPr marL="457200" lvl="0" indent="-228600" rtl="0">
              <a:spcBef>
                <a:spcPts val="0"/>
              </a:spcBef>
              <a:buSzPct val="100000"/>
            </a:pPr>
            <a:r>
              <a:rPr lang="es" sz="1300"/>
              <a:t>Un elemento que sirve para que el usuario introduzca información que será enviada al servidor posteriormente (cuando se pulse el botón “submit” del formulario)</a:t>
            </a:r>
          </a:p>
          <a:p>
            <a:pPr marL="457200" lvl="0" indent="-228600" rtl="0">
              <a:spcBef>
                <a:spcPts val="0"/>
              </a:spcBef>
              <a:buSzPct val="100000"/>
            </a:pPr>
            <a:r>
              <a:rPr lang="es" sz="1300"/>
              <a:t>Atributos</a:t>
            </a:r>
          </a:p>
          <a:p>
            <a:pPr marL="914400" lvl="1" indent="-228600" rtl="0">
              <a:spcBef>
                <a:spcPts val="0"/>
              </a:spcBef>
              <a:buSzPct val="100000"/>
            </a:pPr>
            <a:r>
              <a:rPr lang="es" sz="1300" b="1"/>
              <a:t>type</a:t>
            </a:r>
            <a:r>
              <a:rPr lang="es" sz="1300"/>
              <a:t>: el tipo de control. Pueden ser:</a:t>
            </a:r>
          </a:p>
          <a:p>
            <a:pPr marL="1371600" lvl="2" indent="-228600" rtl="0">
              <a:spcBef>
                <a:spcPts val="0"/>
              </a:spcBef>
              <a:buSzPct val="100000"/>
            </a:pPr>
            <a:r>
              <a:rPr lang="es" sz="1300">
                <a:solidFill>
                  <a:srgbClr val="0000FF"/>
                </a:solidFill>
              </a:rPr>
              <a:t>text</a:t>
            </a:r>
            <a:r>
              <a:rPr lang="es" sz="1300"/>
              <a:t>: una caja de texto</a:t>
            </a:r>
          </a:p>
          <a:p>
            <a:pPr marL="1371600" lvl="2" indent="-228600" rtl="0">
              <a:spcBef>
                <a:spcPts val="0"/>
              </a:spcBef>
              <a:buSzPct val="100000"/>
            </a:pPr>
            <a:r>
              <a:rPr lang="es" sz="1300">
                <a:solidFill>
                  <a:srgbClr val="0000FF"/>
                </a:solidFill>
              </a:rPr>
              <a:t>password</a:t>
            </a:r>
            <a:r>
              <a:rPr lang="es" sz="1300"/>
              <a:t>: una caja de texto con asteriscos</a:t>
            </a:r>
          </a:p>
          <a:p>
            <a:pPr marL="1371600" lvl="2" indent="-228600" rtl="0">
              <a:spcBef>
                <a:spcPts val="0"/>
              </a:spcBef>
              <a:buSzPct val="100000"/>
            </a:pPr>
            <a:r>
              <a:rPr lang="es" sz="1300">
                <a:solidFill>
                  <a:srgbClr val="0000FF"/>
                </a:solidFill>
              </a:rPr>
              <a:t>hidden</a:t>
            </a:r>
            <a:r>
              <a:rPr lang="es" sz="1300"/>
              <a:t>: una caja de texto no visible</a:t>
            </a:r>
          </a:p>
          <a:p>
            <a:pPr marL="1371600" lvl="2" indent="-228600" rtl="0">
              <a:spcBef>
                <a:spcPts val="0"/>
              </a:spcBef>
              <a:buSzPct val="100000"/>
            </a:pPr>
            <a:r>
              <a:rPr lang="es" sz="1300">
                <a:solidFill>
                  <a:srgbClr val="0000FF"/>
                </a:solidFill>
              </a:rPr>
              <a:t>radio</a:t>
            </a:r>
            <a:r>
              <a:rPr lang="es" sz="1300"/>
              <a:t>: un botón de radio</a:t>
            </a:r>
          </a:p>
          <a:p>
            <a:pPr marL="1371600" lvl="2" indent="-228600" rtl="0">
              <a:spcBef>
                <a:spcPts val="0"/>
              </a:spcBef>
              <a:buSzPct val="100000"/>
            </a:pPr>
            <a:r>
              <a:rPr lang="es" sz="1300">
                <a:solidFill>
                  <a:srgbClr val="0000FF"/>
                </a:solidFill>
              </a:rPr>
              <a:t>checkbox</a:t>
            </a:r>
            <a:r>
              <a:rPr lang="es" sz="1300"/>
              <a:t>: una caja de chequeo</a:t>
            </a:r>
          </a:p>
          <a:p>
            <a:pPr marL="1371600" lvl="2" indent="-228600" rtl="0">
              <a:spcBef>
                <a:spcPts val="0"/>
              </a:spcBef>
              <a:buSzPct val="100000"/>
            </a:pPr>
            <a:r>
              <a:rPr lang="es" sz="1300">
                <a:solidFill>
                  <a:srgbClr val="0000FF"/>
                </a:solidFill>
              </a:rPr>
              <a:t>file</a:t>
            </a:r>
            <a:r>
              <a:rPr lang="es" sz="1300"/>
              <a:t>: un archivo</a:t>
            </a:r>
          </a:p>
          <a:p>
            <a:pPr marL="1371600" lvl="2" indent="-228600" rtl="0">
              <a:spcBef>
                <a:spcPts val="0"/>
              </a:spcBef>
              <a:buSzPct val="100000"/>
            </a:pPr>
            <a:r>
              <a:rPr lang="es" sz="1300">
                <a:solidFill>
                  <a:srgbClr val="0000FF"/>
                </a:solidFill>
              </a:rPr>
              <a:t>reset</a:t>
            </a:r>
            <a:r>
              <a:rPr lang="es" sz="1300"/>
              <a:t>: un botón de reseteo. Se borran todos los datos del formulario.</a:t>
            </a:r>
          </a:p>
          <a:p>
            <a:pPr marL="1371600" lvl="2" indent="-228600" rtl="0">
              <a:spcBef>
                <a:spcPts val="0"/>
              </a:spcBef>
              <a:buSzPct val="100000"/>
            </a:pPr>
            <a:r>
              <a:rPr lang="es" sz="1300">
                <a:solidFill>
                  <a:srgbClr val="0000FF"/>
                </a:solidFill>
              </a:rPr>
              <a:t>submit</a:t>
            </a:r>
            <a:r>
              <a:rPr lang="es" sz="1300"/>
              <a:t>: un botón de envío</a:t>
            </a:r>
          </a:p>
          <a:p>
            <a:pPr marL="1371600" lvl="2" indent="-228600" rtl="0">
              <a:spcBef>
                <a:spcPts val="0"/>
              </a:spcBef>
              <a:buSzPct val="100000"/>
            </a:pPr>
            <a:r>
              <a:rPr lang="es" sz="1300">
                <a:solidFill>
                  <a:srgbClr val="0000FF"/>
                </a:solidFill>
              </a:rPr>
              <a:t>image</a:t>
            </a:r>
            <a:r>
              <a:rPr lang="es" sz="1300"/>
              <a:t>: una imagen (de envío)</a:t>
            </a:r>
          </a:p>
          <a:p>
            <a:pPr marL="1371600" lvl="2" indent="-228600" rtl="0">
              <a:spcBef>
                <a:spcPts val="0"/>
              </a:spcBef>
              <a:buSzPct val="100000"/>
            </a:pPr>
            <a:r>
              <a:rPr lang="es" sz="1300"/>
              <a:t>OTROS: </a:t>
            </a:r>
            <a:r>
              <a:rPr lang="es" sz="1300">
                <a:solidFill>
                  <a:srgbClr val="0000FF"/>
                </a:solidFill>
              </a:rPr>
              <a:t>color, date, datetime-local, email, month, number, range, search, tel, time, url, week</a:t>
            </a:r>
          </a:p>
          <a:p>
            <a:pPr marL="914400" lvl="1" indent="-228600" rtl="0">
              <a:spcBef>
                <a:spcPts val="0"/>
              </a:spcBef>
              <a:buSzPct val="100000"/>
            </a:pPr>
            <a:r>
              <a:rPr lang="es" sz="1300" b="1"/>
              <a:t>name</a:t>
            </a:r>
            <a:r>
              <a:rPr lang="es" sz="1300"/>
              <a:t>: nombre del control, </a:t>
            </a:r>
            <a:r>
              <a:rPr lang="es" sz="1300" u="sng"/>
              <a:t>imprescindible</a:t>
            </a:r>
            <a:r>
              <a:rPr lang="es" sz="1300"/>
              <a:t> para que se envíe el dato al formulario</a:t>
            </a:r>
          </a:p>
          <a:p>
            <a:pPr marL="914400" lvl="1" indent="-228600" rtl="0">
              <a:spcBef>
                <a:spcPts val="0"/>
              </a:spcBef>
              <a:buSzPct val="100000"/>
            </a:pPr>
            <a:r>
              <a:rPr lang="es" sz="1300" b="1"/>
              <a:t>value</a:t>
            </a:r>
            <a:r>
              <a:rPr lang="es" sz="1300"/>
              <a:t>: el valor por defecto del campo.</a:t>
            </a:r>
          </a:p>
          <a:p>
            <a:pPr marL="914400" lvl="1" indent="-228600" rtl="0">
              <a:spcBef>
                <a:spcPts val="0"/>
              </a:spcBef>
              <a:buSzPct val="100000"/>
            </a:pPr>
            <a:r>
              <a:rPr lang="es" sz="1300" b="1"/>
              <a:t>readonly</a:t>
            </a:r>
            <a:r>
              <a:rPr lang="es" sz="1300"/>
              <a:t>: el control es de sólo lectura, se envía al servidor</a:t>
            </a:r>
          </a:p>
          <a:p>
            <a:pPr marL="914400" lvl="1" indent="-228600" rtl="0">
              <a:spcBef>
                <a:spcPts val="0"/>
              </a:spcBef>
              <a:buSzPct val="100000"/>
            </a:pPr>
            <a:r>
              <a:rPr lang="es" sz="1300" b="1"/>
              <a:t>disabled</a:t>
            </a:r>
            <a:r>
              <a:rPr lang="es" sz="1300"/>
              <a:t>: el control está deshabilitado, no se envía al servidor</a:t>
            </a:r>
          </a:p>
          <a:p>
            <a:pPr marL="914400" lvl="1" indent="-228600" rtl="0">
              <a:spcBef>
                <a:spcPts val="0"/>
              </a:spcBef>
              <a:buSzPct val="100000"/>
            </a:pPr>
            <a:r>
              <a:rPr lang="es" sz="1300"/>
              <a:t>OTROS: </a:t>
            </a:r>
            <a:r>
              <a:rPr lang="es" sz="1300" b="1"/>
              <a:t>size, maxlength, checked, src, alt, required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Resumen de contenidos</a:t>
            </a:r>
          </a:p>
        </p:txBody>
      </p:sp>
      <p:sp>
        <p:nvSpPr>
          <p:cNvPr id="41" name="Shape 41"/>
          <p:cNvSpPr txBox="1">
            <a:spLocks noGrp="1"/>
          </p:cNvSpPr>
          <p:nvPr>
            <p:ph type="body" idx="1"/>
          </p:nvPr>
        </p:nvSpPr>
        <p:spPr>
          <a:xfrm>
            <a:off x="457200" y="1123950"/>
            <a:ext cx="8229600" cy="3878100"/>
          </a:xfrm>
          <a:prstGeom prst="rect">
            <a:avLst/>
          </a:prstGeom>
        </p:spPr>
        <p:txBody>
          <a:bodyPr lIns="91425" tIns="91425" rIns="91425" bIns="91425" anchor="t" anchorCtr="0">
            <a:noAutofit/>
          </a:bodyPr>
          <a:lstStyle/>
          <a:p>
            <a:pPr marL="457200" lvl="0" indent="-228600" rtl="0">
              <a:spcBef>
                <a:spcPts val="0"/>
              </a:spcBef>
              <a:buSzPct val="100000"/>
            </a:pPr>
            <a:r>
              <a:rPr lang="es" sz="1500" u="sng">
                <a:solidFill>
                  <a:schemeClr val="hlink"/>
                </a:solidFill>
                <a:hlinkClick r:id="rId3"/>
              </a:rPr>
              <a:t>Conceptos</a:t>
            </a:r>
          </a:p>
          <a:p>
            <a:pPr marL="457200" lvl="0" indent="-228600" rtl="0">
              <a:spcBef>
                <a:spcPts val="0"/>
              </a:spcBef>
              <a:buSzPct val="100000"/>
            </a:pPr>
            <a:r>
              <a:rPr lang="es" sz="1500" u="sng">
                <a:solidFill>
                  <a:schemeClr val="hlink"/>
                </a:solidFill>
                <a:hlinkClick r:id="rId4"/>
              </a:rPr>
              <a:t>El protocolo HTTP</a:t>
            </a:r>
          </a:p>
          <a:p>
            <a:pPr marL="457200" lvl="0" indent="-228600" rtl="0">
              <a:spcBef>
                <a:spcPts val="0"/>
              </a:spcBef>
              <a:buSzPct val="100000"/>
            </a:pPr>
            <a:r>
              <a:rPr lang="es" sz="1500" u="sng">
                <a:solidFill>
                  <a:schemeClr val="hlink"/>
                </a:solidFill>
                <a:hlinkClick r:id="rId5"/>
              </a:rPr>
              <a:t>Solicitud de descargas: hipervínculos y formularios</a:t>
            </a:r>
          </a:p>
          <a:p>
            <a:pPr marL="457200" lvl="0" indent="-228600" rtl="0">
              <a:spcBef>
                <a:spcPts val="0"/>
              </a:spcBef>
              <a:buSzPct val="100000"/>
            </a:pPr>
            <a:r>
              <a:rPr lang="es" sz="1500" u="sng">
                <a:solidFill>
                  <a:schemeClr val="hlink"/>
                </a:solidFill>
                <a:hlinkClick r:id="rId6"/>
              </a:rPr>
              <a:t>Envío de parámetros GET y POST</a:t>
            </a:r>
          </a:p>
          <a:p>
            <a:pPr marL="457200" lvl="0" indent="-228600" rtl="0">
              <a:spcBef>
                <a:spcPts val="0"/>
              </a:spcBef>
              <a:buSzPct val="100000"/>
            </a:pPr>
            <a:r>
              <a:rPr lang="es" sz="1500" u="sng">
                <a:solidFill>
                  <a:schemeClr val="hlink"/>
                </a:solidFill>
                <a:hlinkClick r:id="rId7"/>
              </a:rPr>
              <a:t>Variables superglobales: recepción de parámetros en PHP</a:t>
            </a:r>
          </a:p>
          <a:p>
            <a:pPr marL="457200" lvl="0" indent="-228600" rtl="0">
              <a:spcBef>
                <a:spcPts val="0"/>
              </a:spcBef>
              <a:buSzPct val="100000"/>
            </a:pPr>
            <a:r>
              <a:rPr lang="es" sz="1500" u="sng">
                <a:solidFill>
                  <a:schemeClr val="hlink"/>
                </a:solidFill>
                <a:hlinkClick r:id="rId8"/>
              </a:rPr>
              <a:t>Codificación URL’s</a:t>
            </a:r>
          </a:p>
          <a:p>
            <a:pPr marL="457200" lvl="0" indent="-228600" rtl="0">
              <a:spcBef>
                <a:spcPts val="0"/>
              </a:spcBef>
              <a:buSzPct val="100000"/>
            </a:pPr>
            <a:r>
              <a:rPr lang="es" sz="1500"/>
              <a:t>Etiquetas básicas de formularios</a:t>
            </a:r>
          </a:p>
          <a:p>
            <a:pPr marL="914400" lvl="1" indent="-228600" rtl="0">
              <a:spcBef>
                <a:spcPts val="0"/>
              </a:spcBef>
              <a:buSzPct val="100000"/>
            </a:pPr>
            <a:r>
              <a:rPr lang="es" sz="1500" u="sng">
                <a:solidFill>
                  <a:schemeClr val="hlink"/>
                </a:solidFill>
                <a:hlinkClick r:id="rId9"/>
              </a:rPr>
              <a:t>form</a:t>
            </a:r>
          </a:p>
          <a:p>
            <a:pPr marL="914400" lvl="1" indent="-228600" rtl="0">
              <a:spcBef>
                <a:spcPts val="0"/>
              </a:spcBef>
              <a:buSzPct val="100000"/>
            </a:pPr>
            <a:r>
              <a:rPr lang="es" sz="1500" u="sng">
                <a:solidFill>
                  <a:schemeClr val="hlink"/>
                </a:solidFill>
                <a:hlinkClick r:id="rId10"/>
              </a:rPr>
              <a:t>input</a:t>
            </a:r>
          </a:p>
          <a:p>
            <a:pPr marL="914400" lvl="1" indent="-228600" rtl="0">
              <a:spcBef>
                <a:spcPts val="0"/>
              </a:spcBef>
              <a:buSzPct val="100000"/>
            </a:pPr>
            <a:r>
              <a:rPr lang="es" sz="1500" u="sng">
                <a:solidFill>
                  <a:schemeClr val="hlink"/>
                </a:solidFill>
                <a:hlinkClick r:id="rId11"/>
              </a:rPr>
              <a:t>label</a:t>
            </a:r>
          </a:p>
          <a:p>
            <a:pPr marL="914400" lvl="1" indent="-228600" rtl="0">
              <a:spcBef>
                <a:spcPts val="0"/>
              </a:spcBef>
              <a:buSzPct val="100000"/>
            </a:pPr>
            <a:r>
              <a:rPr lang="es" sz="1500"/>
              <a:t>select: </a:t>
            </a:r>
            <a:r>
              <a:rPr lang="es" sz="1500" u="sng">
                <a:solidFill>
                  <a:schemeClr val="hlink"/>
                </a:solidFill>
                <a:hlinkClick r:id="rId12"/>
              </a:rPr>
              <a:t>normal</a:t>
            </a:r>
            <a:r>
              <a:rPr lang="es" sz="1500"/>
              <a:t> y </a:t>
            </a:r>
            <a:r>
              <a:rPr lang="es" sz="1500" u="sng">
                <a:solidFill>
                  <a:schemeClr val="hlink"/>
                </a:solidFill>
                <a:hlinkClick r:id="rId13"/>
              </a:rPr>
              <a:t>múltiple</a:t>
            </a:r>
          </a:p>
          <a:p>
            <a:pPr marL="914400" lvl="1" indent="-228600" rtl="0">
              <a:spcBef>
                <a:spcPts val="0"/>
              </a:spcBef>
              <a:buSzPct val="100000"/>
            </a:pPr>
            <a:r>
              <a:rPr lang="es" sz="1500" u="sng">
                <a:solidFill>
                  <a:schemeClr val="hlink"/>
                </a:solidFill>
                <a:hlinkClick r:id="rId14"/>
              </a:rPr>
              <a:t>textarea</a:t>
            </a:r>
          </a:p>
          <a:p>
            <a:pPr marL="914400" lvl="1" indent="-228600" rtl="0">
              <a:spcBef>
                <a:spcPts val="0"/>
              </a:spcBef>
              <a:buSzPct val="100000"/>
            </a:pPr>
            <a:r>
              <a:rPr lang="es" sz="1500" u="sng">
                <a:solidFill>
                  <a:schemeClr val="hlink"/>
                </a:solidFill>
                <a:hlinkClick r:id="rId15"/>
              </a:rPr>
              <a:t>fieldset</a:t>
            </a:r>
          </a:p>
          <a:p>
            <a:pPr marL="457200" lvl="0" indent="-228600" rtl="0">
              <a:spcBef>
                <a:spcPts val="0"/>
              </a:spcBef>
              <a:buSzPct val="100000"/>
            </a:pPr>
            <a:r>
              <a:rPr lang="es" sz="1500" u="sng">
                <a:solidFill>
                  <a:schemeClr val="hlink"/>
                </a:solidFill>
                <a:hlinkClick r:id="rId16"/>
              </a:rPr>
              <a:t>Envío de archivos al servidor</a:t>
            </a:r>
          </a:p>
          <a:p>
            <a:pPr marL="457200" lvl="0" indent="-228600" rtl="0">
              <a:spcBef>
                <a:spcPts val="0"/>
              </a:spcBef>
              <a:buSzPct val="100000"/>
            </a:pPr>
            <a:r>
              <a:rPr lang="es" sz="1500" u="sng">
                <a:solidFill>
                  <a:schemeClr val="hlink"/>
                </a:solidFill>
                <a:hlinkClick r:id="rId17"/>
              </a:rPr>
              <a:t>isset() y empty()</a:t>
            </a:r>
          </a:p>
          <a:p>
            <a:pPr marL="457200" lvl="0" indent="-228600">
              <a:spcBef>
                <a:spcPts val="0"/>
              </a:spcBef>
              <a:buSzPct val="100000"/>
            </a:pPr>
            <a:r>
              <a:rPr lang="es" sz="1500" u="sng">
                <a:solidFill>
                  <a:schemeClr val="hlink"/>
                </a:solidFill>
                <a:hlinkClick r:id="rId18"/>
              </a:rPr>
              <a:t>Trucos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Etiqueta &lt;label&gt;</a:t>
            </a:r>
          </a:p>
        </p:txBody>
      </p:sp>
      <p:sp>
        <p:nvSpPr>
          <p:cNvPr id="213" name="Shape 21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buSzPct val="100000"/>
            </a:pPr>
            <a:r>
              <a:rPr lang="es" sz="2000"/>
              <a:t>Asocia un texto a un elemento del formulario y lo muestra junto a él.</a:t>
            </a:r>
          </a:p>
          <a:p>
            <a:pPr marL="457200" lvl="0" indent="-228600" rtl="0">
              <a:spcBef>
                <a:spcPts val="0"/>
              </a:spcBef>
              <a:buSzPct val="100000"/>
            </a:pPr>
            <a:r>
              <a:rPr lang="es" sz="2000"/>
              <a:t>El vínculo entre el “label” y el elemento al que etiqueta se hace a través del atributo “for” del “label” cuyo valor ha de coincidir con el valor del “id” del elemento.</a:t>
            </a:r>
          </a:p>
          <a:p>
            <a:pPr marL="457200" lvl="0" indent="-228600" rtl="0">
              <a:spcBef>
                <a:spcPts val="0"/>
              </a:spcBef>
              <a:buSzPct val="100000"/>
            </a:pPr>
            <a:r>
              <a:rPr lang="es" sz="2000"/>
              <a:t>Al estar vinculados, basta con señalar el label para editar el campo de texto (en el siguiente ejemplo)</a:t>
            </a:r>
          </a:p>
          <a:p>
            <a:pPr marL="0" lvl="0" indent="0" rtl="0">
              <a:spcBef>
                <a:spcPts val="0"/>
              </a:spcBef>
              <a:buNone/>
            </a:pPr>
            <a:r>
              <a:rPr lang="es" sz="1500">
                <a:latin typeface="Source Code Pro"/>
                <a:ea typeface="Source Code Pro"/>
                <a:cs typeface="Source Code Pro"/>
                <a:sym typeface="Source Code Pro"/>
              </a:rPr>
              <a:t>&lt;</a:t>
            </a:r>
            <a:r>
              <a:rPr lang="es" sz="1500">
                <a:solidFill>
                  <a:srgbClr val="0000FF"/>
                </a:solidFill>
                <a:latin typeface="Source Code Pro"/>
                <a:ea typeface="Source Code Pro"/>
                <a:cs typeface="Source Code Pro"/>
                <a:sym typeface="Source Code Pro"/>
              </a:rPr>
              <a:t>label</a:t>
            </a:r>
            <a:r>
              <a:rPr lang="es" sz="1500">
                <a:latin typeface="Source Code Pro"/>
                <a:ea typeface="Source Code Pro"/>
                <a:cs typeface="Source Code Pro"/>
                <a:sym typeface="Source Code Pro"/>
              </a:rPr>
              <a:t> for=”nombreDePila”&gt;Nombre: &lt;/</a:t>
            </a:r>
            <a:r>
              <a:rPr lang="es" sz="1500">
                <a:solidFill>
                  <a:srgbClr val="FF0000"/>
                </a:solidFill>
                <a:latin typeface="Source Code Pro"/>
                <a:ea typeface="Source Code Pro"/>
                <a:cs typeface="Source Code Pro"/>
                <a:sym typeface="Source Code Pro"/>
              </a:rPr>
              <a:t>label</a:t>
            </a:r>
            <a:r>
              <a:rPr lang="es" sz="1500">
                <a:latin typeface="Source Code Pro"/>
                <a:ea typeface="Source Code Pro"/>
                <a:cs typeface="Source Code Pro"/>
                <a:sym typeface="Source Code Pro"/>
              </a:rPr>
              <a:t>&gt;</a:t>
            </a:r>
          </a:p>
          <a:p>
            <a:pPr marL="0" indent="0" rtl="0">
              <a:spcBef>
                <a:spcPts val="0"/>
              </a:spcBef>
              <a:buNone/>
            </a:pPr>
            <a:r>
              <a:rPr lang="es" sz="1500">
                <a:latin typeface="Source Code Pro"/>
                <a:ea typeface="Source Code Pro"/>
                <a:cs typeface="Source Code Pro"/>
                <a:sym typeface="Source Code Pro"/>
              </a:rPr>
              <a:t>&lt;</a:t>
            </a:r>
            <a:r>
              <a:rPr lang="es" sz="1500">
                <a:solidFill>
                  <a:srgbClr val="0000FF"/>
                </a:solidFill>
                <a:latin typeface="Source Code Pro"/>
                <a:ea typeface="Source Code Pro"/>
                <a:cs typeface="Source Code Pro"/>
                <a:sym typeface="Source Code Pro"/>
              </a:rPr>
              <a:t>input</a:t>
            </a:r>
            <a:r>
              <a:rPr lang="es" sz="1500">
                <a:latin typeface="Source Code Pro"/>
                <a:ea typeface="Source Code Pro"/>
                <a:cs typeface="Source Code Pro"/>
                <a:sym typeface="Source Code Pro"/>
              </a:rPr>
              <a:t> type=”text” id=”nombreDePila” name=”nombre” value=”Alberto”/&gt;</a:t>
            </a:r>
          </a:p>
          <a:p>
            <a:pPr marL="0" lvl="0" indent="0">
              <a:spcBef>
                <a:spcPts val="0"/>
              </a:spcBef>
              <a:buNone/>
            </a:pPr>
            <a:endParaRPr sz="1800" b="1"/>
          </a:p>
        </p:txBody>
      </p:sp>
      <p:pic>
        <p:nvPicPr>
          <p:cNvPr id="214" name="Shape 214"/>
          <p:cNvPicPr preferRelativeResize="0"/>
          <p:nvPr/>
        </p:nvPicPr>
        <p:blipFill>
          <a:blip r:embed="rId3">
            <a:alphaModFix/>
          </a:blip>
          <a:stretch>
            <a:fillRect/>
          </a:stretch>
        </p:blipFill>
        <p:spPr>
          <a:xfrm>
            <a:off x="3038475" y="4380700"/>
            <a:ext cx="2909725" cy="496500"/>
          </a:xfrm>
          <a:prstGeom prst="rect">
            <a:avLst/>
          </a:prstGeom>
          <a:noFill/>
          <a:ln w="19050" cap="flat" cmpd="sng">
            <a:solidFill>
              <a:srgbClr val="FF0000"/>
            </a:solidFill>
            <a:prstDash val="solid"/>
            <a:round/>
            <a:headEnd type="none" w="med" len="med"/>
            <a:tailEnd type="none" w="med" len="med"/>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Etiqueta &lt;select&gt;</a:t>
            </a:r>
          </a:p>
        </p:txBody>
      </p:sp>
      <p:sp>
        <p:nvSpPr>
          <p:cNvPr id="220" name="Shape 220"/>
          <p:cNvSpPr txBox="1">
            <a:spLocks noGrp="1"/>
          </p:cNvSpPr>
          <p:nvPr>
            <p:ph type="body" idx="1"/>
          </p:nvPr>
        </p:nvSpPr>
        <p:spPr>
          <a:xfrm>
            <a:off x="457200" y="1200150"/>
            <a:ext cx="8229600" cy="3833399"/>
          </a:xfrm>
          <a:prstGeom prst="rect">
            <a:avLst/>
          </a:prstGeom>
        </p:spPr>
        <p:txBody>
          <a:bodyPr lIns="91425" tIns="91425" rIns="91425" bIns="91425" anchor="t" anchorCtr="0">
            <a:noAutofit/>
          </a:bodyPr>
          <a:lstStyle/>
          <a:p>
            <a:pPr marL="457200" lvl="0" indent="-228600" rtl="0">
              <a:spcBef>
                <a:spcPts val="0"/>
              </a:spcBef>
              <a:buSzPct val="100000"/>
            </a:pPr>
            <a:r>
              <a:rPr lang="es" sz="1600"/>
              <a:t>Control de selección (desplegable)</a:t>
            </a:r>
          </a:p>
          <a:p>
            <a:pPr marL="457200" lvl="0" indent="-228600" rtl="0">
              <a:spcBef>
                <a:spcPts val="0"/>
              </a:spcBef>
              <a:buSzPct val="100000"/>
            </a:pPr>
            <a:r>
              <a:rPr lang="es" sz="1600"/>
              <a:t>Contiene elementos &lt;option&gt;, que tienen un atributo “value” y pueden aparecer pre-seleccionados con el atributo “selected”.</a:t>
            </a:r>
          </a:p>
          <a:p>
            <a:pPr marL="457200" lvl="0" indent="-228600" rtl="0">
              <a:spcBef>
                <a:spcPts val="0"/>
              </a:spcBef>
              <a:buSzPct val="100000"/>
            </a:pPr>
            <a:r>
              <a:rPr lang="es" sz="1600"/>
              <a:t>Atributos destacados</a:t>
            </a:r>
          </a:p>
          <a:p>
            <a:pPr marL="914400" lvl="1" indent="-228600" rtl="0">
              <a:spcBef>
                <a:spcPts val="0"/>
              </a:spcBef>
              <a:buSzPct val="100000"/>
            </a:pPr>
            <a:r>
              <a:rPr lang="es" sz="1200" b="1"/>
              <a:t>name</a:t>
            </a:r>
            <a:r>
              <a:rPr lang="es" sz="1200"/>
              <a:t>: nombre del control, imprescindible para que se envíe el dato al formulario. Si el select es múltiple, se pueden “empaquetar” en un solo parámetro si éste lleva un nombre terminado en corchetes [] (igual que en otros controles de selección múltiple como los checkbox)</a:t>
            </a:r>
          </a:p>
          <a:p>
            <a:pPr marL="914400" lvl="1" indent="-228600" rtl="0">
              <a:spcBef>
                <a:spcPts val="0"/>
              </a:spcBef>
              <a:buSzPct val="100000"/>
            </a:pPr>
            <a:r>
              <a:rPr lang="es" sz="1200" b="1"/>
              <a:t>multiple</a:t>
            </a:r>
            <a:r>
              <a:rPr lang="es" sz="1200"/>
              <a:t>: indica que se podrán seleccionar varias opciones (siguiente diapositiva)</a:t>
            </a:r>
          </a:p>
          <a:p>
            <a:pPr marL="914400" lvl="1" indent="-228600" rtl="0">
              <a:spcBef>
                <a:spcPts val="0"/>
              </a:spcBef>
              <a:buSzPct val="100000"/>
            </a:pPr>
            <a:r>
              <a:rPr lang="es" sz="1200" b="1"/>
              <a:t>size</a:t>
            </a:r>
            <a:r>
              <a:rPr lang="es" sz="1200"/>
              <a:t>: número de opciones visibles cuando el control es múltiple (siguiente diapositiva)</a:t>
            </a:r>
          </a:p>
          <a:p>
            <a:pPr marL="0" indent="0" rtl="0">
              <a:spcBef>
                <a:spcPts val="0"/>
              </a:spcBef>
              <a:buNone/>
            </a:pPr>
            <a:r>
              <a:rPr lang="es" sz="1100">
                <a:latin typeface="Source Code Pro"/>
                <a:ea typeface="Source Code Pro"/>
                <a:cs typeface="Source Code Pro"/>
                <a:sym typeface="Source Code Pro"/>
              </a:rPr>
              <a:t>&lt;</a:t>
            </a:r>
            <a:r>
              <a:rPr lang="es" sz="1100">
                <a:solidFill>
                  <a:srgbClr val="0000FF"/>
                </a:solidFill>
                <a:latin typeface="Source Code Pro"/>
                <a:ea typeface="Source Code Pro"/>
                <a:cs typeface="Source Code Pro"/>
                <a:sym typeface="Source Code Pro"/>
              </a:rPr>
              <a:t>form</a:t>
            </a:r>
            <a:r>
              <a:rPr lang="es" sz="1100">
                <a:latin typeface="Source Code Pro"/>
                <a:ea typeface="Source Code Pro"/>
                <a:cs typeface="Source Code Pro"/>
                <a:sym typeface="Source Code Pro"/>
              </a:rPr>
              <a:t> name="f1"&gt;</a:t>
            </a:r>
          </a:p>
          <a:p>
            <a:pPr marL="0" indent="0" rtl="0">
              <a:spcBef>
                <a:spcPts val="0"/>
              </a:spcBef>
              <a:buNone/>
            </a:pPr>
            <a:r>
              <a:rPr lang="es" sz="1100">
                <a:latin typeface="Source Code Pro"/>
                <a:ea typeface="Source Code Pro"/>
                <a:cs typeface="Source Code Pro"/>
                <a:sym typeface="Source Code Pro"/>
              </a:rPr>
              <a:t>	&lt;</a:t>
            </a:r>
            <a:r>
              <a:rPr lang="es" sz="1100">
                <a:solidFill>
                  <a:srgbClr val="0000FF"/>
                </a:solidFill>
                <a:latin typeface="Source Code Pro"/>
                <a:ea typeface="Source Code Pro"/>
                <a:cs typeface="Source Code Pro"/>
                <a:sym typeface="Source Code Pro"/>
              </a:rPr>
              <a:t>label</a:t>
            </a:r>
            <a:r>
              <a:rPr lang="es" sz="1100">
                <a:latin typeface="Source Code Pro"/>
                <a:ea typeface="Source Code Pro"/>
                <a:cs typeface="Source Code Pro"/>
                <a:sym typeface="Source Code Pro"/>
              </a:rPr>
              <a:t> for="ids"&gt;</a:t>
            </a:r>
            <a:r>
              <a:rPr lang="es" sz="1100" i="1">
                <a:solidFill>
                  <a:srgbClr val="38761D"/>
                </a:solidFill>
                <a:latin typeface="Source Code Pro"/>
                <a:ea typeface="Source Code Pro"/>
                <a:cs typeface="Source Code Pro"/>
                <a:sym typeface="Source Code Pro"/>
              </a:rPr>
              <a:t>Aficiones</a:t>
            </a:r>
            <a:r>
              <a:rPr lang="es" sz="1100">
                <a:latin typeface="Source Code Pro"/>
                <a:ea typeface="Source Code Pro"/>
                <a:cs typeface="Source Code Pro"/>
                <a:sym typeface="Source Code Pro"/>
              </a:rPr>
              <a:t>&lt;/</a:t>
            </a:r>
            <a:r>
              <a:rPr lang="es" sz="1100">
                <a:solidFill>
                  <a:srgbClr val="FF0000"/>
                </a:solidFill>
                <a:latin typeface="Source Code Pro"/>
                <a:ea typeface="Source Code Pro"/>
                <a:cs typeface="Source Code Pro"/>
                <a:sym typeface="Source Code Pro"/>
              </a:rPr>
              <a:t>label</a:t>
            </a:r>
            <a:r>
              <a:rPr lang="es" sz="1100">
                <a:latin typeface="Source Code Pro"/>
                <a:ea typeface="Source Code Pro"/>
                <a:cs typeface="Source Code Pro"/>
                <a:sym typeface="Source Code Pro"/>
              </a:rPr>
              <a:t>&gt; &lt;</a:t>
            </a:r>
            <a:r>
              <a:rPr lang="es" sz="1100">
                <a:solidFill>
                  <a:srgbClr val="0000FF"/>
                </a:solidFill>
                <a:latin typeface="Source Code Pro"/>
                <a:ea typeface="Source Code Pro"/>
                <a:cs typeface="Source Code Pro"/>
                <a:sym typeface="Source Code Pro"/>
              </a:rPr>
              <a:t>select</a:t>
            </a:r>
            <a:r>
              <a:rPr lang="es" sz="1100">
                <a:latin typeface="Source Code Pro"/>
                <a:ea typeface="Source Code Pro"/>
                <a:cs typeface="Source Code Pro"/>
                <a:sym typeface="Source Code Pro"/>
              </a:rPr>
              <a:t> id="ids" name="aficiones"&gt;</a:t>
            </a:r>
          </a:p>
          <a:p>
            <a:pPr marL="457200" indent="0" rtl="0">
              <a:spcBef>
                <a:spcPts val="0"/>
              </a:spcBef>
              <a:buNone/>
            </a:pPr>
            <a:r>
              <a:rPr lang="es" sz="1100">
                <a:latin typeface="Source Code Pro"/>
                <a:ea typeface="Source Code Pro"/>
                <a:cs typeface="Source Code Pro"/>
                <a:sym typeface="Source Code Pro"/>
              </a:rPr>
              <a:t>	&lt;</a:t>
            </a:r>
            <a:r>
              <a:rPr lang="es" sz="1100">
                <a:solidFill>
                  <a:srgbClr val="0000FF"/>
                </a:solidFill>
                <a:latin typeface="Source Code Pro"/>
                <a:ea typeface="Source Code Pro"/>
                <a:cs typeface="Source Code Pro"/>
                <a:sym typeface="Source Code Pro"/>
              </a:rPr>
              <a:t>option</a:t>
            </a:r>
            <a:r>
              <a:rPr lang="es" sz="1100">
                <a:latin typeface="Source Code Pro"/>
                <a:ea typeface="Source Code Pro"/>
                <a:cs typeface="Source Code Pro"/>
                <a:sym typeface="Source Code Pro"/>
              </a:rPr>
              <a:t> value="Deporte"&gt;</a:t>
            </a:r>
            <a:r>
              <a:rPr lang="es" sz="1100" i="1">
                <a:solidFill>
                  <a:srgbClr val="38761D"/>
                </a:solidFill>
                <a:latin typeface="Source Code Pro"/>
                <a:ea typeface="Source Code Pro"/>
                <a:cs typeface="Source Code Pro"/>
                <a:sym typeface="Source Code Pro"/>
              </a:rPr>
              <a:t>Deporte</a:t>
            </a:r>
            <a:r>
              <a:rPr lang="es" sz="1100">
                <a:latin typeface="Source Code Pro"/>
                <a:ea typeface="Source Code Pro"/>
                <a:cs typeface="Source Code Pro"/>
                <a:sym typeface="Source Code Pro"/>
              </a:rPr>
              <a:t>&lt;/</a:t>
            </a:r>
            <a:r>
              <a:rPr lang="es" sz="1100">
                <a:solidFill>
                  <a:srgbClr val="FF0000"/>
                </a:solidFill>
                <a:latin typeface="Source Code Pro"/>
                <a:ea typeface="Source Code Pro"/>
                <a:cs typeface="Source Code Pro"/>
                <a:sym typeface="Source Code Pro"/>
              </a:rPr>
              <a:t>option</a:t>
            </a:r>
            <a:r>
              <a:rPr lang="es" sz="1100">
                <a:latin typeface="Source Code Pro"/>
                <a:ea typeface="Source Code Pro"/>
                <a:cs typeface="Source Code Pro"/>
                <a:sym typeface="Source Code Pro"/>
              </a:rPr>
              <a:t>&gt;</a:t>
            </a:r>
          </a:p>
          <a:p>
            <a:pPr marL="457200" indent="0" rtl="0">
              <a:spcBef>
                <a:spcPts val="0"/>
              </a:spcBef>
              <a:buNone/>
            </a:pPr>
            <a:r>
              <a:rPr lang="es" sz="1100">
                <a:latin typeface="Source Code Pro"/>
                <a:ea typeface="Source Code Pro"/>
                <a:cs typeface="Source Code Pro"/>
                <a:sym typeface="Source Code Pro"/>
              </a:rPr>
              <a:t>	&lt;</a:t>
            </a:r>
            <a:r>
              <a:rPr lang="es" sz="1100">
                <a:solidFill>
                  <a:srgbClr val="0000FF"/>
                </a:solidFill>
                <a:latin typeface="Source Code Pro"/>
                <a:ea typeface="Source Code Pro"/>
                <a:cs typeface="Source Code Pro"/>
                <a:sym typeface="Source Code Pro"/>
              </a:rPr>
              <a:t>option</a:t>
            </a:r>
            <a:r>
              <a:rPr lang="es" sz="1100">
                <a:latin typeface="Source Code Pro"/>
                <a:ea typeface="Source Code Pro"/>
                <a:cs typeface="Source Code Pro"/>
                <a:sym typeface="Source Code Pro"/>
              </a:rPr>
              <a:t> value="Musica"&gt;</a:t>
            </a:r>
            <a:r>
              <a:rPr lang="es" sz="1100" i="1">
                <a:solidFill>
                  <a:srgbClr val="38761D"/>
                </a:solidFill>
                <a:latin typeface="Source Code Pro"/>
                <a:ea typeface="Source Code Pro"/>
                <a:cs typeface="Source Code Pro"/>
                <a:sym typeface="Source Code Pro"/>
              </a:rPr>
              <a:t>M&amp;uacute;sica</a:t>
            </a:r>
            <a:r>
              <a:rPr lang="es" sz="1100">
                <a:latin typeface="Source Code Pro"/>
                <a:ea typeface="Source Code Pro"/>
                <a:cs typeface="Source Code Pro"/>
                <a:sym typeface="Source Code Pro"/>
              </a:rPr>
              <a:t>&lt;/</a:t>
            </a:r>
            <a:r>
              <a:rPr lang="es" sz="1100">
                <a:solidFill>
                  <a:srgbClr val="FF0000"/>
                </a:solidFill>
                <a:latin typeface="Source Code Pro"/>
                <a:ea typeface="Source Code Pro"/>
                <a:cs typeface="Source Code Pro"/>
                <a:sym typeface="Source Code Pro"/>
              </a:rPr>
              <a:t>option</a:t>
            </a:r>
            <a:r>
              <a:rPr lang="es" sz="1100">
                <a:latin typeface="Source Code Pro"/>
                <a:ea typeface="Source Code Pro"/>
                <a:cs typeface="Source Code Pro"/>
                <a:sym typeface="Source Code Pro"/>
              </a:rPr>
              <a:t>&gt;</a:t>
            </a:r>
          </a:p>
          <a:p>
            <a:pPr marL="457200" indent="0" rtl="0">
              <a:spcBef>
                <a:spcPts val="0"/>
              </a:spcBef>
              <a:buNone/>
            </a:pPr>
            <a:r>
              <a:rPr lang="es" sz="1100">
                <a:latin typeface="Source Code Pro"/>
                <a:ea typeface="Source Code Pro"/>
                <a:cs typeface="Source Code Pro"/>
                <a:sym typeface="Source Code Pro"/>
              </a:rPr>
              <a:t>	&lt;</a:t>
            </a:r>
            <a:r>
              <a:rPr lang="es" sz="1100">
                <a:solidFill>
                  <a:srgbClr val="0000FF"/>
                </a:solidFill>
                <a:latin typeface="Source Code Pro"/>
                <a:ea typeface="Source Code Pro"/>
                <a:cs typeface="Source Code Pro"/>
                <a:sym typeface="Source Code Pro"/>
              </a:rPr>
              <a:t>option</a:t>
            </a:r>
            <a:r>
              <a:rPr lang="es" sz="1100">
                <a:latin typeface="Source Code Pro"/>
                <a:ea typeface="Source Code Pro"/>
                <a:cs typeface="Source Code Pro"/>
                <a:sym typeface="Source Code Pro"/>
              </a:rPr>
              <a:t> value="Cine" selected="selected"&gt;</a:t>
            </a:r>
          </a:p>
          <a:p>
            <a:pPr marL="914400" indent="457200" rtl="0">
              <a:spcBef>
                <a:spcPts val="0"/>
              </a:spcBef>
              <a:buNone/>
            </a:pPr>
            <a:r>
              <a:rPr lang="es" sz="1100" i="1">
                <a:solidFill>
                  <a:srgbClr val="38761D"/>
                </a:solidFill>
                <a:latin typeface="Source Code Pro"/>
                <a:ea typeface="Source Code Pro"/>
                <a:cs typeface="Source Code Pro"/>
                <a:sym typeface="Source Code Pro"/>
              </a:rPr>
              <a:t>Cine</a:t>
            </a:r>
            <a:r>
              <a:rPr lang="es" sz="1100">
                <a:latin typeface="Source Code Pro"/>
                <a:ea typeface="Source Code Pro"/>
                <a:cs typeface="Source Code Pro"/>
                <a:sym typeface="Source Code Pro"/>
              </a:rPr>
              <a:t>&lt;/</a:t>
            </a:r>
            <a:r>
              <a:rPr lang="es" sz="1100">
                <a:solidFill>
                  <a:srgbClr val="FF0000"/>
                </a:solidFill>
                <a:latin typeface="Source Code Pro"/>
                <a:ea typeface="Source Code Pro"/>
                <a:cs typeface="Source Code Pro"/>
                <a:sym typeface="Source Code Pro"/>
              </a:rPr>
              <a:t>option</a:t>
            </a:r>
            <a:r>
              <a:rPr lang="es" sz="1100">
                <a:latin typeface="Source Code Pro"/>
                <a:ea typeface="Source Code Pro"/>
                <a:cs typeface="Source Code Pro"/>
                <a:sym typeface="Source Code Pro"/>
              </a:rPr>
              <a:t>&gt;</a:t>
            </a:r>
          </a:p>
          <a:p>
            <a:pPr marL="0" lvl="0" indent="0" rtl="0">
              <a:spcBef>
                <a:spcPts val="0"/>
              </a:spcBef>
              <a:buNone/>
            </a:pPr>
            <a:r>
              <a:rPr lang="es" sz="1100">
                <a:latin typeface="Source Code Pro"/>
                <a:ea typeface="Source Code Pro"/>
                <a:cs typeface="Source Code Pro"/>
                <a:sym typeface="Source Code Pro"/>
              </a:rPr>
              <a:t>	&lt;/</a:t>
            </a:r>
            <a:r>
              <a:rPr lang="es" sz="1100">
                <a:solidFill>
                  <a:srgbClr val="FF0000"/>
                </a:solidFill>
                <a:latin typeface="Source Code Pro"/>
                <a:ea typeface="Source Code Pro"/>
                <a:cs typeface="Source Code Pro"/>
                <a:sym typeface="Source Code Pro"/>
              </a:rPr>
              <a:t>select</a:t>
            </a:r>
            <a:r>
              <a:rPr lang="es" sz="1100">
                <a:latin typeface="Source Code Pro"/>
                <a:ea typeface="Source Code Pro"/>
                <a:cs typeface="Source Code Pro"/>
                <a:sym typeface="Source Code Pro"/>
              </a:rPr>
              <a:t>&gt; &lt;</a:t>
            </a:r>
            <a:r>
              <a:rPr lang="es" sz="1100">
                <a:solidFill>
                  <a:srgbClr val="0000FF"/>
                </a:solidFill>
                <a:latin typeface="Source Code Pro"/>
                <a:ea typeface="Source Code Pro"/>
                <a:cs typeface="Source Code Pro"/>
                <a:sym typeface="Source Code Pro"/>
              </a:rPr>
              <a:t>input</a:t>
            </a:r>
            <a:r>
              <a:rPr lang="es" sz="1100">
                <a:latin typeface="Source Code Pro"/>
                <a:ea typeface="Source Code Pro"/>
                <a:cs typeface="Source Code Pro"/>
                <a:sym typeface="Source Code Pro"/>
              </a:rPr>
              <a:t> type="submit" /&gt; </a:t>
            </a:r>
            <a:r>
              <a:rPr lang="es" sz="1100"/>
              <a:t>&lt;/</a:t>
            </a:r>
            <a:r>
              <a:rPr lang="es" sz="1100">
                <a:solidFill>
                  <a:srgbClr val="FF0000"/>
                </a:solidFill>
              </a:rPr>
              <a:t>form</a:t>
            </a:r>
            <a:r>
              <a:rPr lang="es" sz="1100"/>
              <a:t>&gt;</a:t>
            </a:r>
          </a:p>
        </p:txBody>
      </p:sp>
      <p:pic>
        <p:nvPicPr>
          <p:cNvPr id="221" name="Shape 221"/>
          <p:cNvPicPr preferRelativeResize="0"/>
          <p:nvPr/>
        </p:nvPicPr>
        <p:blipFill>
          <a:blip r:embed="rId3">
            <a:alphaModFix/>
          </a:blip>
          <a:stretch>
            <a:fillRect/>
          </a:stretch>
        </p:blipFill>
        <p:spPr>
          <a:xfrm>
            <a:off x="5505475" y="3899200"/>
            <a:ext cx="3171825" cy="1076325"/>
          </a:xfrm>
          <a:prstGeom prst="rect">
            <a:avLst/>
          </a:prstGeom>
          <a:noFill/>
          <a:ln w="19050" cap="flat" cmpd="sng">
            <a:solidFill>
              <a:srgbClr val="FF0000"/>
            </a:solidFill>
            <a:prstDash val="solid"/>
            <a:round/>
            <a:headEnd type="none" w="med" len="med"/>
            <a:tailEnd type="none" w="med" len="med"/>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rtl="0">
              <a:spcBef>
                <a:spcPts val="0"/>
              </a:spcBef>
              <a:buNone/>
            </a:pPr>
            <a:r>
              <a:rPr lang="es"/>
              <a:t>Etiqueta &lt;select&gt; múltiple</a:t>
            </a:r>
          </a:p>
        </p:txBody>
      </p:sp>
      <p:sp>
        <p:nvSpPr>
          <p:cNvPr id="227" name="Shape 227"/>
          <p:cNvSpPr txBox="1">
            <a:spLocks noGrp="1"/>
          </p:cNvSpPr>
          <p:nvPr>
            <p:ph type="body" idx="1"/>
          </p:nvPr>
        </p:nvSpPr>
        <p:spPr>
          <a:xfrm>
            <a:off x="457200" y="1200150"/>
            <a:ext cx="8229600" cy="3833399"/>
          </a:xfrm>
          <a:prstGeom prst="rect">
            <a:avLst/>
          </a:prstGeom>
        </p:spPr>
        <p:txBody>
          <a:bodyPr lIns="91425" tIns="91425" rIns="91425" bIns="91425" anchor="t" anchorCtr="0">
            <a:noAutofit/>
          </a:bodyPr>
          <a:lstStyle/>
          <a:p>
            <a:pPr marL="457200" marR="0" lvl="0" indent="-228600" algn="l" rtl="0">
              <a:lnSpc>
                <a:spcPct val="100000"/>
              </a:lnSpc>
              <a:spcBef>
                <a:spcPts val="600"/>
              </a:spcBef>
              <a:spcAft>
                <a:spcPts val="0"/>
              </a:spcAft>
              <a:buClr>
                <a:schemeClr val="dk1"/>
              </a:buClr>
              <a:buSzPct val="100000"/>
              <a:buFont typeface="Arial"/>
            </a:pPr>
            <a:r>
              <a:rPr lang="es" sz="1600"/>
              <a:t>Cuando se insertan controles con selección múltiple es fundamental que el atributo “name” incluya [] para que se interprete como un array de valores al enviarse.</a:t>
            </a:r>
          </a:p>
          <a:p>
            <a:pPr marL="0" lvl="0" indent="0" rtl="0">
              <a:spcBef>
                <a:spcPts val="0"/>
              </a:spcBef>
              <a:buNone/>
            </a:pPr>
            <a:r>
              <a:rPr lang="es" sz="1100">
                <a:latin typeface="Source Code Pro"/>
                <a:ea typeface="Source Code Pro"/>
                <a:cs typeface="Source Code Pro"/>
                <a:sym typeface="Source Code Pro"/>
              </a:rPr>
              <a:t>&lt;</a:t>
            </a:r>
            <a:r>
              <a:rPr lang="es" sz="1100">
                <a:solidFill>
                  <a:srgbClr val="0000FF"/>
                </a:solidFill>
                <a:latin typeface="Source Code Pro"/>
                <a:ea typeface="Source Code Pro"/>
                <a:cs typeface="Source Code Pro"/>
                <a:sym typeface="Source Code Pro"/>
              </a:rPr>
              <a:t>form</a:t>
            </a:r>
            <a:r>
              <a:rPr lang="es" sz="1100">
                <a:latin typeface="Source Code Pro"/>
                <a:ea typeface="Source Code Pro"/>
                <a:cs typeface="Source Code Pro"/>
                <a:sym typeface="Source Code Pro"/>
              </a:rPr>
              <a:t> name="f1"&gt;</a:t>
            </a:r>
          </a:p>
          <a:p>
            <a:pPr marL="0" indent="0" rtl="0">
              <a:spcBef>
                <a:spcPts val="0"/>
              </a:spcBef>
              <a:buNone/>
            </a:pPr>
            <a:r>
              <a:rPr lang="es" sz="1100">
                <a:latin typeface="Source Code Pro"/>
                <a:ea typeface="Source Code Pro"/>
                <a:cs typeface="Source Code Pro"/>
                <a:sym typeface="Source Code Pro"/>
              </a:rPr>
              <a:t>	&lt;</a:t>
            </a:r>
            <a:r>
              <a:rPr lang="es" sz="1100">
                <a:solidFill>
                  <a:srgbClr val="0000FF"/>
                </a:solidFill>
                <a:latin typeface="Source Code Pro"/>
                <a:ea typeface="Source Code Pro"/>
                <a:cs typeface="Source Code Pro"/>
                <a:sym typeface="Source Code Pro"/>
              </a:rPr>
              <a:t>label</a:t>
            </a:r>
            <a:r>
              <a:rPr lang="es" sz="1100">
                <a:latin typeface="Source Code Pro"/>
                <a:ea typeface="Source Code Pro"/>
                <a:cs typeface="Source Code Pro"/>
                <a:sym typeface="Source Code Pro"/>
              </a:rPr>
              <a:t> for="ids"&gt;Aficiones&lt;/</a:t>
            </a:r>
            <a:r>
              <a:rPr lang="es" sz="1100">
                <a:solidFill>
                  <a:srgbClr val="FF0000"/>
                </a:solidFill>
                <a:latin typeface="Source Code Pro"/>
                <a:ea typeface="Source Code Pro"/>
                <a:cs typeface="Source Code Pro"/>
                <a:sym typeface="Source Code Pro"/>
              </a:rPr>
              <a:t>label</a:t>
            </a:r>
            <a:r>
              <a:rPr lang="es" sz="1100">
                <a:latin typeface="Source Code Pro"/>
                <a:ea typeface="Source Code Pro"/>
                <a:cs typeface="Source Code Pro"/>
                <a:sym typeface="Source Code Pro"/>
              </a:rPr>
              <a:t>&gt; </a:t>
            </a:r>
          </a:p>
          <a:p>
            <a:pPr marL="0" lvl="0" indent="457200" rtl="0">
              <a:spcBef>
                <a:spcPts val="0"/>
              </a:spcBef>
              <a:buNone/>
            </a:pPr>
            <a:r>
              <a:rPr lang="es" sz="1100">
                <a:latin typeface="Source Code Pro"/>
                <a:ea typeface="Source Code Pro"/>
                <a:cs typeface="Source Code Pro"/>
                <a:sym typeface="Source Code Pro"/>
              </a:rPr>
              <a:t>&lt;</a:t>
            </a:r>
            <a:r>
              <a:rPr lang="es" sz="1100">
                <a:solidFill>
                  <a:srgbClr val="0000FF"/>
                </a:solidFill>
                <a:latin typeface="Source Code Pro"/>
                <a:ea typeface="Source Code Pro"/>
                <a:cs typeface="Source Code Pro"/>
                <a:sym typeface="Source Code Pro"/>
              </a:rPr>
              <a:t>select</a:t>
            </a:r>
            <a:r>
              <a:rPr lang="es" sz="1100">
                <a:latin typeface="Source Code Pro"/>
                <a:ea typeface="Source Code Pro"/>
                <a:cs typeface="Source Code Pro"/>
                <a:sym typeface="Source Code Pro"/>
              </a:rPr>
              <a:t> </a:t>
            </a:r>
            <a:r>
              <a:rPr lang="es" sz="1100" b="1">
                <a:latin typeface="Source Code Pro"/>
                <a:ea typeface="Source Code Pro"/>
                <a:cs typeface="Source Code Pro"/>
                <a:sym typeface="Source Code Pro"/>
              </a:rPr>
              <a:t>multiple="multiple" </a:t>
            </a:r>
            <a:r>
              <a:rPr lang="es" sz="1100">
                <a:latin typeface="Source Code Pro"/>
                <a:ea typeface="Source Code Pro"/>
                <a:cs typeface="Source Code Pro"/>
                <a:sym typeface="Source Code Pro"/>
              </a:rPr>
              <a:t>id="ids" name="</a:t>
            </a:r>
            <a:r>
              <a:rPr lang="es" sz="1100" b="1">
                <a:latin typeface="Source Code Pro"/>
                <a:ea typeface="Source Code Pro"/>
                <a:cs typeface="Source Code Pro"/>
                <a:sym typeface="Source Code Pro"/>
              </a:rPr>
              <a:t>aficiones[]</a:t>
            </a:r>
            <a:r>
              <a:rPr lang="es" sz="1100">
                <a:latin typeface="Source Code Pro"/>
                <a:ea typeface="Source Code Pro"/>
                <a:cs typeface="Source Code Pro"/>
                <a:sym typeface="Source Code Pro"/>
              </a:rPr>
              <a:t>"&gt;</a:t>
            </a:r>
          </a:p>
          <a:p>
            <a:pPr marL="457200" lvl="0" indent="0" rtl="0">
              <a:spcBef>
                <a:spcPts val="0"/>
              </a:spcBef>
              <a:buNone/>
            </a:pPr>
            <a:r>
              <a:rPr lang="es" sz="1100">
                <a:latin typeface="Source Code Pro"/>
                <a:ea typeface="Source Code Pro"/>
                <a:cs typeface="Source Code Pro"/>
                <a:sym typeface="Source Code Pro"/>
              </a:rPr>
              <a:t>	&lt;</a:t>
            </a:r>
            <a:r>
              <a:rPr lang="es" sz="1100">
                <a:solidFill>
                  <a:srgbClr val="0000FF"/>
                </a:solidFill>
                <a:latin typeface="Source Code Pro"/>
                <a:ea typeface="Source Code Pro"/>
                <a:cs typeface="Source Code Pro"/>
                <a:sym typeface="Source Code Pro"/>
              </a:rPr>
              <a:t>option</a:t>
            </a:r>
            <a:r>
              <a:rPr lang="es" sz="1100">
                <a:latin typeface="Source Code Pro"/>
                <a:ea typeface="Source Code Pro"/>
                <a:cs typeface="Source Code Pro"/>
                <a:sym typeface="Source Code Pro"/>
              </a:rPr>
              <a:t> value="Deporte" </a:t>
            </a:r>
            <a:r>
              <a:rPr lang="es" sz="1100" b="1">
                <a:latin typeface="Source Code Pro"/>
                <a:ea typeface="Source Code Pro"/>
                <a:cs typeface="Source Code Pro"/>
                <a:sym typeface="Source Code Pro"/>
              </a:rPr>
              <a:t>selected="selected"</a:t>
            </a:r>
            <a:r>
              <a:rPr lang="es" sz="1100">
                <a:latin typeface="Source Code Pro"/>
                <a:ea typeface="Source Code Pro"/>
                <a:cs typeface="Source Code Pro"/>
                <a:sym typeface="Source Code Pro"/>
              </a:rPr>
              <a:t>&gt;Deporte&lt;/</a:t>
            </a:r>
            <a:r>
              <a:rPr lang="es" sz="1100">
                <a:solidFill>
                  <a:srgbClr val="FF0000"/>
                </a:solidFill>
                <a:latin typeface="Source Code Pro"/>
                <a:ea typeface="Source Code Pro"/>
                <a:cs typeface="Source Code Pro"/>
                <a:sym typeface="Source Code Pro"/>
              </a:rPr>
              <a:t>option</a:t>
            </a:r>
            <a:r>
              <a:rPr lang="es" sz="1100">
                <a:latin typeface="Source Code Pro"/>
                <a:ea typeface="Source Code Pro"/>
                <a:cs typeface="Source Code Pro"/>
                <a:sym typeface="Source Code Pro"/>
              </a:rPr>
              <a:t>&gt;</a:t>
            </a:r>
          </a:p>
          <a:p>
            <a:pPr marL="457200" lvl="0" indent="0" rtl="0">
              <a:spcBef>
                <a:spcPts val="0"/>
              </a:spcBef>
              <a:buNone/>
            </a:pPr>
            <a:r>
              <a:rPr lang="es" sz="1100">
                <a:latin typeface="Source Code Pro"/>
                <a:ea typeface="Source Code Pro"/>
                <a:cs typeface="Source Code Pro"/>
                <a:sym typeface="Source Code Pro"/>
              </a:rPr>
              <a:t>	&lt;</a:t>
            </a:r>
            <a:r>
              <a:rPr lang="es" sz="1100">
                <a:solidFill>
                  <a:srgbClr val="0000FF"/>
                </a:solidFill>
                <a:latin typeface="Source Code Pro"/>
                <a:ea typeface="Source Code Pro"/>
                <a:cs typeface="Source Code Pro"/>
                <a:sym typeface="Source Code Pro"/>
              </a:rPr>
              <a:t>option</a:t>
            </a:r>
            <a:r>
              <a:rPr lang="es" sz="1100">
                <a:latin typeface="Source Code Pro"/>
                <a:ea typeface="Source Code Pro"/>
                <a:cs typeface="Source Code Pro"/>
                <a:sym typeface="Source Code Pro"/>
              </a:rPr>
              <a:t> value="Musica"&gt;M&amp;uacute;sica&lt;/</a:t>
            </a:r>
            <a:r>
              <a:rPr lang="es" sz="1100">
                <a:solidFill>
                  <a:srgbClr val="FF0000"/>
                </a:solidFill>
                <a:latin typeface="Source Code Pro"/>
                <a:ea typeface="Source Code Pro"/>
                <a:cs typeface="Source Code Pro"/>
                <a:sym typeface="Source Code Pro"/>
              </a:rPr>
              <a:t>option</a:t>
            </a:r>
            <a:r>
              <a:rPr lang="es" sz="1100">
                <a:latin typeface="Source Code Pro"/>
                <a:ea typeface="Source Code Pro"/>
                <a:cs typeface="Source Code Pro"/>
                <a:sym typeface="Source Code Pro"/>
              </a:rPr>
              <a:t>&gt;</a:t>
            </a:r>
          </a:p>
          <a:p>
            <a:pPr marL="457200" lvl="0" indent="0" rtl="0">
              <a:spcBef>
                <a:spcPts val="0"/>
              </a:spcBef>
              <a:buNone/>
            </a:pPr>
            <a:r>
              <a:rPr lang="es" sz="1100">
                <a:latin typeface="Source Code Pro"/>
                <a:ea typeface="Source Code Pro"/>
                <a:cs typeface="Source Code Pro"/>
                <a:sym typeface="Source Code Pro"/>
              </a:rPr>
              <a:t>	&lt;</a:t>
            </a:r>
            <a:r>
              <a:rPr lang="es" sz="1100">
                <a:solidFill>
                  <a:srgbClr val="0000FF"/>
                </a:solidFill>
                <a:latin typeface="Source Code Pro"/>
                <a:ea typeface="Source Code Pro"/>
                <a:cs typeface="Source Code Pro"/>
                <a:sym typeface="Source Code Pro"/>
              </a:rPr>
              <a:t>option</a:t>
            </a:r>
            <a:r>
              <a:rPr lang="es" sz="1100">
                <a:latin typeface="Source Code Pro"/>
                <a:ea typeface="Source Code Pro"/>
                <a:cs typeface="Source Code Pro"/>
                <a:sym typeface="Source Code Pro"/>
              </a:rPr>
              <a:t> value="Cine" </a:t>
            </a:r>
            <a:r>
              <a:rPr lang="es" sz="1100" b="1">
                <a:latin typeface="Source Code Pro"/>
                <a:ea typeface="Source Code Pro"/>
                <a:cs typeface="Source Code Pro"/>
                <a:sym typeface="Source Code Pro"/>
              </a:rPr>
              <a:t>selected="selected"</a:t>
            </a:r>
            <a:r>
              <a:rPr lang="es" sz="1100">
                <a:latin typeface="Source Code Pro"/>
                <a:ea typeface="Source Code Pro"/>
                <a:cs typeface="Source Code Pro"/>
                <a:sym typeface="Source Code Pro"/>
              </a:rPr>
              <a:t>&gt;Cine&lt;/</a:t>
            </a:r>
            <a:r>
              <a:rPr lang="es" sz="1100">
                <a:solidFill>
                  <a:srgbClr val="FF0000"/>
                </a:solidFill>
                <a:latin typeface="Source Code Pro"/>
                <a:ea typeface="Source Code Pro"/>
                <a:cs typeface="Source Code Pro"/>
                <a:sym typeface="Source Code Pro"/>
              </a:rPr>
              <a:t>option</a:t>
            </a:r>
            <a:r>
              <a:rPr lang="es" sz="1100">
                <a:latin typeface="Source Code Pro"/>
                <a:ea typeface="Source Code Pro"/>
                <a:cs typeface="Source Code Pro"/>
                <a:sym typeface="Source Code Pro"/>
              </a:rPr>
              <a:t>&gt;</a:t>
            </a:r>
          </a:p>
          <a:p>
            <a:pPr marL="0" indent="0" rtl="0">
              <a:spcBef>
                <a:spcPts val="0"/>
              </a:spcBef>
              <a:buNone/>
            </a:pPr>
            <a:r>
              <a:rPr lang="es" sz="1100">
                <a:latin typeface="Source Code Pro"/>
                <a:ea typeface="Source Code Pro"/>
                <a:cs typeface="Source Code Pro"/>
                <a:sym typeface="Source Code Pro"/>
              </a:rPr>
              <a:t>	&lt;/</a:t>
            </a:r>
            <a:r>
              <a:rPr lang="es" sz="1100">
                <a:solidFill>
                  <a:srgbClr val="FF0000"/>
                </a:solidFill>
                <a:latin typeface="Source Code Pro"/>
                <a:ea typeface="Source Code Pro"/>
                <a:cs typeface="Source Code Pro"/>
                <a:sym typeface="Source Code Pro"/>
              </a:rPr>
              <a:t>select</a:t>
            </a:r>
            <a:r>
              <a:rPr lang="es" sz="1100">
                <a:latin typeface="Source Code Pro"/>
                <a:ea typeface="Source Code Pro"/>
                <a:cs typeface="Source Code Pro"/>
                <a:sym typeface="Source Code Pro"/>
              </a:rPr>
              <a:t>&gt; </a:t>
            </a:r>
          </a:p>
          <a:p>
            <a:pPr marL="0" lvl="0" indent="0" rtl="0">
              <a:spcBef>
                <a:spcPts val="0"/>
              </a:spcBef>
              <a:buNone/>
            </a:pPr>
            <a:r>
              <a:rPr lang="es" sz="1100">
                <a:latin typeface="Source Code Pro"/>
                <a:ea typeface="Source Code Pro"/>
                <a:cs typeface="Source Code Pro"/>
                <a:sym typeface="Source Code Pro"/>
              </a:rPr>
              <a:t>&lt;</a:t>
            </a:r>
            <a:r>
              <a:rPr lang="es" sz="1100">
                <a:solidFill>
                  <a:srgbClr val="0000FF"/>
                </a:solidFill>
                <a:latin typeface="Source Code Pro"/>
                <a:ea typeface="Source Code Pro"/>
                <a:cs typeface="Source Code Pro"/>
                <a:sym typeface="Source Code Pro"/>
              </a:rPr>
              <a:t>input</a:t>
            </a:r>
            <a:r>
              <a:rPr lang="es" sz="1100">
                <a:latin typeface="Source Code Pro"/>
                <a:ea typeface="Source Code Pro"/>
                <a:cs typeface="Source Code Pro"/>
                <a:sym typeface="Source Code Pro"/>
              </a:rPr>
              <a:t> type="submit" /&gt;</a:t>
            </a:r>
          </a:p>
          <a:p>
            <a:pPr marL="0" lvl="0" indent="0" rtl="0">
              <a:spcBef>
                <a:spcPts val="0"/>
              </a:spcBef>
              <a:buNone/>
            </a:pPr>
            <a:r>
              <a:rPr lang="es" sz="1100"/>
              <a:t>&lt;/</a:t>
            </a:r>
            <a:r>
              <a:rPr lang="es" sz="1100">
                <a:solidFill>
                  <a:srgbClr val="FF0000"/>
                </a:solidFill>
              </a:rPr>
              <a:t>form</a:t>
            </a:r>
            <a:r>
              <a:rPr lang="es" sz="1100"/>
              <a:t>&gt;</a:t>
            </a:r>
          </a:p>
        </p:txBody>
      </p:sp>
      <p:pic>
        <p:nvPicPr>
          <p:cNvPr id="228" name="Shape 228"/>
          <p:cNvPicPr preferRelativeResize="0"/>
          <p:nvPr/>
        </p:nvPicPr>
        <p:blipFill>
          <a:blip r:embed="rId3">
            <a:alphaModFix/>
          </a:blip>
          <a:stretch>
            <a:fillRect/>
          </a:stretch>
        </p:blipFill>
        <p:spPr>
          <a:xfrm>
            <a:off x="2691625" y="3845150"/>
            <a:ext cx="5995174" cy="1123025"/>
          </a:xfrm>
          <a:prstGeom prst="rect">
            <a:avLst/>
          </a:prstGeom>
          <a:noFill/>
          <a:ln w="19050" cap="flat" cmpd="sng">
            <a:solidFill>
              <a:srgbClr val="FF0000"/>
            </a:solidFill>
            <a:prstDash val="solid"/>
            <a:round/>
            <a:headEnd type="none" w="med" len="med"/>
            <a:tailEnd type="none" w="med" len="med"/>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Etiqueta &lt;textarea&gt;</a:t>
            </a:r>
          </a:p>
        </p:txBody>
      </p:sp>
      <p:sp>
        <p:nvSpPr>
          <p:cNvPr id="234" name="Shape 234"/>
          <p:cNvSpPr txBox="1">
            <a:spLocks noGrp="1"/>
          </p:cNvSpPr>
          <p:nvPr>
            <p:ph type="body" idx="1"/>
          </p:nvPr>
        </p:nvSpPr>
        <p:spPr>
          <a:xfrm>
            <a:off x="457200" y="1200150"/>
            <a:ext cx="8229600" cy="3812700"/>
          </a:xfrm>
          <a:prstGeom prst="rect">
            <a:avLst/>
          </a:prstGeom>
        </p:spPr>
        <p:txBody>
          <a:bodyPr lIns="91425" tIns="91425" rIns="91425" bIns="91425" anchor="t" anchorCtr="0">
            <a:noAutofit/>
          </a:bodyPr>
          <a:lstStyle/>
          <a:p>
            <a:pPr marL="457200" lvl="0" indent="-228600" rtl="0">
              <a:spcBef>
                <a:spcPts val="0"/>
              </a:spcBef>
              <a:buSzPct val="100000"/>
            </a:pPr>
            <a:r>
              <a:rPr lang="es" sz="1800" dirty="0"/>
              <a:t>Declara la existencia de un control de área de texto. Es como un input de tipo “text” pero más grande.</a:t>
            </a:r>
          </a:p>
          <a:p>
            <a:pPr marL="457200" lvl="0" indent="-228600" rtl="0">
              <a:spcBef>
                <a:spcPts val="0"/>
              </a:spcBef>
              <a:buSzPct val="100000"/>
            </a:pPr>
            <a:r>
              <a:rPr lang="es" sz="1800" dirty="0"/>
              <a:t>Atributos:</a:t>
            </a:r>
          </a:p>
          <a:p>
            <a:pPr marL="914400" lvl="1" indent="-228600" rtl="0">
              <a:spcBef>
                <a:spcPts val="0"/>
              </a:spcBef>
              <a:buSzPct val="100000"/>
            </a:pPr>
            <a:r>
              <a:rPr lang="es" sz="1200" b="1" dirty="0"/>
              <a:t>name</a:t>
            </a:r>
            <a:r>
              <a:rPr lang="es" sz="1200" dirty="0"/>
              <a:t>: nombre del control, imprescindible para que se envíe el dato al formulario</a:t>
            </a:r>
          </a:p>
          <a:p>
            <a:pPr marL="914400" lvl="1" indent="-228600" rtl="0">
              <a:spcBef>
                <a:spcPts val="0"/>
              </a:spcBef>
              <a:buSzPct val="100000"/>
            </a:pPr>
            <a:r>
              <a:rPr lang="es" sz="1200" b="1" dirty="0"/>
              <a:t>cols</a:t>
            </a:r>
            <a:r>
              <a:rPr lang="es" sz="1200" dirty="0"/>
              <a:t>: número de columnas del área de texto</a:t>
            </a:r>
          </a:p>
          <a:p>
            <a:pPr marL="914400" lvl="1" indent="-228600" rtl="0">
              <a:spcBef>
                <a:spcPts val="0"/>
              </a:spcBef>
              <a:buSzPct val="100000"/>
            </a:pPr>
            <a:r>
              <a:rPr lang="es" sz="1200" b="1" dirty="0"/>
              <a:t>rows</a:t>
            </a:r>
            <a:r>
              <a:rPr lang="es" sz="1200" dirty="0"/>
              <a:t>: número de filas del área de texto</a:t>
            </a:r>
          </a:p>
          <a:p>
            <a:pPr marL="914400" lvl="1" indent="-228600" rtl="0">
              <a:spcBef>
                <a:spcPts val="0"/>
              </a:spcBef>
              <a:buSzPct val="100000"/>
            </a:pPr>
            <a:r>
              <a:rPr lang="es" sz="1200" b="1" dirty="0"/>
              <a:t>readonly</a:t>
            </a:r>
            <a:r>
              <a:rPr lang="es" sz="1200" dirty="0"/>
              <a:t>: el control es de sólo lectura, se envía al servidor</a:t>
            </a:r>
          </a:p>
          <a:p>
            <a:pPr marL="914400" lvl="1" indent="-228600" rtl="0">
              <a:spcBef>
                <a:spcPts val="0"/>
              </a:spcBef>
              <a:buSzPct val="100000"/>
            </a:pPr>
            <a:r>
              <a:rPr lang="es" sz="1200" b="1" dirty="0"/>
              <a:t>disabled</a:t>
            </a:r>
            <a:r>
              <a:rPr lang="es" sz="1200" dirty="0"/>
              <a:t>: el control está deshabilitado, no se envía al servidor</a:t>
            </a:r>
          </a:p>
          <a:p>
            <a:pPr marL="0" lvl="0" indent="0" rtl="0">
              <a:spcBef>
                <a:spcPts val="0"/>
              </a:spcBef>
              <a:buNone/>
            </a:pPr>
            <a:endParaRPr sz="1200" dirty="0"/>
          </a:p>
          <a:p>
            <a:pPr rtl="0">
              <a:spcBef>
                <a:spcPts val="0"/>
              </a:spcBef>
              <a:buNone/>
            </a:pPr>
            <a:r>
              <a:rPr lang="es" sz="1400" dirty="0">
                <a:latin typeface="Source Code Pro"/>
                <a:ea typeface="Source Code Pro"/>
                <a:cs typeface="Source Code Pro"/>
                <a:sym typeface="Source Code Pro"/>
              </a:rPr>
              <a:t>&lt;</a:t>
            </a:r>
            <a:r>
              <a:rPr lang="es" sz="1400" dirty="0">
                <a:solidFill>
                  <a:srgbClr val="0000FF"/>
                </a:solidFill>
                <a:latin typeface="Source Code Pro"/>
                <a:ea typeface="Source Code Pro"/>
                <a:cs typeface="Source Code Pro"/>
                <a:sym typeface="Source Code Pro"/>
              </a:rPr>
              <a:t>form</a:t>
            </a:r>
            <a:r>
              <a:rPr lang="es" sz="1400" dirty="0">
                <a:latin typeface="Source Code Pro"/>
                <a:ea typeface="Source Code Pro"/>
                <a:cs typeface="Source Code Pro"/>
                <a:sym typeface="Source Code Pro"/>
              </a:rPr>
              <a:t> name="f1"&gt;</a:t>
            </a:r>
          </a:p>
          <a:p>
            <a:pPr rtl="0">
              <a:spcBef>
                <a:spcPts val="0"/>
              </a:spcBef>
              <a:buNone/>
            </a:pPr>
            <a:r>
              <a:rPr lang="es" sz="1400" dirty="0">
                <a:latin typeface="Source Code Pro"/>
                <a:ea typeface="Source Code Pro"/>
                <a:cs typeface="Source Code Pro"/>
                <a:sym typeface="Source Code Pro"/>
              </a:rPr>
              <a:t>&lt;</a:t>
            </a:r>
            <a:r>
              <a:rPr lang="es" sz="1400" dirty="0">
                <a:solidFill>
                  <a:srgbClr val="0000FF"/>
                </a:solidFill>
                <a:latin typeface="Source Code Pro"/>
                <a:ea typeface="Source Code Pro"/>
                <a:cs typeface="Source Code Pro"/>
                <a:sym typeface="Source Code Pro"/>
              </a:rPr>
              <a:t>input</a:t>
            </a:r>
            <a:r>
              <a:rPr lang="es" sz="1400" dirty="0">
                <a:latin typeface="Source Code Pro"/>
                <a:ea typeface="Source Code Pro"/>
                <a:cs typeface="Source Code Pro"/>
                <a:sym typeface="Source Code Pro"/>
              </a:rPr>
              <a:t> type="text" value="peque&amp;ntilde;o" /&gt; </a:t>
            </a:r>
          </a:p>
          <a:p>
            <a:r>
              <a:rPr lang="es" sz="1400" dirty="0">
                <a:latin typeface="Source Code Pro"/>
                <a:ea typeface="Source Code Pro"/>
                <a:cs typeface="Source Code Pro"/>
                <a:sym typeface="Source Code Pro"/>
              </a:rPr>
              <a:t>&lt;</a:t>
            </a:r>
            <a:r>
              <a:rPr lang="es" sz="1400" dirty="0">
                <a:solidFill>
                  <a:srgbClr val="0000FF"/>
                </a:solidFill>
                <a:latin typeface="Source Code Pro"/>
                <a:ea typeface="Source Code Pro"/>
                <a:cs typeface="Source Code Pro"/>
                <a:sym typeface="Source Code Pro"/>
              </a:rPr>
              <a:t>textarea</a:t>
            </a:r>
            <a:r>
              <a:rPr lang="es" sz="1400" dirty="0">
                <a:latin typeface="Source Code Pro"/>
                <a:ea typeface="Source Code Pro"/>
                <a:cs typeface="Source Code Pro"/>
                <a:sym typeface="Source Code Pro"/>
              </a:rPr>
              <a:t> cols="15" rows="3" name="</a:t>
            </a:r>
            <a:r>
              <a:rPr lang="es" sz="1400" dirty="0" smtClean="0">
                <a:latin typeface="Source Code Pro"/>
                <a:ea typeface="Source Code Pro"/>
                <a:cs typeface="Source Code Pro"/>
                <a:sym typeface="Source Code Pro"/>
              </a:rPr>
              <a:t>textogrande</a:t>
            </a:r>
            <a:r>
              <a:rPr lang="es" sz="1400" dirty="0">
                <a:latin typeface="Source Code Pro"/>
                <a:ea typeface="Source Code Pro"/>
                <a:cs typeface="Source Code Pro"/>
                <a:sym typeface="Source Code Pro"/>
              </a:rPr>
              <a:t>"&gt;&lt;/</a:t>
            </a:r>
            <a:r>
              <a:rPr lang="es" sz="1400" dirty="0">
                <a:solidFill>
                  <a:srgbClr val="FF0000"/>
                </a:solidFill>
                <a:latin typeface="Source Code Pro"/>
                <a:ea typeface="Source Code Pro"/>
                <a:cs typeface="Source Code Pro"/>
                <a:sym typeface="Source Code Pro"/>
              </a:rPr>
              <a:t>textarea</a:t>
            </a:r>
            <a:r>
              <a:rPr lang="es" sz="1400" dirty="0">
                <a:latin typeface="Source Code Pro"/>
                <a:ea typeface="Source Code Pro"/>
                <a:cs typeface="Source Code Pro"/>
                <a:sym typeface="Source Code Pro"/>
              </a:rPr>
              <a:t>&gt;</a:t>
            </a:r>
          </a:p>
          <a:p>
            <a:pPr rtl="0">
              <a:spcBef>
                <a:spcPts val="0"/>
              </a:spcBef>
              <a:buNone/>
            </a:pPr>
            <a:r>
              <a:rPr lang="es" sz="1400" dirty="0">
                <a:latin typeface="Source Code Pro"/>
                <a:ea typeface="Source Code Pro"/>
                <a:cs typeface="Source Code Pro"/>
                <a:sym typeface="Source Code Pro"/>
              </a:rPr>
              <a:t>&lt;/</a:t>
            </a:r>
            <a:r>
              <a:rPr lang="es" sz="1400" dirty="0">
                <a:solidFill>
                  <a:srgbClr val="FF0000"/>
                </a:solidFill>
                <a:latin typeface="Source Code Pro"/>
                <a:ea typeface="Source Code Pro"/>
                <a:cs typeface="Source Code Pro"/>
                <a:sym typeface="Source Code Pro"/>
              </a:rPr>
              <a:t>form</a:t>
            </a:r>
            <a:r>
              <a:rPr lang="es" sz="1400" dirty="0">
                <a:latin typeface="Source Code Pro"/>
                <a:ea typeface="Source Code Pro"/>
                <a:cs typeface="Source Code Pro"/>
                <a:sym typeface="Source Code Pro"/>
              </a:rPr>
              <a:t>&gt;</a:t>
            </a:r>
          </a:p>
          <a:p>
            <a:pPr rtl="0">
              <a:spcBef>
                <a:spcPts val="0"/>
              </a:spcBef>
              <a:buNone/>
            </a:pPr>
            <a:endParaRPr sz="1800" dirty="0"/>
          </a:p>
          <a:p>
            <a:pPr>
              <a:spcBef>
                <a:spcPts val="0"/>
              </a:spcBef>
              <a:buNone/>
            </a:pPr>
            <a:endParaRPr sz="1800" dirty="0"/>
          </a:p>
        </p:txBody>
      </p:sp>
      <p:pic>
        <p:nvPicPr>
          <p:cNvPr id="235" name="Shape 235"/>
          <p:cNvPicPr preferRelativeResize="0"/>
          <p:nvPr/>
        </p:nvPicPr>
        <p:blipFill>
          <a:blip r:embed="rId3">
            <a:alphaModFix/>
          </a:blip>
          <a:stretch>
            <a:fillRect/>
          </a:stretch>
        </p:blipFill>
        <p:spPr>
          <a:xfrm>
            <a:off x="5241175" y="4031850"/>
            <a:ext cx="3162300" cy="619125"/>
          </a:xfrm>
          <a:prstGeom prst="rect">
            <a:avLst/>
          </a:prstGeom>
          <a:noFill/>
          <a:ln w="19050" cap="flat" cmpd="sng">
            <a:solidFill>
              <a:srgbClr val="FF0000"/>
            </a:solidFill>
            <a:prstDash val="solid"/>
            <a:round/>
            <a:headEnd type="none" w="med" len="med"/>
            <a:tailEnd type="none" w="med" len="med"/>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Etiqueta &lt;fieldset&gt;</a:t>
            </a:r>
          </a:p>
        </p:txBody>
      </p:sp>
      <p:sp>
        <p:nvSpPr>
          <p:cNvPr id="241" name="Shape 24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buSzPct val="100000"/>
            </a:pPr>
            <a:r>
              <a:rPr lang="es" sz="1800"/>
              <a:t>Agrupa visualmente algunos elementos de un formulario, dibujando un recuadro alrededor de todos ellos.</a:t>
            </a:r>
          </a:p>
          <a:p>
            <a:pPr marL="457200" lvl="0" indent="-228600" rtl="0">
              <a:spcBef>
                <a:spcPts val="0"/>
              </a:spcBef>
              <a:buSzPct val="100000"/>
            </a:pPr>
            <a:r>
              <a:rPr lang="es" sz="1800"/>
              <a:t>Se complementa con la etiqueta &lt;legend&gt;título&lt;/legend&gt; que le da título al recuadro.</a:t>
            </a:r>
          </a:p>
          <a:p>
            <a:pPr rtl="0">
              <a:spcBef>
                <a:spcPts val="0"/>
              </a:spcBef>
              <a:buNone/>
            </a:pPr>
            <a:r>
              <a:rPr lang="es" sz="1100">
                <a:latin typeface="Source Code Pro"/>
                <a:ea typeface="Source Code Pro"/>
                <a:cs typeface="Source Code Pro"/>
                <a:sym typeface="Source Code Pro"/>
              </a:rPr>
              <a:t>&lt;</a:t>
            </a:r>
            <a:r>
              <a:rPr lang="es" sz="1100">
                <a:solidFill>
                  <a:srgbClr val="0000FF"/>
                </a:solidFill>
                <a:latin typeface="Source Code Pro"/>
                <a:ea typeface="Source Code Pro"/>
                <a:cs typeface="Source Code Pro"/>
                <a:sym typeface="Source Code Pro"/>
              </a:rPr>
              <a:t>form</a:t>
            </a:r>
            <a:r>
              <a:rPr lang="es" sz="1100">
                <a:latin typeface="Source Code Pro"/>
                <a:ea typeface="Source Code Pro"/>
                <a:cs typeface="Source Code Pro"/>
                <a:sym typeface="Source Code Pro"/>
              </a:rPr>
              <a:t> name=”f1”&gt;</a:t>
            </a:r>
          </a:p>
          <a:p>
            <a:pPr rtl="0">
              <a:spcBef>
                <a:spcPts val="0"/>
              </a:spcBef>
              <a:buNone/>
            </a:pPr>
            <a:r>
              <a:rPr lang="es" sz="1100">
                <a:latin typeface="Source Code Pro"/>
                <a:ea typeface="Source Code Pro"/>
                <a:cs typeface="Source Code Pro"/>
                <a:sym typeface="Source Code Pro"/>
              </a:rPr>
              <a:t>&lt;</a:t>
            </a:r>
            <a:r>
              <a:rPr lang="es" sz="1100">
                <a:solidFill>
                  <a:srgbClr val="0000FF"/>
                </a:solidFill>
                <a:latin typeface="Source Code Pro"/>
                <a:ea typeface="Source Code Pro"/>
                <a:cs typeface="Source Code Pro"/>
                <a:sym typeface="Source Code Pro"/>
              </a:rPr>
              <a:t>fieldset</a:t>
            </a:r>
            <a:r>
              <a:rPr lang="es" sz="1100">
                <a:latin typeface="Source Code Pro"/>
                <a:ea typeface="Source Code Pro"/>
                <a:cs typeface="Source Code Pro"/>
                <a:sym typeface="Source Code Pro"/>
              </a:rPr>
              <a:t>&gt;</a:t>
            </a:r>
          </a:p>
          <a:p>
            <a:pPr marL="457200" indent="0" rtl="0">
              <a:spcBef>
                <a:spcPts val="0"/>
              </a:spcBef>
              <a:buNone/>
            </a:pPr>
            <a:r>
              <a:rPr lang="es" sz="1100">
                <a:latin typeface="Source Code Pro"/>
                <a:ea typeface="Source Code Pro"/>
                <a:cs typeface="Source Code Pro"/>
                <a:sym typeface="Source Code Pro"/>
              </a:rPr>
              <a:t>&lt;</a:t>
            </a:r>
            <a:r>
              <a:rPr lang="es" sz="1100">
                <a:solidFill>
                  <a:srgbClr val="0000FF"/>
                </a:solidFill>
                <a:latin typeface="Source Code Pro"/>
                <a:ea typeface="Source Code Pro"/>
                <a:cs typeface="Source Code Pro"/>
                <a:sym typeface="Source Code Pro"/>
              </a:rPr>
              <a:t>legend</a:t>
            </a:r>
            <a:r>
              <a:rPr lang="es" sz="1100">
                <a:latin typeface="Source Code Pro"/>
                <a:ea typeface="Source Code Pro"/>
                <a:cs typeface="Source Code Pro"/>
                <a:sym typeface="Source Code Pro"/>
              </a:rPr>
              <a:t>&gt;Campos dentro del fieldset&lt;/</a:t>
            </a:r>
            <a:r>
              <a:rPr lang="es" sz="1100">
                <a:solidFill>
                  <a:srgbClr val="FF0000"/>
                </a:solidFill>
                <a:latin typeface="Source Code Pro"/>
                <a:ea typeface="Source Code Pro"/>
                <a:cs typeface="Source Code Pro"/>
                <a:sym typeface="Source Code Pro"/>
              </a:rPr>
              <a:t>legend</a:t>
            </a:r>
            <a:r>
              <a:rPr lang="es" sz="1100">
                <a:latin typeface="Source Code Pro"/>
                <a:ea typeface="Source Code Pro"/>
                <a:cs typeface="Source Code Pro"/>
                <a:sym typeface="Source Code Pro"/>
              </a:rPr>
              <a:t>&gt;</a:t>
            </a:r>
          </a:p>
          <a:p>
            <a:pPr marL="914400" indent="0" rtl="0">
              <a:spcBef>
                <a:spcPts val="0"/>
              </a:spcBef>
              <a:buNone/>
            </a:pPr>
            <a:r>
              <a:rPr lang="es" sz="1100">
                <a:latin typeface="Source Code Pro"/>
                <a:ea typeface="Source Code Pro"/>
                <a:cs typeface="Source Code Pro"/>
                <a:sym typeface="Source Code Pro"/>
              </a:rPr>
              <a:t>&lt;</a:t>
            </a:r>
            <a:r>
              <a:rPr lang="es" sz="1100">
                <a:solidFill>
                  <a:srgbClr val="0000FF"/>
                </a:solidFill>
                <a:latin typeface="Source Code Pro"/>
                <a:ea typeface="Source Code Pro"/>
                <a:cs typeface="Source Code Pro"/>
                <a:sym typeface="Source Code Pro"/>
              </a:rPr>
              <a:t>input</a:t>
            </a:r>
            <a:r>
              <a:rPr lang="es" sz="1100">
                <a:latin typeface="Source Code Pro"/>
                <a:ea typeface="Source Code Pro"/>
                <a:cs typeface="Source Code Pro"/>
                <a:sym typeface="Source Code Pro"/>
              </a:rPr>
              <a:t> type=”text” value=”dentro1”/&gt;</a:t>
            </a:r>
          </a:p>
          <a:p>
            <a:pPr marL="914400" indent="0" rtl="0">
              <a:spcBef>
                <a:spcPts val="0"/>
              </a:spcBef>
              <a:buNone/>
            </a:pPr>
            <a:r>
              <a:rPr lang="es" sz="1100">
                <a:latin typeface="Source Code Pro"/>
                <a:ea typeface="Source Code Pro"/>
                <a:cs typeface="Source Code Pro"/>
                <a:sym typeface="Source Code Pro"/>
              </a:rPr>
              <a:t>&lt;</a:t>
            </a:r>
            <a:r>
              <a:rPr lang="es" sz="1100">
                <a:solidFill>
                  <a:srgbClr val="0000FF"/>
                </a:solidFill>
                <a:latin typeface="Source Code Pro"/>
                <a:ea typeface="Source Code Pro"/>
                <a:cs typeface="Source Code Pro"/>
                <a:sym typeface="Source Code Pro"/>
              </a:rPr>
              <a:t>input</a:t>
            </a:r>
            <a:r>
              <a:rPr lang="es" sz="1100">
                <a:latin typeface="Source Code Pro"/>
                <a:ea typeface="Source Code Pro"/>
                <a:cs typeface="Source Code Pro"/>
                <a:sym typeface="Source Code Pro"/>
              </a:rPr>
              <a:t> type=”text” value=”dentro2”/&gt;</a:t>
            </a:r>
          </a:p>
          <a:p>
            <a:pPr rtl="0">
              <a:spcBef>
                <a:spcPts val="0"/>
              </a:spcBef>
              <a:buNone/>
            </a:pPr>
            <a:r>
              <a:rPr lang="es" sz="1100">
                <a:latin typeface="Source Code Pro"/>
                <a:ea typeface="Source Code Pro"/>
                <a:cs typeface="Source Code Pro"/>
                <a:sym typeface="Source Code Pro"/>
              </a:rPr>
              <a:t>&lt;/</a:t>
            </a:r>
            <a:r>
              <a:rPr lang="es" sz="1100">
                <a:solidFill>
                  <a:srgbClr val="FF0000"/>
                </a:solidFill>
                <a:latin typeface="Source Code Pro"/>
                <a:ea typeface="Source Code Pro"/>
                <a:cs typeface="Source Code Pro"/>
                <a:sym typeface="Source Code Pro"/>
              </a:rPr>
              <a:t>fieldset</a:t>
            </a:r>
            <a:r>
              <a:rPr lang="es" sz="1100">
                <a:latin typeface="Source Code Pro"/>
                <a:ea typeface="Source Code Pro"/>
                <a:cs typeface="Source Code Pro"/>
                <a:sym typeface="Source Code Pro"/>
              </a:rPr>
              <a:t>&gt;</a:t>
            </a:r>
          </a:p>
          <a:p>
            <a:pPr rtl="0">
              <a:spcBef>
                <a:spcPts val="0"/>
              </a:spcBef>
              <a:buNone/>
            </a:pPr>
            <a:r>
              <a:rPr lang="es" sz="1100">
                <a:latin typeface="Source Code Pro"/>
                <a:ea typeface="Source Code Pro"/>
                <a:cs typeface="Source Code Pro"/>
                <a:sym typeface="Source Code Pro"/>
              </a:rPr>
              <a:t>&lt;</a:t>
            </a:r>
            <a:r>
              <a:rPr lang="es" sz="1100">
                <a:solidFill>
                  <a:srgbClr val="0000FF"/>
                </a:solidFill>
                <a:latin typeface="Source Code Pro"/>
                <a:ea typeface="Source Code Pro"/>
                <a:cs typeface="Source Code Pro"/>
                <a:sym typeface="Source Code Pro"/>
              </a:rPr>
              <a:t>label</a:t>
            </a:r>
            <a:r>
              <a:rPr lang="es" sz="1100">
                <a:latin typeface="Source Code Pro"/>
                <a:ea typeface="Source Code Pro"/>
                <a:cs typeface="Source Code Pro"/>
                <a:sym typeface="Source Code Pro"/>
              </a:rPr>
              <a:t> for=”idfuera”&gt;Campo fuera del fieldset&lt;/</a:t>
            </a:r>
            <a:r>
              <a:rPr lang="es" sz="1100">
                <a:solidFill>
                  <a:srgbClr val="FF0000"/>
                </a:solidFill>
                <a:latin typeface="Source Code Pro"/>
                <a:ea typeface="Source Code Pro"/>
                <a:cs typeface="Source Code Pro"/>
                <a:sym typeface="Source Code Pro"/>
              </a:rPr>
              <a:t>label</a:t>
            </a:r>
            <a:r>
              <a:rPr lang="es" sz="1100">
                <a:latin typeface="Source Code Pro"/>
                <a:ea typeface="Source Code Pro"/>
                <a:cs typeface="Source Code Pro"/>
                <a:sym typeface="Source Code Pro"/>
              </a:rPr>
              <a:t>&gt;</a:t>
            </a:r>
          </a:p>
          <a:p>
            <a:pPr rtl="0">
              <a:spcBef>
                <a:spcPts val="0"/>
              </a:spcBef>
              <a:buNone/>
            </a:pPr>
            <a:r>
              <a:rPr lang="es" sz="1100">
                <a:latin typeface="Source Code Pro"/>
                <a:ea typeface="Source Code Pro"/>
                <a:cs typeface="Source Code Pro"/>
                <a:sym typeface="Source Code Pro"/>
              </a:rPr>
              <a:t>&lt;</a:t>
            </a:r>
            <a:r>
              <a:rPr lang="es" sz="1100">
                <a:solidFill>
                  <a:srgbClr val="0000FF"/>
                </a:solidFill>
                <a:latin typeface="Source Code Pro"/>
                <a:ea typeface="Source Code Pro"/>
                <a:cs typeface="Source Code Pro"/>
                <a:sym typeface="Source Code Pro"/>
              </a:rPr>
              <a:t>input</a:t>
            </a:r>
            <a:r>
              <a:rPr lang="es" sz="1100">
                <a:latin typeface="Source Code Pro"/>
                <a:ea typeface="Source Code Pro"/>
                <a:cs typeface="Source Code Pro"/>
                <a:sym typeface="Source Code Pro"/>
              </a:rPr>
              <a:t> type=”text” id=”idfuera” value=”fuera”/&gt;</a:t>
            </a:r>
          </a:p>
          <a:p>
            <a:pPr rtl="0">
              <a:spcBef>
                <a:spcPts val="0"/>
              </a:spcBef>
              <a:buNone/>
            </a:pPr>
            <a:r>
              <a:rPr lang="es" sz="1100">
                <a:latin typeface="Source Code Pro"/>
                <a:ea typeface="Source Code Pro"/>
                <a:cs typeface="Source Code Pro"/>
                <a:sym typeface="Source Code Pro"/>
              </a:rPr>
              <a:t>&lt;</a:t>
            </a:r>
            <a:r>
              <a:rPr lang="es" sz="1100">
                <a:solidFill>
                  <a:srgbClr val="0000FF"/>
                </a:solidFill>
                <a:latin typeface="Source Code Pro"/>
                <a:ea typeface="Source Code Pro"/>
                <a:cs typeface="Source Code Pro"/>
                <a:sym typeface="Source Code Pro"/>
              </a:rPr>
              <a:t>input</a:t>
            </a:r>
            <a:r>
              <a:rPr lang="es" sz="1100">
                <a:latin typeface="Source Code Pro"/>
                <a:ea typeface="Source Code Pro"/>
                <a:cs typeface="Source Code Pro"/>
                <a:sym typeface="Source Code Pro"/>
              </a:rPr>
              <a:t> type=”submit”/&gt;</a:t>
            </a:r>
          </a:p>
          <a:p>
            <a:pPr lvl="0">
              <a:spcBef>
                <a:spcPts val="0"/>
              </a:spcBef>
              <a:buNone/>
            </a:pPr>
            <a:r>
              <a:rPr lang="es" sz="1100">
                <a:latin typeface="Source Code Pro"/>
                <a:ea typeface="Source Code Pro"/>
                <a:cs typeface="Source Code Pro"/>
                <a:sym typeface="Source Code Pro"/>
              </a:rPr>
              <a:t>&lt;/</a:t>
            </a:r>
            <a:r>
              <a:rPr lang="es" sz="1100">
                <a:solidFill>
                  <a:srgbClr val="FF0000"/>
                </a:solidFill>
                <a:latin typeface="Source Code Pro"/>
                <a:ea typeface="Source Code Pro"/>
                <a:cs typeface="Source Code Pro"/>
                <a:sym typeface="Source Code Pro"/>
              </a:rPr>
              <a:t>form</a:t>
            </a:r>
            <a:r>
              <a:rPr lang="es" sz="1100">
                <a:latin typeface="Source Code Pro"/>
                <a:ea typeface="Source Code Pro"/>
                <a:cs typeface="Source Code Pro"/>
                <a:sym typeface="Source Code Pro"/>
              </a:rPr>
              <a:t>&gt;</a:t>
            </a:r>
          </a:p>
        </p:txBody>
      </p:sp>
      <p:pic>
        <p:nvPicPr>
          <p:cNvPr id="242" name="Shape 242"/>
          <p:cNvPicPr preferRelativeResize="0"/>
          <p:nvPr/>
        </p:nvPicPr>
        <p:blipFill>
          <a:blip r:embed="rId3">
            <a:alphaModFix/>
          </a:blip>
          <a:stretch>
            <a:fillRect/>
          </a:stretch>
        </p:blipFill>
        <p:spPr>
          <a:xfrm>
            <a:off x="4903675" y="3017475"/>
            <a:ext cx="3732999" cy="777699"/>
          </a:xfrm>
          <a:prstGeom prst="rect">
            <a:avLst/>
          </a:prstGeom>
          <a:noFill/>
          <a:ln w="19050" cap="flat" cmpd="sng">
            <a:solidFill>
              <a:srgbClr val="FF0000"/>
            </a:solidFill>
            <a:prstDash val="solid"/>
            <a:round/>
            <a:headEnd type="none" w="med" len="med"/>
            <a:tailEnd type="none" w="med" len="med"/>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Envío de  ficheros al servidor (1/2)</a:t>
            </a:r>
          </a:p>
        </p:txBody>
      </p:sp>
      <p:sp>
        <p:nvSpPr>
          <p:cNvPr id="248" name="Shape 248"/>
          <p:cNvSpPr txBox="1">
            <a:spLocks noGrp="1"/>
          </p:cNvSpPr>
          <p:nvPr>
            <p:ph type="body" idx="1"/>
          </p:nvPr>
        </p:nvSpPr>
        <p:spPr>
          <a:xfrm>
            <a:off x="457200" y="1123950"/>
            <a:ext cx="8229600" cy="3910500"/>
          </a:xfrm>
          <a:prstGeom prst="rect">
            <a:avLst/>
          </a:prstGeom>
        </p:spPr>
        <p:txBody>
          <a:bodyPr lIns="91425" tIns="91425" rIns="91425" bIns="91425" anchor="t" anchorCtr="0">
            <a:noAutofit/>
          </a:bodyPr>
          <a:lstStyle/>
          <a:p>
            <a:pPr rtl="0">
              <a:lnSpc>
                <a:spcPct val="127200"/>
              </a:lnSpc>
              <a:spcBef>
                <a:spcPts val="0"/>
              </a:spcBef>
              <a:buNone/>
            </a:pPr>
            <a:r>
              <a:rPr lang="es" sz="1400" dirty="0">
                <a:solidFill>
                  <a:srgbClr val="000000"/>
                </a:solidFill>
              </a:rPr>
              <a:t>Se utiliza la variable superglobal $_FILES[‘nombre_Param_archivo’][info], que contiene información fija para cada archivo subido, en un array asociativo bidimensional, donde “info” puede valer:</a:t>
            </a:r>
          </a:p>
          <a:p>
            <a:pPr marL="749300" marR="101600" lvl="0" indent="-228600" rtl="0">
              <a:lnSpc>
                <a:spcPct val="127200"/>
              </a:lnSpc>
              <a:spcBef>
                <a:spcPts val="800"/>
              </a:spcBef>
              <a:spcAft>
                <a:spcPts val="800"/>
              </a:spcAft>
              <a:buClr>
                <a:srgbClr val="000000"/>
              </a:buClr>
              <a:buSzPct val="100000"/>
            </a:pPr>
            <a:r>
              <a:rPr lang="es" sz="1400" i="1" dirty="0">
                <a:solidFill>
                  <a:srgbClr val="000000"/>
                </a:solidFill>
              </a:rPr>
              <a:t>name</a:t>
            </a:r>
            <a:r>
              <a:rPr lang="es" sz="1400" dirty="0">
                <a:solidFill>
                  <a:srgbClr val="000000"/>
                </a:solidFill>
              </a:rPr>
              <a:t>: nombre del archivo</a:t>
            </a:r>
          </a:p>
          <a:p>
            <a:pPr marL="749300" marR="101600" lvl="0" indent="-228600" rtl="0">
              <a:lnSpc>
                <a:spcPct val="127200"/>
              </a:lnSpc>
              <a:spcBef>
                <a:spcPts val="800"/>
              </a:spcBef>
              <a:spcAft>
                <a:spcPts val="800"/>
              </a:spcAft>
              <a:buClr>
                <a:srgbClr val="000000"/>
              </a:buClr>
              <a:buSzPct val="100000"/>
            </a:pPr>
            <a:r>
              <a:rPr lang="es" sz="1400" i="1" dirty="0">
                <a:solidFill>
                  <a:srgbClr val="000000"/>
                </a:solidFill>
              </a:rPr>
              <a:t>size</a:t>
            </a:r>
            <a:r>
              <a:rPr lang="es" sz="1400" dirty="0">
                <a:solidFill>
                  <a:srgbClr val="000000"/>
                </a:solidFill>
              </a:rPr>
              <a:t>: tamaño del archivo</a:t>
            </a:r>
          </a:p>
          <a:p>
            <a:pPr marL="749300" marR="101600" lvl="0" indent="-228600" rtl="0">
              <a:lnSpc>
                <a:spcPct val="127200"/>
              </a:lnSpc>
              <a:spcBef>
                <a:spcPts val="800"/>
              </a:spcBef>
              <a:spcAft>
                <a:spcPts val="800"/>
              </a:spcAft>
              <a:buClr>
                <a:srgbClr val="000000"/>
              </a:buClr>
              <a:buSzPct val="100000"/>
            </a:pPr>
            <a:r>
              <a:rPr lang="es" sz="1400" i="1" dirty="0">
                <a:solidFill>
                  <a:srgbClr val="000000"/>
                </a:solidFill>
              </a:rPr>
              <a:t>type</a:t>
            </a:r>
            <a:r>
              <a:rPr lang="es" sz="1400" dirty="0">
                <a:solidFill>
                  <a:srgbClr val="000000"/>
                </a:solidFill>
              </a:rPr>
              <a:t>: tipo del archivo</a:t>
            </a:r>
          </a:p>
          <a:p>
            <a:pPr marL="749300" marR="101600" lvl="0" indent="-228600" rtl="0">
              <a:lnSpc>
                <a:spcPct val="127200"/>
              </a:lnSpc>
              <a:spcBef>
                <a:spcPts val="800"/>
              </a:spcBef>
              <a:spcAft>
                <a:spcPts val="800"/>
              </a:spcAft>
              <a:buClr>
                <a:srgbClr val="000000"/>
              </a:buClr>
              <a:buSzPct val="100000"/>
            </a:pPr>
            <a:r>
              <a:rPr lang="es" sz="1400" i="1" dirty="0">
                <a:solidFill>
                  <a:srgbClr val="000000"/>
                </a:solidFill>
              </a:rPr>
              <a:t>tmp_name</a:t>
            </a:r>
            <a:r>
              <a:rPr lang="es" sz="1400" dirty="0">
                <a:solidFill>
                  <a:srgbClr val="000000"/>
                </a:solidFill>
              </a:rPr>
              <a:t>: nombre que tendrá el archivo temporal</a:t>
            </a:r>
          </a:p>
          <a:p>
            <a:pPr marL="749300" marR="101600" lvl="0" indent="-228600" rtl="0">
              <a:lnSpc>
                <a:spcPct val="127200"/>
              </a:lnSpc>
              <a:spcBef>
                <a:spcPts val="800"/>
              </a:spcBef>
              <a:spcAft>
                <a:spcPts val="800"/>
              </a:spcAft>
              <a:buClr>
                <a:srgbClr val="000000"/>
              </a:buClr>
              <a:buSzPct val="100000"/>
            </a:pPr>
            <a:r>
              <a:rPr lang="es" sz="1400" i="1" dirty="0">
                <a:solidFill>
                  <a:srgbClr val="000000"/>
                </a:solidFill>
              </a:rPr>
              <a:t>error</a:t>
            </a:r>
            <a:r>
              <a:rPr lang="es" sz="1400" dirty="0">
                <a:solidFill>
                  <a:srgbClr val="000000"/>
                </a:solidFill>
              </a:rPr>
              <a:t>: estado de la subida (0: OK; &gt; 0: error)</a:t>
            </a:r>
          </a:p>
          <a:p>
            <a:pPr rtl="0">
              <a:lnSpc>
                <a:spcPct val="115000"/>
              </a:lnSpc>
              <a:spcBef>
                <a:spcPts val="0"/>
              </a:spcBef>
              <a:buNone/>
            </a:pPr>
            <a:r>
              <a:rPr lang="es" sz="1050" dirty="0">
                <a:solidFill>
                  <a:srgbClr val="000000"/>
                </a:solidFill>
              </a:rPr>
              <a:t>Los archivos inicialmente son subidos a una carpeta temporal, con un nombre del tipo php001.tmp.</a:t>
            </a:r>
          </a:p>
          <a:p>
            <a:pPr rtl="0">
              <a:spcBef>
                <a:spcPts val="0"/>
              </a:spcBef>
              <a:buNone/>
            </a:pPr>
            <a:r>
              <a:rPr lang="es" sz="1050" dirty="0">
                <a:solidFill>
                  <a:srgbClr val="000000"/>
                </a:solidFill>
              </a:rPr>
              <a:t>El archivo será eliminado posteriormente, por eso es preciso copiarlos en otra carpeta para poder conservarlos.</a:t>
            </a:r>
          </a:p>
          <a:p>
            <a:pPr rtl="0">
              <a:spcBef>
                <a:spcPts val="0"/>
              </a:spcBef>
              <a:buNone/>
            </a:pPr>
            <a:r>
              <a:rPr lang="es" sz="1050" dirty="0">
                <a:solidFill>
                  <a:srgbClr val="000000"/>
                </a:solidFill>
              </a:rPr>
              <a:t>Esto se hace con la función copy(“ruta_archivo_origen”, “ruta_archivo_destino”).</a:t>
            </a:r>
          </a:p>
          <a:p>
            <a:pPr>
              <a:spcBef>
                <a:spcPts val="0"/>
              </a:spcBef>
              <a:buNone/>
            </a:pPr>
            <a:r>
              <a:rPr lang="es" sz="1050" dirty="0">
                <a:solidFill>
                  <a:srgbClr val="000000"/>
                </a:solidFill>
              </a:rPr>
              <a:t>Se puede limitar el tamaño máximo a enviar desde el servidor mediante la directiva upload_max_filesize = 5M escrita en el archivo de configuración php.ini, o bien en el cliente con un campo oculto del tipo </a:t>
            </a:r>
            <a:r>
              <a:rPr lang="es" sz="900" b="1" dirty="0">
                <a:solidFill>
                  <a:srgbClr val="000000"/>
                </a:solidFill>
              </a:rPr>
              <a:t>&lt;input type="hidden" name="MAX_FILE_SIZE" value= "5000000" /&gt;</a:t>
            </a:r>
            <a:endParaRPr lang="es" sz="1100" b="1" dirty="0">
              <a:solidFill>
                <a:srgbClr val="000000"/>
              </a:solidFil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Envío de ficheros al servidor (2/2)</a:t>
            </a:r>
          </a:p>
        </p:txBody>
      </p:sp>
      <p:sp>
        <p:nvSpPr>
          <p:cNvPr id="254" name="Shape 25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buSzPct val="100000"/>
            </a:pPr>
            <a:r>
              <a:rPr lang="es" sz="1500" i="1" u="sng"/>
              <a:t>Código en cliente (subir.html)</a:t>
            </a:r>
          </a:p>
          <a:p>
            <a:pPr rtl="0">
              <a:spcBef>
                <a:spcPts val="0"/>
              </a:spcBef>
              <a:buNone/>
            </a:pPr>
            <a:r>
              <a:rPr lang="es" sz="1500"/>
              <a:t>&lt;</a:t>
            </a:r>
            <a:r>
              <a:rPr lang="es" sz="1500" b="1"/>
              <a:t>form</a:t>
            </a:r>
            <a:r>
              <a:rPr lang="es" sz="1500"/>
              <a:t> </a:t>
            </a:r>
            <a:r>
              <a:rPr lang="es" sz="1500">
                <a:solidFill>
                  <a:srgbClr val="0000FF"/>
                </a:solidFill>
              </a:rPr>
              <a:t>enctype</a:t>
            </a:r>
            <a:r>
              <a:rPr lang="es" sz="1500"/>
              <a:t>="multipart/form-data" </a:t>
            </a:r>
            <a:r>
              <a:rPr lang="es" sz="1500">
                <a:solidFill>
                  <a:srgbClr val="0000FF"/>
                </a:solidFill>
              </a:rPr>
              <a:t>action</a:t>
            </a:r>
            <a:r>
              <a:rPr lang="es" sz="1500"/>
              <a:t>="subirF.php" </a:t>
            </a:r>
            <a:r>
              <a:rPr lang="es" sz="1500">
                <a:solidFill>
                  <a:srgbClr val="0000FF"/>
                </a:solidFill>
              </a:rPr>
              <a:t>method</a:t>
            </a:r>
            <a:r>
              <a:rPr lang="es" sz="1500"/>
              <a:t>="post"&gt;</a:t>
            </a:r>
          </a:p>
          <a:p>
            <a:pPr rtl="0">
              <a:spcBef>
                <a:spcPts val="0"/>
              </a:spcBef>
              <a:buNone/>
            </a:pPr>
            <a:r>
              <a:rPr lang="es" sz="1500"/>
              <a:t>&lt;</a:t>
            </a:r>
            <a:r>
              <a:rPr lang="es" sz="1500" b="1"/>
              <a:t>input</a:t>
            </a:r>
            <a:r>
              <a:rPr lang="es" sz="1500"/>
              <a:t> </a:t>
            </a:r>
            <a:r>
              <a:rPr lang="es" sz="1500">
                <a:solidFill>
                  <a:srgbClr val="0000FF"/>
                </a:solidFill>
              </a:rPr>
              <a:t>type</a:t>
            </a:r>
            <a:r>
              <a:rPr lang="es" sz="1500"/>
              <a:t>="file" </a:t>
            </a:r>
            <a:r>
              <a:rPr lang="es" sz="1500">
                <a:solidFill>
                  <a:srgbClr val="0000FF"/>
                </a:solidFill>
              </a:rPr>
              <a:t>name</a:t>
            </a:r>
            <a:r>
              <a:rPr lang="es" sz="1500"/>
              <a:t>="nomF" /&gt; </a:t>
            </a:r>
          </a:p>
          <a:p>
            <a:pPr rtl="0">
              <a:spcBef>
                <a:spcPts val="0"/>
              </a:spcBef>
              <a:buNone/>
            </a:pPr>
            <a:r>
              <a:rPr lang="es" sz="1500"/>
              <a:t>&lt;</a:t>
            </a:r>
            <a:r>
              <a:rPr lang="es" sz="1500" b="1"/>
              <a:t>input</a:t>
            </a:r>
            <a:r>
              <a:rPr lang="es" sz="1500"/>
              <a:t> </a:t>
            </a:r>
            <a:r>
              <a:rPr lang="es" sz="1500">
                <a:solidFill>
                  <a:srgbClr val="0000FF"/>
                </a:solidFill>
              </a:rPr>
              <a:t>type</a:t>
            </a:r>
            <a:r>
              <a:rPr lang="es" sz="1500"/>
              <a:t>="submit" /&gt;</a:t>
            </a:r>
          </a:p>
          <a:p>
            <a:pPr rtl="0">
              <a:spcBef>
                <a:spcPts val="0"/>
              </a:spcBef>
              <a:buNone/>
            </a:pPr>
            <a:r>
              <a:rPr lang="es" sz="1500"/>
              <a:t>&lt;</a:t>
            </a:r>
            <a:r>
              <a:rPr lang="es" sz="1500" b="1"/>
              <a:t>/form</a:t>
            </a:r>
            <a:r>
              <a:rPr lang="es" sz="1500"/>
              <a:t>&gt;</a:t>
            </a:r>
          </a:p>
          <a:p>
            <a:pPr marL="457200" lvl="0" indent="-228600" rtl="0">
              <a:spcBef>
                <a:spcPts val="0"/>
              </a:spcBef>
              <a:buSzPct val="100000"/>
            </a:pPr>
            <a:r>
              <a:rPr lang="es" sz="1500" i="1" u="sng"/>
              <a:t>Código en servidor (subirF.php)</a:t>
            </a:r>
          </a:p>
          <a:p>
            <a:pPr rtl="0">
              <a:spcBef>
                <a:spcPts val="0"/>
              </a:spcBef>
              <a:buNone/>
            </a:pPr>
            <a:r>
              <a:rPr lang="es" sz="1500"/>
              <a:t>$</a:t>
            </a:r>
            <a:r>
              <a:rPr lang="es" sz="1500" b="1"/>
              <a:t>nombre</a:t>
            </a:r>
            <a:r>
              <a:rPr lang="es" sz="1500"/>
              <a:t> = </a:t>
            </a:r>
            <a:r>
              <a:rPr lang="es" sz="1500">
                <a:solidFill>
                  <a:srgbClr val="CC0000"/>
                </a:solidFill>
              </a:rPr>
              <a:t>$_FILES ['nomF'] ['name']</a:t>
            </a:r>
            <a:r>
              <a:rPr lang="es" sz="1500"/>
              <a:t>;</a:t>
            </a:r>
          </a:p>
          <a:p>
            <a:pPr rtl="0">
              <a:spcBef>
                <a:spcPts val="0"/>
              </a:spcBef>
              <a:buNone/>
            </a:pPr>
            <a:r>
              <a:rPr lang="es" sz="1500"/>
              <a:t>$</a:t>
            </a:r>
            <a:r>
              <a:rPr lang="es" sz="1500" b="1"/>
              <a:t>carpeta</a:t>
            </a:r>
            <a:r>
              <a:rPr lang="es" sz="1500"/>
              <a:t> = "/tmp/"; </a:t>
            </a:r>
            <a:r>
              <a:rPr lang="es" sz="1500">
                <a:solidFill>
                  <a:srgbClr val="BF9000"/>
                </a:solidFill>
              </a:rPr>
              <a:t>//Debe tener “apache” permiso de escritura en ella</a:t>
            </a:r>
          </a:p>
          <a:p>
            <a:pPr rtl="0">
              <a:spcBef>
                <a:spcPts val="0"/>
              </a:spcBef>
              <a:buNone/>
            </a:pPr>
            <a:r>
              <a:rPr lang="es" sz="1500" b="1"/>
              <a:t>copy</a:t>
            </a:r>
            <a:r>
              <a:rPr lang="es" sz="1500"/>
              <a:t> ( </a:t>
            </a:r>
            <a:r>
              <a:rPr lang="es" sz="1500">
                <a:solidFill>
                  <a:srgbClr val="CC0000"/>
                </a:solidFill>
              </a:rPr>
              <a:t>$_FILES ['nomF'] ['tmp_name']</a:t>
            </a:r>
            <a:r>
              <a:rPr lang="es" sz="1500"/>
              <a:t>, $</a:t>
            </a:r>
            <a:r>
              <a:rPr lang="es" sz="1500" b="1"/>
              <a:t>carpeta</a:t>
            </a:r>
            <a:r>
              <a:rPr lang="es" sz="1500"/>
              <a:t> . $</a:t>
            </a:r>
            <a:r>
              <a:rPr lang="es" sz="1500" b="1"/>
              <a:t>nombre</a:t>
            </a:r>
            <a:r>
              <a:rPr lang="es" sz="1500"/>
              <a:t> );</a:t>
            </a:r>
          </a:p>
          <a:p>
            <a:pPr rtl="0">
              <a:spcBef>
                <a:spcPts val="0"/>
              </a:spcBef>
              <a:buNone/>
            </a:pPr>
            <a:r>
              <a:rPr lang="es" sz="1500" b="1"/>
              <a:t>echo</a:t>
            </a:r>
            <a:r>
              <a:rPr lang="es" sz="1500"/>
              <a:t> "El fichero $</a:t>
            </a:r>
            <a:r>
              <a:rPr lang="es" sz="1500" b="1"/>
              <a:t>nombre</a:t>
            </a:r>
            <a:r>
              <a:rPr lang="es" sz="1500"/>
              <a:t> se almacen&amp;oacute; en $</a:t>
            </a:r>
            <a:r>
              <a:rPr lang="es" sz="1500" b="1"/>
              <a:t>carpeta</a:t>
            </a:r>
            <a:r>
              <a:rPr lang="es" sz="1500"/>
              <a:t>";</a:t>
            </a:r>
          </a:p>
          <a:p>
            <a:pPr rtl="0">
              <a:spcBef>
                <a:spcPts val="0"/>
              </a:spcBef>
              <a:buNone/>
            </a:pPr>
            <a:endParaRPr sz="1500"/>
          </a:p>
          <a:p>
            <a:pPr lvl="0">
              <a:spcBef>
                <a:spcPts val="0"/>
              </a:spcBef>
              <a:buNone/>
            </a:pPr>
            <a:endParaRPr sz="150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457200" y="1123950"/>
            <a:ext cx="8229600" cy="3845400"/>
          </a:xfrm>
          <a:prstGeom prst="rect">
            <a:avLst/>
          </a:prstGeom>
        </p:spPr>
        <p:txBody>
          <a:bodyPr lIns="91425" tIns="91425" rIns="91425" bIns="91425" anchor="t" anchorCtr="0">
            <a:noAutofit/>
          </a:bodyPr>
          <a:lstStyle/>
          <a:p>
            <a:pPr marL="457200" lvl="0" indent="-228600" rtl="0">
              <a:spcBef>
                <a:spcPts val="0"/>
              </a:spcBef>
              <a:buSzPct val="100000"/>
            </a:pPr>
            <a:r>
              <a:rPr lang="es" sz="2400"/>
              <a:t>Si no queremos errores, warnings o notices en el lado servidor al intentar procesar parámetros que no se han recibido o que no tienen ningún valor, es útil manejar estas dos funciones.</a:t>
            </a:r>
          </a:p>
          <a:p>
            <a:pPr marL="914400" lvl="1" indent="-228600" rtl="0">
              <a:spcBef>
                <a:spcPts val="0"/>
              </a:spcBef>
              <a:buSzPct val="100000"/>
            </a:pPr>
            <a:r>
              <a:rPr lang="es" sz="1800" b="1"/>
              <a:t>isset($_REQUEST[‘nombreVar’])</a:t>
            </a:r>
            <a:r>
              <a:rPr lang="es" sz="1800"/>
              <a:t> devuelve true, si se ha enviado algún parámetro de nombre “nombreVar”, y éste no es null. false en caso contrario.</a:t>
            </a:r>
          </a:p>
          <a:p>
            <a:pPr marL="1371600" lvl="2" indent="-228600" rtl="0">
              <a:spcBef>
                <a:spcPts val="0"/>
              </a:spcBef>
              <a:buSzPct val="100000"/>
            </a:pPr>
            <a:r>
              <a:rPr lang="es" sz="1800"/>
              <a:t>P.ej </a:t>
            </a:r>
            <a:r>
              <a:rPr lang="es" sz="1800" i="1">
                <a:solidFill>
                  <a:srgbClr val="0000FF"/>
                </a:solidFill>
              </a:rPr>
              <a:t>script.php?otroNombreVar=Pepe</a:t>
            </a:r>
            <a:r>
              <a:rPr lang="es" sz="1800"/>
              <a:t> devolvería false</a:t>
            </a:r>
          </a:p>
          <a:p>
            <a:pPr marL="914400" lvl="1" indent="-228600" rtl="0">
              <a:spcBef>
                <a:spcPts val="0"/>
              </a:spcBef>
              <a:buSzPct val="100000"/>
            </a:pPr>
            <a:r>
              <a:rPr lang="es" sz="1800" b="1"/>
              <a:t>empty($_REQUEST[‘nombreVar’])</a:t>
            </a:r>
            <a:r>
              <a:rPr lang="es" sz="1800"/>
              <a:t> devuelve true, si no se ha enviado ningún valor para el parámetro de nombre “nombreVar”. false en caso contrario.</a:t>
            </a:r>
          </a:p>
          <a:p>
            <a:pPr marL="1371600" lvl="2" indent="-228600">
              <a:spcBef>
                <a:spcPts val="0"/>
              </a:spcBef>
              <a:buSzPct val="100000"/>
            </a:pPr>
            <a:r>
              <a:rPr lang="es" sz="1800"/>
              <a:t>P.ej </a:t>
            </a:r>
            <a:r>
              <a:rPr lang="es" sz="1800" i="1">
                <a:solidFill>
                  <a:srgbClr val="0000FF"/>
                </a:solidFill>
              </a:rPr>
              <a:t>script.php?nombreVar=</a:t>
            </a:r>
            <a:r>
              <a:rPr lang="es" sz="1800"/>
              <a:t> devolvería true.</a:t>
            </a:r>
          </a:p>
        </p:txBody>
      </p:sp>
      <p:sp>
        <p:nvSpPr>
          <p:cNvPr id="260" name="Shape 260"/>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Funciones isset() y empty()</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Trucos (1/2) trabajar con formularios</a:t>
            </a:r>
          </a:p>
        </p:txBody>
      </p:sp>
      <p:sp>
        <p:nvSpPr>
          <p:cNvPr id="266" name="Shape 266"/>
          <p:cNvSpPr txBox="1">
            <a:spLocks noGrp="1"/>
          </p:cNvSpPr>
          <p:nvPr>
            <p:ph type="body" idx="1"/>
          </p:nvPr>
        </p:nvSpPr>
        <p:spPr>
          <a:xfrm>
            <a:off x="457200" y="1200150"/>
            <a:ext cx="8229600" cy="3814800"/>
          </a:xfrm>
          <a:prstGeom prst="rect">
            <a:avLst/>
          </a:prstGeom>
        </p:spPr>
        <p:txBody>
          <a:bodyPr lIns="91425" tIns="91425" rIns="91425" bIns="91425" anchor="t" anchorCtr="0">
            <a:noAutofit/>
          </a:bodyPr>
          <a:lstStyle/>
          <a:p>
            <a:pPr marL="457200" lvl="0" indent="-228600" rtl="0">
              <a:spcBef>
                <a:spcPts val="0"/>
              </a:spcBef>
              <a:buSzPct val="100000"/>
            </a:pPr>
            <a:r>
              <a:rPr lang="es" sz="1400"/>
              <a:t>Asegurarse de que cada elemento que envíe datos simples tenga un </a:t>
            </a:r>
            <a:r>
              <a:rPr lang="es" sz="1400" b="1"/>
              <a:t>“name” distinto</a:t>
            </a:r>
          </a:p>
          <a:p>
            <a:pPr marL="457200" lvl="0" indent="-228600" rtl="0">
              <a:spcBef>
                <a:spcPts val="0"/>
              </a:spcBef>
              <a:buSzPct val="100000"/>
            </a:pPr>
            <a:r>
              <a:rPr lang="es" sz="1400"/>
              <a:t>Recordar que el campo </a:t>
            </a:r>
            <a:r>
              <a:rPr lang="es" sz="1400" b="1"/>
              <a:t>value</a:t>
            </a:r>
            <a:r>
              <a:rPr lang="es" sz="1400"/>
              <a:t> y el </a:t>
            </a:r>
            <a:r>
              <a:rPr lang="es" sz="1400" b="1"/>
              <a:t>valor</a:t>
            </a:r>
            <a:r>
              <a:rPr lang="es" sz="1400"/>
              <a:t> de la etiqueta no tienen por qué coincidir (p.ej. </a:t>
            </a:r>
            <a:r>
              <a:rPr lang="es" sz="1400">
                <a:latin typeface="Source Code Pro"/>
                <a:ea typeface="Source Code Pro"/>
                <a:cs typeface="Source Code Pro"/>
                <a:sym typeface="Source Code Pro"/>
              </a:rPr>
              <a:t>&lt;radio name=”r” value=”</a:t>
            </a:r>
            <a:r>
              <a:rPr lang="es" sz="1400">
                <a:solidFill>
                  <a:srgbClr val="0000FF"/>
                </a:solidFill>
                <a:latin typeface="Source Code Pro"/>
                <a:ea typeface="Source Code Pro"/>
                <a:cs typeface="Source Code Pro"/>
                <a:sym typeface="Source Code Pro"/>
              </a:rPr>
              <a:t>uno</a:t>
            </a:r>
            <a:r>
              <a:rPr lang="es" sz="1400">
                <a:latin typeface="Source Code Pro"/>
                <a:ea typeface="Source Code Pro"/>
                <a:cs typeface="Source Code Pro"/>
                <a:sym typeface="Source Code Pro"/>
              </a:rPr>
              <a:t>”&gt; </a:t>
            </a:r>
            <a:r>
              <a:rPr lang="es" sz="1400">
                <a:solidFill>
                  <a:srgbClr val="0000FF"/>
                </a:solidFill>
                <a:latin typeface="Source Code Pro"/>
                <a:ea typeface="Source Code Pro"/>
                <a:cs typeface="Source Code Pro"/>
                <a:sym typeface="Source Code Pro"/>
              </a:rPr>
              <a:t>ONE </a:t>
            </a:r>
            <a:r>
              <a:rPr lang="es" sz="1400">
                <a:latin typeface="Source Code Pro"/>
                <a:ea typeface="Source Code Pro"/>
                <a:cs typeface="Source Code Pro"/>
                <a:sym typeface="Source Code Pro"/>
              </a:rPr>
              <a:t>&lt;/radio&gt;</a:t>
            </a:r>
            <a:r>
              <a:rPr lang="es" sz="1400" b="1"/>
              <a:t> </a:t>
            </a:r>
            <a:r>
              <a:rPr lang="es" sz="1400"/>
              <a:t>), enviaría al servidor el valor </a:t>
            </a:r>
            <a:r>
              <a:rPr lang="es" sz="1400">
                <a:solidFill>
                  <a:srgbClr val="0000FF"/>
                </a:solidFill>
                <a:latin typeface="Source Code Pro"/>
                <a:ea typeface="Source Code Pro"/>
                <a:cs typeface="Source Code Pro"/>
                <a:sym typeface="Source Code Pro"/>
              </a:rPr>
              <a:t>r=uno</a:t>
            </a:r>
            <a:r>
              <a:rPr lang="es" sz="1400"/>
              <a:t>, pero mostraría en el navegador la etiqueta “</a:t>
            </a:r>
            <a:r>
              <a:rPr lang="es" sz="1400">
                <a:solidFill>
                  <a:srgbClr val="0000FF"/>
                </a:solidFill>
              </a:rPr>
              <a:t>ONE</a:t>
            </a:r>
            <a:r>
              <a:rPr lang="es" sz="1400"/>
              <a:t>” al lado del radio button.</a:t>
            </a:r>
          </a:p>
          <a:p>
            <a:pPr marL="457200" lvl="0" indent="-228600" rtl="0">
              <a:spcBef>
                <a:spcPts val="0"/>
              </a:spcBef>
              <a:buSzPct val="100000"/>
            </a:pPr>
            <a:r>
              <a:rPr lang="es" sz="1400"/>
              <a:t>Asegurarse de que los elementos </a:t>
            </a:r>
            <a:r>
              <a:rPr lang="es" sz="1400" b="1"/>
              <a:t>&lt;radio&gt;</a:t>
            </a:r>
            <a:r>
              <a:rPr lang="es" sz="1400"/>
              <a:t> que queremos que sean </a:t>
            </a:r>
            <a:r>
              <a:rPr lang="es" sz="1400" b="1"/>
              <a:t>exclusivos</a:t>
            </a:r>
            <a:r>
              <a:rPr lang="es" sz="1400"/>
              <a:t> tengan el mismo “name”, y que uno de ellos esté </a:t>
            </a:r>
            <a:r>
              <a:rPr lang="es" sz="1400" i="1"/>
              <a:t>checked=”true”</a:t>
            </a:r>
            <a:r>
              <a:rPr lang="es" sz="1400"/>
              <a:t> si no queremos enviar un campo vacío por error.</a:t>
            </a:r>
          </a:p>
          <a:p>
            <a:pPr marL="457200" lvl="0" indent="-228600" rtl="0">
              <a:spcBef>
                <a:spcPts val="0"/>
              </a:spcBef>
              <a:buSzPct val="100000"/>
            </a:pPr>
            <a:r>
              <a:rPr lang="es" sz="1400"/>
              <a:t>Asegurarse de que los </a:t>
            </a:r>
            <a:r>
              <a:rPr lang="es" sz="1400" b="1"/>
              <a:t>&lt;select multiple&gt;</a:t>
            </a:r>
            <a:r>
              <a:rPr lang="es" sz="1400"/>
              <a:t> y los </a:t>
            </a:r>
            <a:r>
              <a:rPr lang="es" sz="1400" b="1"/>
              <a:t>&lt;checkbox&gt;</a:t>
            </a:r>
            <a:r>
              <a:rPr lang="es" sz="1400"/>
              <a:t> tengan un name del estilo “nombre[]” para que envíen todos sus valores y en el servidor los podamos recorrer con un “foreach”. Si no, tan sólo se reconocerá el último, y además un “foreach” en el lado servidor fallará porque la variable no se corresponderá con un array.</a:t>
            </a:r>
          </a:p>
          <a:p>
            <a:pPr marL="457200" lvl="0" indent="-228600" rtl="0">
              <a:spcBef>
                <a:spcPts val="0"/>
              </a:spcBef>
              <a:buSzPct val="100000"/>
            </a:pPr>
            <a:r>
              <a:rPr lang="es" sz="1400"/>
              <a:t>isset($_REQUEST[‘dato’]) es la expresión correcta para preguntar si se nos ha enviado algún dato múltiple en el parámetro cuyo nombre es  </a:t>
            </a:r>
            <a:r>
              <a:rPr lang="es" sz="1400" i="1"/>
              <a:t>name=”dato[]” </a:t>
            </a:r>
            <a:r>
              <a:rPr lang="es" sz="1400"/>
              <a:t>en el formulario</a:t>
            </a:r>
          </a:p>
          <a:p>
            <a:pPr marL="457200" lvl="0" indent="-228600">
              <a:spcBef>
                <a:spcPts val="0"/>
              </a:spcBef>
              <a:buSzPct val="100000"/>
            </a:pPr>
            <a:r>
              <a:rPr lang="es" sz="1400"/>
              <a:t>Es bueno habituarse a utilizar el </a:t>
            </a:r>
            <a:r>
              <a:rPr lang="es" sz="1400" b="1"/>
              <a:t>atributo “id”</a:t>
            </a:r>
            <a:r>
              <a:rPr lang="es" sz="1400"/>
              <a:t> en todos los elementos, aunque sólo son imprescindibles en aquéllos en los que se necesite acceder vía getElementById, o se quieran formatear vía CSS de forma especial, o cuando se quiera asociar un &lt;label&gt; a alguno de ellos.</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Trucos (2/2) Trabajando con URI’s</a:t>
            </a:r>
          </a:p>
        </p:txBody>
      </p:sp>
      <p:sp>
        <p:nvSpPr>
          <p:cNvPr id="272" name="Shape 272"/>
          <p:cNvSpPr txBox="1">
            <a:spLocks noGrp="1"/>
          </p:cNvSpPr>
          <p:nvPr>
            <p:ph type="body" idx="1"/>
          </p:nvPr>
        </p:nvSpPr>
        <p:spPr>
          <a:xfrm>
            <a:off x="457200" y="1200150"/>
            <a:ext cx="8229600" cy="3806400"/>
          </a:xfrm>
          <a:prstGeom prst="rect">
            <a:avLst/>
          </a:prstGeom>
        </p:spPr>
        <p:txBody>
          <a:bodyPr lIns="91425" tIns="91425" rIns="91425" bIns="91425" anchor="t" anchorCtr="0">
            <a:noAutofit/>
          </a:bodyPr>
          <a:lstStyle/>
          <a:p>
            <a:pPr marL="457200" lvl="0" indent="-228600" rtl="0">
              <a:spcBef>
                <a:spcPts val="0"/>
              </a:spcBef>
              <a:buSzPct val="100000"/>
            </a:pPr>
            <a:r>
              <a:rPr lang="es" sz="1800"/>
              <a:t>La función </a:t>
            </a:r>
            <a:r>
              <a:rPr lang="es" sz="1800" b="1"/>
              <a:t>url_encode($cadena)</a:t>
            </a:r>
            <a:r>
              <a:rPr lang="es" sz="1800"/>
              <a:t> convierte una cadena con caracteres especiales (tildes, espacios, eñes) en una cadena con caracteres ASCII estándar, codificados en UTF-8 (como los que van en las URI)</a:t>
            </a:r>
          </a:p>
          <a:p>
            <a:pPr marL="457200" lvl="0" indent="-228600" rtl="0">
              <a:spcBef>
                <a:spcPts val="0"/>
              </a:spcBef>
              <a:buSzPct val="100000"/>
            </a:pPr>
            <a:r>
              <a:rPr lang="es" sz="1800"/>
              <a:t>La función </a:t>
            </a:r>
            <a:r>
              <a:rPr lang="es" sz="1800" b="1"/>
              <a:t>url_decode($cadena)</a:t>
            </a:r>
            <a:r>
              <a:rPr lang="es" sz="1800"/>
              <a:t> interpreta los códigos que van en las URI y los convierte en sus caracteres especiales correspondientes.</a:t>
            </a:r>
          </a:p>
          <a:p>
            <a:pPr marL="457200" lvl="0" indent="-228600" rtl="0">
              <a:spcBef>
                <a:spcPts val="0"/>
              </a:spcBef>
              <a:buSzPct val="105555"/>
            </a:pPr>
            <a:r>
              <a:rPr lang="es" sz="1800"/>
              <a:t>Si el método de envío es GET, la variable </a:t>
            </a:r>
            <a:r>
              <a:rPr lang="es" sz="1900" b="1"/>
              <a:t>$_SERVER[‘QUERY_STRING’]</a:t>
            </a:r>
            <a:r>
              <a:rPr lang="es" sz="1900"/>
              <a:t> contiene la cadena de caracteres de la URI a partir del signo de interrogación</a:t>
            </a:r>
          </a:p>
          <a:p>
            <a:pPr marL="914400" lvl="1" indent="-228600" rtl="0">
              <a:spcBef>
                <a:spcPts val="0"/>
              </a:spcBef>
              <a:buSzPct val="100000"/>
            </a:pPr>
            <a:r>
              <a:rPr lang="es" sz="1600"/>
              <a:t>¡¡Ojo!! El contenido de esta cadena viene </a:t>
            </a:r>
            <a:r>
              <a:rPr lang="es" sz="1600" u="sng"/>
              <a:t>sin decodificar</a:t>
            </a:r>
            <a:r>
              <a:rPr lang="es" sz="1600"/>
              <a:t>, no así como los datos de los $_REQUEST, $_GET</a:t>
            </a:r>
          </a:p>
          <a:p>
            <a:pPr marL="457200" lvl="0" indent="-228600" rtl="0">
              <a:spcBef>
                <a:spcPts val="0"/>
              </a:spcBef>
              <a:buSzPct val="100000"/>
            </a:pPr>
            <a:r>
              <a:rPr lang="es" sz="1900"/>
              <a:t>La función </a:t>
            </a:r>
            <a:r>
              <a:rPr lang="es" sz="1900" b="1"/>
              <a:t>parse_str($cadena)</a:t>
            </a:r>
            <a:r>
              <a:rPr lang="es" sz="1900"/>
              <a:t> interpreta una cadena con formato de query string y crea variables para cada uno de los parámetros indicados en la cadena con sus datos correspondientes.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Conceptos (1/4) Entorno servidor</a:t>
            </a:r>
          </a:p>
        </p:txBody>
      </p:sp>
      <p:sp>
        <p:nvSpPr>
          <p:cNvPr id="47" name="Shape 4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buSzPct val="100000"/>
            </a:pPr>
            <a:r>
              <a:rPr lang="es" sz="2400"/>
              <a:t>La programación web en entorno servidor se basa en el protocolo HTTP</a:t>
            </a:r>
          </a:p>
          <a:p>
            <a:pPr marL="457200" lvl="0" indent="-228600" rtl="0">
              <a:spcBef>
                <a:spcPts val="0"/>
              </a:spcBef>
              <a:buSzPct val="100000"/>
            </a:pPr>
            <a:r>
              <a:rPr lang="es" sz="2400"/>
              <a:t>El protocolo HTTP sirve fundamentalmente para </a:t>
            </a:r>
            <a:r>
              <a:rPr lang="es" sz="2400" u="sng"/>
              <a:t>descargar archivos</a:t>
            </a:r>
            <a:r>
              <a:rPr lang="es" sz="2400"/>
              <a:t> desde un servidor a un cliente (usualmente desde un servidor web a un navegador).</a:t>
            </a:r>
          </a:p>
          <a:p>
            <a:pPr marL="457200" lvl="0" indent="-228600" rtl="0">
              <a:spcBef>
                <a:spcPts val="0"/>
              </a:spcBef>
              <a:buSzPct val="100000"/>
            </a:pPr>
            <a:r>
              <a:rPr lang="es" sz="2400"/>
              <a:t>La información fundamental que un cliente HTTP le comunica a un servidor es </a:t>
            </a:r>
            <a:r>
              <a:rPr lang="es" sz="2400" b="1" u="sng"/>
              <a:t>qué archivo (o recurso) es el que quiere descargarse</a:t>
            </a:r>
            <a:r>
              <a:rPr lang="es" sz="2400" u="sng"/>
              <a:t>.</a:t>
            </a:r>
          </a:p>
          <a:p>
            <a:pPr marL="457200" lvl="0" indent="-228600">
              <a:spcBef>
                <a:spcPts val="0"/>
              </a:spcBef>
              <a:buSzPct val="100000"/>
            </a:pPr>
            <a:r>
              <a:rPr lang="es" sz="2400"/>
              <a:t>La ubicación de dicho recurso a descargar se indica utilizando un URI (uniform resource identifier)</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Utilizando XDebug</a:t>
            </a:r>
          </a:p>
        </p:txBody>
      </p:sp>
      <p:sp>
        <p:nvSpPr>
          <p:cNvPr id="278" name="Shape 27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buSzPct val="100000"/>
            </a:pPr>
            <a:r>
              <a:rPr lang="es" sz="1700"/>
              <a:t>Para poder depurar un programa PHP podemos utilizar el módulo XDebug de la siguiente manera.</a:t>
            </a:r>
          </a:p>
          <a:p>
            <a:pPr marL="457200" lvl="0" indent="-228600" rtl="0">
              <a:spcBef>
                <a:spcPts val="0"/>
              </a:spcBef>
              <a:buSzPct val="100000"/>
            </a:pPr>
            <a:r>
              <a:rPr lang="es" sz="1700"/>
              <a:t>Descargando la última versión desde </a:t>
            </a:r>
            <a:r>
              <a:rPr lang="es" sz="1700" u="sng">
                <a:solidFill>
                  <a:schemeClr val="hlink"/>
                </a:solidFill>
                <a:hlinkClick r:id="rId3"/>
              </a:rPr>
              <a:t>http://xdebug.org/wizard.php</a:t>
            </a:r>
            <a:r>
              <a:rPr lang="es" sz="1700"/>
              <a:t> </a:t>
            </a:r>
          </a:p>
          <a:p>
            <a:pPr marL="457200" lvl="0" indent="-228600" rtl="0">
              <a:spcBef>
                <a:spcPts val="0"/>
              </a:spcBef>
              <a:buSzPct val="100000"/>
            </a:pPr>
            <a:r>
              <a:rPr lang="es" sz="1700"/>
              <a:t>Ubicando la dll descargada (si Windows. Si Línux hay que compilar el módulo) en el directorio c:\xampp\php\ext o equivalente</a:t>
            </a:r>
          </a:p>
          <a:p>
            <a:pPr marL="457200" lvl="0" indent="-228600" rtl="0">
              <a:spcBef>
                <a:spcPts val="0"/>
              </a:spcBef>
              <a:buSzPct val="100000"/>
            </a:pPr>
            <a:r>
              <a:rPr lang="es" sz="1700"/>
              <a:t>Añadiendo o cambiando las siguientes líneas del “php.ini, y rearrancar Apache</a:t>
            </a:r>
          </a:p>
          <a:p>
            <a:pPr marL="914400" lvl="1" indent="-228600" rtl="0">
              <a:spcBef>
                <a:spcPts val="0"/>
              </a:spcBef>
              <a:buSzPct val="150000"/>
              <a:buNone/>
            </a:pPr>
            <a:r>
              <a:rPr lang="es" sz="1200" b="1">
                <a:latin typeface="Source Code Pro"/>
                <a:ea typeface="Source Code Pro"/>
                <a:cs typeface="Source Code Pro"/>
                <a:sym typeface="Source Code Pro"/>
              </a:rPr>
              <a:t>zend_extension = "C:\xampp\php\ext\php_xdebug-2.2.6-5.5-vc11.dll"</a:t>
            </a:r>
          </a:p>
          <a:p>
            <a:pPr marL="914400" lvl="1" indent="-228600" rtl="0">
              <a:spcBef>
                <a:spcPts val="0"/>
              </a:spcBef>
              <a:buSzPct val="150000"/>
              <a:buNone/>
            </a:pPr>
            <a:r>
              <a:rPr lang="es" sz="1200" b="1">
                <a:latin typeface="Source Code Pro"/>
                <a:ea typeface="Source Code Pro"/>
                <a:cs typeface="Source Code Pro"/>
                <a:sym typeface="Source Code Pro"/>
              </a:rPr>
              <a:t>xdebug.remote_enable = On</a:t>
            </a:r>
          </a:p>
          <a:p>
            <a:pPr marL="914400" lvl="1" indent="-228600" rtl="0">
              <a:spcBef>
                <a:spcPts val="0"/>
              </a:spcBef>
              <a:buSzPct val="150000"/>
              <a:buNone/>
            </a:pPr>
            <a:r>
              <a:rPr lang="es" sz="1200" b="1">
                <a:latin typeface="Source Code Pro"/>
                <a:ea typeface="Source Code Pro"/>
                <a:cs typeface="Source Code Pro"/>
                <a:sym typeface="Source Code Pro"/>
              </a:rPr>
              <a:t>xdebug.remote_handler = "dbgp"</a:t>
            </a:r>
          </a:p>
          <a:p>
            <a:pPr marL="914400" lvl="1" indent="-228600" rtl="0">
              <a:spcBef>
                <a:spcPts val="0"/>
              </a:spcBef>
              <a:buSzPct val="150000"/>
              <a:buNone/>
            </a:pPr>
            <a:r>
              <a:rPr lang="es" sz="1200" b="1">
                <a:latin typeface="Source Code Pro"/>
                <a:ea typeface="Source Code Pro"/>
                <a:cs typeface="Source Code Pro"/>
                <a:sym typeface="Source Code Pro"/>
              </a:rPr>
              <a:t>xdebug.remote_host = "127.0.0.1"</a:t>
            </a:r>
          </a:p>
          <a:p>
            <a:pPr marL="914400" lvl="1" indent="-228600" rtl="0">
              <a:spcBef>
                <a:spcPts val="0"/>
              </a:spcBef>
              <a:buSzPct val="150000"/>
              <a:buNone/>
            </a:pPr>
            <a:r>
              <a:rPr lang="es" sz="1200" b="1">
                <a:latin typeface="Source Code Pro"/>
                <a:ea typeface="Source Code Pro"/>
                <a:cs typeface="Source Code Pro"/>
                <a:sym typeface="Source Code Pro"/>
              </a:rPr>
              <a:t>xdebug.remote_port = 9000</a:t>
            </a:r>
          </a:p>
          <a:p>
            <a:pPr marL="457200" lvl="0" indent="-228600" rtl="0">
              <a:spcBef>
                <a:spcPts val="0"/>
              </a:spcBef>
              <a:buSzPct val="100000"/>
            </a:pPr>
            <a:r>
              <a:rPr lang="es" sz="1700"/>
              <a:t>Indicando a Eclipse que utilice XDebug</a:t>
            </a:r>
          </a:p>
          <a:p>
            <a:pPr marL="914400" lvl="1" indent="-228600">
              <a:spcBef>
                <a:spcPts val="0"/>
              </a:spcBef>
              <a:buSzPct val="100000"/>
              <a:buFont typeface="Source Code Pro"/>
            </a:pPr>
            <a:r>
              <a:rPr lang="es" sz="1200" b="1">
                <a:latin typeface="Source Code Pro"/>
                <a:ea typeface="Source Code Pro"/>
                <a:cs typeface="Source Code Pro"/>
                <a:sym typeface="Source Code Pro"/>
              </a:rPr>
              <a:t>Preferences =&gt; PHP =&gt; PHP Servers =&gt;Default (edit) escogiendo XDebug</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Referencias</a:t>
            </a:r>
          </a:p>
        </p:txBody>
      </p:sp>
      <p:sp>
        <p:nvSpPr>
          <p:cNvPr id="284" name="Shape 28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pPr>
            <a:r>
              <a:rPr lang="es" u="sng">
                <a:solidFill>
                  <a:schemeClr val="hlink"/>
                </a:solidFill>
                <a:hlinkClick r:id="rId3"/>
              </a:rPr>
              <a:t>Referencia y tutoriales HTML (W3schools)</a:t>
            </a:r>
          </a:p>
          <a:p>
            <a:pPr marL="457200" lvl="0" indent="-228600" rtl="0">
              <a:spcBef>
                <a:spcPts val="0"/>
              </a:spcBef>
            </a:pPr>
            <a:r>
              <a:rPr lang="es" u="sng">
                <a:solidFill>
                  <a:schemeClr val="hlink"/>
                </a:solidFill>
                <a:hlinkClick r:id="rId4"/>
              </a:rPr>
              <a:t>Guía de referencia HTML (W3C)</a:t>
            </a:r>
          </a:p>
          <a:p>
            <a:pPr marL="457200" lvl="0" indent="-228600" rtl="0">
              <a:spcBef>
                <a:spcPts val="0"/>
              </a:spcBef>
            </a:pPr>
            <a:r>
              <a:rPr lang="es" u="sng">
                <a:solidFill>
                  <a:schemeClr val="hlink"/>
                </a:solidFill>
                <a:hlinkClick r:id="rId5"/>
              </a:rPr>
              <a:t>Referencia y tutoriales CSS (W3schools)</a:t>
            </a:r>
          </a:p>
          <a:p>
            <a:pPr marL="457200" lvl="0" indent="-228600" rtl="0">
              <a:spcBef>
                <a:spcPts val="0"/>
              </a:spcBef>
            </a:pPr>
            <a:r>
              <a:rPr lang="es" u="sng">
                <a:solidFill>
                  <a:schemeClr val="hlink"/>
                </a:solidFill>
                <a:hlinkClick r:id="rId6"/>
              </a:rPr>
              <a:t>Referencia y tutoriales PHP W3schools</a:t>
            </a:r>
          </a:p>
          <a:p>
            <a:pPr marL="457200" lvl="0" indent="-228600">
              <a:spcBef>
                <a:spcPts val="0"/>
              </a:spcBef>
            </a:pPr>
            <a:r>
              <a:rPr lang="es" u="sng">
                <a:solidFill>
                  <a:schemeClr val="hlink"/>
                </a:solidFill>
                <a:hlinkClick r:id="rId7"/>
              </a:rPr>
              <a:t>Referencia y tutoriales PHP.net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Conceptos (2/4) URI básica</a:t>
            </a:r>
          </a:p>
        </p:txBody>
      </p:sp>
      <p:sp>
        <p:nvSpPr>
          <p:cNvPr id="53" name="Shape 5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pPr>
            <a:r>
              <a:rPr lang="es"/>
              <a:t>Sirve para concretar en qué host y en qué lugar “dentro” de ese host se encuentra el recurso que queremos.</a:t>
            </a:r>
          </a:p>
          <a:p>
            <a:pPr marL="914400" lvl="1" indent="-228600" rtl="0">
              <a:spcBef>
                <a:spcPts val="0"/>
              </a:spcBef>
            </a:pPr>
            <a:r>
              <a:rPr lang="es">
                <a:solidFill>
                  <a:srgbClr val="E69138"/>
                </a:solidFill>
              </a:rPr>
              <a:t>protocolo</a:t>
            </a:r>
            <a:r>
              <a:rPr lang="es"/>
              <a:t>://</a:t>
            </a:r>
            <a:r>
              <a:rPr lang="es">
                <a:solidFill>
                  <a:srgbClr val="6AA84F"/>
                </a:solidFill>
              </a:rPr>
              <a:t>host</a:t>
            </a:r>
            <a:r>
              <a:rPr lang="es">
                <a:solidFill>
                  <a:srgbClr val="FF0000"/>
                </a:solidFill>
              </a:rPr>
              <a:t>/ruta/</a:t>
            </a:r>
            <a:r>
              <a:rPr lang="es">
                <a:solidFill>
                  <a:srgbClr val="0000FF"/>
                </a:solidFill>
              </a:rPr>
              <a:t>nombreArchivo</a:t>
            </a:r>
          </a:p>
          <a:p>
            <a:pPr marL="914400" lvl="1" indent="-228600" rtl="0">
              <a:spcBef>
                <a:spcPts val="0"/>
              </a:spcBef>
            </a:pPr>
            <a:r>
              <a:rPr lang="es" u="sng">
                <a:solidFill>
                  <a:srgbClr val="E69138"/>
                </a:solidFill>
                <a:hlinkClick r:id="rId3"/>
              </a:rPr>
              <a:t>http</a:t>
            </a:r>
            <a:r>
              <a:rPr lang="es" u="sng">
                <a:solidFill>
                  <a:srgbClr val="000000"/>
                </a:solidFill>
                <a:hlinkClick r:id="rId3"/>
              </a:rPr>
              <a:t>://</a:t>
            </a:r>
            <a:r>
              <a:rPr lang="es" u="sng">
                <a:solidFill>
                  <a:srgbClr val="93C47D"/>
                </a:solidFill>
                <a:hlinkClick r:id="rId3"/>
              </a:rPr>
              <a:t>www.fp.org</a:t>
            </a:r>
            <a:r>
              <a:rPr lang="es" u="sng">
                <a:solidFill>
                  <a:srgbClr val="FF0000"/>
                </a:solidFill>
                <a:hlinkClick r:id="rId3"/>
              </a:rPr>
              <a:t>/novedades/mayo/</a:t>
            </a:r>
            <a:r>
              <a:rPr lang="es" u="sng">
                <a:solidFill>
                  <a:srgbClr val="0000FF"/>
                </a:solidFill>
                <a:hlinkClick r:id="rId3"/>
              </a:rPr>
              <a:t>novedades.html</a:t>
            </a:r>
          </a:p>
          <a:p>
            <a:pPr marL="457200" lvl="0" indent="-228600">
              <a:spcBef>
                <a:spcPts val="0"/>
              </a:spcBef>
              <a:buClr>
                <a:srgbClr val="000000"/>
              </a:buClr>
              <a:buSzPct val="100000"/>
            </a:pPr>
            <a:r>
              <a:rPr lang="es" sz="1800">
                <a:solidFill>
                  <a:srgbClr val="000000"/>
                </a:solidFill>
              </a:rPr>
              <a:t>A veces se habla de URL (Uniform resource locator) en lugar de URI. La diferencia es que una URL no incluye la sección </a:t>
            </a:r>
            <a:r>
              <a:rPr lang="es" sz="1800" b="1">
                <a:solidFill>
                  <a:srgbClr val="000000"/>
                </a:solidFill>
              </a:rPr>
              <a:t>#marca</a:t>
            </a:r>
            <a:r>
              <a:rPr lang="es" sz="1800">
                <a:solidFill>
                  <a:srgbClr val="000000"/>
                </a:solidFill>
              </a:rPr>
              <a:t> que indica en qué lugar dentro del archivo se encuentra la información que buscamos. Es decir, URI es un concepto más amplio que URL y por eso lo utilizaremos.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Conceptos (3/4) La web estática</a:t>
            </a:r>
          </a:p>
        </p:txBody>
      </p:sp>
      <p:pic>
        <p:nvPicPr>
          <p:cNvPr id="59" name="Shape 59"/>
          <p:cNvPicPr preferRelativeResize="0"/>
          <p:nvPr/>
        </p:nvPicPr>
        <p:blipFill>
          <a:blip r:embed="rId3">
            <a:alphaModFix/>
          </a:blip>
          <a:stretch>
            <a:fillRect/>
          </a:stretch>
        </p:blipFill>
        <p:spPr>
          <a:xfrm>
            <a:off x="566725" y="1952625"/>
            <a:ext cx="2057400" cy="1543050"/>
          </a:xfrm>
          <a:prstGeom prst="rect">
            <a:avLst/>
          </a:prstGeom>
          <a:noFill/>
          <a:ln>
            <a:noFill/>
          </a:ln>
        </p:spPr>
      </p:pic>
      <p:pic>
        <p:nvPicPr>
          <p:cNvPr id="60" name="Shape 60"/>
          <p:cNvPicPr preferRelativeResize="0"/>
          <p:nvPr/>
        </p:nvPicPr>
        <p:blipFill>
          <a:blip r:embed="rId4">
            <a:alphaModFix/>
          </a:blip>
          <a:stretch>
            <a:fillRect/>
          </a:stretch>
        </p:blipFill>
        <p:spPr>
          <a:xfrm>
            <a:off x="6853125" y="1362625"/>
            <a:ext cx="1536700" cy="1296925"/>
          </a:xfrm>
          <a:prstGeom prst="rect">
            <a:avLst/>
          </a:prstGeom>
          <a:noFill/>
          <a:ln>
            <a:noFill/>
          </a:ln>
        </p:spPr>
      </p:pic>
      <p:sp>
        <p:nvSpPr>
          <p:cNvPr id="61" name="Shape 61"/>
          <p:cNvSpPr txBox="1"/>
          <p:nvPr/>
        </p:nvSpPr>
        <p:spPr>
          <a:xfrm>
            <a:off x="3378300" y="1394675"/>
            <a:ext cx="2057400" cy="7104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s"/>
              <a:t>GET  /a.htm  HTTP/1.1</a:t>
            </a:r>
          </a:p>
          <a:p>
            <a:pPr>
              <a:spcBef>
                <a:spcPts val="0"/>
              </a:spcBef>
              <a:buNone/>
            </a:pPr>
            <a:r>
              <a:rPr lang="es"/>
              <a:t>Host: www.sitio.org</a:t>
            </a:r>
          </a:p>
        </p:txBody>
      </p:sp>
      <p:sp>
        <p:nvSpPr>
          <p:cNvPr id="62" name="Shape 62"/>
          <p:cNvSpPr txBox="1"/>
          <p:nvPr/>
        </p:nvSpPr>
        <p:spPr>
          <a:xfrm>
            <a:off x="3454500" y="2994875"/>
            <a:ext cx="2057400" cy="1211400"/>
          </a:xfrm>
          <a:prstGeom prst="rect">
            <a:avLst/>
          </a:prstGeom>
          <a:noFill/>
          <a:ln w="9525" cap="flat" cmpd="sng">
            <a:solidFill>
              <a:srgbClr val="FF0000"/>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s"/>
              <a:t>&lt;html&gt;</a:t>
            </a:r>
          </a:p>
          <a:p>
            <a:pPr rtl="0">
              <a:spcBef>
                <a:spcPts val="0"/>
              </a:spcBef>
              <a:buNone/>
            </a:pPr>
            <a:r>
              <a:rPr lang="es"/>
              <a:t>&lt;body&gt;</a:t>
            </a:r>
          </a:p>
          <a:p>
            <a:pPr rtl="0">
              <a:spcBef>
                <a:spcPts val="0"/>
              </a:spcBef>
              <a:buNone/>
            </a:pPr>
            <a:r>
              <a:rPr lang="es"/>
              <a:t>	HOLA MUNDO</a:t>
            </a:r>
          </a:p>
          <a:p>
            <a:pPr rtl="0">
              <a:spcBef>
                <a:spcPts val="0"/>
              </a:spcBef>
              <a:buNone/>
            </a:pPr>
            <a:r>
              <a:rPr lang="es"/>
              <a:t>&lt;/body&gt;</a:t>
            </a:r>
          </a:p>
          <a:p>
            <a:pPr lvl="0" rtl="0">
              <a:spcBef>
                <a:spcPts val="0"/>
              </a:spcBef>
              <a:buNone/>
            </a:pPr>
            <a:r>
              <a:rPr lang="es"/>
              <a:t>&lt;/html&gt;</a:t>
            </a:r>
          </a:p>
        </p:txBody>
      </p:sp>
      <p:sp>
        <p:nvSpPr>
          <p:cNvPr id="63" name="Shape 63"/>
          <p:cNvSpPr/>
          <p:nvPr/>
        </p:nvSpPr>
        <p:spPr>
          <a:xfrm>
            <a:off x="6080425" y="1536925"/>
            <a:ext cx="566699" cy="282900"/>
          </a:xfrm>
          <a:prstGeom prst="notchedRigh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s" sz="1200" b="1"/>
              <a:t>1</a:t>
            </a:r>
          </a:p>
        </p:txBody>
      </p:sp>
      <p:sp>
        <p:nvSpPr>
          <p:cNvPr id="64" name="Shape 64"/>
          <p:cNvSpPr/>
          <p:nvPr/>
        </p:nvSpPr>
        <p:spPr>
          <a:xfrm flipH="1">
            <a:off x="2727625" y="3365725"/>
            <a:ext cx="566699" cy="282900"/>
          </a:xfrm>
          <a:prstGeom prst="notchedRigh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s" sz="1200" b="1"/>
              <a:t>4</a:t>
            </a:r>
          </a:p>
        </p:txBody>
      </p:sp>
      <p:sp>
        <p:nvSpPr>
          <p:cNvPr id="65" name="Shape 65"/>
          <p:cNvSpPr txBox="1"/>
          <p:nvPr/>
        </p:nvSpPr>
        <p:spPr>
          <a:xfrm>
            <a:off x="6654900" y="3071075"/>
            <a:ext cx="2057400" cy="1211400"/>
          </a:xfrm>
          <a:prstGeom prst="rect">
            <a:avLst/>
          </a:prstGeom>
          <a:noFill/>
          <a:ln w="952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s"/>
              <a:t>&lt;html&gt;</a:t>
            </a:r>
          </a:p>
          <a:p>
            <a:pPr lvl="0" rtl="0">
              <a:spcBef>
                <a:spcPts val="0"/>
              </a:spcBef>
              <a:buNone/>
            </a:pPr>
            <a:r>
              <a:rPr lang="es"/>
              <a:t>&lt;body&gt;</a:t>
            </a:r>
          </a:p>
          <a:p>
            <a:pPr lvl="0" rtl="0">
              <a:spcBef>
                <a:spcPts val="0"/>
              </a:spcBef>
              <a:buNone/>
            </a:pPr>
            <a:r>
              <a:rPr lang="es"/>
              <a:t>	HOLA MUNDO</a:t>
            </a:r>
          </a:p>
          <a:p>
            <a:pPr lvl="0" rtl="0">
              <a:spcBef>
                <a:spcPts val="0"/>
              </a:spcBef>
              <a:buNone/>
            </a:pPr>
            <a:r>
              <a:rPr lang="es"/>
              <a:t>&lt;/body&gt;</a:t>
            </a:r>
          </a:p>
          <a:p>
            <a:pPr lvl="0" rtl="0">
              <a:spcBef>
                <a:spcPts val="0"/>
              </a:spcBef>
              <a:buNone/>
            </a:pPr>
            <a:r>
              <a:rPr lang="es"/>
              <a:t>&lt;/html&gt;</a:t>
            </a:r>
          </a:p>
        </p:txBody>
      </p:sp>
      <p:sp>
        <p:nvSpPr>
          <p:cNvPr id="66" name="Shape 66"/>
          <p:cNvSpPr txBox="1"/>
          <p:nvPr/>
        </p:nvSpPr>
        <p:spPr>
          <a:xfrm>
            <a:off x="7312125" y="2751575"/>
            <a:ext cx="708300" cy="326400"/>
          </a:xfrm>
          <a:prstGeom prst="rect">
            <a:avLst/>
          </a:prstGeom>
          <a:noFill/>
          <a:ln>
            <a:noFill/>
          </a:ln>
        </p:spPr>
        <p:txBody>
          <a:bodyPr lIns="91425" tIns="91425" rIns="91425" bIns="91425" anchor="t" anchorCtr="0">
            <a:noAutofit/>
          </a:bodyPr>
          <a:lstStyle/>
          <a:p>
            <a:pPr>
              <a:spcBef>
                <a:spcPts val="0"/>
              </a:spcBef>
              <a:buNone/>
            </a:pPr>
            <a:r>
              <a:rPr lang="es"/>
              <a:t>a.htm</a:t>
            </a:r>
          </a:p>
        </p:txBody>
      </p:sp>
      <p:sp>
        <p:nvSpPr>
          <p:cNvPr id="67" name="Shape 67"/>
          <p:cNvSpPr/>
          <p:nvPr/>
        </p:nvSpPr>
        <p:spPr>
          <a:xfrm flipH="1">
            <a:off x="5914350" y="3356125"/>
            <a:ext cx="566699" cy="282900"/>
          </a:xfrm>
          <a:prstGeom prst="notchedRigh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s" sz="1200" b="1"/>
              <a:t>3</a:t>
            </a:r>
          </a:p>
        </p:txBody>
      </p:sp>
      <p:sp>
        <p:nvSpPr>
          <p:cNvPr id="68" name="Shape 68"/>
          <p:cNvSpPr/>
          <p:nvPr/>
        </p:nvSpPr>
        <p:spPr>
          <a:xfrm rot="-5400000" flipH="1">
            <a:off x="7971750" y="2746524"/>
            <a:ext cx="566699" cy="282900"/>
          </a:xfrm>
          <a:prstGeom prst="notchedRigh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s" sz="1200" b="1"/>
              <a:t>2</a:t>
            </a:r>
          </a:p>
        </p:txBody>
      </p:sp>
      <p:sp>
        <p:nvSpPr>
          <p:cNvPr id="69" name="Shape 69"/>
          <p:cNvSpPr txBox="1"/>
          <p:nvPr/>
        </p:nvSpPr>
        <p:spPr>
          <a:xfrm>
            <a:off x="580694" y="2036885"/>
            <a:ext cx="2013000" cy="4142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s" sz="1200"/>
              <a:t>http://www.sitio.com/a.htm</a:t>
            </a:r>
          </a:p>
        </p:txBody>
      </p:sp>
      <p:sp>
        <p:nvSpPr>
          <p:cNvPr id="70" name="Shape 70"/>
          <p:cNvSpPr/>
          <p:nvPr/>
        </p:nvSpPr>
        <p:spPr>
          <a:xfrm>
            <a:off x="2735450" y="2239538"/>
            <a:ext cx="3192600" cy="756899"/>
          </a:xfrm>
          <a:prstGeom prst="leftRightArrow">
            <a:avLst>
              <a:gd name="adj1" fmla="val 50000"/>
              <a:gd name="adj2" fmla="val 50000"/>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1300" b="1"/>
              <a:t>Conexión HTTP con www.sitio.com , puerto 80</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rtl="0">
              <a:spcBef>
                <a:spcPts val="0"/>
              </a:spcBef>
              <a:buNone/>
            </a:pPr>
            <a:r>
              <a:rPr lang="es"/>
              <a:t>Conceptos (4/4) La web dinámica</a:t>
            </a:r>
          </a:p>
        </p:txBody>
      </p:sp>
      <p:pic>
        <p:nvPicPr>
          <p:cNvPr id="76" name="Shape 76"/>
          <p:cNvPicPr preferRelativeResize="0"/>
          <p:nvPr/>
        </p:nvPicPr>
        <p:blipFill>
          <a:blip r:embed="rId3">
            <a:alphaModFix/>
          </a:blip>
          <a:stretch>
            <a:fillRect/>
          </a:stretch>
        </p:blipFill>
        <p:spPr>
          <a:xfrm>
            <a:off x="566725" y="1952625"/>
            <a:ext cx="2057400" cy="1543050"/>
          </a:xfrm>
          <a:prstGeom prst="rect">
            <a:avLst/>
          </a:prstGeom>
          <a:noFill/>
          <a:ln>
            <a:noFill/>
          </a:ln>
        </p:spPr>
      </p:pic>
      <p:pic>
        <p:nvPicPr>
          <p:cNvPr id="77" name="Shape 77"/>
          <p:cNvPicPr preferRelativeResize="0"/>
          <p:nvPr/>
        </p:nvPicPr>
        <p:blipFill>
          <a:blip r:embed="rId4">
            <a:alphaModFix/>
          </a:blip>
          <a:stretch>
            <a:fillRect/>
          </a:stretch>
        </p:blipFill>
        <p:spPr>
          <a:xfrm>
            <a:off x="6853125" y="1210225"/>
            <a:ext cx="1015915" cy="857399"/>
          </a:xfrm>
          <a:prstGeom prst="rect">
            <a:avLst/>
          </a:prstGeom>
          <a:noFill/>
          <a:ln>
            <a:noFill/>
          </a:ln>
        </p:spPr>
      </p:pic>
      <p:sp>
        <p:nvSpPr>
          <p:cNvPr id="78" name="Shape 78"/>
          <p:cNvSpPr/>
          <p:nvPr/>
        </p:nvSpPr>
        <p:spPr>
          <a:xfrm>
            <a:off x="2735450" y="2239538"/>
            <a:ext cx="3192600" cy="756899"/>
          </a:xfrm>
          <a:prstGeom prst="leftRightArrow">
            <a:avLst>
              <a:gd name="adj1" fmla="val 50000"/>
              <a:gd name="adj2" fmla="val 50000"/>
            </a:avLst>
          </a:prstGeom>
          <a:solidFill>
            <a:srgbClr val="B6D7A8"/>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1300" b="1"/>
              <a:t>Conexión HTTP con www.sitio.com , puerto 80</a:t>
            </a:r>
          </a:p>
        </p:txBody>
      </p:sp>
      <p:sp>
        <p:nvSpPr>
          <p:cNvPr id="79" name="Shape 79"/>
          <p:cNvSpPr txBox="1"/>
          <p:nvPr/>
        </p:nvSpPr>
        <p:spPr>
          <a:xfrm>
            <a:off x="3378300" y="1318475"/>
            <a:ext cx="2057400" cy="710400"/>
          </a:xfrm>
          <a:prstGeom prst="rect">
            <a:avLst/>
          </a:prstGeom>
          <a:noFill/>
          <a:ln w="9525" cap="flat" cmpd="sng">
            <a:solidFill>
              <a:srgbClr val="0000FF"/>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s"/>
              <a:t>GET  /a.php  HTTP/1.1</a:t>
            </a:r>
          </a:p>
          <a:p>
            <a:pPr lvl="0" rtl="0">
              <a:spcBef>
                <a:spcPts val="0"/>
              </a:spcBef>
              <a:buNone/>
            </a:pPr>
            <a:r>
              <a:rPr lang="es"/>
              <a:t>Host: www.sitio.org</a:t>
            </a:r>
          </a:p>
        </p:txBody>
      </p:sp>
      <p:sp>
        <p:nvSpPr>
          <p:cNvPr id="80" name="Shape 80"/>
          <p:cNvSpPr txBox="1"/>
          <p:nvPr/>
        </p:nvSpPr>
        <p:spPr>
          <a:xfrm>
            <a:off x="3302100" y="3223475"/>
            <a:ext cx="2057400" cy="1211400"/>
          </a:xfrm>
          <a:prstGeom prst="rect">
            <a:avLst/>
          </a:prstGeom>
          <a:noFill/>
          <a:ln w="952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s"/>
              <a:t>&lt;html&gt;</a:t>
            </a:r>
          </a:p>
          <a:p>
            <a:pPr lvl="0" rtl="0">
              <a:spcBef>
                <a:spcPts val="0"/>
              </a:spcBef>
              <a:buNone/>
            </a:pPr>
            <a:r>
              <a:rPr lang="es"/>
              <a:t>&lt;body&gt;</a:t>
            </a:r>
          </a:p>
          <a:p>
            <a:pPr lvl="0" rtl="0">
              <a:spcBef>
                <a:spcPts val="0"/>
              </a:spcBef>
              <a:buNone/>
            </a:pPr>
            <a:r>
              <a:rPr lang="es"/>
              <a:t>	ADIÓS MUNDO</a:t>
            </a:r>
          </a:p>
          <a:p>
            <a:pPr lvl="0" rtl="0">
              <a:spcBef>
                <a:spcPts val="0"/>
              </a:spcBef>
              <a:buNone/>
            </a:pPr>
            <a:r>
              <a:rPr lang="es"/>
              <a:t>&lt;/body&gt;</a:t>
            </a:r>
          </a:p>
          <a:p>
            <a:pPr lvl="0" rtl="0">
              <a:spcBef>
                <a:spcPts val="0"/>
              </a:spcBef>
              <a:buNone/>
            </a:pPr>
            <a:r>
              <a:rPr lang="es"/>
              <a:t>&lt;/html&gt;</a:t>
            </a:r>
          </a:p>
        </p:txBody>
      </p:sp>
      <p:sp>
        <p:nvSpPr>
          <p:cNvPr id="81" name="Shape 81"/>
          <p:cNvSpPr/>
          <p:nvPr/>
        </p:nvSpPr>
        <p:spPr>
          <a:xfrm>
            <a:off x="5851825" y="1460725"/>
            <a:ext cx="1154999" cy="282900"/>
          </a:xfrm>
          <a:prstGeom prst="notchedRigh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s" sz="1200"/>
              <a:t>1</a:t>
            </a:r>
          </a:p>
        </p:txBody>
      </p:sp>
      <p:sp>
        <p:nvSpPr>
          <p:cNvPr id="82" name="Shape 82"/>
          <p:cNvSpPr/>
          <p:nvPr/>
        </p:nvSpPr>
        <p:spPr>
          <a:xfrm flipH="1">
            <a:off x="2499025" y="3670525"/>
            <a:ext cx="566699" cy="282900"/>
          </a:xfrm>
          <a:prstGeom prst="notchedRigh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s" sz="1200"/>
              <a:t>6</a:t>
            </a:r>
          </a:p>
        </p:txBody>
      </p:sp>
      <p:pic>
        <p:nvPicPr>
          <p:cNvPr id="83" name="Shape 83"/>
          <p:cNvPicPr preferRelativeResize="0"/>
          <p:nvPr/>
        </p:nvPicPr>
        <p:blipFill>
          <a:blip r:embed="rId5">
            <a:alphaModFix/>
          </a:blip>
          <a:stretch>
            <a:fillRect/>
          </a:stretch>
        </p:blipFill>
        <p:spPr>
          <a:xfrm>
            <a:off x="7595225" y="2169037"/>
            <a:ext cx="1155000" cy="609272"/>
          </a:xfrm>
          <a:prstGeom prst="rect">
            <a:avLst/>
          </a:prstGeom>
          <a:noFill/>
          <a:ln>
            <a:noFill/>
          </a:ln>
        </p:spPr>
      </p:pic>
      <p:sp>
        <p:nvSpPr>
          <p:cNvPr id="84" name="Shape 84"/>
          <p:cNvSpPr/>
          <p:nvPr/>
        </p:nvSpPr>
        <p:spPr>
          <a:xfrm rot="5400000">
            <a:off x="7976774" y="1547399"/>
            <a:ext cx="566699" cy="642900"/>
          </a:xfrm>
          <a:prstGeom prst="bentArrow">
            <a:avLst>
              <a:gd name="adj1" fmla="val 25000"/>
              <a:gd name="adj2" fmla="val 25000"/>
              <a:gd name="adj3" fmla="val 25000"/>
              <a:gd name="adj4" fmla="val 4375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s" sz="1200"/>
              <a:t>2</a:t>
            </a:r>
          </a:p>
        </p:txBody>
      </p:sp>
      <p:sp>
        <p:nvSpPr>
          <p:cNvPr id="85" name="Shape 85"/>
          <p:cNvSpPr txBox="1"/>
          <p:nvPr/>
        </p:nvSpPr>
        <p:spPr>
          <a:xfrm>
            <a:off x="7845525" y="1075175"/>
            <a:ext cx="861299" cy="510300"/>
          </a:xfrm>
          <a:prstGeom prst="rect">
            <a:avLst/>
          </a:prstGeom>
          <a:noFill/>
          <a:ln>
            <a:noFill/>
          </a:ln>
        </p:spPr>
        <p:txBody>
          <a:bodyPr lIns="91425" tIns="91425" rIns="91425" bIns="91425" anchor="t" anchorCtr="0">
            <a:noAutofit/>
          </a:bodyPr>
          <a:lstStyle/>
          <a:p>
            <a:pPr lvl="0" rtl="0">
              <a:spcBef>
                <a:spcPts val="0"/>
              </a:spcBef>
              <a:buNone/>
            </a:pPr>
            <a:r>
              <a:rPr lang="es" sz="1200"/>
              <a:t>Datos de entrada</a:t>
            </a:r>
          </a:p>
        </p:txBody>
      </p:sp>
      <p:sp>
        <p:nvSpPr>
          <p:cNvPr id="86" name="Shape 86"/>
          <p:cNvSpPr txBox="1"/>
          <p:nvPr/>
        </p:nvSpPr>
        <p:spPr>
          <a:xfrm>
            <a:off x="6654900" y="2947550"/>
            <a:ext cx="2057400" cy="1716000"/>
          </a:xfrm>
          <a:prstGeom prst="rect">
            <a:avLst/>
          </a:prstGeom>
          <a:noFill/>
          <a:ln w="9525" cap="flat" cmpd="sng">
            <a:solidFill>
              <a:srgbClr val="FF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s" sz="1000"/>
              <a:t>&lt;html&gt;</a:t>
            </a:r>
          </a:p>
          <a:p>
            <a:pPr rtl="0">
              <a:spcBef>
                <a:spcPts val="0"/>
              </a:spcBef>
              <a:buNone/>
            </a:pPr>
            <a:r>
              <a:rPr lang="es" sz="1000"/>
              <a:t>&lt;body&gt;</a:t>
            </a:r>
          </a:p>
          <a:p>
            <a:pPr rtl="0">
              <a:spcBef>
                <a:spcPts val="0"/>
              </a:spcBef>
              <a:buNone/>
            </a:pPr>
            <a:r>
              <a:rPr lang="es" sz="1000"/>
              <a:t>&lt;?php&gt;</a:t>
            </a:r>
          </a:p>
          <a:p>
            <a:pPr lvl="0" rtl="0">
              <a:spcBef>
                <a:spcPts val="0"/>
              </a:spcBef>
              <a:buNone/>
            </a:pPr>
            <a:r>
              <a:rPr lang="es" sz="1000"/>
              <a:t>   if (condicion) {</a:t>
            </a:r>
          </a:p>
          <a:p>
            <a:pPr rtl="0">
              <a:spcBef>
                <a:spcPts val="0"/>
              </a:spcBef>
              <a:buNone/>
            </a:pPr>
            <a:r>
              <a:rPr lang="es" sz="1000"/>
              <a:t>      echo “HOLA MUNDO”;   }</a:t>
            </a:r>
          </a:p>
          <a:p>
            <a:pPr rtl="0">
              <a:spcBef>
                <a:spcPts val="0"/>
              </a:spcBef>
              <a:buNone/>
            </a:pPr>
            <a:r>
              <a:rPr lang="es" sz="1000"/>
              <a:t>   else {</a:t>
            </a:r>
          </a:p>
          <a:p>
            <a:pPr rtl="0">
              <a:spcBef>
                <a:spcPts val="0"/>
              </a:spcBef>
              <a:buNone/>
            </a:pPr>
            <a:r>
              <a:rPr lang="es" sz="1000"/>
              <a:t>      echo “ADIÓS MUNDO”; }</a:t>
            </a:r>
          </a:p>
          <a:p>
            <a:pPr rtl="0">
              <a:spcBef>
                <a:spcPts val="0"/>
              </a:spcBef>
              <a:buNone/>
            </a:pPr>
            <a:r>
              <a:rPr lang="es" sz="1000"/>
              <a:t>&lt;?&gt;</a:t>
            </a:r>
          </a:p>
          <a:p>
            <a:pPr lvl="0" rtl="0">
              <a:spcBef>
                <a:spcPts val="0"/>
              </a:spcBef>
              <a:buNone/>
            </a:pPr>
            <a:r>
              <a:rPr lang="es" sz="1000"/>
              <a:t>&lt;/body&gt;</a:t>
            </a:r>
          </a:p>
          <a:p>
            <a:pPr lvl="0" rtl="0">
              <a:spcBef>
                <a:spcPts val="0"/>
              </a:spcBef>
              <a:buNone/>
            </a:pPr>
            <a:r>
              <a:rPr lang="es" sz="1000"/>
              <a:t>&lt;/html&gt;</a:t>
            </a:r>
          </a:p>
        </p:txBody>
      </p:sp>
      <p:sp>
        <p:nvSpPr>
          <p:cNvPr id="87" name="Shape 87"/>
          <p:cNvSpPr txBox="1"/>
          <p:nvPr/>
        </p:nvSpPr>
        <p:spPr>
          <a:xfrm>
            <a:off x="6931125" y="2675375"/>
            <a:ext cx="642900" cy="334200"/>
          </a:xfrm>
          <a:prstGeom prst="rect">
            <a:avLst/>
          </a:prstGeom>
          <a:noFill/>
          <a:ln>
            <a:noFill/>
          </a:ln>
        </p:spPr>
        <p:txBody>
          <a:bodyPr lIns="91425" tIns="91425" rIns="91425" bIns="91425" anchor="t" anchorCtr="0">
            <a:noAutofit/>
          </a:bodyPr>
          <a:lstStyle/>
          <a:p>
            <a:pPr lvl="0" rtl="0">
              <a:spcBef>
                <a:spcPts val="0"/>
              </a:spcBef>
              <a:buNone/>
            </a:pPr>
            <a:r>
              <a:rPr lang="es" sz="1200"/>
              <a:t>a.php</a:t>
            </a:r>
          </a:p>
        </p:txBody>
      </p:sp>
      <p:sp>
        <p:nvSpPr>
          <p:cNvPr id="88" name="Shape 88"/>
          <p:cNvSpPr/>
          <p:nvPr/>
        </p:nvSpPr>
        <p:spPr>
          <a:xfrm rot="-3430533" flipH="1">
            <a:off x="5307610" y="2748620"/>
            <a:ext cx="2048824" cy="283014"/>
          </a:xfrm>
          <a:prstGeom prst="notchedRigh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s" sz="1200"/>
              <a:t>5</a:t>
            </a:r>
          </a:p>
        </p:txBody>
      </p:sp>
      <p:sp>
        <p:nvSpPr>
          <p:cNvPr id="89" name="Shape 89"/>
          <p:cNvSpPr/>
          <p:nvPr/>
        </p:nvSpPr>
        <p:spPr>
          <a:xfrm rot="4231033" flipH="1">
            <a:off x="6884489" y="2270978"/>
            <a:ext cx="669218" cy="282947"/>
          </a:xfrm>
          <a:prstGeom prst="notchedRigh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1200"/>
              <a:t>4</a:t>
            </a:r>
          </a:p>
        </p:txBody>
      </p:sp>
      <p:sp>
        <p:nvSpPr>
          <p:cNvPr id="90" name="Shape 90"/>
          <p:cNvSpPr/>
          <p:nvPr/>
        </p:nvSpPr>
        <p:spPr>
          <a:xfrm rot="-3347470" flipH="1">
            <a:off x="7979306" y="2719791"/>
            <a:ext cx="496255" cy="282908"/>
          </a:xfrm>
          <a:prstGeom prst="notchedRigh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s" sz="1200"/>
              <a:t>3</a:t>
            </a:r>
          </a:p>
        </p:txBody>
      </p:sp>
      <p:sp>
        <p:nvSpPr>
          <p:cNvPr id="91" name="Shape 91"/>
          <p:cNvSpPr txBox="1"/>
          <p:nvPr/>
        </p:nvSpPr>
        <p:spPr>
          <a:xfrm>
            <a:off x="580694" y="2036885"/>
            <a:ext cx="2013000" cy="4142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s" sz="1200"/>
              <a:t>http://www.sitio.com/a.php</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a:t>HTTP (1/2) Sintaxis básica petición</a:t>
            </a:r>
          </a:p>
        </p:txBody>
      </p:sp>
      <p:sp>
        <p:nvSpPr>
          <p:cNvPr id="97" name="Shape 97"/>
          <p:cNvSpPr txBox="1">
            <a:spLocks noGrp="1"/>
          </p:cNvSpPr>
          <p:nvPr>
            <p:ph type="body" idx="1"/>
          </p:nvPr>
        </p:nvSpPr>
        <p:spPr>
          <a:xfrm>
            <a:off x="457200" y="1200150"/>
            <a:ext cx="3705600" cy="3267600"/>
          </a:xfrm>
          <a:prstGeom prst="rect">
            <a:avLst/>
          </a:prstGeom>
        </p:spPr>
        <p:txBody>
          <a:bodyPr lIns="91425" tIns="91425" rIns="91425" bIns="91425" anchor="t" anchorCtr="0">
            <a:noAutofit/>
          </a:bodyPr>
          <a:lstStyle/>
          <a:p>
            <a:pPr rtl="0">
              <a:spcBef>
                <a:spcPts val="0"/>
              </a:spcBef>
              <a:buNone/>
            </a:pPr>
            <a:r>
              <a:rPr lang="es" sz="1400" b="1">
                <a:solidFill>
                  <a:srgbClr val="FF0000"/>
                </a:solidFill>
              </a:rPr>
              <a:t>Comando</a:t>
            </a:r>
            <a:r>
              <a:rPr lang="es" sz="1400"/>
              <a:t> </a:t>
            </a:r>
            <a:r>
              <a:rPr lang="es" sz="1400" b="1">
                <a:solidFill>
                  <a:srgbClr val="0000FF"/>
                </a:solidFill>
              </a:rPr>
              <a:t>RutaAlRecurso</a:t>
            </a:r>
            <a:r>
              <a:rPr lang="es" sz="1400"/>
              <a:t> </a:t>
            </a:r>
            <a:r>
              <a:rPr lang="es" sz="1400" b="1">
                <a:solidFill>
                  <a:srgbClr val="6AA84F"/>
                </a:solidFill>
              </a:rPr>
              <a:t>Vers.HTTP</a:t>
            </a:r>
          </a:p>
          <a:p>
            <a:pPr rtl="0">
              <a:spcBef>
                <a:spcPts val="0"/>
              </a:spcBef>
              <a:buNone/>
            </a:pPr>
            <a:r>
              <a:rPr lang="es" sz="1400" b="1"/>
              <a:t>Encabezado1</a:t>
            </a:r>
            <a:r>
              <a:rPr lang="es" sz="1400"/>
              <a:t>: Valor1</a:t>
            </a:r>
          </a:p>
          <a:p>
            <a:pPr rtl="0">
              <a:spcBef>
                <a:spcPts val="0"/>
              </a:spcBef>
              <a:buNone/>
            </a:pPr>
            <a:r>
              <a:rPr lang="es" sz="1400"/>
              <a:t>….</a:t>
            </a:r>
          </a:p>
          <a:p>
            <a:pPr rtl="0">
              <a:spcBef>
                <a:spcPts val="0"/>
              </a:spcBef>
              <a:buNone/>
            </a:pPr>
            <a:r>
              <a:rPr lang="es" sz="1400" b="1"/>
              <a:t>EncabezadoN</a:t>
            </a:r>
            <a:r>
              <a:rPr lang="es" sz="1400"/>
              <a:t>: ValorN</a:t>
            </a:r>
          </a:p>
          <a:p>
            <a:pPr rtl="0">
              <a:spcBef>
                <a:spcPts val="0"/>
              </a:spcBef>
              <a:buNone/>
            </a:pPr>
            <a:endParaRPr sz="1400"/>
          </a:p>
          <a:p>
            <a:pPr rtl="0">
              <a:spcBef>
                <a:spcPts val="0"/>
              </a:spcBef>
              <a:buNone/>
            </a:pPr>
            <a:endParaRPr sz="1400"/>
          </a:p>
          <a:p>
            <a:pPr rtl="0">
              <a:spcBef>
                <a:spcPts val="0"/>
              </a:spcBef>
              <a:buNone/>
            </a:pPr>
            <a:endParaRPr sz="1400"/>
          </a:p>
          <a:p>
            <a:pPr rtl="0">
              <a:spcBef>
                <a:spcPts val="0"/>
              </a:spcBef>
              <a:buNone/>
            </a:pPr>
            <a:endParaRPr sz="1400"/>
          </a:p>
          <a:p>
            <a:pPr>
              <a:spcBef>
                <a:spcPts val="0"/>
              </a:spcBef>
              <a:buNone/>
            </a:pPr>
            <a:endParaRPr sz="1400"/>
          </a:p>
        </p:txBody>
      </p:sp>
      <p:sp>
        <p:nvSpPr>
          <p:cNvPr id="98" name="Shape 98"/>
          <p:cNvSpPr txBox="1"/>
          <p:nvPr/>
        </p:nvSpPr>
        <p:spPr>
          <a:xfrm>
            <a:off x="4576275" y="1264075"/>
            <a:ext cx="3944700" cy="3203699"/>
          </a:xfrm>
          <a:prstGeom prst="rect">
            <a:avLst/>
          </a:prstGeom>
          <a:noFill/>
          <a:ln>
            <a:noFill/>
          </a:ln>
        </p:spPr>
        <p:txBody>
          <a:bodyPr lIns="91425" tIns="91425" rIns="91425" bIns="91425" anchor="t" anchorCtr="0">
            <a:noAutofit/>
          </a:bodyPr>
          <a:lstStyle/>
          <a:p>
            <a:pPr rtl="0">
              <a:spcBef>
                <a:spcPts val="0"/>
              </a:spcBef>
              <a:buNone/>
            </a:pPr>
            <a:r>
              <a:rPr lang="es" b="1">
                <a:solidFill>
                  <a:srgbClr val="FF0000"/>
                </a:solidFill>
              </a:rPr>
              <a:t>GET</a:t>
            </a:r>
            <a:r>
              <a:rPr lang="es" b="1"/>
              <a:t>      </a:t>
            </a:r>
            <a:r>
              <a:rPr lang="es" b="1">
                <a:solidFill>
                  <a:srgbClr val="0000FF"/>
                </a:solidFill>
              </a:rPr>
              <a:t>/</a:t>
            </a:r>
            <a:r>
              <a:rPr lang="es" b="1"/>
              <a:t>       </a:t>
            </a:r>
            <a:r>
              <a:rPr lang="es" b="1">
                <a:solidFill>
                  <a:srgbClr val="38761D"/>
                </a:solidFill>
              </a:rPr>
              <a:t>HTTP/1.1</a:t>
            </a:r>
          </a:p>
          <a:p>
            <a:pPr rtl="0">
              <a:spcBef>
                <a:spcPts val="0"/>
              </a:spcBef>
              <a:buNone/>
            </a:pPr>
            <a:r>
              <a:rPr lang="es" b="1"/>
              <a:t>Host</a:t>
            </a:r>
            <a:r>
              <a:rPr lang="es"/>
              <a:t>: www.sitio.com</a:t>
            </a:r>
          </a:p>
          <a:p>
            <a:pPr rtl="0">
              <a:spcBef>
                <a:spcPts val="0"/>
              </a:spcBef>
              <a:buNone/>
            </a:pPr>
            <a:r>
              <a:rPr lang="es" b="1"/>
              <a:t>Connection</a:t>
            </a:r>
            <a:r>
              <a:rPr lang="es"/>
              <a:t>: keep-alive</a:t>
            </a:r>
          </a:p>
          <a:p>
            <a:pPr rtl="0">
              <a:spcBef>
                <a:spcPts val="0"/>
              </a:spcBef>
              <a:buNone/>
            </a:pPr>
            <a:r>
              <a:rPr lang="es" b="1"/>
              <a:t>Accept</a:t>
            </a:r>
            <a:r>
              <a:rPr lang="es"/>
              <a:t>: text/html, application/xhtml+xml, application/xml;q=0.9, image/webp, */*;q=0.8</a:t>
            </a:r>
          </a:p>
          <a:p>
            <a:pPr rtl="0">
              <a:spcBef>
                <a:spcPts val="0"/>
              </a:spcBef>
              <a:buNone/>
            </a:pPr>
            <a:r>
              <a:rPr lang="es" b="1"/>
              <a:t>User-Agent</a:t>
            </a:r>
            <a:r>
              <a:rPr lang="es"/>
              <a:t>: Mozilla/5.0 (X11; Linux i686) AppleWebKit/537.36 (KHTML, like Gecko) Chrome/37.0.2062.120 Safari/537.36</a:t>
            </a:r>
          </a:p>
          <a:p>
            <a:pPr rtl="0">
              <a:spcBef>
                <a:spcPts val="0"/>
              </a:spcBef>
              <a:buNone/>
            </a:pPr>
            <a:r>
              <a:rPr lang="es" b="1"/>
              <a:t>Accept-Encoding</a:t>
            </a:r>
            <a:r>
              <a:rPr lang="es"/>
              <a:t>: gzip,deflate,sdch</a:t>
            </a:r>
          </a:p>
          <a:p>
            <a:pPr rtl="0">
              <a:spcBef>
                <a:spcPts val="0"/>
              </a:spcBef>
              <a:buNone/>
            </a:pPr>
            <a:r>
              <a:rPr lang="es" b="1"/>
              <a:t>Accept-Language</a:t>
            </a:r>
            <a:r>
              <a:rPr lang="es"/>
              <a:t>: es,en-US;q=0.8,en;q=0.6</a:t>
            </a:r>
          </a:p>
          <a:p>
            <a:pPr rtl="0">
              <a:spcBef>
                <a:spcPts val="0"/>
              </a:spcBef>
              <a:buNone/>
            </a:pPr>
            <a:endParaRPr/>
          </a:p>
          <a:p>
            <a:pPr>
              <a:spcBef>
                <a:spcPts val="0"/>
              </a:spcBef>
              <a:buNone/>
            </a:pPr>
            <a:endParaRPr/>
          </a:p>
        </p:txBody>
      </p:sp>
      <p:sp>
        <p:nvSpPr>
          <p:cNvPr id="99" name="Shape 99"/>
          <p:cNvSpPr txBox="1"/>
          <p:nvPr/>
        </p:nvSpPr>
        <p:spPr>
          <a:xfrm>
            <a:off x="490375" y="4533325"/>
            <a:ext cx="8229600" cy="413999"/>
          </a:xfrm>
          <a:prstGeom prst="rect">
            <a:avLst/>
          </a:prstGeom>
          <a:noFill/>
          <a:ln>
            <a:noFill/>
          </a:ln>
        </p:spPr>
        <p:txBody>
          <a:bodyPr lIns="91425" tIns="91425" rIns="91425" bIns="91425" anchor="t" anchorCtr="0">
            <a:noAutofit/>
          </a:bodyPr>
          <a:lstStyle/>
          <a:p>
            <a:pPr>
              <a:spcBef>
                <a:spcPts val="0"/>
              </a:spcBef>
              <a:buNone/>
            </a:pPr>
            <a:r>
              <a:rPr lang="es">
                <a:solidFill>
                  <a:schemeClr val="dk1"/>
                </a:solidFill>
              </a:rPr>
              <a:t>Más información en </a:t>
            </a:r>
            <a:r>
              <a:rPr lang="es" u="sng">
                <a:solidFill>
                  <a:schemeClr val="hlink"/>
                </a:solidFill>
                <a:hlinkClick r:id="rId3"/>
              </a:rPr>
              <a:t>http://code.tutsplus.com/tutorials/http-headers-for-dummies--net-8039</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lvl="0" rtl="0">
              <a:spcBef>
                <a:spcPts val="0"/>
              </a:spcBef>
              <a:buNone/>
            </a:pPr>
            <a:r>
              <a:rPr lang="es"/>
              <a:t>HTTP (2/2) Sintaxis básica respuesta</a:t>
            </a:r>
          </a:p>
        </p:txBody>
      </p:sp>
      <p:sp>
        <p:nvSpPr>
          <p:cNvPr id="105" name="Shape 105"/>
          <p:cNvSpPr txBox="1">
            <a:spLocks noGrp="1"/>
          </p:cNvSpPr>
          <p:nvPr>
            <p:ph type="body" idx="1"/>
          </p:nvPr>
        </p:nvSpPr>
        <p:spPr>
          <a:xfrm>
            <a:off x="457200" y="1200150"/>
            <a:ext cx="3705600" cy="3267600"/>
          </a:xfrm>
          <a:prstGeom prst="rect">
            <a:avLst/>
          </a:prstGeom>
        </p:spPr>
        <p:txBody>
          <a:bodyPr lIns="91425" tIns="91425" rIns="91425" bIns="91425" anchor="t" anchorCtr="0">
            <a:noAutofit/>
          </a:bodyPr>
          <a:lstStyle/>
          <a:p>
            <a:pPr lvl="0" rtl="0">
              <a:spcBef>
                <a:spcPts val="0"/>
              </a:spcBef>
              <a:buNone/>
            </a:pPr>
            <a:r>
              <a:rPr lang="es" sz="1400" b="1">
                <a:solidFill>
                  <a:srgbClr val="FF0000"/>
                </a:solidFill>
              </a:rPr>
              <a:t>Protocolo</a:t>
            </a:r>
            <a:r>
              <a:rPr lang="es" sz="1400"/>
              <a:t> </a:t>
            </a:r>
            <a:r>
              <a:rPr lang="es" sz="1400" b="1">
                <a:solidFill>
                  <a:srgbClr val="0000FF"/>
                </a:solidFill>
              </a:rPr>
              <a:t>CódigoDeEstado</a:t>
            </a:r>
          </a:p>
          <a:p>
            <a:pPr lvl="0" rtl="0">
              <a:spcBef>
                <a:spcPts val="0"/>
              </a:spcBef>
              <a:buNone/>
            </a:pPr>
            <a:r>
              <a:rPr lang="es" sz="1400" b="1"/>
              <a:t>Encabezado1</a:t>
            </a:r>
            <a:r>
              <a:rPr lang="es" sz="1400"/>
              <a:t>: Valor1</a:t>
            </a:r>
          </a:p>
          <a:p>
            <a:pPr lvl="0" rtl="0">
              <a:spcBef>
                <a:spcPts val="0"/>
              </a:spcBef>
              <a:buNone/>
            </a:pPr>
            <a:r>
              <a:rPr lang="es" sz="1400"/>
              <a:t>….</a:t>
            </a:r>
          </a:p>
          <a:p>
            <a:pPr lvl="0" rtl="0">
              <a:spcBef>
                <a:spcPts val="0"/>
              </a:spcBef>
              <a:buNone/>
            </a:pPr>
            <a:r>
              <a:rPr lang="es" sz="1400" b="1"/>
              <a:t>EncabezadoN</a:t>
            </a:r>
            <a:r>
              <a:rPr lang="es" sz="1400"/>
              <a:t>: ValorN</a:t>
            </a:r>
          </a:p>
          <a:p>
            <a:pPr rtl="0">
              <a:spcBef>
                <a:spcPts val="0"/>
              </a:spcBef>
              <a:buNone/>
            </a:pPr>
            <a:r>
              <a:rPr lang="es" sz="1400"/>
              <a:t>{línea en blanco}</a:t>
            </a:r>
          </a:p>
          <a:p>
            <a:pPr lvl="0" rtl="0">
              <a:spcBef>
                <a:spcPts val="0"/>
              </a:spcBef>
              <a:buNone/>
            </a:pPr>
            <a:r>
              <a:rPr lang="es" sz="1400" b="1">
                <a:solidFill>
                  <a:srgbClr val="E69138"/>
                </a:solidFill>
              </a:rPr>
              <a:t>ContenidoDelEnvíoLínea1</a:t>
            </a:r>
          </a:p>
          <a:p>
            <a:pPr rtl="0">
              <a:spcBef>
                <a:spcPts val="0"/>
              </a:spcBef>
              <a:buNone/>
            </a:pPr>
            <a:r>
              <a:rPr lang="es" sz="1400" b="1">
                <a:solidFill>
                  <a:srgbClr val="E69138"/>
                </a:solidFill>
              </a:rPr>
              <a:t>ContenidoDelEnvíoLínea1</a:t>
            </a:r>
          </a:p>
          <a:p>
            <a:pPr rtl="0">
              <a:spcBef>
                <a:spcPts val="0"/>
              </a:spcBef>
              <a:buNone/>
            </a:pPr>
            <a:r>
              <a:rPr lang="es" sz="1400" b="1">
                <a:solidFill>
                  <a:srgbClr val="E69138"/>
                </a:solidFill>
              </a:rPr>
              <a:t>…</a:t>
            </a:r>
          </a:p>
          <a:p>
            <a:pPr lvl="0" rtl="0">
              <a:spcBef>
                <a:spcPts val="0"/>
              </a:spcBef>
              <a:buNone/>
            </a:pPr>
            <a:r>
              <a:rPr lang="es" sz="1400" b="1">
                <a:solidFill>
                  <a:srgbClr val="E69138"/>
                </a:solidFill>
              </a:rPr>
              <a:t>ContenidoDelEnvíoLíneaM</a:t>
            </a:r>
          </a:p>
          <a:p>
            <a:pPr lvl="0" rtl="0">
              <a:spcBef>
                <a:spcPts val="0"/>
              </a:spcBef>
              <a:buNone/>
            </a:pPr>
            <a:endParaRPr sz="1400"/>
          </a:p>
          <a:p>
            <a:pPr lvl="0" rtl="0">
              <a:spcBef>
                <a:spcPts val="0"/>
              </a:spcBef>
              <a:buNone/>
            </a:pPr>
            <a:endParaRPr sz="1400"/>
          </a:p>
          <a:p>
            <a:pPr lvl="0" rtl="0">
              <a:spcBef>
                <a:spcPts val="0"/>
              </a:spcBef>
              <a:buNone/>
            </a:pPr>
            <a:endParaRPr sz="1400"/>
          </a:p>
        </p:txBody>
      </p:sp>
      <p:sp>
        <p:nvSpPr>
          <p:cNvPr id="106" name="Shape 106"/>
          <p:cNvSpPr txBox="1"/>
          <p:nvPr/>
        </p:nvSpPr>
        <p:spPr>
          <a:xfrm>
            <a:off x="4576275" y="1264075"/>
            <a:ext cx="3944700" cy="3203699"/>
          </a:xfrm>
          <a:prstGeom prst="rect">
            <a:avLst/>
          </a:prstGeom>
          <a:noFill/>
          <a:ln>
            <a:noFill/>
          </a:ln>
        </p:spPr>
        <p:txBody>
          <a:bodyPr lIns="91425" tIns="91425" rIns="91425" bIns="91425" anchor="t" anchorCtr="0">
            <a:noAutofit/>
          </a:bodyPr>
          <a:lstStyle/>
          <a:p>
            <a:pPr rtl="0">
              <a:spcBef>
                <a:spcPts val="0"/>
              </a:spcBef>
              <a:buNone/>
            </a:pPr>
            <a:r>
              <a:rPr lang="es" b="1">
                <a:solidFill>
                  <a:srgbClr val="FF0000"/>
                </a:solidFill>
              </a:rPr>
              <a:t>HTTP/1.1</a:t>
            </a:r>
            <a:r>
              <a:rPr lang="es"/>
              <a:t> </a:t>
            </a:r>
            <a:r>
              <a:rPr lang="es" b="1">
                <a:solidFill>
                  <a:srgbClr val="0000FF"/>
                </a:solidFill>
              </a:rPr>
              <a:t>200 OK</a:t>
            </a:r>
          </a:p>
          <a:p>
            <a:pPr rtl="0">
              <a:spcBef>
                <a:spcPts val="0"/>
              </a:spcBef>
              <a:buNone/>
            </a:pPr>
            <a:r>
              <a:rPr lang="es" b="1"/>
              <a:t>Date:</a:t>
            </a:r>
            <a:r>
              <a:rPr lang="es"/>
              <a:t> Sat, 27 Sep 2014 16:07:32 GMT</a:t>
            </a:r>
          </a:p>
          <a:p>
            <a:pPr rtl="0">
              <a:spcBef>
                <a:spcPts val="0"/>
              </a:spcBef>
              <a:buNone/>
            </a:pPr>
            <a:r>
              <a:rPr lang="es" b="1"/>
              <a:t>Server:</a:t>
            </a:r>
            <a:r>
              <a:rPr lang="es"/>
              <a:t> Apache/2.4.10 (Unix) OpenSSL/1.0.1i PHP/5.5.15 mod_perl/2.0.8-dev Perl/v5.16.3</a:t>
            </a:r>
          </a:p>
          <a:p>
            <a:pPr rtl="0">
              <a:spcBef>
                <a:spcPts val="0"/>
              </a:spcBef>
              <a:buNone/>
            </a:pPr>
            <a:r>
              <a:rPr lang="es"/>
              <a:t>Last-Modified: Sat, 27 Sep 2014 15:55:17 GMT</a:t>
            </a:r>
          </a:p>
          <a:p>
            <a:pPr rtl="0">
              <a:spcBef>
                <a:spcPts val="0"/>
              </a:spcBef>
              <a:buNone/>
            </a:pPr>
            <a:r>
              <a:rPr lang="es" b="1"/>
              <a:t>ETag:</a:t>
            </a:r>
            <a:r>
              <a:rPr lang="es"/>
              <a:t> "31-5040e0f588d87"</a:t>
            </a:r>
          </a:p>
          <a:p>
            <a:pPr rtl="0">
              <a:spcBef>
                <a:spcPts val="0"/>
              </a:spcBef>
              <a:buNone/>
            </a:pPr>
            <a:r>
              <a:rPr lang="es" b="1"/>
              <a:t>Accept-Ranges:</a:t>
            </a:r>
            <a:r>
              <a:rPr lang="es"/>
              <a:t> bytes</a:t>
            </a:r>
          </a:p>
          <a:p>
            <a:pPr rtl="0">
              <a:spcBef>
                <a:spcPts val="0"/>
              </a:spcBef>
              <a:buNone/>
            </a:pPr>
            <a:r>
              <a:rPr lang="es" b="1"/>
              <a:t>Content-Length:</a:t>
            </a:r>
            <a:r>
              <a:rPr lang="es"/>
              <a:t> 49</a:t>
            </a:r>
          </a:p>
          <a:p>
            <a:pPr rtl="0">
              <a:spcBef>
                <a:spcPts val="0"/>
              </a:spcBef>
              <a:buNone/>
            </a:pPr>
            <a:r>
              <a:rPr lang="es" b="1"/>
              <a:t>Content-Type:</a:t>
            </a:r>
            <a:r>
              <a:rPr lang="es"/>
              <a:t> text/html</a:t>
            </a:r>
          </a:p>
          <a:p>
            <a:pPr rtl="0">
              <a:spcBef>
                <a:spcPts val="0"/>
              </a:spcBef>
              <a:buNone/>
            </a:pPr>
            <a:endParaRPr/>
          </a:p>
          <a:p>
            <a:pPr rtl="0">
              <a:spcBef>
                <a:spcPts val="0"/>
              </a:spcBef>
              <a:buNone/>
            </a:pPr>
            <a:r>
              <a:rPr lang="es" b="1">
                <a:solidFill>
                  <a:srgbClr val="E69138"/>
                </a:solidFill>
              </a:rPr>
              <a:t>&lt;html&gt;&lt;body&gt;&lt;h1&gt;</a:t>
            </a:r>
          </a:p>
          <a:p>
            <a:pPr rtl="0">
              <a:spcBef>
                <a:spcPts val="0"/>
              </a:spcBef>
              <a:buNone/>
            </a:pPr>
            <a:r>
              <a:rPr lang="es" b="1">
                <a:solidFill>
                  <a:srgbClr val="E69138"/>
                </a:solidFill>
              </a:rPr>
              <a:t>	HOLA</a:t>
            </a:r>
          </a:p>
          <a:p>
            <a:pPr rtl="0">
              <a:spcBef>
                <a:spcPts val="0"/>
              </a:spcBef>
              <a:buNone/>
            </a:pPr>
            <a:r>
              <a:rPr lang="es" b="1">
                <a:solidFill>
                  <a:srgbClr val="E69138"/>
                </a:solidFill>
              </a:rPr>
              <a:t>&lt;/h1&gt;&lt;/body&gt;&lt;/html&gt;</a:t>
            </a:r>
          </a:p>
          <a:p>
            <a:pPr rtl="0">
              <a:spcBef>
                <a:spcPts val="0"/>
              </a:spcBef>
              <a:buNone/>
            </a:pPr>
            <a:endParaRPr/>
          </a:p>
          <a:p>
            <a:pPr lvl="0" rtl="0">
              <a:spcBef>
                <a:spcPts val="0"/>
              </a:spcBef>
              <a:buNone/>
            </a:pPr>
            <a:endParaRPr b="1"/>
          </a:p>
          <a:p>
            <a:pPr lvl="0" rtl="0">
              <a:spcBef>
                <a:spcPts val="0"/>
              </a:spcBef>
              <a:buNone/>
            </a:pPr>
            <a:endParaRPr/>
          </a:p>
        </p:txBody>
      </p:sp>
      <p:sp>
        <p:nvSpPr>
          <p:cNvPr id="107" name="Shape 107"/>
          <p:cNvSpPr txBox="1"/>
          <p:nvPr/>
        </p:nvSpPr>
        <p:spPr>
          <a:xfrm>
            <a:off x="490375" y="4533325"/>
            <a:ext cx="8229600" cy="413999"/>
          </a:xfrm>
          <a:prstGeom prst="rect">
            <a:avLst/>
          </a:prstGeom>
          <a:noFill/>
          <a:ln>
            <a:noFill/>
          </a:ln>
        </p:spPr>
        <p:txBody>
          <a:bodyPr lIns="91425" tIns="91425" rIns="91425" bIns="91425" anchor="t" anchorCtr="0">
            <a:noAutofit/>
          </a:bodyPr>
          <a:lstStyle/>
          <a:p>
            <a:pPr lvl="0" rtl="0">
              <a:spcBef>
                <a:spcPts val="0"/>
              </a:spcBef>
              <a:buNone/>
            </a:pPr>
            <a:r>
              <a:rPr lang="es">
                <a:solidFill>
                  <a:schemeClr val="dk1"/>
                </a:solidFill>
              </a:rPr>
              <a:t>Más información de headers en </a:t>
            </a:r>
            <a:r>
              <a:rPr lang="es" u="sng">
                <a:solidFill>
                  <a:schemeClr val="hlink"/>
                </a:solidFill>
                <a:hlinkClick r:id="rId3"/>
              </a:rPr>
              <a:t>http://www.w3.org/Protocols/rfc2616/rfc2616-sec14.html</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s" sz="3400"/>
              <a:t>Solicitud de descargas: hipervínculos</a:t>
            </a:r>
          </a:p>
        </p:txBody>
      </p:sp>
      <p:sp>
        <p:nvSpPr>
          <p:cNvPr id="113" name="Shape 11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buSzPct val="100000"/>
            </a:pPr>
            <a:r>
              <a:rPr lang="es" sz="2200"/>
              <a:t>La forma más habitual mediante la que un navegador web solicita a un servidor la descarga de un recurso es la que se “dispara” cuando un usuario “pincha” un hipervínculo de una página web que el navegador ha dibujado y cuyo código es algo parecido a:</a:t>
            </a:r>
          </a:p>
          <a:p>
            <a:pPr marL="914400" lvl="1" indent="-228600" rtl="0">
              <a:spcBef>
                <a:spcPts val="0"/>
              </a:spcBef>
              <a:buSzPct val="100000"/>
            </a:pPr>
            <a:r>
              <a:rPr lang="es" sz="1800" b="1"/>
              <a:t>&lt;a href=”</a:t>
            </a:r>
            <a:r>
              <a:rPr lang="es" sz="1800" b="1" u="sng">
                <a:solidFill>
                  <a:schemeClr val="hlink"/>
                </a:solidFill>
                <a:hlinkClick r:id="rId3"/>
              </a:rPr>
              <a:t>http://host/ruta/archivo</a:t>
            </a:r>
            <a:r>
              <a:rPr lang="es" sz="1800" b="1"/>
              <a:t>”&gt; </a:t>
            </a:r>
            <a:r>
              <a:rPr lang="es" sz="1800">
                <a:solidFill>
                  <a:srgbClr val="E69138"/>
                </a:solidFill>
              </a:rPr>
              <a:t>Texto hipervínculo</a:t>
            </a:r>
            <a:r>
              <a:rPr lang="es" sz="1800"/>
              <a:t> </a:t>
            </a:r>
            <a:r>
              <a:rPr lang="es" sz="1800" b="1"/>
              <a:t>&lt;/a&gt;</a:t>
            </a:r>
          </a:p>
          <a:p>
            <a:pPr marL="457200" lvl="0" indent="-228600">
              <a:spcBef>
                <a:spcPts val="0"/>
              </a:spcBef>
              <a:buSzPct val="100000"/>
            </a:pPr>
            <a:r>
              <a:rPr lang="es" sz="2400"/>
              <a:t>Esto provocaría una conexión vía http a la máquina “host” en su puerto 80 (por defecto), para descargarse el “archivo” que se encuentra ubicado en la “ruta” indicada por debajo de su “document root”</a:t>
            </a:r>
          </a:p>
        </p:txBody>
      </p:sp>
    </p:spTree>
  </p:cSld>
  <p:clrMapOvr>
    <a:masterClrMapping/>
  </p:clrMapOvr>
  <p:transition spd="slow">
    <p:cut/>
  </p:transition>
</p:sld>
</file>

<file path=ppt/theme/theme1.xml><?xml version="1.0" encoding="utf-8"?>
<a:theme xmlns:a="http://schemas.openxmlformats.org/drawingml/2006/main"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3439</Words>
  <Application>Microsoft Office PowerPoint</Application>
  <PresentationFormat>Presentación en pantalla (16:9)</PresentationFormat>
  <Paragraphs>420</Paragraphs>
  <Slides>31</Slides>
  <Notes>31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31</vt:i4>
      </vt:variant>
    </vt:vector>
  </HeadingPairs>
  <TitlesOfParts>
    <vt:vector size="34" baseType="lpstr">
      <vt:lpstr>Arial</vt:lpstr>
      <vt:lpstr>Source Code Pro</vt:lpstr>
      <vt:lpstr>label</vt:lpstr>
      <vt:lpstr>PHP avanzado</vt:lpstr>
      <vt:lpstr>Resumen de contenidos</vt:lpstr>
      <vt:lpstr>Conceptos (1/4) Entorno servidor</vt:lpstr>
      <vt:lpstr>Conceptos (2/4) URI básica</vt:lpstr>
      <vt:lpstr>Conceptos (3/4) La web estática</vt:lpstr>
      <vt:lpstr>Conceptos (4/4) La web dinámica</vt:lpstr>
      <vt:lpstr>HTTP (1/2) Sintaxis básica petición</vt:lpstr>
      <vt:lpstr>HTTP (2/2) Sintaxis básica respuesta</vt:lpstr>
      <vt:lpstr>Solicitud de descargas: hipervínculos</vt:lpstr>
      <vt:lpstr>Contenido dinámico y estático</vt:lpstr>
      <vt:lpstr>Formulario básico</vt:lpstr>
      <vt:lpstr>Envío de parámetros GET (HTTP)</vt:lpstr>
      <vt:lpstr>Envío de parámetros POST (HTTP)</vt:lpstr>
      <vt:lpstr>Variables superglobales en PHP</vt:lpstr>
      <vt:lpstr>Recepción de parámetros en PHP (GET)</vt:lpstr>
      <vt:lpstr>Recepción de parámetros en PHP (POST)</vt:lpstr>
      <vt:lpstr>Codificación URL</vt:lpstr>
      <vt:lpstr>Etiqueta &lt;form&gt;</vt:lpstr>
      <vt:lpstr>Etiqueta &lt;input&gt;</vt:lpstr>
      <vt:lpstr>Etiqueta &lt;label&gt;</vt:lpstr>
      <vt:lpstr>Etiqueta &lt;select&gt;</vt:lpstr>
      <vt:lpstr>Etiqueta &lt;select&gt; múltiple</vt:lpstr>
      <vt:lpstr>Etiqueta &lt;textarea&gt;</vt:lpstr>
      <vt:lpstr>Etiqueta &lt;fieldset&gt;</vt:lpstr>
      <vt:lpstr>Envío de  ficheros al servidor (1/2)</vt:lpstr>
      <vt:lpstr>Envío de ficheros al servidor (2/2)</vt:lpstr>
      <vt:lpstr>Funciones isset() y empty()</vt:lpstr>
      <vt:lpstr>Trucos (1/2) trabajar con formularios</vt:lpstr>
      <vt:lpstr>Trucos (2/2) Trabajando con URI’s</vt:lpstr>
      <vt:lpstr>Utilizando XDebug</vt:lpstr>
      <vt:lpstr>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avanzado</dc:title>
  <cp:lastModifiedBy>alumno</cp:lastModifiedBy>
  <cp:revision>4</cp:revision>
  <dcterms:modified xsi:type="dcterms:W3CDTF">2015-10-05T10:00:23Z</dcterms:modified>
</cp:coreProperties>
</file>