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Source Code Pro" charset="0"/>
      <p:regular r:id="rId10"/>
      <p:bold r:id="rId11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0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6730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372035" y="233279"/>
            <a:ext cx="8399999" cy="3330600"/>
          </a:xfrm>
          <a:prstGeom prst="roundRect">
            <a:avLst>
              <a:gd name="adj" fmla="val 365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372035" y="3678300"/>
            <a:ext cx="8399999" cy="904800"/>
          </a:xfrm>
          <a:prstGeom prst="roundRect">
            <a:avLst>
              <a:gd name="adj" fmla="val 1524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372035" y="59"/>
            <a:ext cx="8399999" cy="10497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372035" y="1163170"/>
            <a:ext cx="4114800" cy="3877800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10800000" flipH="1">
            <a:off x="372035" y="59"/>
            <a:ext cx="8399999" cy="10497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25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/>
          <p:nvPr/>
        </p:nvSpPr>
        <p:spPr>
          <a:xfrm>
            <a:off x="4657164" y="1163170"/>
            <a:ext cx="4114800" cy="3877800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761353" y="1200150"/>
            <a:ext cx="3925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 rot="10800000" flipH="1">
            <a:off x="372035" y="59"/>
            <a:ext cx="8399999" cy="10497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72035" y="4276652"/>
            <a:ext cx="8399999" cy="649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372035" y="233279"/>
            <a:ext cx="8399999" cy="3868499"/>
          </a:xfrm>
          <a:prstGeom prst="roundRect">
            <a:avLst>
              <a:gd name="adj" fmla="val 2776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372035" y="235584"/>
            <a:ext cx="8399999" cy="4672199"/>
          </a:xfrm>
          <a:prstGeom prst="roundRect">
            <a:avLst>
              <a:gd name="adj" fmla="val 225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Orientación a objetos en PHP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Realizado por A.Garay (dpto. de Informática)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Clase básica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56799" cy="3725699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2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 </a:t>
            </a:r>
            <a:r>
              <a:rPr lang="es" sz="1200">
                <a:solidFill>
                  <a:srgbClr val="0000B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ClaseBasica</a:t>
            </a:r>
          </a:p>
          <a:p>
            <a:pPr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2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</a:p>
          <a:p>
            <a:pPr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2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s" sz="1200">
                <a:solidFill>
                  <a:srgbClr val="FF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Atributo privado</a:t>
            </a:r>
          </a:p>
          <a:p>
            <a:pPr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200">
                <a:solidFill>
                  <a:srgbClr val="FF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s" sz="12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private </a:t>
            </a:r>
            <a:r>
              <a:rPr lang="es" sz="1200">
                <a:solidFill>
                  <a:srgbClr val="0000B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$atributo </a:t>
            </a:r>
            <a:r>
              <a:rPr lang="es" sz="12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</a:t>
            </a:r>
            <a:r>
              <a:rPr lang="es" sz="1100">
                <a:solidFill>
                  <a:srgbClr val="DD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'valor por defecto'</a:t>
            </a:r>
            <a:r>
              <a:rPr lang="es" sz="11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2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s" sz="1200">
                <a:solidFill>
                  <a:srgbClr val="FF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Método público</a:t>
            </a:r>
          </a:p>
          <a:p>
            <a:pPr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200">
                <a:solidFill>
                  <a:srgbClr val="FF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s" sz="12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function </a:t>
            </a:r>
            <a:r>
              <a:rPr lang="es" sz="1200">
                <a:solidFill>
                  <a:srgbClr val="0000B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mostrarAtributo</a:t>
            </a:r>
            <a:r>
              <a:rPr lang="es" sz="12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</a:p>
          <a:p>
            <a:pPr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2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echo </a:t>
            </a:r>
            <a:r>
              <a:rPr lang="es" sz="1200">
                <a:solidFill>
                  <a:srgbClr val="0000B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$this</a:t>
            </a:r>
            <a:r>
              <a:rPr lang="es" sz="12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-&gt;</a:t>
            </a:r>
            <a:r>
              <a:rPr lang="es" sz="1200">
                <a:solidFill>
                  <a:srgbClr val="0000B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atributo</a:t>
            </a:r>
            <a:r>
              <a:rPr lang="es" sz="12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2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</a:p>
          <a:p>
            <a:pPr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2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1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$c = new ClaseBasica(); </a:t>
            </a:r>
          </a:p>
          <a:p>
            <a:pPr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1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$c-&gt;mostrarAtributo();</a:t>
            </a:r>
          </a:p>
          <a:p>
            <a:pPr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2" name="Shape 42"/>
          <p:cNvSpPr txBox="1"/>
          <p:nvPr/>
        </p:nvSpPr>
        <p:spPr>
          <a:xfrm>
            <a:off x="4714875" y="1200150"/>
            <a:ext cx="3972000" cy="370379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s"/>
              <a:t>Los atributos, al igual que el resto de variables en PHP deben ir precedidos del símbolo $.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s"/>
              <a:t>El equivalente al operador </a:t>
            </a:r>
            <a:r>
              <a:rPr lang="es" b="1"/>
              <a:t>.</a:t>
            </a:r>
            <a:r>
              <a:rPr lang="es"/>
              <a:t> de JAVA es </a:t>
            </a:r>
            <a:r>
              <a:rPr lang="es" b="1">
                <a:solidFill>
                  <a:srgbClr val="980000"/>
                </a:solidFill>
              </a:rPr>
              <a:t>-&gt;</a:t>
            </a:r>
            <a:r>
              <a:rPr lang="es"/>
              <a:t> en PHP.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s"/>
              <a:t>¡¡ OJO!! Se accede al atributo </a:t>
            </a:r>
            <a:r>
              <a:rPr lang="es" u="sng"/>
              <a:t>sin el $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s"/>
              <a:t>Para crear un objeto, el operador es también “new” 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s"/>
              <a:t>Los atributos y métodos pueden ser </a:t>
            </a:r>
            <a:r>
              <a:rPr lang="es" b="1"/>
              <a:t>public, private o protected</a:t>
            </a:r>
            <a:r>
              <a:rPr lang="es"/>
              <a:t>. No tiene sentido el acceso “default” o “de paquete”, ya que no existe el concepto de paquete en PHP.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s"/>
              <a:t>También podrían ser </a:t>
            </a:r>
            <a:r>
              <a:rPr lang="es" b="1"/>
              <a:t>static</a:t>
            </a:r>
            <a:r>
              <a:rPr lang="es"/>
              <a:t>.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s"/>
              <a:t>Para acceder a un método o atributo static se haría con el operador </a:t>
            </a:r>
            <a:r>
              <a:rPr lang="es" b="1">
                <a:solidFill>
                  <a:srgbClr val="980000"/>
                </a:solidFill>
              </a:rPr>
              <a:t>::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La variable $this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207200" cy="3725699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1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 </a:t>
            </a:r>
            <a:r>
              <a:rPr lang="es" sz="1100">
                <a:solidFill>
                  <a:srgbClr val="0000B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</a:p>
          <a:p>
            <a:pPr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1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</a:p>
          <a:p>
            <a:pPr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1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function </a:t>
            </a:r>
            <a:r>
              <a:rPr lang="es" sz="1100">
                <a:solidFill>
                  <a:srgbClr val="0000B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foo</a:t>
            </a:r>
            <a:r>
              <a:rPr lang="es" sz="11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</a:p>
          <a:p>
            <a:pPr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1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{</a:t>
            </a:r>
          </a:p>
          <a:p>
            <a:pPr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1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if (isset(</a:t>
            </a:r>
            <a:r>
              <a:rPr lang="es" sz="1100">
                <a:solidFill>
                  <a:srgbClr val="0000B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$this</a:t>
            </a:r>
            <a:r>
              <a:rPr lang="es" sz="11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)) {</a:t>
            </a:r>
          </a:p>
          <a:p>
            <a:pPr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1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echo </a:t>
            </a:r>
            <a:r>
              <a:rPr lang="es" sz="1100">
                <a:solidFill>
                  <a:srgbClr val="DD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'$this está definida ('</a:t>
            </a:r>
            <a:r>
              <a:rPr lang="es" sz="11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1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echo </a:t>
            </a:r>
            <a:r>
              <a:rPr lang="es" sz="1100">
                <a:solidFill>
                  <a:srgbClr val="0000B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get_class</a:t>
            </a:r>
            <a:r>
              <a:rPr lang="es" sz="11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s" sz="1100">
                <a:solidFill>
                  <a:srgbClr val="0000B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$this</a:t>
            </a:r>
            <a:r>
              <a:rPr lang="es" sz="11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1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echo </a:t>
            </a:r>
            <a:r>
              <a:rPr lang="es" sz="1100">
                <a:solidFill>
                  <a:srgbClr val="DD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")\n"</a:t>
            </a:r>
            <a:r>
              <a:rPr lang="es" sz="11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1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} else {</a:t>
            </a:r>
          </a:p>
          <a:p>
            <a:pPr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1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echo </a:t>
            </a:r>
            <a:r>
              <a:rPr lang="es" sz="1100">
                <a:solidFill>
                  <a:srgbClr val="DD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"\$this no está definida.\n"</a:t>
            </a:r>
            <a:r>
              <a:rPr lang="es" sz="11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1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}    </a:t>
            </a:r>
          </a:p>
          <a:p>
            <a:pPr indent="457200"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1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s" sz="11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4752125" y="1207394"/>
            <a:ext cx="3934799" cy="1437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100">
                <a:solidFill>
                  <a:srgbClr val="0000B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$a </a:t>
            </a:r>
            <a:r>
              <a:rPr lang="es" sz="11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new </a:t>
            </a:r>
            <a:r>
              <a:rPr lang="es" sz="1100">
                <a:solidFill>
                  <a:srgbClr val="0000B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s" sz="11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</a:p>
          <a:p>
            <a:pPr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100">
                <a:solidFill>
                  <a:srgbClr val="0000B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$a</a:t>
            </a:r>
            <a:r>
              <a:rPr lang="es" sz="11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-&gt;</a:t>
            </a:r>
            <a:r>
              <a:rPr lang="es" sz="1100">
                <a:solidFill>
                  <a:srgbClr val="0000B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foo</a:t>
            </a:r>
            <a:r>
              <a:rPr lang="es" sz="11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</a:p>
          <a:p>
            <a:pPr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100">
                <a:solidFill>
                  <a:srgbClr val="FF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Nota: la siguiente línea arrojará un Warning si E_STRICT está habilitada.</a:t>
            </a:r>
          </a:p>
          <a:p>
            <a:pPr>
              <a:spcBef>
                <a:spcPts val="0"/>
              </a:spcBef>
              <a:buNone/>
            </a:pPr>
            <a:r>
              <a:rPr lang="es" sz="1100">
                <a:solidFill>
                  <a:srgbClr val="0000B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s" sz="11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::</a:t>
            </a:r>
            <a:r>
              <a:rPr lang="es" sz="1100">
                <a:solidFill>
                  <a:srgbClr val="0000B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foo</a:t>
            </a:r>
            <a:r>
              <a:rPr lang="es" sz="1100">
                <a:solidFill>
                  <a:srgbClr val="007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4765300" y="2755225"/>
            <a:ext cx="3934799" cy="217079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s"/>
              <a:t>Se refiere al propio objeto, igual que </a:t>
            </a:r>
            <a:r>
              <a:rPr lang="es" b="1"/>
              <a:t>this</a:t>
            </a:r>
            <a:r>
              <a:rPr lang="es"/>
              <a:t> en JAVA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s"/>
              <a:t>get_class($obj) devuelve un string con el nombre de la clase de un objeto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s"/>
              <a:t>En PHP se puede hacer una llamada estática a un método incluso si éste no lo es, aunque no tiene sentido y es bastante desaconsejable.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Constructores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70600" cy="3725699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200" dirty="0">
                <a:solidFill>
                  <a:srgbClr val="6699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 </a:t>
            </a:r>
            <a:r>
              <a:rPr lang="es" sz="1200" dirty="0">
                <a:solidFill>
                  <a:srgbClr val="33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Punto3D</a:t>
            </a:r>
          </a:p>
          <a:p>
            <a:pPr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200" dirty="0">
                <a:solidFill>
                  <a:srgbClr val="6699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</a:p>
          <a:p>
            <a:pPr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200" dirty="0">
                <a:solidFill>
                  <a:srgbClr val="6699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public </a:t>
            </a:r>
            <a:r>
              <a:rPr lang="es" sz="1200" dirty="0">
                <a:solidFill>
                  <a:srgbClr val="33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$x</a:t>
            </a:r>
            <a:r>
              <a:rPr lang="es" sz="1200" dirty="0">
                <a:solidFill>
                  <a:srgbClr val="6699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200" dirty="0">
                <a:solidFill>
                  <a:srgbClr val="6699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public </a:t>
            </a:r>
            <a:r>
              <a:rPr lang="es" sz="1200" dirty="0">
                <a:solidFill>
                  <a:srgbClr val="33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$y</a:t>
            </a:r>
            <a:r>
              <a:rPr lang="es" sz="1200" dirty="0">
                <a:solidFill>
                  <a:srgbClr val="6699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200" dirty="0">
                <a:solidFill>
                  <a:srgbClr val="6699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public </a:t>
            </a:r>
            <a:r>
              <a:rPr lang="es" sz="1200" dirty="0">
                <a:solidFill>
                  <a:srgbClr val="33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$z</a:t>
            </a:r>
            <a:r>
              <a:rPr lang="es" sz="1200" dirty="0">
                <a:solidFill>
                  <a:srgbClr val="6699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                  </a:t>
            </a:r>
          </a:p>
          <a:p>
            <a:pPr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200">
                <a:solidFill>
                  <a:srgbClr val="4F5B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s" sz="1200">
                <a:solidFill>
                  <a:srgbClr val="6699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function </a:t>
            </a:r>
            <a:r>
              <a:rPr lang="es" sz="1200" smtClean="0">
                <a:solidFill>
                  <a:srgbClr val="33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Punto3D</a:t>
            </a:r>
            <a:r>
              <a:rPr lang="es" sz="1200" smtClean="0">
                <a:solidFill>
                  <a:srgbClr val="6699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s" sz="1200" smtClean="0">
                <a:solidFill>
                  <a:srgbClr val="33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</a:t>
            </a:r>
            <a:r>
              <a:rPr lang="es" sz="1200">
                <a:solidFill>
                  <a:srgbClr val="33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lang="es" sz="1200">
                <a:solidFill>
                  <a:srgbClr val="6699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s" sz="1200">
                <a:solidFill>
                  <a:srgbClr val="33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s" sz="1200">
                <a:solidFill>
                  <a:srgbClr val="6699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s" sz="1200">
                <a:solidFill>
                  <a:srgbClr val="33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$y</a:t>
            </a:r>
            <a:r>
              <a:rPr lang="es" sz="1200">
                <a:solidFill>
                  <a:srgbClr val="6699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s" sz="1200">
                <a:solidFill>
                  <a:srgbClr val="33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s" sz="1200">
                <a:solidFill>
                  <a:srgbClr val="6699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s" sz="1200">
                <a:solidFill>
                  <a:srgbClr val="33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$z</a:t>
            </a:r>
            <a:r>
              <a:rPr lang="es" sz="1200">
                <a:solidFill>
                  <a:srgbClr val="6699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s" sz="1200">
                <a:solidFill>
                  <a:srgbClr val="33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s" sz="1200">
                <a:solidFill>
                  <a:srgbClr val="6699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</a:p>
          <a:p>
            <a:pPr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200" dirty="0">
                <a:solidFill>
                  <a:srgbClr val="6699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{</a:t>
            </a:r>
          </a:p>
          <a:p>
            <a:pPr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200" dirty="0">
                <a:solidFill>
                  <a:srgbClr val="6699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s" sz="1200" dirty="0">
                <a:solidFill>
                  <a:srgbClr val="33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$this</a:t>
            </a:r>
            <a:r>
              <a:rPr lang="es" sz="1200" dirty="0">
                <a:solidFill>
                  <a:srgbClr val="6699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-&gt;</a:t>
            </a:r>
            <a:r>
              <a:rPr lang="es" sz="1200" dirty="0">
                <a:solidFill>
                  <a:srgbClr val="33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 </a:t>
            </a:r>
            <a:r>
              <a:rPr lang="es" sz="1200" dirty="0">
                <a:solidFill>
                  <a:srgbClr val="6699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</a:t>
            </a:r>
            <a:r>
              <a:rPr lang="es" sz="1200" dirty="0">
                <a:solidFill>
                  <a:srgbClr val="33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$x</a:t>
            </a:r>
            <a:r>
              <a:rPr lang="es" sz="1200" dirty="0">
                <a:solidFill>
                  <a:srgbClr val="6699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indent="457200"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200" dirty="0">
                <a:solidFill>
                  <a:srgbClr val="6699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s" sz="1200" dirty="0">
                <a:solidFill>
                  <a:srgbClr val="33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$this</a:t>
            </a:r>
            <a:r>
              <a:rPr lang="es" sz="1200" dirty="0">
                <a:solidFill>
                  <a:srgbClr val="6699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-&gt;</a:t>
            </a:r>
            <a:r>
              <a:rPr lang="es" sz="1200" dirty="0">
                <a:solidFill>
                  <a:srgbClr val="33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</a:t>
            </a:r>
            <a:r>
              <a:rPr lang="es" sz="1200" dirty="0">
                <a:solidFill>
                  <a:srgbClr val="6699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</a:t>
            </a:r>
            <a:r>
              <a:rPr lang="es" sz="1200" dirty="0">
                <a:solidFill>
                  <a:srgbClr val="33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$y</a:t>
            </a:r>
            <a:r>
              <a:rPr lang="es" sz="1200" dirty="0">
                <a:solidFill>
                  <a:srgbClr val="6699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200" dirty="0">
                <a:solidFill>
                  <a:srgbClr val="6699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s" sz="1200" dirty="0">
                <a:solidFill>
                  <a:srgbClr val="33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$this</a:t>
            </a:r>
            <a:r>
              <a:rPr lang="es" sz="1200" dirty="0">
                <a:solidFill>
                  <a:srgbClr val="6699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-&gt;</a:t>
            </a:r>
            <a:r>
              <a:rPr lang="es" sz="1200" dirty="0">
                <a:solidFill>
                  <a:srgbClr val="33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</a:t>
            </a:r>
            <a:r>
              <a:rPr lang="es" sz="1200" dirty="0">
                <a:solidFill>
                  <a:srgbClr val="6699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</a:t>
            </a:r>
            <a:r>
              <a:rPr lang="es" sz="1200" dirty="0">
                <a:solidFill>
                  <a:srgbClr val="33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$z</a:t>
            </a:r>
            <a:r>
              <a:rPr lang="es" sz="1200" dirty="0">
                <a:solidFill>
                  <a:srgbClr val="6699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rtl="0">
              <a:spcBef>
                <a:spcPts val="0"/>
              </a:spcBef>
              <a:buNone/>
            </a:pPr>
            <a:r>
              <a:rPr lang="es" sz="1200" dirty="0">
                <a:solidFill>
                  <a:srgbClr val="6699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s" sz="1200" dirty="0">
                <a:solidFill>
                  <a:srgbClr val="6699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4783825" y="1200050"/>
            <a:ext cx="3902999" cy="372569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s"/>
              <a:t>Al igual que en JAVA, son functions cuyo nombre es idéntico al de la clase que construye.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s"/>
              <a:t>Sirven normalmente para dar un valor inicial a los atributos o para hacer labores de conexión a Bases de Datos o preparación en general.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s"/>
              <a:t>A partir de PHP5 se puede utilizar el nombre reservado </a:t>
            </a:r>
            <a:r>
              <a:rPr lang="es" b="1"/>
              <a:t>__construct(...) 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s"/>
              <a:t>Es como el “create(...)” que se utiliza en UML para designar a los constructores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Sobrecarga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5332600" y="1260650"/>
            <a:ext cx="3354300" cy="361799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s"/>
              <a:t>En PHP no existe la sobrecarga tal como se concibe en otros lenguajes como JAVA.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s"/>
              <a:t>El uso de valores por defecto y funciones </a:t>
            </a:r>
            <a:r>
              <a:rPr lang="es" i="1"/>
              <a:t>variádicas</a:t>
            </a:r>
            <a:r>
              <a:rPr lang="es"/>
              <a:t> hacen que podamos simular sobrecarga por número de parámetros, utilizando las funciones </a:t>
            </a:r>
            <a:r>
              <a:rPr lang="es" b="1"/>
              <a:t>func_num_args()</a:t>
            </a:r>
            <a:r>
              <a:rPr lang="es"/>
              <a:t>, </a:t>
            </a:r>
            <a:r>
              <a:rPr lang="es" b="1"/>
              <a:t>func_get_arg() </a:t>
            </a:r>
            <a:r>
              <a:rPr lang="es"/>
              <a:t>y </a:t>
            </a:r>
            <a:r>
              <a:rPr lang="es" b="1"/>
              <a:t>func_get_args()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s"/>
              <a:t>Para sobrecargar por tipo habrá que recurrir a argucias como la del ejemplo, utilizando la función </a:t>
            </a:r>
            <a:r>
              <a:rPr lang="es" b="1"/>
              <a:t>gettype()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271604"/>
            <a:ext cx="4598703" cy="3618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Herencia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4614025" y="1235450"/>
            <a:ext cx="4072799" cy="3668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23850" rtl="0">
              <a:spcBef>
                <a:spcPts val="0"/>
              </a:spcBef>
              <a:buSzPct val="100000"/>
              <a:buChar char="●"/>
            </a:pPr>
            <a:r>
              <a:rPr lang="es" sz="1500"/>
              <a:t>Se utiliza la palabra reservada “extends”.</a:t>
            </a:r>
          </a:p>
          <a:p>
            <a:pPr lvl="0" rtl="0">
              <a:spcBef>
                <a:spcPts val="0"/>
              </a:spcBef>
              <a:buNone/>
            </a:pPr>
            <a:endParaRPr sz="1500"/>
          </a:p>
          <a:p>
            <a:pPr marL="457200" lvl="0" indent="-323850" rtl="0">
              <a:spcBef>
                <a:spcPts val="0"/>
              </a:spcBef>
              <a:buSzPct val="100000"/>
              <a:buChar char="●"/>
            </a:pPr>
            <a:r>
              <a:rPr lang="es" sz="1500"/>
              <a:t>El equivalente a </a:t>
            </a:r>
            <a:r>
              <a:rPr lang="es" sz="1500" b="1"/>
              <a:t>super </a:t>
            </a:r>
            <a:r>
              <a:rPr lang="es" sz="1500"/>
              <a:t>en JAVA es </a:t>
            </a:r>
            <a:r>
              <a:rPr lang="es" sz="1500" b="1"/>
              <a:t>parent</a:t>
            </a:r>
            <a:r>
              <a:rPr lang="es" sz="1500"/>
              <a:t> en PHP.</a:t>
            </a:r>
          </a:p>
          <a:p>
            <a:pPr lvl="0" rtl="0">
              <a:spcBef>
                <a:spcPts val="0"/>
              </a:spcBef>
              <a:buNone/>
            </a:pPr>
            <a:endParaRPr sz="1500"/>
          </a:p>
          <a:p>
            <a:pPr marL="457200" lvl="0" indent="-323850" rtl="0">
              <a:spcBef>
                <a:spcPts val="0"/>
              </a:spcBef>
              <a:buSzPct val="100000"/>
              <a:buChar char="●"/>
            </a:pPr>
            <a:r>
              <a:rPr lang="es" sz="1500"/>
              <a:t>PHP tampoco soporta la herencia múltiple.</a:t>
            </a:r>
          </a:p>
          <a:p>
            <a:pPr lvl="0" rtl="0">
              <a:spcBef>
                <a:spcPts val="0"/>
              </a:spcBef>
              <a:buNone/>
            </a:pPr>
            <a:endParaRPr sz="1500"/>
          </a:p>
          <a:p>
            <a:pPr marL="457200" lvl="0" indent="-323850" rtl="0">
              <a:spcBef>
                <a:spcPts val="0"/>
              </a:spcBef>
              <a:buSzPct val="100000"/>
              <a:buChar char="●"/>
            </a:pPr>
            <a:r>
              <a:rPr lang="es" sz="1500"/>
              <a:t>Al igual que en JAVA, se pueden </a:t>
            </a:r>
            <a:r>
              <a:rPr lang="es" sz="1500" u="sng"/>
              <a:t>sobrescribir</a:t>
            </a:r>
            <a:r>
              <a:rPr lang="es" sz="1500"/>
              <a:t> los métodos.</a:t>
            </a:r>
          </a:p>
          <a:p>
            <a:pPr lvl="0" rtl="0">
              <a:spcBef>
                <a:spcPts val="0"/>
              </a:spcBef>
              <a:buNone/>
            </a:pPr>
            <a:endParaRPr sz="1500"/>
          </a:p>
          <a:p>
            <a:pPr marL="457200" lvl="0" indent="-323850">
              <a:spcBef>
                <a:spcPts val="0"/>
              </a:spcBef>
              <a:buSzPct val="100000"/>
              <a:buChar char="●"/>
            </a:pPr>
            <a:r>
              <a:rPr lang="es" sz="1500"/>
              <a:t>Para acceder al código del método sobrescrito se puede hacer con </a:t>
            </a:r>
            <a:r>
              <a:rPr lang="es" sz="1500" b="1"/>
              <a:t>parent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47775"/>
            <a:ext cx="3945508" cy="366839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Interfaces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5933425" y="1200150"/>
            <a:ext cx="2753400" cy="36684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sz="1300"/>
              <a:t>Describen la “estructura” de una clase sin especificar su implementación.</a:t>
            </a:r>
          </a:p>
          <a:p>
            <a:pPr rtl="0">
              <a:spcBef>
                <a:spcPts val="0"/>
              </a:spcBef>
              <a:buNone/>
            </a:pPr>
            <a:r>
              <a:rPr lang="es" sz="1300"/>
              <a:t>Las clases que las implementan deben escribir código para sus métodos o declararlos abstractos.</a:t>
            </a:r>
          </a:p>
          <a:p>
            <a:pPr rtl="0">
              <a:spcBef>
                <a:spcPts val="0"/>
              </a:spcBef>
              <a:buNone/>
            </a:pPr>
            <a:r>
              <a:rPr lang="es" sz="1300"/>
              <a:t>PHP soporta la implementación múltiple, sólo si no hay métodos que tengan el mismo nombre y distinto número de parámetros</a:t>
            </a:r>
          </a:p>
          <a:p>
            <a:pPr lvl="0">
              <a:spcBef>
                <a:spcPts val="0"/>
              </a:spcBef>
              <a:buNone/>
            </a:pPr>
            <a:r>
              <a:rPr lang="es" sz="1300"/>
              <a:t>El polimorfismo funciona, sin embargo no son tan críticas como en JAVA porque no existen las complicaciones derivadas del up/down casting, al ser PHP tan débilmente tipado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05" y="1205163"/>
            <a:ext cx="5476227" cy="366854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Microsoft Office PowerPoint</Application>
  <PresentationFormat>Presentación en pantalla (16:9)</PresentationFormat>
  <Paragraphs>80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Source Code Pro</vt:lpstr>
      <vt:lpstr>label</vt:lpstr>
      <vt:lpstr>Orientación a objetos en PHP</vt:lpstr>
      <vt:lpstr>Clase básica</vt:lpstr>
      <vt:lpstr>La variable $this</vt:lpstr>
      <vt:lpstr>Constructores</vt:lpstr>
      <vt:lpstr>Sobrecarga</vt:lpstr>
      <vt:lpstr>Herencia</vt:lpstr>
      <vt:lpstr>Interfaces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Orientación a objetos en PHP</dc:title>
  <cp:lastModifiedBy>alumno</cp:lastModifiedBy>
  <cp:revision>1</cp:revision>
  <dcterms:modified xsi:type="dcterms:W3CDTF">2015-10-06T10:00:35Z</dcterms:modified>
</cp:coreProperties>
</file>