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
              <a:t>unset elimina la existencia de la cookie en lo que resta del script del servidor (en general unset, borra una variable cualquiera)</a:t>
            </a:r>
          </a:p>
          <a:p>
            <a:pPr>
              <a:spcBef>
                <a:spcPts val="0"/>
              </a:spcBef>
              <a:buNone/>
            </a:pPr>
            <a:r>
              <a:rPr lang="es"/>
              <a:t>setcookie en el pasado la elimina en el cliente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
              <a:t>escribir el código</a:t>
            </a:r>
          </a:p>
          <a:p>
            <a:pPr rtl="0">
              <a:spcBef>
                <a:spcPts val="0"/>
              </a:spcBef>
              <a:buNone/>
            </a:pPr>
            <a:r>
              <a:rPr lang="es"/>
              <a:t>cerrar la pestaña y ver que la sesión se mantiene.</a:t>
            </a:r>
          </a:p>
          <a:p>
            <a:pPr>
              <a:spcBef>
                <a:spcPts val="0"/>
              </a:spcBef>
              <a:buNone/>
            </a:pPr>
            <a:r>
              <a:rPr lang="es"/>
              <a:t>Borrar la cookie, y ver que se abre una nueva sesión con id diferente.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7200"/>
              </a:lnSpc>
              <a:spcBef>
                <a:spcPts val="0"/>
              </a:spcBef>
              <a:buNone/>
            </a:pPr>
            <a:r>
              <a:rPr lang="es"/>
              <a:t>Actividad:</a:t>
            </a:r>
          </a:p>
          <a:p>
            <a:pPr rtl="0">
              <a:lnSpc>
                <a:spcPct val="127200"/>
              </a:lnSpc>
              <a:spcBef>
                <a:spcPts val="0"/>
              </a:spcBef>
              <a:buNone/>
            </a:pPr>
            <a:r>
              <a:rPr lang="es"/>
              <a:t>Abre el navegador y visualiza las cookies actuales, a continuación borra todas las cookies. Abre otra pestaña a la página http://www.eltiempo.es y observa las cookies propias y de terceros.</a:t>
            </a:r>
          </a:p>
          <a:p>
            <a:pPr rtl="0">
              <a:lnSpc>
                <a:spcPct val="115000"/>
              </a:lnSpc>
              <a:spcBef>
                <a:spcPts val="0"/>
              </a:spcBef>
              <a:buNone/>
            </a:pPr>
            <a:r>
              <a:t/>
            </a:r>
            <a:endParaRPr/>
          </a:p>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
              <a:t>** La ruta se debe indicar de forma absoluta (desde el root del web server)</a:t>
            </a:r>
          </a:p>
          <a:p>
            <a:pPr rtl="0">
              <a:spcBef>
                <a:spcPts val="0"/>
              </a:spcBef>
              <a:buNone/>
            </a:pPr>
            <a:r>
              <a:t/>
            </a:r>
            <a:endParaRPr/>
          </a:p>
          <a:p>
            <a:pPr rtl="0">
              <a:spcBef>
                <a:spcPts val="0"/>
              </a:spcBef>
              <a:buNone/>
            </a:pPr>
            <a:r>
              <a:rPr lang="es"/>
              <a:t>Para indicar una ruta relativa al directorio donde está el script (donde se ejecute el setcookie), utilizar:</a:t>
            </a:r>
          </a:p>
          <a:p>
            <a:pPr>
              <a:spcBef>
                <a:spcPts val="0"/>
              </a:spcBef>
              <a:buNone/>
            </a:pPr>
            <a:r>
              <a:rPr lang="es"/>
              <a:t>	pathinfo($_SERVER['REQUEST_URI'])['dirname']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4" name="Shape 14"/>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9" name="Shape 19"/>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7" name="Shape 2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0" name="Shape 30"/>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8.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9.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slide=next" TargetMode="External"/><Relationship Id="rId4" Type="http://schemas.openxmlformats.org/officeDocument/2006/relationships/hyperlink" Target="#slide=id.g48974592c_046" TargetMode="External"/><Relationship Id="rId11" Type="http://schemas.openxmlformats.org/officeDocument/2006/relationships/hyperlink" Target="#slide=id.g48ae6d676_124" TargetMode="External"/><Relationship Id="rId10" Type="http://schemas.openxmlformats.org/officeDocument/2006/relationships/hyperlink" Target="#slide=id.g48ae6d676_10" TargetMode="External"/><Relationship Id="rId9" Type="http://schemas.openxmlformats.org/officeDocument/2006/relationships/hyperlink" Target="#slide=id.g4da5ce399_029" TargetMode="External"/><Relationship Id="rId5" Type="http://schemas.openxmlformats.org/officeDocument/2006/relationships/hyperlink" Target="#slide=id.g4d982cdec_00" TargetMode="External"/><Relationship Id="rId6" Type="http://schemas.openxmlformats.org/officeDocument/2006/relationships/hyperlink" Target="#slide=id.g4d982cdec_018" TargetMode="External"/><Relationship Id="rId7" Type="http://schemas.openxmlformats.org/officeDocument/2006/relationships/hyperlink" Target="#slide=id.g4da5ce399_06" TargetMode="External"/><Relationship Id="rId8" Type="http://schemas.openxmlformats.org/officeDocument/2006/relationships/hyperlink" Target="#slide=id.g4da5ce399_01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p:spPr>
        <p:txBody>
          <a:bodyPr anchorCtr="0" anchor="b" bIns="91425" lIns="91425" rIns="91425" tIns="91425">
            <a:noAutofit/>
          </a:bodyPr>
          <a:lstStyle/>
          <a:p>
            <a:pPr>
              <a:spcBef>
                <a:spcPts val="0"/>
              </a:spcBef>
              <a:buNone/>
            </a:pPr>
            <a:r>
              <a:rPr lang="es"/>
              <a:t>Cookies y sesiones</a:t>
            </a:r>
          </a:p>
        </p:txBody>
      </p:sp>
      <p:sp>
        <p:nvSpPr>
          <p:cNvPr id="35" name="Shape 35"/>
          <p:cNvSpPr txBox="1"/>
          <p:nvPr>
            <p:ph idx="1" type="subTitle"/>
          </p:nvPr>
        </p:nvSpPr>
        <p:spPr>
          <a:xfrm>
            <a:off x="685800" y="3896921"/>
            <a:ext cx="7772400" cy="460800"/>
          </a:xfrm>
          <a:prstGeom prst="rect">
            <a:avLst/>
          </a:prstGeom>
        </p:spPr>
        <p:txBody>
          <a:bodyPr anchorCtr="0" anchor="ctr" bIns="91425" lIns="91425" rIns="91425" tIns="91425">
            <a:noAutofit/>
          </a:bodyPr>
          <a:lstStyle/>
          <a:p>
            <a:pPr>
              <a:spcBef>
                <a:spcPts val="0"/>
              </a:spcBef>
              <a:buNone/>
            </a:pPr>
            <a:r>
              <a:rPr lang="es"/>
              <a:t>Realizado por A.Garay (dpto.de Informática)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Borrar una cookie</a:t>
            </a:r>
          </a:p>
        </p:txBody>
      </p:sp>
      <p:sp>
        <p:nvSpPr>
          <p:cNvPr id="95" name="Shape 9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s"/>
              <a:t>if  (isset($_COOKIE['nombre'])) {</a:t>
            </a:r>
          </a:p>
          <a:p>
            <a:pPr rtl="0">
              <a:spcBef>
                <a:spcPts val="0"/>
              </a:spcBef>
              <a:buNone/>
            </a:pPr>
            <a:r>
              <a:rPr lang="es"/>
              <a:t>  	unset($_COOKIE['nombre']);</a:t>
            </a:r>
          </a:p>
          <a:p>
            <a:pPr indent="457200" rtl="0">
              <a:spcBef>
                <a:spcPts val="0"/>
              </a:spcBef>
              <a:buNone/>
            </a:pPr>
            <a:r>
              <a:rPr lang="es"/>
              <a:t>setcookie('nombre', '', time() - 3600); </a:t>
            </a:r>
          </a:p>
          <a:p>
            <a:pPr indent="457200" marL="457200" rtl="0">
              <a:spcBef>
                <a:spcPts val="0"/>
              </a:spcBef>
              <a:buNone/>
            </a:pPr>
            <a:r>
              <a:rPr lang="es"/>
              <a:t>// valor nulo y caducidad en el pasado</a:t>
            </a:r>
          </a:p>
          <a:p>
            <a:pPr rtl="0">
              <a:spcBef>
                <a:spcPts val="0"/>
              </a:spcBef>
              <a:buNone/>
            </a:pPr>
            <a:r>
              <a:rPr lang="es"/>
              <a:t>}</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Sesiones: conceptos</a:t>
            </a:r>
          </a:p>
        </p:txBody>
      </p:sp>
      <p:sp>
        <p:nvSpPr>
          <p:cNvPr id="101" name="Shape 10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2200"/>
              <a:t>Son un sistema que permite a los servidores guardar una relación entre conexiones, pero a diferencia de las cookies, </a:t>
            </a:r>
            <a:r>
              <a:rPr lang="es" sz="2200" u="sng"/>
              <a:t>la información se almacena en el servidor</a:t>
            </a:r>
            <a:r>
              <a:rPr lang="es" sz="2200"/>
              <a:t>. </a:t>
            </a:r>
          </a:p>
          <a:p>
            <a:pPr indent="-228600" lvl="0" marL="457200" rtl="0">
              <a:spcBef>
                <a:spcPts val="0"/>
              </a:spcBef>
              <a:buSzPct val="100000"/>
            </a:pPr>
            <a:r>
              <a:rPr lang="es" sz="2200"/>
              <a:t>HTTP es un protocolo sin estado, lo que significa que cada conexión es complementamente independiente de las demás. </a:t>
            </a:r>
          </a:p>
          <a:p>
            <a:pPr indent="-228600" lvl="0" marL="457200" rtl="0">
              <a:spcBef>
                <a:spcPts val="0"/>
              </a:spcBef>
              <a:buSzPct val="100000"/>
            </a:pPr>
            <a:r>
              <a:rPr lang="es" sz="2200"/>
              <a:t>Esto implica que mediante HTTP no se puede guardar información que relacione una conexión con otra.</a:t>
            </a:r>
          </a:p>
          <a:p>
            <a:pPr indent="-228600" lvl="0" marL="457200">
              <a:spcBef>
                <a:spcPts val="0"/>
              </a:spcBef>
              <a:buSzPct val="100000"/>
            </a:pPr>
            <a:r>
              <a:rPr lang="es" sz="2200"/>
              <a:t>La información de las sesiones se guarda durante un tiempo determinado, que puede ser el cierre de sesión por parte del usuario o un tiempo de expiración establecido previamente.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Sesiones: inicio y consulta en PHP</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lnSpc>
                <a:spcPct val="127200"/>
              </a:lnSpc>
              <a:spcBef>
                <a:spcPts val="0"/>
              </a:spcBef>
              <a:buClr>
                <a:srgbClr val="000000"/>
              </a:buClr>
              <a:buSzPct val="100000"/>
            </a:pPr>
            <a:r>
              <a:rPr lang="es" sz="2200">
                <a:solidFill>
                  <a:srgbClr val="000000"/>
                </a:solidFill>
              </a:rPr>
              <a:t>Inicio de sesión</a:t>
            </a:r>
            <a:r>
              <a:rPr b="1" lang="es" sz="2200">
                <a:solidFill>
                  <a:srgbClr val="000000"/>
                </a:solidFill>
              </a:rPr>
              <a:t>: session_start</a:t>
            </a:r>
            <a:r>
              <a:rPr lang="es" sz="2200">
                <a:solidFill>
                  <a:srgbClr val="000000"/>
                </a:solidFill>
              </a:rPr>
              <a:t> (void)</a:t>
            </a:r>
          </a:p>
          <a:p>
            <a:pPr indent="-228600" lvl="1" marL="914400" rtl="0">
              <a:lnSpc>
                <a:spcPct val="127200"/>
              </a:lnSpc>
              <a:spcBef>
                <a:spcPts val="0"/>
              </a:spcBef>
              <a:buClr>
                <a:srgbClr val="000000"/>
              </a:buClr>
              <a:buSzPct val="100000"/>
            </a:pPr>
            <a:r>
              <a:rPr lang="es" sz="1600">
                <a:solidFill>
                  <a:srgbClr val="000000"/>
                </a:solidFill>
              </a:rPr>
              <a:t>Esta función comprueba si hay una sesión abierta, si no la hay creará una. Si la hay reanudará la sesión con el mismo ID.</a:t>
            </a:r>
          </a:p>
          <a:p>
            <a:pPr indent="-228600" lvl="1" marL="914400" rtl="0">
              <a:lnSpc>
                <a:spcPct val="127200"/>
              </a:lnSpc>
              <a:spcBef>
                <a:spcPts val="0"/>
              </a:spcBef>
              <a:buClr>
                <a:srgbClr val="000000"/>
              </a:buClr>
              <a:buSzPct val="100000"/>
            </a:pPr>
            <a:r>
              <a:rPr lang="es" sz="1600">
                <a:solidFill>
                  <a:srgbClr val="000000"/>
                </a:solidFill>
              </a:rPr>
              <a:t>Cuando un script PHP crea una sesión, el servidor asocia el navegador del usuario con el archivo de sesión ubicado en el servidor.</a:t>
            </a:r>
          </a:p>
          <a:p>
            <a:pPr indent="-228600" lvl="1" marL="914400" rtl="0">
              <a:lnSpc>
                <a:spcPct val="127200"/>
              </a:lnSpc>
              <a:spcBef>
                <a:spcPts val="0"/>
              </a:spcBef>
              <a:buClr>
                <a:srgbClr val="000000"/>
              </a:buClr>
              <a:buSzPct val="100000"/>
            </a:pPr>
            <a:r>
              <a:rPr lang="es" sz="1600">
                <a:solidFill>
                  <a:srgbClr val="000000"/>
                </a:solidFill>
              </a:rPr>
              <a:t>El identificador se guarda en el usuario en forma de cookie, si no se permite el uso de cookies se añade el ID en la dirección de la página.</a:t>
            </a:r>
          </a:p>
          <a:p>
            <a:pPr indent="-228600" lvl="1" marL="914400" rtl="0">
              <a:lnSpc>
                <a:spcPct val="127200"/>
              </a:lnSpc>
              <a:spcBef>
                <a:spcPts val="0"/>
              </a:spcBef>
              <a:buClr>
                <a:srgbClr val="000000"/>
              </a:buClr>
              <a:buSzPct val="100000"/>
            </a:pPr>
            <a:r>
              <a:rPr lang="es" sz="1600">
                <a:solidFill>
                  <a:srgbClr val="000000"/>
                </a:solidFill>
              </a:rPr>
              <a:t>Igual que con las cookies el ID de sesión se envía con las cabeceras, por tanto, la función session_start() debe ir antes del contenido de la página.</a:t>
            </a:r>
          </a:p>
          <a:p>
            <a:pPr indent="-228600" lvl="1" marL="914400" rtl="0">
              <a:lnSpc>
                <a:spcPct val="127200"/>
              </a:lnSpc>
              <a:spcBef>
                <a:spcPts val="0"/>
              </a:spcBef>
              <a:buClr>
                <a:srgbClr val="000000"/>
              </a:buClr>
              <a:buSzPct val="100000"/>
            </a:pPr>
            <a:r>
              <a:rPr lang="es" sz="1600">
                <a:solidFill>
                  <a:srgbClr val="000000"/>
                </a:solidFill>
              </a:rPr>
              <a:t>Devuelve true si la sesión se inicia satisfactoriamente.</a:t>
            </a:r>
          </a:p>
          <a:p>
            <a:pPr indent="-228600" lvl="0" marL="457200">
              <a:spcBef>
                <a:spcPts val="0"/>
              </a:spcBef>
              <a:buClr>
                <a:srgbClr val="000000"/>
              </a:buClr>
              <a:buSzPct val="100000"/>
            </a:pPr>
            <a:r>
              <a:rPr lang="es" sz="2200">
                <a:solidFill>
                  <a:srgbClr val="000000"/>
                </a:solidFill>
              </a:rPr>
              <a:t>Consulta de id de sesión</a:t>
            </a:r>
            <a:r>
              <a:rPr b="1" lang="es" sz="2200">
                <a:solidFill>
                  <a:srgbClr val="000000"/>
                </a:solidFill>
              </a:rPr>
              <a:t>: session_id</a:t>
            </a:r>
            <a:r>
              <a:rPr lang="es" sz="2200">
                <a:solidFill>
                  <a:srgbClr val="000000"/>
                </a:solidFill>
              </a:rPr>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Sesiones: inicio (ejemplo)</a:t>
            </a:r>
          </a:p>
        </p:txBody>
      </p:sp>
      <p:pic>
        <p:nvPicPr>
          <p:cNvPr id="113" name="Shape 113"/>
          <p:cNvPicPr preferRelativeResize="0"/>
          <p:nvPr/>
        </p:nvPicPr>
        <p:blipFill>
          <a:blip r:embed="rId3">
            <a:alphaModFix/>
          </a:blip>
          <a:stretch>
            <a:fillRect/>
          </a:stretch>
        </p:blipFill>
        <p:spPr>
          <a:xfrm>
            <a:off x="2362200" y="2155394"/>
            <a:ext cx="3933825" cy="2781300"/>
          </a:xfrm>
          <a:prstGeom prst="rect">
            <a:avLst/>
          </a:prstGeom>
          <a:noFill/>
          <a:ln cap="flat" cmpd="sng" w="9525">
            <a:solidFill>
              <a:srgbClr val="FF0000"/>
            </a:solidFill>
            <a:prstDash val="solid"/>
            <a:round/>
            <a:headEnd len="med" w="med" type="none"/>
            <a:tailEnd len="med" w="med" type="none"/>
          </a:ln>
        </p:spPr>
      </p:pic>
      <p:pic>
        <p:nvPicPr>
          <p:cNvPr id="114" name="Shape 114"/>
          <p:cNvPicPr preferRelativeResize="0"/>
          <p:nvPr/>
        </p:nvPicPr>
        <p:blipFill>
          <a:blip r:embed="rId4">
            <a:alphaModFix/>
          </a:blip>
          <a:stretch>
            <a:fillRect/>
          </a:stretch>
        </p:blipFill>
        <p:spPr>
          <a:xfrm>
            <a:off x="4696800" y="1271437"/>
            <a:ext cx="3581400" cy="838200"/>
          </a:xfrm>
          <a:prstGeom prst="rect">
            <a:avLst/>
          </a:prstGeom>
          <a:noFill/>
          <a:ln cap="flat" cmpd="sng" w="9525">
            <a:solidFill>
              <a:srgbClr val="FF0000"/>
            </a:solidFill>
            <a:prstDash val="solid"/>
            <a:round/>
            <a:headEnd len="med" w="med" type="none"/>
            <a:tailEnd len="med" w="med" type="none"/>
          </a:ln>
        </p:spPr>
      </p:pic>
      <p:pic>
        <p:nvPicPr>
          <p:cNvPr id="115" name="Shape 115"/>
          <p:cNvPicPr preferRelativeResize="0"/>
          <p:nvPr/>
        </p:nvPicPr>
        <p:blipFill>
          <a:blip r:embed="rId5">
            <a:alphaModFix/>
          </a:blip>
          <a:stretch>
            <a:fillRect/>
          </a:stretch>
        </p:blipFill>
        <p:spPr>
          <a:xfrm>
            <a:off x="478994" y="1285647"/>
            <a:ext cx="3800475" cy="809625"/>
          </a:xfrm>
          <a:prstGeom prst="rect">
            <a:avLst/>
          </a:prstGeom>
          <a:noFill/>
          <a:ln cap="flat" cmpd="sng" w="9525">
            <a:solidFill>
              <a:srgbClr val="FF0000"/>
            </a:solidFill>
            <a:prstDash val="solid"/>
            <a:round/>
            <a:headEnd len="med" w="med" type="none"/>
            <a:tailEnd len="med" w="med" type="none"/>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Sesiones: directivas en el “php.ini”</a:t>
            </a:r>
          </a:p>
        </p:txBody>
      </p:sp>
      <p:sp>
        <p:nvSpPr>
          <p:cNvPr id="121" name="Shape 121"/>
          <p:cNvSpPr txBox="1"/>
          <p:nvPr>
            <p:ph idx="1" type="body"/>
          </p:nvPr>
        </p:nvSpPr>
        <p:spPr>
          <a:xfrm>
            <a:off x="400050" y="1200150"/>
            <a:ext cx="8366699" cy="3771900"/>
          </a:xfrm>
          <a:prstGeom prst="rect">
            <a:avLst/>
          </a:prstGeom>
        </p:spPr>
        <p:txBody>
          <a:bodyPr anchorCtr="0" anchor="t" bIns="91425" lIns="91425" rIns="91425" tIns="91425">
            <a:noAutofit/>
          </a:bodyPr>
          <a:lstStyle/>
          <a:p>
            <a:pPr rtl="0">
              <a:lnSpc>
                <a:spcPct val="127200"/>
              </a:lnSpc>
              <a:spcBef>
                <a:spcPts val="0"/>
              </a:spcBef>
              <a:buNone/>
            </a:pPr>
            <a:r>
              <a:rPr lang="es" sz="2100"/>
              <a:t>La información de cada sesión se almacena según estas directivas</a:t>
            </a:r>
          </a:p>
          <a:p>
            <a:pPr indent="-228600" lvl="0" marL="749300" marR="101600" rtl="0">
              <a:lnSpc>
                <a:spcPct val="127200"/>
              </a:lnSpc>
              <a:spcBef>
                <a:spcPts val="800"/>
              </a:spcBef>
              <a:spcAft>
                <a:spcPts val="800"/>
              </a:spcAft>
              <a:buClr>
                <a:srgbClr val="000000"/>
              </a:buClr>
              <a:buSzPct val="100000"/>
            </a:pPr>
            <a:r>
              <a:rPr b="1" lang="es" sz="2100"/>
              <a:t>session.save_handler</a:t>
            </a:r>
            <a:r>
              <a:rPr lang="es" sz="2100"/>
              <a:t> = files	(en forma de archivos)</a:t>
            </a:r>
          </a:p>
          <a:p>
            <a:pPr indent="-228600" lvl="0" marL="749300" marR="101600" rtl="0">
              <a:lnSpc>
                <a:spcPct val="127200"/>
              </a:lnSpc>
              <a:spcBef>
                <a:spcPts val="800"/>
              </a:spcBef>
              <a:spcAft>
                <a:spcPts val="800"/>
              </a:spcAft>
              <a:buClr>
                <a:srgbClr val="000000"/>
              </a:buClr>
              <a:buSzPct val="100000"/>
            </a:pPr>
            <a:r>
              <a:rPr b="1" lang="es" sz="2100"/>
              <a:t>session.save_path</a:t>
            </a:r>
            <a:r>
              <a:rPr lang="es" sz="2100"/>
              <a:t> = "\xampp\tmp"	(ruta de almacenamiento)</a:t>
            </a:r>
          </a:p>
          <a:p>
            <a:pPr indent="-228600" lvl="0" marL="749300" marR="101600" rtl="0">
              <a:lnSpc>
                <a:spcPct val="127200"/>
              </a:lnSpc>
              <a:spcBef>
                <a:spcPts val="800"/>
              </a:spcBef>
              <a:spcAft>
                <a:spcPts val="800"/>
              </a:spcAft>
              <a:buClr>
                <a:srgbClr val="000000"/>
              </a:buClr>
              <a:buSzPct val="100000"/>
            </a:pPr>
            <a:r>
              <a:rPr b="1" lang="es" sz="2100"/>
              <a:t>session.use_cookies </a:t>
            </a:r>
            <a:r>
              <a:rPr lang="es" sz="2100"/>
              <a:t>= 1	(</a:t>
            </a:r>
            <a:r>
              <a:rPr lang="es" sz="1900"/>
              <a:t>usar cookies para el identificador</a:t>
            </a:r>
            <a:r>
              <a:rPr lang="es" sz="2100"/>
              <a:t>)</a:t>
            </a:r>
          </a:p>
          <a:p>
            <a:pPr indent="-228600" lvl="0" marL="749300" marR="101600" rtl="0">
              <a:lnSpc>
                <a:spcPct val="127200"/>
              </a:lnSpc>
              <a:spcBef>
                <a:spcPts val="800"/>
              </a:spcBef>
              <a:spcAft>
                <a:spcPts val="800"/>
              </a:spcAft>
              <a:buClr>
                <a:srgbClr val="000000"/>
              </a:buClr>
              <a:buSzPct val="100000"/>
            </a:pPr>
            <a:r>
              <a:rPr b="1" lang="es" sz="2100"/>
              <a:t>session.use_only_cookies </a:t>
            </a:r>
            <a:r>
              <a:rPr lang="es" sz="2100"/>
              <a:t>= 0	 (solamente usar cookies)</a:t>
            </a:r>
          </a:p>
          <a:p>
            <a:pPr indent="-228600" lvl="0" marL="749300" marR="101600" rtl="0">
              <a:lnSpc>
                <a:spcPct val="127200"/>
              </a:lnSpc>
              <a:spcBef>
                <a:spcPts val="800"/>
              </a:spcBef>
              <a:spcAft>
                <a:spcPts val="800"/>
              </a:spcAft>
              <a:buClr>
                <a:srgbClr val="000000"/>
              </a:buClr>
              <a:buSzPct val="100000"/>
            </a:pPr>
            <a:r>
              <a:rPr b="1" lang="es" sz="2100"/>
              <a:t>session.name </a:t>
            </a:r>
            <a:r>
              <a:rPr lang="es" sz="2100"/>
              <a:t>= PHPSESSID	(</a:t>
            </a:r>
            <a:r>
              <a:rPr lang="es" sz="1900"/>
              <a:t>nombre de la cookie de sesión</a:t>
            </a:r>
            <a:r>
              <a:rPr lang="es" sz="2100"/>
              <a:t>)</a:t>
            </a:r>
          </a:p>
          <a:p>
            <a:pPr>
              <a:spcBef>
                <a:spcPts val="0"/>
              </a:spcBef>
              <a:buNone/>
            </a:pPr>
            <a:r>
              <a:t/>
            </a:r>
            <a:endParaRPr sz="21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Sesiones: variables de sesión</a:t>
            </a:r>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Clr>
                <a:srgbClr val="000000"/>
              </a:buClr>
              <a:buSzPct val="100000"/>
            </a:pPr>
            <a:r>
              <a:rPr lang="es" sz="2400">
                <a:solidFill>
                  <a:srgbClr val="000000"/>
                </a:solidFill>
              </a:rPr>
              <a:t>Para permitir que una variable pertenezca a una sesión y pueda transmitirse entre diferentes páginas, es preciso registrarla mediante la variable superglobal $_SESSION:</a:t>
            </a:r>
          </a:p>
          <a:p>
            <a:pPr indent="-228600" lvl="1" marL="914400" rtl="0">
              <a:spcBef>
                <a:spcPts val="0"/>
              </a:spcBef>
              <a:buClr>
                <a:srgbClr val="000000"/>
              </a:buClr>
              <a:buSzPct val="100000"/>
            </a:pPr>
            <a:r>
              <a:rPr b="1" lang="es" sz="2400">
                <a:solidFill>
                  <a:srgbClr val="000000"/>
                </a:solidFill>
              </a:rPr>
              <a:t>$_SESSION</a:t>
            </a:r>
            <a:r>
              <a:rPr lang="es" sz="2400">
                <a:solidFill>
                  <a:srgbClr val="000000"/>
                </a:solidFill>
              </a:rPr>
              <a:t> [‘variable’] = valor;</a:t>
            </a:r>
          </a:p>
          <a:p>
            <a:pPr indent="-228600" lvl="0" marL="457200" rtl="0">
              <a:spcBef>
                <a:spcPts val="0"/>
              </a:spcBef>
              <a:buClr>
                <a:srgbClr val="000000"/>
              </a:buClr>
              <a:buSzPct val="100000"/>
            </a:pPr>
            <a:r>
              <a:rPr lang="es" sz="2400">
                <a:solidFill>
                  <a:srgbClr val="000000"/>
                </a:solidFill>
              </a:rPr>
              <a:t>Para dejar de registrar una variable :</a:t>
            </a:r>
          </a:p>
          <a:p>
            <a:pPr indent="-228600" lvl="1" marL="914400" rtl="0">
              <a:spcBef>
                <a:spcPts val="0"/>
              </a:spcBef>
              <a:buClr>
                <a:srgbClr val="000000"/>
              </a:buClr>
              <a:buSzPct val="100000"/>
            </a:pPr>
            <a:r>
              <a:rPr b="1" lang="es" sz="2400">
                <a:solidFill>
                  <a:srgbClr val="000000"/>
                </a:solidFill>
              </a:rPr>
              <a:t>unset</a:t>
            </a:r>
            <a:r>
              <a:rPr lang="es" sz="2400">
                <a:solidFill>
                  <a:srgbClr val="000000"/>
                </a:solidFill>
              </a:rPr>
              <a:t> ($_SESSION[‘variable’])</a:t>
            </a:r>
          </a:p>
          <a:p>
            <a:pPr indent="-228600" lvl="0" marL="457200" rtl="0">
              <a:spcBef>
                <a:spcPts val="0"/>
              </a:spcBef>
              <a:buClr>
                <a:srgbClr val="000000"/>
              </a:buClr>
              <a:buSzPct val="100000"/>
            </a:pPr>
            <a:r>
              <a:rPr lang="es" sz="2400">
                <a:solidFill>
                  <a:srgbClr val="000000"/>
                </a:solidFill>
              </a:rPr>
              <a:t>Para dejar de registrar todas las variables</a:t>
            </a:r>
          </a:p>
          <a:p>
            <a:pPr indent="-228600" lvl="1" marL="914400">
              <a:spcBef>
                <a:spcPts val="0"/>
              </a:spcBef>
              <a:buClr>
                <a:srgbClr val="000000"/>
              </a:buClr>
            </a:pPr>
            <a:r>
              <a:rPr b="1" lang="es">
                <a:solidFill>
                  <a:srgbClr val="000000"/>
                </a:solidFill>
              </a:rPr>
              <a:t>session_unset</a:t>
            </a:r>
            <a:r>
              <a:rPr lang="es">
                <a:solidFill>
                  <a:srgbClr val="000000"/>
                </a:solidFill>
              </a:rPr>
              <a:t> (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Sesiones: $_SESSION (ejemplo)</a:t>
            </a:r>
          </a:p>
        </p:txBody>
      </p:sp>
      <p:pic>
        <p:nvPicPr>
          <p:cNvPr id="133" name="Shape 133"/>
          <p:cNvPicPr preferRelativeResize="0"/>
          <p:nvPr/>
        </p:nvPicPr>
        <p:blipFill>
          <a:blip r:embed="rId3">
            <a:alphaModFix/>
          </a:blip>
          <a:stretch>
            <a:fillRect/>
          </a:stretch>
        </p:blipFill>
        <p:spPr>
          <a:xfrm>
            <a:off x="522925" y="3607000"/>
            <a:ext cx="3827400" cy="1197400"/>
          </a:xfrm>
          <a:prstGeom prst="rect">
            <a:avLst/>
          </a:prstGeom>
          <a:noFill/>
          <a:ln cap="flat" cmpd="sng" w="9525">
            <a:solidFill>
              <a:srgbClr val="FF0000"/>
            </a:solidFill>
            <a:prstDash val="solid"/>
            <a:round/>
            <a:headEnd len="med" w="med" type="none"/>
            <a:tailEnd len="med" w="med" type="none"/>
          </a:ln>
        </p:spPr>
      </p:pic>
      <p:pic>
        <p:nvPicPr>
          <p:cNvPr id="134" name="Shape 134"/>
          <p:cNvPicPr preferRelativeResize="0"/>
          <p:nvPr/>
        </p:nvPicPr>
        <p:blipFill>
          <a:blip r:embed="rId4">
            <a:alphaModFix/>
          </a:blip>
          <a:stretch>
            <a:fillRect/>
          </a:stretch>
        </p:blipFill>
        <p:spPr>
          <a:xfrm>
            <a:off x="4435362" y="3607000"/>
            <a:ext cx="4272820" cy="1171575"/>
          </a:xfrm>
          <a:prstGeom prst="rect">
            <a:avLst/>
          </a:prstGeom>
          <a:noFill/>
          <a:ln cap="flat" cmpd="sng" w="9525">
            <a:solidFill>
              <a:srgbClr val="FF0000"/>
            </a:solidFill>
            <a:prstDash val="solid"/>
            <a:round/>
            <a:headEnd len="med" w="med" type="none"/>
            <a:tailEnd len="med" w="med" type="none"/>
          </a:ln>
        </p:spPr>
      </p:pic>
      <p:sp>
        <p:nvSpPr>
          <p:cNvPr id="135" name="Shape 135"/>
          <p:cNvSpPr txBox="1"/>
          <p:nvPr/>
        </p:nvSpPr>
        <p:spPr>
          <a:xfrm>
            <a:off x="5430128" y="1412384"/>
            <a:ext cx="2321099" cy="468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s" sz="1800"/>
              <a:t>sesion2.php</a:t>
            </a:r>
          </a:p>
        </p:txBody>
      </p:sp>
      <p:pic>
        <p:nvPicPr>
          <p:cNvPr id="136" name="Shape 136"/>
          <p:cNvPicPr preferRelativeResize="0"/>
          <p:nvPr/>
        </p:nvPicPr>
        <p:blipFill>
          <a:blip r:embed="rId5">
            <a:alphaModFix/>
          </a:blip>
          <a:stretch>
            <a:fillRect/>
          </a:stretch>
        </p:blipFill>
        <p:spPr>
          <a:xfrm>
            <a:off x="522925" y="2209240"/>
            <a:ext cx="3827400" cy="1279184"/>
          </a:xfrm>
          <a:prstGeom prst="rect">
            <a:avLst/>
          </a:prstGeom>
          <a:noFill/>
          <a:ln cap="flat" cmpd="sng" w="9525">
            <a:solidFill>
              <a:srgbClr val="FF0000"/>
            </a:solidFill>
            <a:prstDash val="solid"/>
            <a:round/>
            <a:headEnd len="med" w="med" type="none"/>
            <a:tailEnd len="med" w="med" type="none"/>
          </a:ln>
        </p:spPr>
      </p:pic>
      <p:pic>
        <p:nvPicPr>
          <p:cNvPr id="137" name="Shape 137"/>
          <p:cNvPicPr preferRelativeResize="0"/>
          <p:nvPr/>
        </p:nvPicPr>
        <p:blipFill>
          <a:blip r:embed="rId6">
            <a:alphaModFix/>
          </a:blip>
          <a:stretch>
            <a:fillRect/>
          </a:stretch>
        </p:blipFill>
        <p:spPr>
          <a:xfrm>
            <a:off x="4435350" y="2209250"/>
            <a:ext cx="4272825" cy="1279174"/>
          </a:xfrm>
          <a:prstGeom prst="rect">
            <a:avLst/>
          </a:prstGeom>
          <a:noFill/>
          <a:ln cap="flat" cmpd="sng" w="9525">
            <a:solidFill>
              <a:srgbClr val="FF0000"/>
            </a:solidFill>
            <a:prstDash val="solid"/>
            <a:round/>
            <a:headEnd len="med" w="med" type="none"/>
            <a:tailEnd len="med" w="med" type="none"/>
          </a:ln>
        </p:spPr>
      </p:pic>
      <p:sp>
        <p:nvSpPr>
          <p:cNvPr id="138" name="Shape 138"/>
          <p:cNvSpPr txBox="1"/>
          <p:nvPr/>
        </p:nvSpPr>
        <p:spPr>
          <a:xfrm>
            <a:off x="1067925" y="1405900"/>
            <a:ext cx="2321099" cy="468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algn="ctr">
              <a:spcBef>
                <a:spcPts val="0"/>
              </a:spcBef>
              <a:buNone/>
            </a:pPr>
            <a:r>
              <a:rPr b="1" lang="es" sz="1800"/>
              <a:t>sesion.php</a:t>
            </a:r>
          </a:p>
        </p:txBody>
      </p:sp>
      <p:sp>
        <p:nvSpPr>
          <p:cNvPr id="139" name="Shape 139"/>
          <p:cNvSpPr/>
          <p:nvPr/>
        </p:nvSpPr>
        <p:spPr>
          <a:xfrm>
            <a:off x="3498025" y="1482094"/>
            <a:ext cx="1823099" cy="3272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Sesiones: Destrucción y cierre</a:t>
            </a:r>
          </a:p>
        </p:txBody>
      </p:sp>
      <p:sp>
        <p:nvSpPr>
          <p:cNvPr id="145" name="Shape 145"/>
          <p:cNvSpPr txBox="1"/>
          <p:nvPr>
            <p:ph idx="1" type="body"/>
          </p:nvPr>
        </p:nvSpPr>
        <p:spPr>
          <a:xfrm>
            <a:off x="457200" y="1200150"/>
            <a:ext cx="8229600" cy="1153499"/>
          </a:xfrm>
          <a:prstGeom prst="rect">
            <a:avLst/>
          </a:prstGeom>
        </p:spPr>
        <p:txBody>
          <a:bodyPr anchorCtr="0" anchor="t" bIns="91425" lIns="91425" rIns="91425" tIns="91425">
            <a:noAutofit/>
          </a:bodyPr>
          <a:lstStyle/>
          <a:p>
            <a:pPr indent="-228600" lvl="0" marL="457200" rtl="0">
              <a:spcBef>
                <a:spcPts val="0"/>
              </a:spcBef>
              <a:buSzPct val="100000"/>
            </a:pPr>
            <a:r>
              <a:rPr lang="es" sz="2800"/>
              <a:t>Liberar variables: </a:t>
            </a:r>
            <a:r>
              <a:rPr b="1" lang="es" sz="2800"/>
              <a:t>session_unset()</a:t>
            </a:r>
          </a:p>
          <a:p>
            <a:pPr indent="-228600" lvl="0" marL="457200">
              <a:spcBef>
                <a:spcPts val="0"/>
              </a:spcBef>
              <a:buSzPct val="100000"/>
            </a:pPr>
            <a:r>
              <a:rPr lang="es" sz="2800"/>
              <a:t>Destruir la sesión: </a:t>
            </a:r>
            <a:r>
              <a:rPr b="1" lang="es" sz="2800"/>
              <a:t>session_destroy()</a:t>
            </a:r>
          </a:p>
        </p:txBody>
      </p:sp>
      <p:pic>
        <p:nvPicPr>
          <p:cNvPr id="146" name="Shape 146"/>
          <p:cNvPicPr preferRelativeResize="0"/>
          <p:nvPr/>
        </p:nvPicPr>
        <p:blipFill>
          <a:blip r:embed="rId3">
            <a:alphaModFix/>
          </a:blip>
          <a:stretch>
            <a:fillRect/>
          </a:stretch>
        </p:blipFill>
        <p:spPr>
          <a:xfrm>
            <a:off x="1034525" y="2734650"/>
            <a:ext cx="3429000" cy="990600"/>
          </a:xfrm>
          <a:prstGeom prst="rect">
            <a:avLst/>
          </a:prstGeom>
          <a:noFill/>
          <a:ln cap="flat" cmpd="sng" w="9525">
            <a:solidFill>
              <a:srgbClr val="FF0000"/>
            </a:solidFill>
            <a:prstDash val="solid"/>
            <a:round/>
            <a:headEnd len="med" w="med" type="none"/>
            <a:tailEnd len="med" w="med" type="none"/>
          </a:ln>
        </p:spPr>
      </p:pic>
      <p:pic>
        <p:nvPicPr>
          <p:cNvPr id="147" name="Shape 147"/>
          <p:cNvPicPr preferRelativeResize="0"/>
          <p:nvPr/>
        </p:nvPicPr>
        <p:blipFill>
          <a:blip r:embed="rId4">
            <a:alphaModFix/>
          </a:blip>
          <a:stretch>
            <a:fillRect/>
          </a:stretch>
        </p:blipFill>
        <p:spPr>
          <a:xfrm>
            <a:off x="5099825" y="2277450"/>
            <a:ext cx="3429000" cy="1536425"/>
          </a:xfrm>
          <a:prstGeom prst="rect">
            <a:avLst/>
          </a:prstGeom>
          <a:noFill/>
          <a:ln cap="flat" cmpd="sng" w="9525">
            <a:solidFill>
              <a:srgbClr val="FF0000"/>
            </a:solidFill>
            <a:prstDash val="solid"/>
            <a:round/>
            <a:headEnd len="med" w="med" type="none"/>
            <a:tailEnd len="med" w="med" type="none"/>
          </a:ln>
        </p:spPr>
      </p:pic>
      <p:pic>
        <p:nvPicPr>
          <p:cNvPr id="148" name="Shape 148"/>
          <p:cNvPicPr preferRelativeResize="0"/>
          <p:nvPr/>
        </p:nvPicPr>
        <p:blipFill>
          <a:blip r:embed="rId5">
            <a:alphaModFix/>
          </a:blip>
          <a:stretch>
            <a:fillRect/>
          </a:stretch>
        </p:blipFill>
        <p:spPr>
          <a:xfrm>
            <a:off x="5077950" y="3879904"/>
            <a:ext cx="3467100" cy="1104900"/>
          </a:xfrm>
          <a:prstGeom prst="rect">
            <a:avLst/>
          </a:prstGeom>
          <a:noFill/>
          <a:ln cap="flat" cmpd="sng" w="9525">
            <a:solidFill>
              <a:srgbClr val="FF0000"/>
            </a:solidFill>
            <a:prstDash val="solid"/>
            <a:round/>
            <a:headEnd len="med" w="med" type="none"/>
            <a:tailEnd len="med" w="med" type="none"/>
          </a:ln>
        </p:spPr>
      </p:pic>
      <p:pic>
        <p:nvPicPr>
          <p:cNvPr id="149" name="Shape 149"/>
          <p:cNvPicPr preferRelativeResize="0"/>
          <p:nvPr/>
        </p:nvPicPr>
        <p:blipFill>
          <a:blip r:embed="rId6">
            <a:alphaModFix/>
          </a:blip>
          <a:stretch>
            <a:fillRect/>
          </a:stretch>
        </p:blipFill>
        <p:spPr>
          <a:xfrm>
            <a:off x="1010712" y="3813875"/>
            <a:ext cx="3476625" cy="1171575"/>
          </a:xfrm>
          <a:prstGeom prst="rect">
            <a:avLst/>
          </a:prstGeom>
          <a:noFill/>
          <a:ln cap="flat" cmpd="sng" w="9525">
            <a:solidFill>
              <a:srgbClr val="FF0000"/>
            </a:solidFill>
            <a:prstDash val="solid"/>
            <a:round/>
            <a:headEnd len="med" w="med" type="none"/>
            <a:tailEnd len="med" w="med" type="none"/>
          </a:ln>
        </p:spPr>
      </p:pic>
      <p:sp>
        <p:nvSpPr>
          <p:cNvPr id="150" name="Shape 150"/>
          <p:cNvSpPr/>
          <p:nvPr/>
        </p:nvSpPr>
        <p:spPr>
          <a:xfrm>
            <a:off x="457200" y="2685300"/>
            <a:ext cx="553499" cy="3272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1" name="Shape 151"/>
          <p:cNvSpPr/>
          <p:nvPr/>
        </p:nvSpPr>
        <p:spPr>
          <a:xfrm>
            <a:off x="4528410" y="2685300"/>
            <a:ext cx="553499" cy="3272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2" name="Shape 152"/>
          <p:cNvSpPr txBox="1"/>
          <p:nvPr/>
        </p:nvSpPr>
        <p:spPr>
          <a:xfrm>
            <a:off x="7301158" y="1917302"/>
            <a:ext cx="1242000" cy="3272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a:t>sesion3.php</a:t>
            </a:r>
          </a:p>
        </p:txBody>
      </p:sp>
      <p:sp>
        <p:nvSpPr>
          <p:cNvPr id="153" name="Shape 153"/>
          <p:cNvSpPr txBox="1"/>
          <p:nvPr/>
        </p:nvSpPr>
        <p:spPr>
          <a:xfrm>
            <a:off x="3229866" y="2374502"/>
            <a:ext cx="1242000" cy="3272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a:t>sesion2.php</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¿Qué ocurre al destruir una sesión?</a:t>
            </a:r>
          </a:p>
        </p:txBody>
      </p:sp>
      <p:sp>
        <p:nvSpPr>
          <p:cNvPr id="159" name="Shape 159"/>
          <p:cNvSpPr txBox="1"/>
          <p:nvPr>
            <p:ph idx="1" type="body"/>
          </p:nvPr>
        </p:nvSpPr>
        <p:spPr>
          <a:xfrm>
            <a:off x="457200" y="1200150"/>
            <a:ext cx="8229600" cy="3796799"/>
          </a:xfrm>
          <a:prstGeom prst="rect">
            <a:avLst/>
          </a:prstGeom>
        </p:spPr>
        <p:txBody>
          <a:bodyPr anchorCtr="0" anchor="t" bIns="91425" lIns="91425" rIns="91425" tIns="91425">
            <a:noAutofit/>
          </a:bodyPr>
          <a:lstStyle/>
          <a:p>
            <a:pPr indent="-228600" lvl="0" marL="457200" rtl="0">
              <a:spcBef>
                <a:spcPts val="0"/>
              </a:spcBef>
              <a:buSzPct val="100000"/>
            </a:pPr>
            <a:r>
              <a:rPr lang="es" sz="1800"/>
              <a:t>En versiones antiguas de PHP, los ficheros de sesión se conservaban para siempre en el directorio temporal. Al destruir la sesión se desvinculaba del cliente borrando la cookie de sesión. El problema es que pasado cierto tiempo la carpeta temporal se llenaba, y había que vaciarla a mano, y además quedaba rastro de todo lo que hacían los usuarios a no ser que se hubiera tenido la precaución de hacer un </a:t>
            </a:r>
            <a:r>
              <a:rPr b="1" lang="es" sz="1800">
                <a:solidFill>
                  <a:srgbClr val="336699"/>
                </a:solidFill>
                <a:highlight>
                  <a:srgbClr val="FFFFFF"/>
                </a:highlight>
                <a:latin typeface="Source Code Pro"/>
                <a:ea typeface="Source Code Pro"/>
                <a:cs typeface="Source Code Pro"/>
                <a:sym typeface="Source Code Pro"/>
              </a:rPr>
              <a:t>unset_session()</a:t>
            </a:r>
          </a:p>
          <a:p>
            <a:pPr indent="-228600" lvl="0" marL="457200" rtl="0">
              <a:spcBef>
                <a:spcPts val="0"/>
              </a:spcBef>
              <a:buSzPct val="100000"/>
            </a:pPr>
            <a:r>
              <a:rPr lang="es" sz="1800"/>
              <a:t>Actualmente </a:t>
            </a:r>
            <a:r>
              <a:rPr b="1" lang="es" sz="1800">
                <a:solidFill>
                  <a:srgbClr val="336699"/>
                </a:solidFill>
                <a:highlight>
                  <a:srgbClr val="FFFFFF"/>
                </a:highlight>
                <a:latin typeface="Source Code Pro"/>
                <a:ea typeface="Source Code Pro"/>
                <a:cs typeface="Source Code Pro"/>
                <a:sym typeface="Source Code Pro"/>
              </a:rPr>
              <a:t>session_destroy()</a:t>
            </a:r>
            <a:r>
              <a:rPr lang="es" sz="1800"/>
              <a:t> BORRA el fichero temporal, pero mantiene la cookie, de manera que al volver a hacer un </a:t>
            </a:r>
            <a:r>
              <a:rPr b="1" lang="es" sz="1800">
                <a:solidFill>
                  <a:srgbClr val="336699"/>
                </a:solidFill>
                <a:highlight>
                  <a:srgbClr val="FFFFFF"/>
                </a:highlight>
                <a:latin typeface="Source Code Pro"/>
                <a:ea typeface="Source Code Pro"/>
                <a:cs typeface="Source Code Pro"/>
                <a:sym typeface="Source Code Pro"/>
              </a:rPr>
              <a:t>session_start </a:t>
            </a:r>
            <a:r>
              <a:rPr lang="es" sz="1800"/>
              <a:t>se reutiliza el id pero sobre un nuevo fichero en blanco, por tanto la carpeta temporal no se llena.</a:t>
            </a:r>
          </a:p>
          <a:p>
            <a:pPr indent="-228600" lvl="0" marL="457200">
              <a:spcBef>
                <a:spcPts val="0"/>
              </a:spcBef>
              <a:buSzPct val="100000"/>
            </a:pPr>
            <a:r>
              <a:rPr lang="es" sz="1800"/>
              <a:t>Si quisiéramos un nuevo id de sesión podríamos hacerlo borrando la cookie de sesión a mano (con </a:t>
            </a:r>
            <a:r>
              <a:rPr b="1" lang="es" sz="1800">
                <a:solidFill>
                  <a:srgbClr val="336699"/>
                </a:solidFill>
                <a:highlight>
                  <a:srgbClr val="FFFFFF"/>
                </a:highlight>
                <a:latin typeface="Source Code Pro"/>
                <a:ea typeface="Source Code Pro"/>
                <a:cs typeface="Source Code Pro"/>
                <a:sym typeface="Source Code Pro"/>
              </a:rPr>
              <a:t>setcookie(...)</a:t>
            </a:r>
            <a:r>
              <a:rPr lang="es" sz="1800"/>
              <a:t> o bien utilizando </a:t>
            </a:r>
            <a:r>
              <a:rPr b="1" lang="es" sz="1800">
                <a:solidFill>
                  <a:srgbClr val="336699"/>
                </a:solidFill>
                <a:highlight>
                  <a:srgbClr val="FFFFFF"/>
                </a:highlight>
                <a:latin typeface="Source Code Pro"/>
                <a:ea typeface="Source Code Pro"/>
                <a:cs typeface="Source Code Pro"/>
                <a:sym typeface="Source Code Pro"/>
              </a:rPr>
              <a:t>session_regenerate_id()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Sesiones: ¿...sin cookies?</a:t>
            </a:r>
          </a:p>
        </p:txBody>
      </p:sp>
      <p:sp>
        <p:nvSpPr>
          <p:cNvPr id="165" name="Shape 165"/>
          <p:cNvSpPr txBox="1"/>
          <p:nvPr>
            <p:ph idx="1" type="body"/>
          </p:nvPr>
        </p:nvSpPr>
        <p:spPr>
          <a:xfrm>
            <a:off x="457200" y="1123950"/>
            <a:ext cx="8229600" cy="3946800"/>
          </a:xfrm>
          <a:prstGeom prst="rect">
            <a:avLst/>
          </a:prstGeom>
        </p:spPr>
        <p:txBody>
          <a:bodyPr anchorCtr="0" anchor="t" bIns="91425" lIns="91425" rIns="91425" tIns="91425">
            <a:noAutofit/>
          </a:bodyPr>
          <a:lstStyle/>
          <a:p>
            <a:pPr indent="-228600" lvl="0" marL="457200" rtl="0">
              <a:spcBef>
                <a:spcPts val="0"/>
              </a:spcBef>
              <a:buSzPct val="100000"/>
            </a:pPr>
            <a:r>
              <a:rPr lang="es" sz="1500"/>
              <a:t>El usuario puede decidir impedir el almacenamiento de cookies en su navegador, lo cual podría afectar al correcto funcionamiento de algunas aplicaciones.</a:t>
            </a:r>
          </a:p>
          <a:p>
            <a:pPr indent="-228600" lvl="0" marL="457200" rtl="0">
              <a:spcBef>
                <a:spcPts val="0"/>
              </a:spcBef>
              <a:buSzPct val="100000"/>
            </a:pPr>
            <a:r>
              <a:rPr lang="es" sz="1500"/>
              <a:t>Ante esta situación el programador web, sólo tiene dos alternativas.</a:t>
            </a:r>
          </a:p>
          <a:p>
            <a:pPr indent="-228600" lvl="1" marL="914400" rtl="0">
              <a:spcBef>
                <a:spcPts val="0"/>
              </a:spcBef>
              <a:buSzPct val="100000"/>
            </a:pPr>
            <a:r>
              <a:rPr lang="es" sz="1500"/>
              <a:t>Mostrar una página de error, e indicar que se deben activar las cookies.</a:t>
            </a:r>
          </a:p>
          <a:p>
            <a:pPr indent="-228600" lvl="1" marL="914400" rtl="0">
              <a:spcBef>
                <a:spcPts val="0"/>
              </a:spcBef>
              <a:buSzPct val="100000"/>
            </a:pPr>
            <a:r>
              <a:rPr lang="es" sz="1500"/>
              <a:t>Apañarse con sesiones, obligando al navegador a enviar el ID de sesión cuando se navegue desde la página web generada por el script a cualquier otro sitio.</a:t>
            </a:r>
          </a:p>
          <a:p>
            <a:pPr indent="-228600" lvl="2" marL="1371600" rtl="0">
              <a:spcBef>
                <a:spcPts val="0"/>
              </a:spcBef>
              <a:buSzPct val="100000"/>
            </a:pPr>
            <a:r>
              <a:rPr lang="es" sz="1500"/>
              <a:t>Lo consigue añadiendo campos hidden a cualquier formulario y añadiendo el envío del SID por cualquier etiqueta &lt;a&gt;</a:t>
            </a:r>
          </a:p>
          <a:p>
            <a:pPr indent="-228600" lvl="0" marL="457200" rtl="0">
              <a:spcBef>
                <a:spcPts val="0"/>
              </a:spcBef>
              <a:buSzPct val="100000"/>
            </a:pPr>
            <a:r>
              <a:rPr lang="es" sz="1500"/>
              <a:t>Para conseguir esto último, bastará con modificar los siguientes parámetros en el “php.ini”, o bien cambiarlo momentáneamente en el script con la función </a:t>
            </a:r>
            <a:r>
              <a:rPr i="1" lang="es" sz="1500">
                <a:solidFill>
                  <a:srgbClr val="0000FF"/>
                </a:solidFill>
              </a:rPr>
              <a:t>ini_set($parámetro, $valor)</a:t>
            </a:r>
          </a:p>
          <a:p>
            <a:pPr indent="-228600" lvl="1" marL="914400" rtl="0">
              <a:spcBef>
                <a:spcPts val="0"/>
              </a:spcBef>
              <a:buClr>
                <a:srgbClr val="990000"/>
              </a:buClr>
              <a:buSzPct val="100000"/>
            </a:pPr>
            <a:r>
              <a:rPr b="1" lang="es" sz="1500">
                <a:solidFill>
                  <a:srgbClr val="990000"/>
                </a:solidFill>
              </a:rPr>
              <a:t>session.use_trans_sid = 1</a:t>
            </a:r>
          </a:p>
          <a:p>
            <a:pPr indent="-228600" lvl="1" marL="914400" rtl="0">
              <a:spcBef>
                <a:spcPts val="0"/>
              </a:spcBef>
              <a:buClr>
                <a:srgbClr val="990000"/>
              </a:buClr>
              <a:buSzPct val="100000"/>
            </a:pPr>
            <a:r>
              <a:rPr b="1" lang="es" sz="1500">
                <a:solidFill>
                  <a:srgbClr val="990000"/>
                </a:solidFill>
              </a:rPr>
              <a:t>session.use_cookies = 0</a:t>
            </a:r>
          </a:p>
          <a:p>
            <a:pPr indent="-228600" lvl="1" marL="914400" rtl="0">
              <a:spcBef>
                <a:spcPts val="0"/>
              </a:spcBef>
              <a:buClr>
                <a:srgbClr val="990000"/>
              </a:buClr>
              <a:buSzPct val="100000"/>
            </a:pPr>
            <a:r>
              <a:rPr b="1" lang="es" sz="1500">
                <a:solidFill>
                  <a:srgbClr val="990000"/>
                </a:solidFill>
              </a:rPr>
              <a:t>session.use_only_cookies=0 </a:t>
            </a:r>
            <a:r>
              <a:rPr lang="es" sz="1500">
                <a:solidFill>
                  <a:srgbClr val="000000"/>
                </a:solidFill>
              </a:rPr>
              <a:t>(desde PHP 4.3.0)</a:t>
            </a:r>
          </a:p>
          <a:p>
            <a:pPr indent="-228600" lvl="0" marL="457200">
              <a:spcBef>
                <a:spcPts val="0"/>
              </a:spcBef>
              <a:buSzPct val="100000"/>
            </a:pPr>
            <a:r>
              <a:rPr lang="es" sz="1500"/>
              <a:t>Debe tenerse en cuenta que activar esta opción, es un potencial riesgo de seguridad ya que facilita un posible “secuestro de sesión”.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Resumen de contenidos</a:t>
            </a:r>
          </a:p>
        </p:txBody>
      </p:sp>
      <p:sp>
        <p:nvSpPr>
          <p:cNvPr id="41" name="Shape 41"/>
          <p:cNvSpPr txBox="1"/>
          <p:nvPr>
            <p:ph idx="1" type="body"/>
          </p:nvPr>
        </p:nvSpPr>
        <p:spPr>
          <a:xfrm>
            <a:off x="457200" y="1200150"/>
            <a:ext cx="8229600" cy="3812700"/>
          </a:xfrm>
          <a:prstGeom prst="rect">
            <a:avLst/>
          </a:prstGeom>
        </p:spPr>
        <p:txBody>
          <a:bodyPr anchorCtr="0" anchor="t" bIns="91425" lIns="91425" rIns="91425" tIns="91425">
            <a:noAutofit/>
          </a:bodyPr>
          <a:lstStyle/>
          <a:p>
            <a:pPr indent="-228600" lvl="0" marL="457200" rtl="0">
              <a:spcBef>
                <a:spcPts val="0"/>
              </a:spcBef>
              <a:buSzPct val="100000"/>
            </a:pPr>
            <a:r>
              <a:rPr b="1" lang="es" sz="2100"/>
              <a:t>Cookies</a:t>
            </a:r>
          </a:p>
          <a:p>
            <a:pPr indent="-228600" lvl="1" marL="914400" rtl="0">
              <a:spcBef>
                <a:spcPts val="0"/>
              </a:spcBef>
              <a:buSzPct val="100000"/>
            </a:pPr>
            <a:r>
              <a:rPr lang="es" sz="2100" u="sng">
                <a:solidFill>
                  <a:schemeClr val="hlink"/>
                </a:solidFill>
                <a:hlinkClick r:id="rId3"/>
              </a:rPr>
              <a:t>Definición y conceptos</a:t>
            </a:r>
          </a:p>
          <a:p>
            <a:pPr indent="-228600" lvl="1" marL="914400" rtl="0">
              <a:spcBef>
                <a:spcPts val="0"/>
              </a:spcBef>
              <a:buSzPct val="100000"/>
            </a:pPr>
            <a:r>
              <a:rPr lang="es" sz="2100" u="sng">
                <a:solidFill>
                  <a:schemeClr val="hlink"/>
                </a:solidFill>
                <a:hlinkClick r:id="rId4"/>
              </a:rPr>
              <a:t>Ubicación y manejo</a:t>
            </a:r>
          </a:p>
          <a:p>
            <a:pPr indent="-228600" lvl="1" marL="914400" rtl="0">
              <a:spcBef>
                <a:spcPts val="0"/>
              </a:spcBef>
              <a:buSzPct val="100000"/>
            </a:pPr>
            <a:r>
              <a:rPr lang="es" sz="2100" u="sng">
                <a:solidFill>
                  <a:schemeClr val="hlink"/>
                </a:solidFill>
                <a:hlinkClick r:id="rId5"/>
              </a:rPr>
              <a:t>Creación</a:t>
            </a:r>
          </a:p>
          <a:p>
            <a:pPr indent="-228600" lvl="1" marL="914400" rtl="0">
              <a:spcBef>
                <a:spcPts val="0"/>
              </a:spcBef>
              <a:buSzPct val="100000"/>
            </a:pPr>
            <a:r>
              <a:rPr lang="es" sz="2100" u="sng">
                <a:solidFill>
                  <a:schemeClr val="hlink"/>
                </a:solidFill>
                <a:hlinkClick r:id="rId6"/>
              </a:rPr>
              <a:t>Acceso a información de cookies</a:t>
            </a:r>
            <a:r>
              <a:rPr lang="es" sz="2100"/>
              <a:t>.</a:t>
            </a:r>
          </a:p>
          <a:p>
            <a:pPr indent="-228600" lvl="0" marL="457200" rtl="0">
              <a:spcBef>
                <a:spcPts val="0"/>
              </a:spcBef>
              <a:buSzPct val="100000"/>
            </a:pPr>
            <a:r>
              <a:rPr b="1" lang="es" sz="2100"/>
              <a:t>Sesiones</a:t>
            </a:r>
          </a:p>
          <a:p>
            <a:pPr indent="-228600" lvl="1" marL="914400" rtl="0">
              <a:spcBef>
                <a:spcPts val="0"/>
              </a:spcBef>
              <a:buSzPct val="100000"/>
            </a:pPr>
            <a:r>
              <a:rPr lang="es" sz="2100" u="sng">
                <a:solidFill>
                  <a:schemeClr val="hlink"/>
                </a:solidFill>
                <a:hlinkClick r:id="rId7"/>
              </a:rPr>
              <a:t>Definición y conceptos</a:t>
            </a:r>
          </a:p>
          <a:p>
            <a:pPr indent="-228600" lvl="1" marL="914400" rtl="0">
              <a:spcBef>
                <a:spcPts val="0"/>
              </a:spcBef>
              <a:buSzPct val="100000"/>
            </a:pPr>
            <a:r>
              <a:rPr lang="es" sz="2100" u="sng">
                <a:solidFill>
                  <a:schemeClr val="hlink"/>
                </a:solidFill>
                <a:hlinkClick r:id="rId8"/>
              </a:rPr>
              <a:t>Inicio de sesión</a:t>
            </a:r>
          </a:p>
          <a:p>
            <a:pPr indent="-228600" lvl="1" marL="914400" rtl="0">
              <a:spcBef>
                <a:spcPts val="0"/>
              </a:spcBef>
              <a:buSzPct val="100000"/>
            </a:pPr>
            <a:r>
              <a:rPr lang="es" sz="2100" u="sng">
                <a:solidFill>
                  <a:schemeClr val="hlink"/>
                </a:solidFill>
                <a:hlinkClick r:id="rId9"/>
              </a:rPr>
              <a:t>Directivas en “php.ini”</a:t>
            </a:r>
          </a:p>
          <a:p>
            <a:pPr indent="-228600" lvl="1" marL="914400" rtl="0">
              <a:spcBef>
                <a:spcPts val="0"/>
              </a:spcBef>
              <a:buSzPct val="100000"/>
            </a:pPr>
            <a:r>
              <a:rPr lang="es" sz="2100" u="sng">
                <a:solidFill>
                  <a:schemeClr val="hlink"/>
                </a:solidFill>
                <a:hlinkClick r:id="rId10"/>
              </a:rPr>
              <a:t>Variables de sesión $_SESSION</a:t>
            </a:r>
          </a:p>
          <a:p>
            <a:pPr indent="-228600" lvl="1" marL="914400">
              <a:spcBef>
                <a:spcPts val="0"/>
              </a:spcBef>
              <a:buSzPct val="100000"/>
            </a:pPr>
            <a:r>
              <a:rPr lang="es" sz="2100" u="sng">
                <a:solidFill>
                  <a:schemeClr val="hlink"/>
                </a:solidFill>
                <a:hlinkClick r:id="rId11"/>
              </a:rPr>
              <a:t>Destrucción y cierre de sesión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Cookies: Definición y conceptos</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27200"/>
              </a:lnSpc>
              <a:spcBef>
                <a:spcPts val="0"/>
              </a:spcBef>
              <a:buNone/>
            </a:pPr>
            <a:r>
              <a:rPr lang="es" sz="1800"/>
              <a:t>Una cookie es un </a:t>
            </a:r>
            <a:r>
              <a:rPr lang="es" sz="1800" u="sng"/>
              <a:t>mini archivo de información sobre el usuario</a:t>
            </a:r>
            <a:r>
              <a:rPr lang="es" sz="1800"/>
              <a:t>, que el servidor coloca en el equipo cliente con diferentes fines:</a:t>
            </a:r>
          </a:p>
          <a:p>
            <a:pPr indent="-228600" lvl="0" marL="749300" marR="101600" rtl="0">
              <a:lnSpc>
                <a:spcPct val="127200"/>
              </a:lnSpc>
              <a:spcBef>
                <a:spcPts val="800"/>
              </a:spcBef>
              <a:spcAft>
                <a:spcPts val="800"/>
              </a:spcAft>
              <a:buClr>
                <a:srgbClr val="000000"/>
              </a:buClr>
              <a:buSzPct val="100000"/>
            </a:pPr>
            <a:r>
              <a:rPr lang="es" sz="1800"/>
              <a:t>Diferenciar a los usuarios y ofrecer a cada uno el contenido que corresponda</a:t>
            </a:r>
          </a:p>
          <a:p>
            <a:pPr indent="-228600" lvl="0" marL="749300" marR="101600" rtl="0">
              <a:lnSpc>
                <a:spcPct val="127200"/>
              </a:lnSpc>
              <a:spcBef>
                <a:spcPts val="800"/>
              </a:spcBef>
              <a:spcAft>
                <a:spcPts val="800"/>
              </a:spcAft>
              <a:buClr>
                <a:srgbClr val="000000"/>
              </a:buClr>
              <a:buSzPct val="100000"/>
            </a:pPr>
            <a:r>
              <a:rPr lang="es" sz="1800"/>
              <a:t>Autenticar al usuario de forma directa, es decir, solo la primera vez es necesario escribir el login y la contraseña</a:t>
            </a:r>
          </a:p>
          <a:p>
            <a:pPr indent="-228600" lvl="0" marL="749300" marR="101600" rtl="0">
              <a:lnSpc>
                <a:spcPct val="127200"/>
              </a:lnSpc>
              <a:spcBef>
                <a:spcPts val="800"/>
              </a:spcBef>
              <a:spcAft>
                <a:spcPts val="800"/>
              </a:spcAft>
              <a:buClr>
                <a:srgbClr val="000000"/>
              </a:buClr>
              <a:buSzPct val="100000"/>
            </a:pPr>
            <a:r>
              <a:rPr lang="es" sz="1800"/>
              <a:t>Establecer nuestras preferencias y opciones, por ejemplo, al personalizar nuestro método de búsquedas en Google.</a:t>
            </a:r>
          </a:p>
          <a:p>
            <a:pPr lvl="0" marR="101600" rtl="0">
              <a:lnSpc>
                <a:spcPct val="127200"/>
              </a:lnSpc>
              <a:spcBef>
                <a:spcPts val="800"/>
              </a:spcBef>
              <a:spcAft>
                <a:spcPts val="800"/>
              </a:spcAft>
              <a:buNone/>
            </a:pPr>
            <a:r>
              <a:rPr lang="es" sz="1800"/>
              <a:t>El uso de cookies se justifica porque HTTP es un </a:t>
            </a:r>
            <a:r>
              <a:rPr lang="es" sz="1800" u="sng"/>
              <a:t>protocolo sin estado.</a:t>
            </a:r>
          </a:p>
          <a:p>
            <a:pPr>
              <a:spcBef>
                <a:spcPts val="0"/>
              </a:spcBef>
              <a:buNone/>
            </a:pPr>
            <a:r>
              <a:t/>
            </a:r>
            <a:endParaRPr sz="18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Cookies y seguridad</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marR="101600" rtl="0">
              <a:lnSpc>
                <a:spcPct val="127200"/>
              </a:lnSpc>
              <a:spcBef>
                <a:spcPts val="800"/>
              </a:spcBef>
              <a:spcAft>
                <a:spcPts val="800"/>
              </a:spcAft>
              <a:buClr>
                <a:srgbClr val="000000"/>
              </a:buClr>
              <a:buSzPct val="100000"/>
            </a:pPr>
            <a:r>
              <a:rPr lang="es" sz="1600">
                <a:solidFill>
                  <a:srgbClr val="000000"/>
                </a:solidFill>
              </a:rPr>
              <a:t>Las cookies se asocian a una combinación </a:t>
            </a:r>
            <a:r>
              <a:rPr b="1" lang="es" sz="1600">
                <a:solidFill>
                  <a:srgbClr val="000000"/>
                </a:solidFill>
              </a:rPr>
              <a:t>máquina+usuario_del_so+navegador</a:t>
            </a:r>
            <a:r>
              <a:rPr lang="es" sz="1600">
                <a:solidFill>
                  <a:srgbClr val="000000"/>
                </a:solidFill>
              </a:rPr>
              <a:t>. Por tanto, son accesibles para todos la personas que compartan esta combinación, de modo que es muy recomendable </a:t>
            </a:r>
            <a:r>
              <a:rPr lang="es" sz="1600" u="sng">
                <a:solidFill>
                  <a:srgbClr val="000000"/>
                </a:solidFill>
              </a:rPr>
              <a:t>no guardar información sensible</a:t>
            </a:r>
            <a:r>
              <a:rPr lang="es" sz="1600">
                <a:solidFill>
                  <a:srgbClr val="000000"/>
                </a:solidFill>
              </a:rPr>
              <a:t>, como datos personales, contraseñas, etc. según establece la LOPD (Ley Orgánica de Protección de Datos). </a:t>
            </a:r>
          </a:p>
          <a:p>
            <a:pPr indent="-228600" lvl="0" marL="457200" marR="101600" rtl="0">
              <a:lnSpc>
                <a:spcPct val="127200"/>
              </a:lnSpc>
              <a:spcBef>
                <a:spcPts val="800"/>
              </a:spcBef>
              <a:spcAft>
                <a:spcPts val="800"/>
              </a:spcAft>
              <a:buClr>
                <a:srgbClr val="000000"/>
              </a:buClr>
              <a:buSzPct val="100000"/>
            </a:pPr>
            <a:r>
              <a:rPr lang="es" sz="1600">
                <a:solidFill>
                  <a:srgbClr val="000000"/>
                </a:solidFill>
              </a:rPr>
              <a:t>La UE obliga actualmente a </a:t>
            </a:r>
            <a:r>
              <a:rPr lang="es" sz="1600" u="sng">
                <a:solidFill>
                  <a:srgbClr val="000000"/>
                </a:solidFill>
              </a:rPr>
              <a:t>avisar a los clientes</a:t>
            </a:r>
            <a:r>
              <a:rPr lang="es" sz="1600">
                <a:solidFill>
                  <a:srgbClr val="000000"/>
                </a:solidFill>
              </a:rPr>
              <a:t> del uso de cookies en un sitio web.</a:t>
            </a:r>
          </a:p>
          <a:p>
            <a:pPr indent="-228600" lvl="0" marL="457200" marR="101600" rtl="0">
              <a:lnSpc>
                <a:spcPct val="127200"/>
              </a:lnSpc>
              <a:spcBef>
                <a:spcPts val="800"/>
              </a:spcBef>
              <a:spcAft>
                <a:spcPts val="800"/>
              </a:spcAft>
              <a:buClr>
                <a:srgbClr val="000000"/>
              </a:buClr>
              <a:buSzPct val="100000"/>
            </a:pPr>
            <a:r>
              <a:rPr lang="es" sz="1600">
                <a:solidFill>
                  <a:srgbClr val="000000"/>
                </a:solidFill>
              </a:rPr>
              <a:t>Las cookies pueden contener información sobre los </a:t>
            </a:r>
            <a:r>
              <a:rPr lang="es" sz="1600" u="sng">
                <a:solidFill>
                  <a:srgbClr val="000000"/>
                </a:solidFill>
              </a:rPr>
              <a:t>hábitos de navegación</a:t>
            </a:r>
            <a:r>
              <a:rPr lang="es" sz="1600">
                <a:solidFill>
                  <a:srgbClr val="000000"/>
                </a:solidFill>
              </a:rPr>
              <a:t> de los usuarios en un sitio web, habitualmente para ser utilizados con fines publicitarios.</a:t>
            </a:r>
          </a:p>
          <a:p>
            <a:pPr indent="-228600" lvl="0" marL="457200" marR="101600" rtl="0">
              <a:lnSpc>
                <a:spcPct val="127200"/>
              </a:lnSpc>
              <a:spcBef>
                <a:spcPts val="800"/>
              </a:spcBef>
              <a:spcAft>
                <a:spcPts val="800"/>
              </a:spcAft>
              <a:buClr>
                <a:srgbClr val="000000"/>
              </a:buClr>
              <a:buSzPct val="100000"/>
            </a:pPr>
            <a:r>
              <a:rPr lang="es" sz="1600">
                <a:solidFill>
                  <a:srgbClr val="000000"/>
                </a:solidFill>
              </a:rPr>
              <a:t>Un sitio puede redireccionar a otros servidores (de forma transparente al cliente) para que éstos creen sus propias cookies (</a:t>
            </a:r>
            <a:r>
              <a:rPr lang="es" sz="1600" u="sng">
                <a:solidFill>
                  <a:srgbClr val="000000"/>
                </a:solidFill>
              </a:rPr>
              <a:t>cookies de terceros</a:t>
            </a:r>
            <a:r>
              <a:rPr lang="es" sz="1600">
                <a:solidFill>
                  <a:srgbClr val="000000"/>
                </a:solidFill>
              </a:rPr>
              <a:t>). Por eso, ciertos sitios nos ofertan productos que hemos visitado anteriormente en otro sitio web</a:t>
            </a:r>
          </a:p>
          <a:p>
            <a:pPr>
              <a:spcBef>
                <a:spcPts val="0"/>
              </a:spcBef>
              <a:buNone/>
            </a:pPr>
            <a:r>
              <a:t/>
            </a:r>
            <a:endParaRPr sz="16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Cookies: Ubicación y manejo *</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lnSpc>
                <a:spcPct val="127200"/>
              </a:lnSpc>
              <a:spcBef>
                <a:spcPts val="0"/>
              </a:spcBef>
              <a:buClr>
                <a:srgbClr val="000000"/>
              </a:buClr>
              <a:buSzPct val="100000"/>
            </a:pPr>
            <a:r>
              <a:rPr lang="es" sz="2400">
                <a:solidFill>
                  <a:srgbClr val="000000"/>
                </a:solidFill>
              </a:rPr>
              <a:t>En Firefox:</a:t>
            </a:r>
          </a:p>
          <a:p>
            <a:pPr indent="-228600" lvl="1" marL="914400" rtl="0">
              <a:lnSpc>
                <a:spcPct val="127200"/>
              </a:lnSpc>
              <a:spcBef>
                <a:spcPts val="0"/>
              </a:spcBef>
              <a:buClr>
                <a:srgbClr val="000000"/>
              </a:buClr>
            </a:pPr>
            <a:r>
              <a:rPr b="1" lang="es">
                <a:solidFill>
                  <a:srgbClr val="000000"/>
                </a:solidFill>
              </a:rPr>
              <a:t>Preferencias ➔ Privacidad ➔ Cookies</a:t>
            </a:r>
          </a:p>
          <a:p>
            <a:pPr indent="-228600" lvl="0" marL="457200" rtl="0">
              <a:lnSpc>
                <a:spcPct val="127200"/>
              </a:lnSpc>
              <a:spcBef>
                <a:spcPts val="0"/>
              </a:spcBef>
              <a:buClr>
                <a:srgbClr val="000000"/>
              </a:buClr>
              <a:buSzPct val="100000"/>
            </a:pPr>
            <a:r>
              <a:rPr lang="es" sz="2400">
                <a:solidFill>
                  <a:srgbClr val="000000"/>
                </a:solidFill>
              </a:rPr>
              <a:t>En Google Chrome podemos verlas y administrar su uso desde:</a:t>
            </a:r>
          </a:p>
          <a:p>
            <a:pPr indent="-228600" lvl="1" marL="914400" rtl="0">
              <a:lnSpc>
                <a:spcPct val="127200"/>
              </a:lnSpc>
              <a:spcBef>
                <a:spcPts val="0"/>
              </a:spcBef>
              <a:buClr>
                <a:srgbClr val="000000"/>
              </a:buClr>
            </a:pPr>
            <a:r>
              <a:rPr b="1" lang="es">
                <a:solidFill>
                  <a:srgbClr val="000000"/>
                </a:solidFill>
              </a:rPr>
              <a:t>chrome://settings/cookies</a:t>
            </a:r>
          </a:p>
          <a:p>
            <a:pPr indent="-228600" lvl="1" marL="914400" rtl="0">
              <a:lnSpc>
                <a:spcPct val="127200"/>
              </a:lnSpc>
              <a:spcBef>
                <a:spcPts val="0"/>
              </a:spcBef>
              <a:buClr>
                <a:srgbClr val="000000"/>
              </a:buClr>
            </a:pPr>
            <a:r>
              <a:rPr lang="es">
                <a:solidFill>
                  <a:srgbClr val="000000"/>
                </a:solidFill>
              </a:rPr>
              <a:t>Se puede hacer un listado de las cookies por servidor, consultar su contenido, borrarlas, y de manera global deshabilitarlas o habilitarlas</a:t>
            </a:r>
          </a:p>
          <a:p>
            <a:pPr rtl="0">
              <a:lnSpc>
                <a:spcPct val="115000"/>
              </a:lnSpc>
              <a:spcBef>
                <a:spcPts val="0"/>
              </a:spcBef>
              <a:buNone/>
            </a:pPr>
            <a:r>
              <a:t/>
            </a:r>
            <a:endParaRPr sz="2400">
              <a:solidFill>
                <a:srgbClr val="000000"/>
              </a:solidFill>
            </a:endParaRPr>
          </a:p>
          <a:p>
            <a:pPr>
              <a:spcBef>
                <a:spcPts val="0"/>
              </a:spcBef>
              <a:buNone/>
            </a:pPr>
            <a:r>
              <a:t/>
            </a:r>
            <a:endParaRPr sz="2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Cookies: Formato y creación en PHP</a:t>
            </a:r>
          </a:p>
        </p:txBody>
      </p:sp>
      <p:sp>
        <p:nvSpPr>
          <p:cNvPr id="65" name="Shape 65"/>
          <p:cNvSpPr txBox="1"/>
          <p:nvPr>
            <p:ph idx="1" type="body"/>
          </p:nvPr>
        </p:nvSpPr>
        <p:spPr>
          <a:xfrm>
            <a:off x="457200" y="1200150"/>
            <a:ext cx="8229600" cy="3812700"/>
          </a:xfrm>
          <a:prstGeom prst="rect">
            <a:avLst/>
          </a:prstGeom>
        </p:spPr>
        <p:txBody>
          <a:bodyPr anchorCtr="0" anchor="t" bIns="91425" lIns="91425" rIns="91425" tIns="91425">
            <a:noAutofit/>
          </a:bodyPr>
          <a:lstStyle/>
          <a:p>
            <a:pPr indent="-228600" lvl="0" marL="457200" rtl="0">
              <a:spcBef>
                <a:spcPts val="0"/>
              </a:spcBef>
              <a:buSzPct val="100000"/>
            </a:pPr>
            <a:r>
              <a:rPr lang="es" sz="1800"/>
              <a:t>Cada cookie está formada por un pareja ("nombre", "contenido") de tipo texto.</a:t>
            </a:r>
          </a:p>
          <a:p>
            <a:pPr indent="-228600" lvl="0" marL="457200" rtl="0">
              <a:spcBef>
                <a:spcPts val="0"/>
              </a:spcBef>
              <a:buSzPct val="100000"/>
            </a:pPr>
            <a:r>
              <a:rPr lang="es" sz="1800"/>
              <a:t>Para crear una cookie en PHP se utiliza la función </a:t>
            </a:r>
          </a:p>
          <a:p>
            <a:pPr indent="-228600" lvl="1" marL="914400" rtl="0">
              <a:spcBef>
                <a:spcPts val="0"/>
              </a:spcBef>
              <a:buSzPct val="100000"/>
            </a:pPr>
            <a:r>
              <a:rPr b="1" lang="es" sz="1800"/>
              <a:t>setcookie ("nombre", ["contenido"], [...])</a:t>
            </a:r>
          </a:p>
          <a:p>
            <a:pPr indent="-228600" lvl="0" marL="457200" rtl="0">
              <a:spcBef>
                <a:spcPts val="0"/>
              </a:spcBef>
              <a:buSzPct val="100000"/>
            </a:pPr>
            <a:r>
              <a:rPr lang="es" sz="1800"/>
              <a:t>En el script que crea la cookie, es imprescindible colocar la función setcookie() </a:t>
            </a:r>
            <a:r>
              <a:rPr lang="es" sz="1800" u="sng"/>
              <a:t>antes de generar cualquier salida</a:t>
            </a:r>
            <a:r>
              <a:rPr lang="es" sz="1800"/>
              <a:t>, porque si no el intérprete producirá un Warning y no se creará la cookie. </a:t>
            </a:r>
          </a:p>
          <a:p>
            <a:pPr indent="-228600" lvl="1" marL="914400" rtl="0">
              <a:spcBef>
                <a:spcPts val="0"/>
              </a:spcBef>
              <a:buSzPct val="100000"/>
            </a:pPr>
            <a:r>
              <a:rPr lang="es" sz="1800"/>
              <a:t>El motivo es que las cookies se crean mediante cabeceras de respuesta HTTP y las cabeceras se envían antes del texto de la página. Es decir, cuando PHP encuentra una instrucción que escribe texto, cierra automáticamente la cabecera. Si a continuación el intérprete PHP encuentra la función setcookie(), se produce el warning y no se crea la cookie.</a:t>
            </a:r>
          </a:p>
          <a:p>
            <a:pPr indent="-228600" lvl="0" marL="457200" rtl="0">
              <a:lnSpc>
                <a:spcPct val="115000"/>
              </a:lnSpc>
              <a:spcBef>
                <a:spcPts val="0"/>
              </a:spcBef>
              <a:buNone/>
            </a:pPr>
            <a:r>
              <a:t/>
            </a:r>
            <a:endParaRPr sz="1800"/>
          </a:p>
          <a:p>
            <a:pPr indent="-228600" lvl="0" marL="457200">
              <a:spcBef>
                <a:spcPts val="0"/>
              </a:spcBef>
            </a:pPr>
            <a:r>
              <a:t/>
            </a:r>
            <a:endParaRPr sz="18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Cookies: Ejemplo y parámetros</a:t>
            </a:r>
          </a:p>
        </p:txBody>
      </p:sp>
      <p:sp>
        <p:nvSpPr>
          <p:cNvPr id="71" name="Shape 71"/>
          <p:cNvSpPr txBox="1"/>
          <p:nvPr>
            <p:ph idx="1" type="body"/>
          </p:nvPr>
        </p:nvSpPr>
        <p:spPr>
          <a:xfrm>
            <a:off x="4664025" y="1243658"/>
            <a:ext cx="4022699" cy="3725699"/>
          </a:xfrm>
          <a:prstGeom prst="rect">
            <a:avLst/>
          </a:prstGeom>
          <a:ln cap="flat" cmpd="sng" w="19050">
            <a:solidFill>
              <a:srgbClr val="FF0000"/>
            </a:solidFill>
            <a:prstDash val="solid"/>
            <a:round/>
            <a:headEnd len="med" w="med" type="none"/>
            <a:tailEnd len="med" w="med" type="none"/>
          </a:ln>
        </p:spPr>
        <p:txBody>
          <a:bodyPr anchorCtr="0" anchor="t" bIns="91425" lIns="91425" rIns="91425" tIns="91425">
            <a:noAutofit/>
          </a:bodyPr>
          <a:lstStyle/>
          <a:p>
            <a:pPr indent="-228600" lvl="0" marL="457200" marR="101600" rtl="0">
              <a:lnSpc>
                <a:spcPct val="127200"/>
              </a:lnSpc>
              <a:spcBef>
                <a:spcPts val="800"/>
              </a:spcBef>
              <a:spcAft>
                <a:spcPts val="800"/>
              </a:spcAft>
              <a:buSzPct val="100000"/>
            </a:pPr>
            <a:r>
              <a:rPr lang="es" sz="1100"/>
              <a:t>"</a:t>
            </a:r>
            <a:r>
              <a:rPr b="1" lang="es" sz="1100"/>
              <a:t>nombre</a:t>
            </a:r>
            <a:r>
              <a:rPr lang="es" sz="1100"/>
              <a:t>" = nombre de la cookie</a:t>
            </a:r>
          </a:p>
          <a:p>
            <a:pPr indent="-228600" lvl="0" marL="457200" marR="101600" rtl="0">
              <a:lnSpc>
                <a:spcPct val="127200"/>
              </a:lnSpc>
              <a:spcBef>
                <a:spcPts val="800"/>
              </a:spcBef>
              <a:spcAft>
                <a:spcPts val="800"/>
              </a:spcAft>
              <a:buSzPct val="100000"/>
            </a:pPr>
            <a:r>
              <a:rPr lang="es" sz="1100"/>
              <a:t>["</a:t>
            </a:r>
            <a:r>
              <a:rPr b="1" lang="es" sz="1100"/>
              <a:t>contenido</a:t>
            </a:r>
            <a:r>
              <a:rPr lang="es" sz="1100"/>
              <a:t>"] = contenido de la cookie (puede ser vacío)</a:t>
            </a:r>
          </a:p>
          <a:p>
            <a:pPr indent="-228600" lvl="0" marL="457200" marR="101600" rtl="0">
              <a:lnSpc>
                <a:spcPct val="127200"/>
              </a:lnSpc>
              <a:spcBef>
                <a:spcPts val="800"/>
              </a:spcBef>
              <a:spcAft>
                <a:spcPts val="800"/>
              </a:spcAft>
              <a:buSzPct val="100000"/>
            </a:pPr>
            <a:r>
              <a:rPr lang="es" sz="1100"/>
              <a:t>["</a:t>
            </a:r>
            <a:r>
              <a:rPr b="1" lang="es" sz="1100"/>
              <a:t>caduca</a:t>
            </a:r>
            <a:r>
              <a:rPr lang="es" sz="1100"/>
              <a:t>"] = fecha y hora de caducidad expresado en tiempo Unix, por defecto, al cerrar la ventana del navegador (no solo la pestaña)</a:t>
            </a:r>
          </a:p>
          <a:p>
            <a:pPr indent="-228600" lvl="0" marL="457200" marR="101600" rtl="0">
              <a:lnSpc>
                <a:spcPct val="127200"/>
              </a:lnSpc>
              <a:spcBef>
                <a:spcPts val="800"/>
              </a:spcBef>
              <a:spcAft>
                <a:spcPts val="800"/>
              </a:spcAft>
              <a:buSzPct val="100000"/>
            </a:pPr>
            <a:r>
              <a:rPr lang="es" sz="1100"/>
              <a:t>["</a:t>
            </a:r>
            <a:r>
              <a:rPr b="1" lang="es" sz="1100"/>
              <a:t>ruta</a:t>
            </a:r>
            <a:r>
              <a:rPr lang="es" sz="1100"/>
              <a:t>"] = establece el directorio del servidor al que se asocia la cookie, que será enviada cuando el cliente acceda a dicho directorio (o subdirectorios)</a:t>
            </a:r>
          </a:p>
          <a:p>
            <a:pPr indent="-228600" lvl="0" marL="457200" marR="101600" rtl="0">
              <a:lnSpc>
                <a:spcPct val="127200"/>
              </a:lnSpc>
              <a:spcBef>
                <a:spcPts val="800"/>
              </a:spcBef>
              <a:spcAft>
                <a:spcPts val="800"/>
              </a:spcAft>
              <a:buSzPct val="100000"/>
            </a:pPr>
            <a:r>
              <a:rPr lang="es" sz="1100"/>
              <a:t>["</a:t>
            </a:r>
            <a:r>
              <a:rPr b="1" lang="es" sz="1100"/>
              <a:t>dominio</a:t>
            </a:r>
            <a:r>
              <a:rPr lang="es" sz="1100"/>
              <a:t>"] = establece el dominio del servidor</a:t>
            </a:r>
          </a:p>
          <a:p>
            <a:pPr indent="-228600" lvl="0" marL="457200" marR="101600" rtl="0">
              <a:lnSpc>
                <a:spcPct val="127200"/>
              </a:lnSpc>
              <a:spcBef>
                <a:spcPts val="800"/>
              </a:spcBef>
              <a:spcAft>
                <a:spcPts val="800"/>
              </a:spcAft>
              <a:buSzPct val="100000"/>
            </a:pPr>
            <a:r>
              <a:rPr lang="es" sz="1100"/>
              <a:t>["</a:t>
            </a:r>
            <a:r>
              <a:rPr b="1" lang="es" sz="1100"/>
              <a:t>enviar para</a:t>
            </a:r>
            <a:r>
              <a:rPr lang="es" sz="1100"/>
              <a:t>"] = un booleano que indica si la cookie se enviará en conexiones seguras https o en cualquier tipo de conexión</a:t>
            </a:r>
          </a:p>
          <a:p>
            <a:pPr indent="-228600" lvl="0" marL="457200" marR="101600" rtl="0">
              <a:lnSpc>
                <a:spcPct val="127200"/>
              </a:lnSpc>
              <a:spcBef>
                <a:spcPts val="800"/>
              </a:spcBef>
              <a:spcAft>
                <a:spcPts val="800"/>
              </a:spcAft>
              <a:buSzPct val="100000"/>
            </a:pPr>
            <a:r>
              <a:rPr lang="es" sz="1100"/>
              <a:t>["</a:t>
            </a:r>
            <a:r>
              <a:rPr b="1" lang="es" sz="1100"/>
              <a:t>accesible</a:t>
            </a:r>
            <a:r>
              <a:rPr lang="es" sz="1100"/>
              <a:t>"] = establece si la cookie será accesible sólo por el servidor o mediante el navegador usando scripts</a:t>
            </a:r>
          </a:p>
        </p:txBody>
      </p:sp>
      <p:pic>
        <p:nvPicPr>
          <p:cNvPr id="72" name="Shape 72"/>
          <p:cNvPicPr preferRelativeResize="0"/>
          <p:nvPr/>
        </p:nvPicPr>
        <p:blipFill>
          <a:blip r:embed="rId3">
            <a:alphaModFix/>
          </a:blip>
          <a:stretch>
            <a:fillRect/>
          </a:stretch>
        </p:blipFill>
        <p:spPr>
          <a:xfrm>
            <a:off x="533400" y="2233925"/>
            <a:ext cx="4022700" cy="2700024"/>
          </a:xfrm>
          <a:prstGeom prst="rect">
            <a:avLst/>
          </a:prstGeom>
          <a:noFill/>
          <a:ln>
            <a:noFill/>
          </a:ln>
        </p:spPr>
      </p:pic>
      <p:pic>
        <p:nvPicPr>
          <p:cNvPr id="73" name="Shape 73"/>
          <p:cNvPicPr preferRelativeResize="0"/>
          <p:nvPr/>
        </p:nvPicPr>
        <p:blipFill>
          <a:blip r:embed="rId4">
            <a:alphaModFix/>
          </a:blip>
          <a:stretch>
            <a:fillRect/>
          </a:stretch>
        </p:blipFill>
        <p:spPr>
          <a:xfrm>
            <a:off x="512025" y="1264230"/>
            <a:ext cx="4022699" cy="808349"/>
          </a:xfrm>
          <a:prstGeom prst="rect">
            <a:avLst/>
          </a:prstGeom>
          <a:noFill/>
          <a:ln cap="flat" cmpd="sng" w="19050">
            <a:solidFill>
              <a:srgbClr val="FF0000"/>
            </a:solidFill>
            <a:prstDash val="solid"/>
            <a:round/>
            <a:headEnd len="med" w="med" type="none"/>
            <a:tailEnd len="med" w="med" type="none"/>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Sintaxis completa de setcookie(...)</a:t>
            </a:r>
          </a:p>
        </p:txBody>
      </p:sp>
      <p:sp>
        <p:nvSpPr>
          <p:cNvPr id="79" name="Shape 7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s" sz="1500">
                <a:solidFill>
                  <a:srgbClr val="336699"/>
                </a:solidFill>
                <a:latin typeface="Source Code Pro"/>
                <a:ea typeface="Source Code Pro"/>
                <a:cs typeface="Source Code Pro"/>
                <a:sym typeface="Source Code Pro"/>
              </a:rPr>
              <a:t>setcookie</a:t>
            </a:r>
            <a:r>
              <a:rPr b="1" lang="es" sz="1500">
                <a:solidFill>
                  <a:srgbClr val="737373"/>
                </a:solidFill>
                <a:highlight>
                  <a:srgbClr val="FFFFFF"/>
                </a:highlight>
                <a:latin typeface="Source Code Pro"/>
                <a:ea typeface="Source Code Pro"/>
                <a:cs typeface="Source Code Pro"/>
                <a:sym typeface="Source Code Pro"/>
              </a:rPr>
              <a:t>(</a:t>
            </a:r>
            <a:r>
              <a:rPr b="1" lang="es" sz="1400">
                <a:solidFill>
                  <a:srgbClr val="669933"/>
                </a:solidFill>
                <a:latin typeface="Source Code Pro"/>
                <a:ea typeface="Source Code Pro"/>
                <a:cs typeface="Source Code Pro"/>
                <a:sym typeface="Source Code Pro"/>
              </a:rPr>
              <a:t>nombre</a:t>
            </a:r>
            <a:r>
              <a:rPr b="1" lang="es" sz="1400">
                <a:solidFill>
                  <a:srgbClr val="737373"/>
                </a:solidFill>
                <a:highlight>
                  <a:srgbClr val="FFFFFF"/>
                </a:highlight>
                <a:latin typeface="Source Code Pro"/>
                <a:ea typeface="Source Code Pro"/>
                <a:cs typeface="Source Code Pro"/>
                <a:sym typeface="Source Code Pro"/>
              </a:rPr>
              <a:t>, </a:t>
            </a:r>
            <a:r>
              <a:rPr b="1" lang="es" sz="1400">
                <a:solidFill>
                  <a:srgbClr val="669933"/>
                </a:solidFill>
                <a:latin typeface="Source Code Pro"/>
                <a:ea typeface="Source Code Pro"/>
                <a:cs typeface="Source Code Pro"/>
                <a:sym typeface="Source Code Pro"/>
              </a:rPr>
              <a:t>contenido</a:t>
            </a:r>
            <a:r>
              <a:rPr b="1" lang="es" sz="1400">
                <a:solidFill>
                  <a:srgbClr val="737373"/>
                </a:solidFill>
                <a:highlight>
                  <a:srgbClr val="FFFFFF"/>
                </a:highlight>
                <a:latin typeface="Source Code Pro"/>
                <a:ea typeface="Source Code Pro"/>
                <a:cs typeface="Source Code Pro"/>
                <a:sym typeface="Source Code Pro"/>
              </a:rPr>
              <a:t>, </a:t>
            </a:r>
            <a:r>
              <a:rPr b="1" lang="es" sz="1400">
                <a:solidFill>
                  <a:srgbClr val="669933"/>
                </a:solidFill>
                <a:latin typeface="Source Code Pro"/>
                <a:ea typeface="Source Code Pro"/>
                <a:cs typeface="Source Code Pro"/>
                <a:sym typeface="Source Code Pro"/>
              </a:rPr>
              <a:t>caducidad</a:t>
            </a:r>
            <a:r>
              <a:rPr b="1" lang="es" sz="1400">
                <a:solidFill>
                  <a:srgbClr val="737373"/>
                </a:solidFill>
                <a:highlight>
                  <a:srgbClr val="FFFFFF"/>
                </a:highlight>
                <a:latin typeface="Source Code Pro"/>
                <a:ea typeface="Source Code Pro"/>
                <a:cs typeface="Source Code Pro"/>
                <a:sym typeface="Source Code Pro"/>
              </a:rPr>
              <a:t>, </a:t>
            </a:r>
            <a:r>
              <a:rPr b="1" lang="es" sz="1400">
                <a:solidFill>
                  <a:srgbClr val="669933"/>
                </a:solidFill>
                <a:latin typeface="Source Code Pro"/>
                <a:ea typeface="Source Code Pro"/>
                <a:cs typeface="Source Code Pro"/>
                <a:sym typeface="Source Code Pro"/>
              </a:rPr>
              <a:t>ruta</a:t>
            </a:r>
            <a:r>
              <a:rPr b="1" lang="es" sz="1400">
                <a:solidFill>
                  <a:srgbClr val="737373"/>
                </a:solidFill>
                <a:highlight>
                  <a:srgbClr val="FFFFFF"/>
                </a:highlight>
                <a:latin typeface="Source Code Pro"/>
                <a:ea typeface="Source Code Pro"/>
                <a:cs typeface="Source Code Pro"/>
                <a:sym typeface="Source Code Pro"/>
              </a:rPr>
              <a:t>, </a:t>
            </a:r>
            <a:r>
              <a:rPr b="1" lang="es" sz="1400">
                <a:solidFill>
                  <a:srgbClr val="669933"/>
                </a:solidFill>
                <a:latin typeface="Source Code Pro"/>
                <a:ea typeface="Source Code Pro"/>
                <a:cs typeface="Source Code Pro"/>
                <a:sym typeface="Source Code Pro"/>
              </a:rPr>
              <a:t>dominio</a:t>
            </a:r>
            <a:r>
              <a:rPr b="1" lang="es" sz="1400">
                <a:solidFill>
                  <a:srgbClr val="737373"/>
                </a:solidFill>
                <a:highlight>
                  <a:srgbClr val="FFFFFF"/>
                </a:highlight>
                <a:latin typeface="Source Code Pro"/>
                <a:ea typeface="Source Code Pro"/>
                <a:cs typeface="Source Code Pro"/>
                <a:sym typeface="Source Code Pro"/>
              </a:rPr>
              <a:t>, </a:t>
            </a:r>
            <a:r>
              <a:rPr b="1" lang="es" sz="1400">
                <a:solidFill>
                  <a:srgbClr val="669933"/>
                </a:solidFill>
                <a:latin typeface="Source Code Pro"/>
                <a:ea typeface="Source Code Pro"/>
                <a:cs typeface="Source Code Pro"/>
                <a:sym typeface="Source Code Pro"/>
              </a:rPr>
              <a:t>https</a:t>
            </a:r>
            <a:r>
              <a:rPr b="1" lang="es" sz="1400">
                <a:solidFill>
                  <a:srgbClr val="737373"/>
                </a:solidFill>
                <a:highlight>
                  <a:srgbClr val="FFFFFF"/>
                </a:highlight>
                <a:latin typeface="Source Code Pro"/>
                <a:ea typeface="Source Code Pro"/>
                <a:cs typeface="Source Code Pro"/>
                <a:sym typeface="Source Code Pro"/>
              </a:rPr>
              <a:t>, </a:t>
            </a:r>
            <a:r>
              <a:rPr b="1" lang="es" sz="1400">
                <a:solidFill>
                  <a:srgbClr val="669933"/>
                </a:solidFill>
                <a:latin typeface="Source Code Pro"/>
                <a:ea typeface="Source Code Pro"/>
                <a:cs typeface="Source Code Pro"/>
                <a:sym typeface="Source Code Pro"/>
              </a:rPr>
              <a:t>soloHttp</a:t>
            </a:r>
            <a:r>
              <a:rPr b="1" lang="es" sz="1500">
                <a:solidFill>
                  <a:srgbClr val="737373"/>
                </a:solidFill>
                <a:highlight>
                  <a:srgbClr val="FFFFFF"/>
                </a:highlight>
                <a:latin typeface="Source Code Pro"/>
                <a:ea typeface="Source Code Pro"/>
                <a:cs typeface="Source Code Pro"/>
                <a:sym typeface="Source Code Pro"/>
              </a:rPr>
              <a:t>)</a:t>
            </a:r>
          </a:p>
          <a:p>
            <a:pPr indent="-228600" lvl="0" marL="457200" marR="0" rtl="0" algn="l">
              <a:lnSpc>
                <a:spcPct val="100000"/>
              </a:lnSpc>
              <a:spcBef>
                <a:spcPts val="600"/>
              </a:spcBef>
              <a:spcAft>
                <a:spcPts val="0"/>
              </a:spcAft>
              <a:buSzPct val="100000"/>
              <a:buFont typeface="Source Code Pro"/>
            </a:pPr>
            <a:r>
              <a:rPr b="1" lang="es" sz="1500">
                <a:solidFill>
                  <a:srgbClr val="669933"/>
                </a:solidFill>
                <a:latin typeface="Source Code Pro"/>
                <a:ea typeface="Source Code Pro"/>
                <a:cs typeface="Source Code Pro"/>
                <a:sym typeface="Source Code Pro"/>
              </a:rPr>
              <a:t>nombre</a:t>
            </a:r>
            <a:r>
              <a:rPr lang="es" sz="1500">
                <a:solidFill>
                  <a:srgbClr val="669933"/>
                </a:solidFill>
                <a:latin typeface="Source Code Pro"/>
                <a:ea typeface="Source Code Pro"/>
                <a:cs typeface="Source Code Pro"/>
                <a:sym typeface="Source Code Pro"/>
              </a:rPr>
              <a:t>:</a:t>
            </a:r>
            <a:r>
              <a:rPr lang="es" sz="1500">
                <a:solidFill>
                  <a:srgbClr val="737373"/>
                </a:solidFill>
                <a:highlight>
                  <a:srgbClr val="FFFFFF"/>
                </a:highlight>
                <a:latin typeface="Source Code Pro"/>
                <a:ea typeface="Source Code Pro"/>
                <a:cs typeface="Source Code Pro"/>
                <a:sym typeface="Source Code Pro"/>
              </a:rPr>
              <a:t> nombre de la cookie</a:t>
            </a:r>
          </a:p>
          <a:p>
            <a:pPr indent="-228600" lvl="0" marL="457200" marR="0" rtl="0" algn="l">
              <a:lnSpc>
                <a:spcPct val="100000"/>
              </a:lnSpc>
              <a:spcBef>
                <a:spcPts val="600"/>
              </a:spcBef>
              <a:spcAft>
                <a:spcPts val="0"/>
              </a:spcAft>
              <a:buSzPct val="100000"/>
              <a:buFont typeface="Source Code Pro"/>
            </a:pPr>
            <a:r>
              <a:rPr b="1" lang="es" sz="1500">
                <a:solidFill>
                  <a:srgbClr val="669933"/>
                </a:solidFill>
                <a:latin typeface="Source Code Pro"/>
                <a:ea typeface="Source Code Pro"/>
                <a:cs typeface="Source Code Pro"/>
                <a:sym typeface="Source Code Pro"/>
              </a:rPr>
              <a:t>contenido</a:t>
            </a:r>
            <a:r>
              <a:rPr lang="es" sz="1500">
                <a:solidFill>
                  <a:srgbClr val="669933"/>
                </a:solidFill>
                <a:latin typeface="Source Code Pro"/>
                <a:ea typeface="Source Code Pro"/>
                <a:cs typeface="Source Code Pro"/>
                <a:sym typeface="Source Code Pro"/>
              </a:rPr>
              <a:t>:</a:t>
            </a:r>
            <a:r>
              <a:rPr lang="es" sz="1500">
                <a:solidFill>
                  <a:srgbClr val="737373"/>
                </a:solidFill>
                <a:highlight>
                  <a:srgbClr val="FFFFFF"/>
                </a:highlight>
                <a:latin typeface="Source Code Pro"/>
                <a:ea typeface="Source Code Pro"/>
                <a:cs typeface="Source Code Pro"/>
                <a:sym typeface="Source Code Pro"/>
              </a:rPr>
              <a:t> contenido de la cookie</a:t>
            </a:r>
          </a:p>
          <a:p>
            <a:pPr indent="-228600" lvl="0" marL="457200" marR="0" rtl="0" algn="l">
              <a:lnSpc>
                <a:spcPct val="100000"/>
              </a:lnSpc>
              <a:spcBef>
                <a:spcPts val="600"/>
              </a:spcBef>
              <a:spcAft>
                <a:spcPts val="0"/>
              </a:spcAft>
              <a:buSzPct val="100000"/>
              <a:buFont typeface="Source Code Pro"/>
            </a:pPr>
            <a:r>
              <a:rPr b="1" lang="es" sz="1500">
                <a:solidFill>
                  <a:srgbClr val="669933"/>
                </a:solidFill>
                <a:latin typeface="Source Code Pro"/>
                <a:ea typeface="Source Code Pro"/>
                <a:cs typeface="Source Code Pro"/>
                <a:sym typeface="Source Code Pro"/>
              </a:rPr>
              <a:t>caducidad:</a:t>
            </a:r>
            <a:r>
              <a:rPr lang="es" sz="1500">
                <a:solidFill>
                  <a:srgbClr val="737373"/>
                </a:solidFill>
                <a:highlight>
                  <a:srgbClr val="FFFFFF"/>
                </a:highlight>
                <a:latin typeface="Source Code Pro"/>
                <a:ea typeface="Source Code Pro"/>
                <a:cs typeface="Source Code Pro"/>
                <a:sym typeface="Source Code Pro"/>
              </a:rPr>
              <a:t> t.en segundos desde el EPOCH. (0 por defecto)</a:t>
            </a:r>
          </a:p>
          <a:p>
            <a:pPr indent="-228600" lvl="0" marL="457200" marR="0" rtl="0" algn="l">
              <a:lnSpc>
                <a:spcPct val="100000"/>
              </a:lnSpc>
              <a:spcBef>
                <a:spcPts val="600"/>
              </a:spcBef>
              <a:spcAft>
                <a:spcPts val="0"/>
              </a:spcAft>
              <a:buSzPct val="100000"/>
              <a:buFont typeface="Source Code Pro"/>
            </a:pPr>
            <a:r>
              <a:rPr b="1" lang="es" sz="1500">
                <a:solidFill>
                  <a:srgbClr val="669933"/>
                </a:solidFill>
                <a:latin typeface="Source Code Pro"/>
                <a:ea typeface="Source Code Pro"/>
                <a:cs typeface="Source Code Pro"/>
                <a:sym typeface="Source Code Pro"/>
              </a:rPr>
              <a:t>ruta:</a:t>
            </a:r>
            <a:r>
              <a:rPr lang="es" sz="1500">
                <a:solidFill>
                  <a:srgbClr val="737373"/>
                </a:solidFill>
                <a:highlight>
                  <a:srgbClr val="FFFFFF"/>
                </a:highlight>
                <a:latin typeface="Source Code Pro"/>
                <a:ea typeface="Source Code Pro"/>
                <a:cs typeface="Source Code Pro"/>
                <a:sym typeface="Source Code Pro"/>
              </a:rPr>
              <a:t> Para ubicarla a otro nivel distinto del dir. actual</a:t>
            </a:r>
          </a:p>
          <a:p>
            <a:pPr indent="457200" lvl="0" marR="0" rtl="0" algn="l">
              <a:lnSpc>
                <a:spcPct val="100000"/>
              </a:lnSpc>
              <a:spcBef>
                <a:spcPts val="600"/>
              </a:spcBef>
              <a:spcAft>
                <a:spcPts val="0"/>
              </a:spcAft>
              <a:buNone/>
            </a:pPr>
            <a:r>
              <a:rPr lang="es" sz="1500">
                <a:solidFill>
                  <a:srgbClr val="737373"/>
                </a:solidFill>
                <a:highlight>
                  <a:srgbClr val="FFFFFF"/>
                </a:highlight>
                <a:latin typeface="Source Code Pro"/>
                <a:ea typeface="Source Code Pro"/>
                <a:cs typeface="Source Code Pro"/>
                <a:sym typeface="Source Code Pro"/>
              </a:rPr>
              <a:t>** (ver nota al pie de página)</a:t>
            </a:r>
          </a:p>
          <a:p>
            <a:pPr indent="-228600" lvl="0" marL="457200" marR="0" rtl="0" algn="l">
              <a:lnSpc>
                <a:spcPct val="100000"/>
              </a:lnSpc>
              <a:spcBef>
                <a:spcPts val="600"/>
              </a:spcBef>
              <a:spcAft>
                <a:spcPts val="0"/>
              </a:spcAft>
              <a:buSzPct val="100000"/>
              <a:buFont typeface="Source Code Pro"/>
            </a:pPr>
            <a:r>
              <a:rPr b="1" lang="es" sz="1500">
                <a:solidFill>
                  <a:srgbClr val="669933"/>
                </a:solidFill>
                <a:latin typeface="Source Code Pro"/>
                <a:ea typeface="Source Code Pro"/>
                <a:cs typeface="Source Code Pro"/>
                <a:sym typeface="Source Code Pro"/>
              </a:rPr>
              <a:t>dominio:</a:t>
            </a:r>
            <a:r>
              <a:rPr lang="es" sz="1500">
                <a:solidFill>
                  <a:srgbClr val="737373"/>
                </a:solidFill>
                <a:highlight>
                  <a:srgbClr val="FFFFFF"/>
                </a:highlight>
                <a:latin typeface="Source Code Pro"/>
                <a:ea typeface="Source Code Pro"/>
                <a:cs typeface="Source Code Pro"/>
                <a:sym typeface="Source Code Pro"/>
              </a:rPr>
              <a:t> Para ubicarla en un dominio distinto al actual (cookies de terceros)</a:t>
            </a:r>
          </a:p>
          <a:p>
            <a:pPr indent="-228600" lvl="0" marL="457200" marR="0" rtl="0" algn="l">
              <a:lnSpc>
                <a:spcPct val="100000"/>
              </a:lnSpc>
              <a:spcBef>
                <a:spcPts val="600"/>
              </a:spcBef>
              <a:spcAft>
                <a:spcPts val="0"/>
              </a:spcAft>
              <a:buSzPct val="100000"/>
              <a:buFont typeface="Source Code Pro"/>
            </a:pPr>
            <a:r>
              <a:rPr b="1" lang="es" sz="1500">
                <a:solidFill>
                  <a:srgbClr val="669933"/>
                </a:solidFill>
                <a:latin typeface="Source Code Pro"/>
                <a:ea typeface="Source Code Pro"/>
                <a:cs typeface="Source Code Pro"/>
                <a:sym typeface="Source Code Pro"/>
              </a:rPr>
              <a:t>https:</a:t>
            </a:r>
            <a:r>
              <a:rPr lang="es" sz="1500">
                <a:solidFill>
                  <a:srgbClr val="737373"/>
                </a:solidFill>
                <a:highlight>
                  <a:srgbClr val="FFFFFF"/>
                </a:highlight>
                <a:latin typeface="Source Code Pro"/>
                <a:ea typeface="Source Code Pro"/>
                <a:cs typeface="Source Code Pro"/>
                <a:sym typeface="Source Code Pro"/>
              </a:rPr>
              <a:t> booleano para indicar si sólo se envían por https</a:t>
            </a:r>
          </a:p>
          <a:p>
            <a:pPr indent="-228600" lvl="0" marL="457200" marR="0" rtl="0" algn="l">
              <a:lnSpc>
                <a:spcPct val="100000"/>
              </a:lnSpc>
              <a:spcBef>
                <a:spcPts val="600"/>
              </a:spcBef>
              <a:spcAft>
                <a:spcPts val="0"/>
              </a:spcAft>
              <a:buSzPct val="100000"/>
              <a:buFont typeface="Source Code Pro"/>
            </a:pPr>
            <a:r>
              <a:rPr b="1" lang="es" sz="1500">
                <a:solidFill>
                  <a:srgbClr val="669933"/>
                </a:solidFill>
                <a:latin typeface="Source Code Pro"/>
                <a:ea typeface="Source Code Pro"/>
                <a:cs typeface="Source Code Pro"/>
                <a:sym typeface="Source Code Pro"/>
              </a:rPr>
              <a:t>soloHttp (PHP&gt;=5.2.0):</a:t>
            </a:r>
            <a:r>
              <a:rPr lang="es" sz="1500">
                <a:solidFill>
                  <a:srgbClr val="737373"/>
                </a:solidFill>
                <a:highlight>
                  <a:srgbClr val="FFFFFF"/>
                </a:highlight>
                <a:latin typeface="Source Code Pro"/>
                <a:ea typeface="Source Code Pro"/>
                <a:cs typeface="Source Code Pro"/>
                <a:sym typeface="Source Code Pro"/>
              </a:rPr>
              <a:t> booleano para indicar que sólo se transmitan cookies vía http (evitar consulta por javascript)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Cookies: acceso a la información</a:t>
            </a:r>
          </a:p>
        </p:txBody>
      </p:sp>
      <p:sp>
        <p:nvSpPr>
          <p:cNvPr id="85" name="Shape 85"/>
          <p:cNvSpPr txBox="1"/>
          <p:nvPr>
            <p:ph idx="1" type="body"/>
          </p:nvPr>
        </p:nvSpPr>
        <p:spPr>
          <a:xfrm>
            <a:off x="457200" y="1200150"/>
            <a:ext cx="8229600" cy="857400"/>
          </a:xfrm>
          <a:prstGeom prst="rect">
            <a:avLst/>
          </a:prstGeom>
        </p:spPr>
        <p:txBody>
          <a:bodyPr anchorCtr="0" anchor="t" bIns="91425" lIns="91425" rIns="91425" tIns="91425">
            <a:noAutofit/>
          </a:bodyPr>
          <a:lstStyle/>
          <a:p>
            <a:pPr indent="-228600" lvl="0" marL="457200" rtl="0">
              <a:spcBef>
                <a:spcPts val="0"/>
              </a:spcBef>
              <a:buSzPct val="100000"/>
            </a:pPr>
            <a:r>
              <a:rPr lang="es" sz="1800"/>
              <a:t>Mediante las variables superglobales $_COOKIE y $_REQUEST</a:t>
            </a:r>
          </a:p>
          <a:p>
            <a:pPr indent="-228600" lvl="0" marL="457200" rtl="0">
              <a:spcBef>
                <a:spcPts val="0"/>
              </a:spcBef>
              <a:buSzPct val="100000"/>
            </a:pPr>
            <a:r>
              <a:rPr lang="es" sz="1800"/>
              <a:t>Con la función </a:t>
            </a:r>
            <a:r>
              <a:rPr b="1" lang="es" sz="1800"/>
              <a:t>isset (…)</a:t>
            </a:r>
            <a:r>
              <a:rPr lang="es" sz="1800"/>
              <a:t> controlaremos qué cookies hay y cuáles no.</a:t>
            </a:r>
          </a:p>
        </p:txBody>
      </p:sp>
      <p:pic>
        <p:nvPicPr>
          <p:cNvPr id="86" name="Shape 86"/>
          <p:cNvPicPr preferRelativeResize="0"/>
          <p:nvPr/>
        </p:nvPicPr>
        <p:blipFill>
          <a:blip r:embed="rId3">
            <a:alphaModFix/>
          </a:blip>
          <a:stretch>
            <a:fillRect/>
          </a:stretch>
        </p:blipFill>
        <p:spPr>
          <a:xfrm>
            <a:off x="457200" y="2059325"/>
            <a:ext cx="8229599" cy="2706623"/>
          </a:xfrm>
          <a:prstGeom prst="rect">
            <a:avLst/>
          </a:prstGeom>
          <a:noFill/>
          <a:ln cap="flat" cmpd="sng" w="9525">
            <a:solidFill>
              <a:srgbClr val="FF0000"/>
            </a:solidFill>
            <a:prstDash val="solid"/>
            <a:round/>
            <a:headEnd len="med" w="med" type="none"/>
            <a:tailEnd len="med" w="med" type="none"/>
          </a:ln>
        </p:spPr>
      </p:pic>
      <p:sp>
        <p:nvSpPr>
          <p:cNvPr id="87" name="Shape 87"/>
          <p:cNvSpPr/>
          <p:nvPr/>
        </p:nvSpPr>
        <p:spPr>
          <a:xfrm>
            <a:off x="810725" y="3721400"/>
            <a:ext cx="4226400" cy="6380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8" name="Shape 88"/>
          <p:cNvSpPr txBox="1"/>
          <p:nvPr/>
        </p:nvSpPr>
        <p:spPr>
          <a:xfrm>
            <a:off x="5562600" y="3688622"/>
            <a:ext cx="2551800" cy="8574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tIns="91425">
            <a:noAutofit/>
          </a:bodyPr>
          <a:lstStyle/>
          <a:p>
            <a:pPr>
              <a:spcBef>
                <a:spcPts val="0"/>
              </a:spcBef>
              <a:buNone/>
            </a:pPr>
            <a:r>
              <a:rPr b="1" i="1" lang="es" sz="1200">
                <a:latin typeface="Source Code Pro"/>
                <a:ea typeface="Source Code Pro"/>
                <a:cs typeface="Source Code Pro"/>
                <a:sym typeface="Source Code Pro"/>
              </a:rPr>
              <a:t>IMPORTANTE</a:t>
            </a:r>
            <a:r>
              <a:rPr i="1" lang="es" sz="1200">
                <a:latin typeface="Source Code Pro"/>
                <a:ea typeface="Source Code Pro"/>
                <a:cs typeface="Source Code Pro"/>
                <a:sym typeface="Source Code Pro"/>
              </a:rPr>
              <a:t>: Antes del primer echo o cualquier instrucción de salida</a:t>
            </a:r>
          </a:p>
        </p:txBody>
      </p:sp>
      <p:cxnSp>
        <p:nvCxnSpPr>
          <p:cNvPr id="89" name="Shape 89"/>
          <p:cNvCxnSpPr>
            <a:endCxn id="87" idx="3"/>
          </p:cNvCxnSpPr>
          <p:nvPr/>
        </p:nvCxnSpPr>
        <p:spPr>
          <a:xfrm rot="10800000">
            <a:off x="5037125" y="4040449"/>
            <a:ext cx="545100" cy="798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