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XMLHttpRequest/Using_XMLHttpRequest#Submitting_forms_and_uploading_fil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3schools.com/Xml/dom_intro.as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
              <a:t>jquery también incorpora una función de serialización, pero ésta es más “ligera”, y tarda menos en cargar que todo el código de jquery</a:t>
            </a:r>
          </a:p>
          <a:p>
            <a:pPr rtl="0">
              <a:spcBef>
                <a:spcPts val="0"/>
              </a:spcBef>
              <a:buNone/>
            </a:pPr>
            <a:r>
              <a:t/>
            </a:r>
            <a:endParaRPr/>
          </a:p>
          <a:p>
            <a:pPr rtl="0">
              <a:spcBef>
                <a:spcPts val="0"/>
              </a:spcBef>
              <a:buNone/>
            </a:pPr>
            <a:r>
              <a:rPr lang="es"/>
              <a:t>Los datos serializados mediante FormData $s, se extraerán en el lado servidor con un código del estilo:</a:t>
            </a:r>
          </a:p>
          <a:p>
            <a:pPr rtl="0">
              <a:spcBef>
                <a:spcPts val="0"/>
              </a:spcBef>
              <a:buNone/>
            </a:pPr>
            <a:r>
              <a:t/>
            </a:r>
            <a:endParaRPr/>
          </a:p>
          <a:p>
            <a:pPr rtl="0">
              <a:spcBef>
                <a:spcPts val="0"/>
              </a:spcBef>
              <a:buNone/>
            </a:pPr>
            <a:r>
              <a:rPr lang="es"/>
              <a:t>function getSerializadoFormateado($s) {</a:t>
            </a:r>
          </a:p>
          <a:p>
            <a:pPr rtl="0">
              <a:spcBef>
                <a:spcPts val="0"/>
              </a:spcBef>
              <a:buNone/>
            </a:pPr>
            <a:r>
              <a:rPr lang="es"/>
              <a:t>		$sol = [ ];</a:t>
            </a:r>
          </a:p>
          <a:p>
            <a:pPr rtl="0">
              <a:spcBef>
                <a:spcPts val="0"/>
              </a:spcBef>
              <a:buNone/>
            </a:pPr>
            <a:r>
              <a:rPr lang="es"/>
              <a:t>		foreach ( $s as $k =&gt; $v ) {</a:t>
            </a:r>
          </a:p>
          <a:p>
            <a:pPr rtl="0">
              <a:spcBef>
                <a:spcPts val="0"/>
              </a:spcBef>
              <a:buNone/>
            </a:pPr>
            <a:r>
              <a:rPr lang="es"/>
              <a:t>			if (! is_array ( $v )) {</a:t>
            </a:r>
          </a:p>
          <a:p>
            <a:pPr rtl="0">
              <a:spcBef>
                <a:spcPts val="0"/>
              </a:spcBef>
              <a:buNone/>
            </a:pPr>
            <a:r>
              <a:rPr lang="es"/>
              <a:t>				$sol[$k]=$v;</a:t>
            </a:r>
          </a:p>
          <a:p>
            <a:pPr rtl="0">
              <a:spcBef>
                <a:spcPts val="0"/>
              </a:spcBef>
              <a:buNone/>
            </a:pPr>
            <a:r>
              <a:rPr lang="es"/>
              <a:t>			}</a:t>
            </a:r>
          </a:p>
          <a:p>
            <a:pPr rtl="0">
              <a:spcBef>
                <a:spcPts val="0"/>
              </a:spcBef>
              <a:buNone/>
            </a:pPr>
            <a:r>
              <a:rPr lang="es"/>
              <a:t>		}</a:t>
            </a:r>
          </a:p>
          <a:p>
            <a:pPr rtl="0">
              <a:spcBef>
                <a:spcPts val="0"/>
              </a:spcBef>
              <a:buNone/>
            </a:pPr>
            <a:r>
              <a:rPr lang="es"/>
              <a:t>		return $sol;</a:t>
            </a:r>
          </a:p>
          <a:p>
            <a:pPr rtl="0">
              <a:spcBef>
                <a:spcPts val="0"/>
              </a:spcBef>
              <a:buNone/>
            </a:pPr>
            <a:r>
              <a:rPr lang="es"/>
              <a:t>	}</a:t>
            </a:r>
          </a:p>
          <a:p>
            <a:pPr rtl="0">
              <a:spcBef>
                <a:spcPts val="0"/>
              </a:spcBef>
              <a:buNone/>
            </a:pPr>
            <a:r>
              <a:t/>
            </a:r>
            <a:endParaRPr/>
          </a:p>
          <a:p>
            <a:pPr rtl="0">
              <a:spcBef>
                <a:spcPts val="0"/>
              </a:spcBef>
              <a:buNone/>
            </a:pPr>
            <a:r>
              <a:rPr lang="es"/>
              <a:t>Más info en </a:t>
            </a:r>
          </a:p>
          <a:p>
            <a:pPr rtl="0">
              <a:spcBef>
                <a:spcPts val="0"/>
              </a:spcBef>
              <a:buNone/>
            </a:pPr>
            <a:r>
              <a:rPr lang="es" u="sng">
                <a:solidFill>
                  <a:schemeClr val="hlink"/>
                </a:solidFill>
                <a:hlinkClick r:id="rId2"/>
              </a:rPr>
              <a:t>https://developer.mozilla.org/en-US/docs/Web/API/XMLHttpRequest/Using_XMLHttpRequest#Submitting_forms_and_uploading_files</a:t>
            </a:r>
          </a:p>
          <a:p>
            <a:pPr rtl="0">
              <a:spcBef>
                <a:spcPts val="0"/>
              </a:spcBef>
              <a:buNone/>
            </a:pPr>
            <a:r>
              <a:t/>
            </a:r>
            <a:endParaRP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800"/>
              </a:spcBef>
              <a:spcAft>
                <a:spcPts val="800"/>
              </a:spcAft>
              <a:buNone/>
            </a:pPr>
            <a:r>
              <a:rPr lang="es" sz="1700">
                <a:highlight>
                  <a:srgbClr val="FFFFFF"/>
                </a:highlight>
                <a:latin typeface="Verdana"/>
                <a:ea typeface="Verdana"/>
                <a:cs typeface="Verdana"/>
                <a:sym typeface="Verdana"/>
              </a:rPr>
              <a:t>Text is Always Stored in Text Nodes</a:t>
            </a:r>
          </a:p>
          <a:p>
            <a:pPr rtl="0">
              <a:lnSpc>
                <a:spcPct val="115000"/>
              </a:lnSpc>
              <a:spcBef>
                <a:spcPts val="0"/>
              </a:spcBef>
              <a:buNone/>
            </a:pPr>
            <a:r>
              <a:rPr lang="es">
                <a:solidFill>
                  <a:srgbClr val="404040"/>
                </a:solidFill>
                <a:highlight>
                  <a:srgbClr val="FFFFFF"/>
                </a:highlight>
                <a:latin typeface="Verdana"/>
                <a:ea typeface="Verdana"/>
                <a:cs typeface="Verdana"/>
                <a:sym typeface="Verdana"/>
              </a:rPr>
              <a:t>A common error in DOM processing is to expect an element node to contain text.</a:t>
            </a:r>
          </a:p>
          <a:p>
            <a:pPr rtl="0">
              <a:spcBef>
                <a:spcPts val="0"/>
              </a:spcBef>
              <a:buNone/>
            </a:pPr>
            <a:r>
              <a:rPr lang="es">
                <a:solidFill>
                  <a:srgbClr val="404040"/>
                </a:solidFill>
                <a:highlight>
                  <a:srgbClr val="FFFFFF"/>
                </a:highlight>
                <a:latin typeface="Verdana"/>
                <a:ea typeface="Verdana"/>
                <a:cs typeface="Verdana"/>
                <a:sym typeface="Verdana"/>
              </a:rPr>
              <a:t>However, the text of an element node is stored in a text node.</a:t>
            </a:r>
          </a:p>
          <a:p>
            <a:pPr rtl="0">
              <a:spcBef>
                <a:spcPts val="0"/>
              </a:spcBef>
              <a:buNone/>
            </a:pPr>
            <a:r>
              <a:rPr lang="es">
                <a:solidFill>
                  <a:srgbClr val="404040"/>
                </a:solidFill>
                <a:highlight>
                  <a:srgbClr val="FFFFFF"/>
                </a:highlight>
                <a:latin typeface="Verdana"/>
                <a:ea typeface="Verdana"/>
                <a:cs typeface="Verdana"/>
                <a:sym typeface="Verdana"/>
              </a:rPr>
              <a:t>In this example: </a:t>
            </a:r>
            <a:r>
              <a:rPr b="1" lang="es">
                <a:solidFill>
                  <a:srgbClr val="404040"/>
                </a:solidFill>
                <a:highlight>
                  <a:srgbClr val="FFFFFF"/>
                </a:highlight>
                <a:latin typeface="Verdana"/>
                <a:ea typeface="Verdana"/>
                <a:cs typeface="Verdana"/>
                <a:sym typeface="Verdana"/>
              </a:rPr>
              <a:t>&lt;year&gt;2005&lt;/year&gt;</a:t>
            </a:r>
            <a:r>
              <a:rPr lang="es">
                <a:solidFill>
                  <a:srgbClr val="404040"/>
                </a:solidFill>
                <a:highlight>
                  <a:srgbClr val="FFFFFF"/>
                </a:highlight>
                <a:latin typeface="Verdana"/>
                <a:ea typeface="Verdana"/>
                <a:cs typeface="Verdana"/>
                <a:sym typeface="Verdana"/>
              </a:rPr>
              <a:t>, the element node &lt;year&gt;, holds a text node with the value "2005".</a:t>
            </a:r>
          </a:p>
          <a:p>
            <a:pPr rtl="0">
              <a:spcBef>
                <a:spcPts val="0"/>
              </a:spcBef>
              <a:buNone/>
            </a:pPr>
            <a:r>
              <a:rPr lang="es">
                <a:solidFill>
                  <a:srgbClr val="404040"/>
                </a:solidFill>
                <a:highlight>
                  <a:srgbClr val="FFFFFF"/>
                </a:highlight>
                <a:latin typeface="Verdana"/>
                <a:ea typeface="Verdana"/>
                <a:cs typeface="Verdana"/>
                <a:sym typeface="Verdana"/>
              </a:rPr>
              <a:t>"2005" is </a:t>
            </a:r>
            <a:r>
              <a:rPr b="1" lang="es">
                <a:solidFill>
                  <a:srgbClr val="404040"/>
                </a:solidFill>
                <a:highlight>
                  <a:srgbClr val="FFFFFF"/>
                </a:highlight>
                <a:latin typeface="Verdana"/>
                <a:ea typeface="Verdana"/>
                <a:cs typeface="Verdana"/>
                <a:sym typeface="Verdana"/>
              </a:rPr>
              <a:t>not</a:t>
            </a:r>
            <a:r>
              <a:rPr lang="es">
                <a:solidFill>
                  <a:srgbClr val="404040"/>
                </a:solidFill>
                <a:highlight>
                  <a:srgbClr val="FFFFFF"/>
                </a:highlight>
                <a:latin typeface="Verdana"/>
                <a:ea typeface="Verdana"/>
                <a:cs typeface="Verdana"/>
                <a:sym typeface="Verdana"/>
              </a:rPr>
              <a:t> the value of the &lt;year&gt; element!</a:t>
            </a:r>
          </a:p>
          <a:p>
            <a:pPr rtl="0">
              <a:spcBef>
                <a:spcPts val="0"/>
              </a:spcBef>
              <a:buNone/>
            </a:pPr>
            <a:r>
              <a:t/>
            </a:r>
            <a:endParaRPr/>
          </a:p>
          <a:p>
            <a:pPr rtl="0">
              <a:spcBef>
                <a:spcPts val="0"/>
              </a:spcBef>
              <a:buNone/>
            </a:pPr>
            <a:r>
              <a:rPr lang="es"/>
              <a:t>Lectura recomendada</a:t>
            </a:r>
          </a:p>
          <a:p>
            <a:pPr rtl="0">
              <a:spcBef>
                <a:spcPts val="0"/>
              </a:spcBef>
              <a:buNone/>
            </a:pPr>
            <a:r>
              <a:rPr lang="es" u="sng">
                <a:solidFill>
                  <a:schemeClr val="hlink"/>
                </a:solidFill>
                <a:hlinkClick r:id="rId2"/>
              </a:rPr>
              <a:t>http://www.w3schools.com/Xml/dom_intro.asp</a:t>
            </a:r>
            <a:r>
              <a:rPr lang="es"/>
              <a:t> (ir pulsando “next chapter”)</a:t>
            </a:r>
          </a:p>
          <a:p>
            <a:pPr rtl="0">
              <a:spcBef>
                <a:spcPts val="0"/>
              </a:spcBef>
              <a:buNone/>
            </a:pPr>
            <a:r>
              <a:t/>
            </a:r>
            <a:endParaRPr/>
          </a:p>
          <a:p>
            <a:pPr rtl="0">
              <a:spcBef>
                <a:spcPts val="0"/>
              </a:spcBef>
              <a:buNone/>
            </a:pPr>
            <a:r>
              <a:rPr lang="es"/>
              <a:t>miNodo.nodeName</a:t>
            </a:r>
          </a:p>
          <a:p>
            <a:pPr rtl="0">
              <a:spcBef>
                <a:spcPts val="0"/>
              </a:spcBef>
              <a:buNone/>
            </a:pPr>
            <a:r>
              <a:rPr lang="es"/>
              <a:t>miNodo.nodeType </a:t>
            </a:r>
            <a:r>
              <a:rPr lang="es">
                <a:solidFill>
                  <a:srgbClr val="404040"/>
                </a:solidFill>
                <a:highlight>
                  <a:srgbClr val="FFFFFF"/>
                </a:highlight>
                <a:latin typeface="Verdana"/>
                <a:ea typeface="Verdana"/>
                <a:cs typeface="Verdana"/>
                <a:sym typeface="Verdana"/>
              </a:rPr>
              <a:t>Element(1), Attribute(2), Text(3), Comment(8), Document(9)</a:t>
            </a:r>
          </a:p>
          <a:p>
            <a:pPr rtl="0">
              <a:spcBef>
                <a:spcPts val="0"/>
              </a:spcBef>
              <a:buNone/>
            </a:pPr>
            <a:r>
              <a:t/>
            </a:r>
            <a:endParaRPr>
              <a:solidFill>
                <a:srgbClr val="404040"/>
              </a:solidFill>
              <a:highlight>
                <a:srgbClr val="FFFFFF"/>
              </a:highlight>
              <a:latin typeface="Verdana"/>
              <a:ea typeface="Verdana"/>
              <a:cs typeface="Verdana"/>
              <a:sym typeface="Verdana"/>
            </a:endParaRPr>
          </a:p>
          <a:p>
            <a:pPr rtl="0">
              <a:spcBef>
                <a:spcPts val="0"/>
              </a:spcBef>
              <a:buNone/>
            </a:pPr>
            <a:r>
              <a:rPr lang="es">
                <a:solidFill>
                  <a:srgbClr val="404040"/>
                </a:solidFill>
                <a:highlight>
                  <a:srgbClr val="FFFFFF"/>
                </a:highlight>
                <a:latin typeface="Verdana"/>
                <a:ea typeface="Verdana"/>
                <a:cs typeface="Verdana"/>
                <a:sym typeface="Verdana"/>
              </a:rPr>
              <a:t>===============</a:t>
            </a:r>
          </a:p>
          <a:p>
            <a:pPr rtl="0">
              <a:spcBef>
                <a:spcPts val="0"/>
              </a:spcBef>
              <a:buNone/>
            </a:pPr>
            <a:r>
              <a:t/>
            </a:r>
            <a:endParaRPr>
              <a:solidFill>
                <a:srgbClr val="404040"/>
              </a:solidFill>
              <a:highlight>
                <a:srgbClr val="FFFFFF"/>
              </a:highlight>
              <a:latin typeface="Verdana"/>
              <a:ea typeface="Verdana"/>
              <a:cs typeface="Verdana"/>
              <a:sym typeface="Verdana"/>
            </a:endParaRPr>
          </a:p>
          <a:p>
            <a:pPr rtl="0">
              <a:spcBef>
                <a:spcPts val="0"/>
              </a:spcBef>
              <a:buNone/>
            </a:pPr>
            <a:r>
              <a:rPr lang="es">
                <a:solidFill>
                  <a:srgbClr val="404040"/>
                </a:solidFill>
                <a:highlight>
                  <a:srgbClr val="FFFFFF"/>
                </a:highlight>
                <a:latin typeface="Verdana"/>
                <a:ea typeface="Verdana"/>
                <a:cs typeface="Verdana"/>
                <a:sym typeface="Verdana"/>
              </a:rPr>
              <a:t>Ej. de recorrido de un XML del estilo</a:t>
            </a:r>
          </a:p>
          <a:p>
            <a:pPr rtl="0">
              <a:spcBef>
                <a:spcPts val="0"/>
              </a:spcBef>
              <a:buNone/>
            </a:pPr>
            <a:r>
              <a:t/>
            </a:r>
            <a:endParaRPr>
              <a:solidFill>
                <a:srgbClr val="404040"/>
              </a:solidFill>
              <a:highlight>
                <a:srgbClr val="FFFFFF"/>
              </a:highlight>
              <a:latin typeface="Verdana"/>
              <a:ea typeface="Verdana"/>
              <a:cs typeface="Verdana"/>
              <a:sym typeface="Verdana"/>
            </a:endParaRPr>
          </a:p>
          <a:p>
            <a:pPr rtl="0">
              <a:spcBef>
                <a:spcPts val="0"/>
              </a:spcBef>
              <a:buNone/>
            </a:pPr>
            <a:r>
              <a:rPr lang="es">
                <a:solidFill>
                  <a:srgbClr val="404040"/>
                </a:solidFill>
                <a:highlight>
                  <a:srgbClr val="FFFFFF"/>
                </a:highlight>
                <a:latin typeface="Verdana"/>
                <a:ea typeface="Verdana"/>
                <a:cs typeface="Verdana"/>
                <a:sym typeface="Verdana"/>
              </a:rPr>
              <a:t>&lt;bd&gt;</a:t>
            </a:r>
          </a:p>
          <a:p>
            <a:pPr rtl="0">
              <a:spcBef>
                <a:spcPts val="0"/>
              </a:spcBef>
              <a:buNone/>
            </a:pPr>
            <a:r>
              <a:rPr lang="es">
                <a:solidFill>
                  <a:srgbClr val="404040"/>
                </a:solidFill>
                <a:highlight>
                  <a:srgbClr val="FFFFFF"/>
                </a:highlight>
                <a:latin typeface="Verdana"/>
                <a:ea typeface="Verdana"/>
                <a:cs typeface="Verdana"/>
                <a:sym typeface="Verdana"/>
              </a:rPr>
              <a:t>	&lt;etiqueta id="2"&gt;</a:t>
            </a:r>
          </a:p>
          <a:p>
            <a:pPr rtl="0">
              <a:spcBef>
                <a:spcPts val="0"/>
              </a:spcBef>
              <a:buNone/>
            </a:pPr>
            <a:r>
              <a:rPr lang="es">
                <a:solidFill>
                  <a:srgbClr val="404040"/>
                </a:solidFill>
                <a:highlight>
                  <a:srgbClr val="FFFFFF"/>
                </a:highlight>
                <a:latin typeface="Verdana"/>
                <a:ea typeface="Verdana"/>
                <a:cs typeface="Verdana"/>
                <a:sym typeface="Verdana"/>
              </a:rPr>
              <a:t>		DOS</a:t>
            </a:r>
          </a:p>
          <a:p>
            <a:pPr rtl="0">
              <a:spcBef>
                <a:spcPts val="0"/>
              </a:spcBef>
              <a:buNone/>
            </a:pPr>
            <a:r>
              <a:rPr lang="es">
                <a:solidFill>
                  <a:srgbClr val="404040"/>
                </a:solidFill>
                <a:highlight>
                  <a:srgbClr val="FFFFFF"/>
                </a:highlight>
                <a:latin typeface="Verdana"/>
                <a:ea typeface="Verdana"/>
                <a:cs typeface="Verdana"/>
                <a:sym typeface="Verdana"/>
              </a:rPr>
              <a:t>	&lt;/etiqueta&gt;</a:t>
            </a:r>
          </a:p>
          <a:p>
            <a:pPr rtl="0">
              <a:spcBef>
                <a:spcPts val="0"/>
              </a:spcBef>
              <a:buNone/>
            </a:pPr>
            <a:r>
              <a:t/>
            </a:r>
            <a:endParaRPr>
              <a:solidFill>
                <a:srgbClr val="404040"/>
              </a:solidFill>
              <a:highlight>
                <a:srgbClr val="FFFFFF"/>
              </a:highlight>
              <a:latin typeface="Verdana"/>
              <a:ea typeface="Verdana"/>
              <a:cs typeface="Verdana"/>
              <a:sym typeface="Verdana"/>
            </a:endParaRPr>
          </a:p>
          <a:p>
            <a:pPr rtl="0">
              <a:spcBef>
                <a:spcPts val="0"/>
              </a:spcBef>
              <a:buNone/>
            </a:pPr>
            <a:r>
              <a:rPr lang="es">
                <a:solidFill>
                  <a:srgbClr val="404040"/>
                </a:solidFill>
                <a:highlight>
                  <a:srgbClr val="FFFFFF"/>
                </a:highlight>
                <a:latin typeface="Verdana"/>
                <a:ea typeface="Verdana"/>
                <a:cs typeface="Verdana"/>
                <a:sym typeface="Verdana"/>
              </a:rPr>
              <a:t>	&lt;etiqueta id="3"&gt;</a:t>
            </a:r>
          </a:p>
          <a:p>
            <a:pPr rtl="0">
              <a:spcBef>
                <a:spcPts val="0"/>
              </a:spcBef>
              <a:buNone/>
            </a:pPr>
            <a:r>
              <a:rPr lang="es">
                <a:solidFill>
                  <a:srgbClr val="404040"/>
                </a:solidFill>
                <a:highlight>
                  <a:srgbClr val="FFFFFF"/>
                </a:highlight>
                <a:latin typeface="Verdana"/>
                <a:ea typeface="Verdana"/>
                <a:cs typeface="Verdana"/>
                <a:sym typeface="Verdana"/>
              </a:rPr>
              <a:t>		TRES</a:t>
            </a:r>
          </a:p>
          <a:p>
            <a:pPr rtl="0">
              <a:spcBef>
                <a:spcPts val="0"/>
              </a:spcBef>
              <a:buNone/>
            </a:pPr>
            <a:r>
              <a:rPr lang="es">
                <a:solidFill>
                  <a:srgbClr val="404040"/>
                </a:solidFill>
                <a:highlight>
                  <a:srgbClr val="FFFFFF"/>
                </a:highlight>
                <a:latin typeface="Verdana"/>
                <a:ea typeface="Verdana"/>
                <a:cs typeface="Verdana"/>
                <a:sym typeface="Verdana"/>
              </a:rPr>
              <a:t>	&lt;/etiqueta&gt;</a:t>
            </a:r>
          </a:p>
          <a:p>
            <a:pPr rtl="0">
              <a:spcBef>
                <a:spcPts val="0"/>
              </a:spcBef>
              <a:buNone/>
            </a:pPr>
            <a:r>
              <a:t/>
            </a:r>
            <a:endParaRPr>
              <a:solidFill>
                <a:srgbClr val="404040"/>
              </a:solidFill>
              <a:highlight>
                <a:srgbClr val="FFFFFF"/>
              </a:highlight>
              <a:latin typeface="Verdana"/>
              <a:ea typeface="Verdana"/>
              <a:cs typeface="Verdana"/>
              <a:sym typeface="Verdana"/>
            </a:endParaRPr>
          </a:p>
          <a:p>
            <a:pPr rtl="0">
              <a:spcBef>
                <a:spcPts val="0"/>
              </a:spcBef>
              <a:buNone/>
            </a:pPr>
            <a:r>
              <a:rPr lang="es">
                <a:solidFill>
                  <a:srgbClr val="404040"/>
                </a:solidFill>
                <a:highlight>
                  <a:srgbClr val="FFFFFF"/>
                </a:highlight>
                <a:latin typeface="Verdana"/>
                <a:ea typeface="Verdana"/>
                <a:cs typeface="Verdana"/>
                <a:sym typeface="Verdana"/>
              </a:rPr>
              <a:t>	&lt;etiqueta id="1"&gt;</a:t>
            </a:r>
          </a:p>
          <a:p>
            <a:pPr rtl="0">
              <a:spcBef>
                <a:spcPts val="0"/>
              </a:spcBef>
              <a:buNone/>
            </a:pPr>
            <a:r>
              <a:rPr lang="es">
                <a:solidFill>
                  <a:srgbClr val="404040"/>
                </a:solidFill>
                <a:highlight>
                  <a:srgbClr val="FFFFFF"/>
                </a:highlight>
                <a:latin typeface="Verdana"/>
                <a:ea typeface="Verdana"/>
                <a:cs typeface="Verdana"/>
                <a:sym typeface="Verdana"/>
              </a:rPr>
              <a:t>		UNO</a:t>
            </a:r>
          </a:p>
          <a:p>
            <a:pPr rtl="0">
              <a:spcBef>
                <a:spcPts val="0"/>
              </a:spcBef>
              <a:buNone/>
            </a:pPr>
            <a:r>
              <a:rPr lang="es">
                <a:solidFill>
                  <a:srgbClr val="404040"/>
                </a:solidFill>
                <a:highlight>
                  <a:srgbClr val="FFFFFF"/>
                </a:highlight>
                <a:latin typeface="Verdana"/>
                <a:ea typeface="Verdana"/>
                <a:cs typeface="Verdana"/>
                <a:sym typeface="Verdana"/>
              </a:rPr>
              <a:t>	&lt;/etiqueta&gt;</a:t>
            </a:r>
          </a:p>
          <a:p>
            <a:pPr rtl="0">
              <a:spcBef>
                <a:spcPts val="0"/>
              </a:spcBef>
              <a:buNone/>
            </a:pPr>
            <a:r>
              <a:rPr lang="es">
                <a:solidFill>
                  <a:srgbClr val="404040"/>
                </a:solidFill>
                <a:highlight>
                  <a:srgbClr val="FFFFFF"/>
                </a:highlight>
                <a:latin typeface="Verdana"/>
                <a:ea typeface="Verdana"/>
                <a:cs typeface="Verdana"/>
                <a:sym typeface="Verdana"/>
              </a:rPr>
              <a:t>&lt;/bd&gt;</a:t>
            </a:r>
          </a:p>
          <a:p>
            <a:pPr rtl="0">
              <a:spcBef>
                <a:spcPts val="0"/>
              </a:spcBef>
              <a:buNone/>
            </a:pPr>
            <a:r>
              <a:t/>
            </a:r>
            <a:endParaRPr>
              <a:solidFill>
                <a:srgbClr val="404040"/>
              </a:solidFill>
              <a:highlight>
                <a:srgbClr val="FFFFFF"/>
              </a:highlight>
              <a:latin typeface="Verdana"/>
              <a:ea typeface="Verdana"/>
              <a:cs typeface="Verdana"/>
              <a:sym typeface="Verdana"/>
            </a:endParaRPr>
          </a:p>
          <a:p>
            <a:pPr rtl="0">
              <a:spcBef>
                <a:spcPts val="0"/>
              </a:spcBef>
              <a:buNone/>
            </a:pPr>
            <a:r>
              <a:rPr lang="es">
                <a:solidFill>
                  <a:srgbClr val="404040"/>
                </a:solidFill>
                <a:highlight>
                  <a:srgbClr val="FFFFFF"/>
                </a:highlight>
                <a:latin typeface="Verdana"/>
                <a:ea typeface="Verdana"/>
                <a:cs typeface="Verdana"/>
                <a:sym typeface="Verdana"/>
              </a:rPr>
              <a:t>------------------</a:t>
            </a:r>
          </a:p>
          <a:p>
            <a:pPr rtl="0">
              <a:spcBef>
                <a:spcPts val="0"/>
              </a:spcBef>
              <a:buNone/>
            </a:pPr>
            <a:r>
              <a:t/>
            </a:r>
            <a:endParaRPr>
              <a:solidFill>
                <a:srgbClr val="404040"/>
              </a:solidFill>
              <a:highlight>
                <a:srgbClr val="FFFFFF"/>
              </a:highlight>
              <a:latin typeface="Verdana"/>
              <a:ea typeface="Verdana"/>
              <a:cs typeface="Verdana"/>
              <a:sym typeface="Verdana"/>
            </a:endParaRPr>
          </a:p>
          <a:p>
            <a:pPr rtl="0">
              <a:spcBef>
                <a:spcPts val="0"/>
              </a:spcBef>
              <a:buNone/>
            </a:pPr>
            <a:r>
              <a:rPr lang="es">
                <a:solidFill>
                  <a:srgbClr val="404040"/>
                </a:solidFill>
                <a:highlight>
                  <a:srgbClr val="FFFFFF"/>
                </a:highlight>
                <a:latin typeface="Verdana"/>
                <a:ea typeface="Verdana"/>
                <a:cs typeface="Verdana"/>
                <a:sym typeface="Verdana"/>
              </a:rPr>
              <a:t>		function accionAJAX() {</a:t>
            </a:r>
          </a:p>
          <a:p>
            <a:pPr rtl="0">
              <a:spcBef>
                <a:spcPts val="0"/>
              </a:spcBef>
              <a:buNone/>
            </a:pPr>
            <a:r>
              <a:rPr lang="es">
                <a:solidFill>
                  <a:srgbClr val="404040"/>
                </a:solidFill>
                <a:highlight>
                  <a:srgbClr val="FFFFFF"/>
                </a:highlight>
                <a:latin typeface="Verdana"/>
                <a:ea typeface="Verdana"/>
                <a:cs typeface="Verdana"/>
                <a:sym typeface="Verdana"/>
              </a:rPr>
              <a:t>			var xmlDoc = (new DOMParser()).parseFromString(manejador.responseText, "application/xml");</a:t>
            </a:r>
          </a:p>
          <a:p>
            <a:pPr rtl="0">
              <a:spcBef>
                <a:spcPts val="0"/>
              </a:spcBef>
              <a:buNone/>
            </a:pPr>
            <a:r>
              <a:rPr lang="es">
                <a:solidFill>
                  <a:srgbClr val="404040"/>
                </a:solidFill>
                <a:highlight>
                  <a:srgbClr val="FFFFFF"/>
                </a:highlight>
                <a:latin typeface="Verdana"/>
                <a:ea typeface="Verdana"/>
                <a:cs typeface="Verdana"/>
                <a:sym typeface="Verdana"/>
              </a:rPr>
              <a:t>			var x = xmlDoc.getElementsByTagName("etiqueta");</a:t>
            </a:r>
          </a:p>
          <a:p>
            <a:pPr rtl="0">
              <a:spcBef>
                <a:spcPts val="0"/>
              </a:spcBef>
              <a:buNone/>
            </a:pPr>
            <a:r>
              <a:rPr lang="es">
                <a:solidFill>
                  <a:srgbClr val="404040"/>
                </a:solidFill>
                <a:highlight>
                  <a:srgbClr val="FFFFFF"/>
                </a:highlight>
                <a:latin typeface="Verdana"/>
                <a:ea typeface="Verdana"/>
                <a:cs typeface="Verdana"/>
                <a:sym typeface="Verdana"/>
              </a:rPr>
              <a:t>				for (i = 0; i &lt; x.length; i++) { </a:t>
            </a:r>
          </a:p>
          <a:p>
            <a:pPr rtl="0">
              <a:spcBef>
                <a:spcPts val="0"/>
              </a:spcBef>
              <a:buNone/>
            </a:pPr>
            <a:r>
              <a:rPr lang="es">
                <a:solidFill>
                  <a:srgbClr val="404040"/>
                </a:solidFill>
                <a:highlight>
                  <a:srgbClr val="FFFFFF"/>
                </a:highlight>
                <a:latin typeface="Verdana"/>
                <a:ea typeface="Verdana"/>
                <a:cs typeface="Verdana"/>
                <a:sym typeface="Verdana"/>
              </a:rPr>
              <a:t>					idEtiqueta = x[i].getAttribute('id');</a:t>
            </a:r>
          </a:p>
          <a:p>
            <a:pPr rtl="0">
              <a:spcBef>
                <a:spcPts val="0"/>
              </a:spcBef>
              <a:buNone/>
            </a:pPr>
            <a:r>
              <a:rPr lang="es">
                <a:solidFill>
                  <a:srgbClr val="404040"/>
                </a:solidFill>
                <a:highlight>
                  <a:srgbClr val="FFFFFF"/>
                </a:highlight>
                <a:latin typeface="Verdana"/>
                <a:ea typeface="Verdana"/>
                <a:cs typeface="Verdana"/>
                <a:sym typeface="Verdana"/>
              </a:rPr>
              <a:t>					contenidoEtiqueta = x[i].childNodes[0].nodeValue;</a:t>
            </a:r>
          </a:p>
          <a:p>
            <a:pPr rtl="0">
              <a:spcBef>
                <a:spcPts val="0"/>
              </a:spcBef>
              <a:buNone/>
            </a:pPr>
            <a:r>
              <a:rPr lang="es">
                <a:solidFill>
                  <a:srgbClr val="404040"/>
                </a:solidFill>
                <a:highlight>
                  <a:srgbClr val="FFFFFF"/>
                </a:highlight>
                <a:latin typeface="Verdana"/>
                <a:ea typeface="Verdana"/>
                <a:cs typeface="Verdana"/>
                <a:sym typeface="Verdana"/>
              </a:rPr>
              <a:t>					document.getElementById('id'+idEtiqueta).innerHTML=contenidoEtiqueta;</a:t>
            </a:r>
          </a:p>
          <a:p>
            <a:pPr rtl="0">
              <a:spcBef>
                <a:spcPts val="0"/>
              </a:spcBef>
              <a:buNone/>
            </a:pPr>
            <a:r>
              <a:rPr lang="es">
                <a:solidFill>
                  <a:srgbClr val="404040"/>
                </a:solidFill>
                <a:highlight>
                  <a:srgbClr val="FFFFFF"/>
                </a:highlight>
                <a:latin typeface="Verdana"/>
                <a:ea typeface="Verdana"/>
                <a:cs typeface="Verdana"/>
                <a:sym typeface="Verdana"/>
              </a:rPr>
              <a:t>				}</a:t>
            </a:r>
          </a:p>
          <a:p>
            <a:pPr rtl="0">
              <a:spcBef>
                <a:spcPts val="0"/>
              </a:spcBef>
              <a:buNone/>
            </a:pPr>
            <a:r>
              <a:rPr lang="es">
                <a:solidFill>
                  <a:srgbClr val="404040"/>
                </a:solidFill>
                <a:highlight>
                  <a:srgbClr val="FFFFFF"/>
                </a:highlight>
                <a:latin typeface="Verdana"/>
                <a:ea typeface="Verdana"/>
                <a:cs typeface="Verdana"/>
                <a:sym typeface="Verdana"/>
              </a:rPr>
              <a:t>		}</a:t>
            </a:r>
          </a:p>
          <a:p>
            <a:pPr>
              <a:spcBef>
                <a:spcPts val="0"/>
              </a:spcBef>
              <a:buNone/>
            </a:pPr>
            <a:r>
              <a:t/>
            </a:r>
            <a:endParaRPr>
              <a:solidFill>
                <a:srgbClr val="404040"/>
              </a:solidFill>
              <a:highlight>
                <a:srgbClr val="FFFFFF"/>
              </a:highlight>
              <a:latin typeface="Verdana"/>
              <a:ea typeface="Verdana"/>
              <a:cs typeface="Verdana"/>
              <a:sym typeface="Verdan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473108"/>
            <a:ext cx="7772400" cy="2842199"/>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685800" y="3896921"/>
            <a:ext cx="7772400" cy="460800"/>
          </a:xfrm>
          <a:prstGeom prst="rect">
            <a:avLst/>
          </a:prstGeom>
        </p:spPr>
        <p:txBody>
          <a:bodyPr anchorCtr="0" anchor="ctr"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4" name="Shape 14"/>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9" name="Shape 19"/>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idx="2" type="body"/>
          </p:nvPr>
        </p:nvSpPr>
        <p:spPr>
          <a:xfrm>
            <a:off x="4761353"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7" name="Shape 27"/>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2"/>
            <a:ext cx="8399999" cy="649199"/>
          </a:xfrm>
          <a:prstGeom prst="rect">
            <a:avLst/>
          </a:prstGeom>
        </p:spPr>
        <p:txBody>
          <a:bodyPr anchorCtr="0" anchor="t" bIns="91425" lIns="91425" rIns="91425" tIns="91425"/>
          <a:lstStyle>
            <a:lvl1pPr>
              <a:spcBef>
                <a:spcPts val="0"/>
              </a:spcBef>
              <a:buClr>
                <a:schemeClr val="lt1"/>
              </a:buClr>
              <a:buSzPct val="100000"/>
              <a:buNone/>
              <a:defRPr b="1" sz="2400">
                <a:solidFill>
                  <a:schemeClr val="lt1"/>
                </a:solidFill>
              </a:defRPr>
            </a:lvl1pPr>
          </a:lstStyle>
          <a:p/>
        </p:txBody>
      </p:sp>
      <p:sp>
        <p:nvSpPr>
          <p:cNvPr id="30" name="Shape 30"/>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2.png"/><Relationship Id="rId5"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p:spPr>
        <p:txBody>
          <a:bodyPr anchorCtr="0" anchor="b" bIns="91425" lIns="91425" rIns="91425" tIns="91425">
            <a:noAutofit/>
          </a:bodyPr>
          <a:lstStyle/>
          <a:p>
            <a:pPr>
              <a:spcBef>
                <a:spcPts val="0"/>
              </a:spcBef>
              <a:buNone/>
            </a:pPr>
            <a:r>
              <a:rPr lang="es" sz="6800"/>
              <a:t>Acceso eficiente al servidor (AJAX)</a:t>
            </a:r>
          </a:p>
        </p:txBody>
      </p:sp>
      <p:sp>
        <p:nvSpPr>
          <p:cNvPr id="35" name="Shape 35"/>
          <p:cNvSpPr txBox="1"/>
          <p:nvPr>
            <p:ph idx="1" type="subTitle"/>
          </p:nvPr>
        </p:nvSpPr>
        <p:spPr>
          <a:xfrm>
            <a:off x="685800" y="3896925"/>
            <a:ext cx="7933799" cy="460800"/>
          </a:xfrm>
          <a:prstGeom prst="rect">
            <a:avLst/>
          </a:prstGeom>
        </p:spPr>
        <p:txBody>
          <a:bodyPr anchorCtr="0" anchor="ctr" bIns="91425" lIns="91425" rIns="91425" tIns="91425">
            <a:noAutofit/>
          </a:bodyPr>
          <a:lstStyle/>
          <a:p>
            <a:pPr>
              <a:spcBef>
                <a:spcPts val="0"/>
              </a:spcBef>
              <a:buNone/>
            </a:pPr>
            <a:r>
              <a:rPr lang="es"/>
              <a:t>Realizado por A.Garay (Dpto. de Informática)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Serialización de formularios</a:t>
            </a:r>
          </a:p>
        </p:txBody>
      </p:sp>
      <p:sp>
        <p:nvSpPr>
          <p:cNvPr id="107" name="Shape 10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2400"/>
              <a:t>Utilizando “serialize.min.js”</a:t>
            </a:r>
          </a:p>
          <a:p>
            <a:pPr indent="0" marL="457200" rtl="0">
              <a:spcBef>
                <a:spcPts val="0"/>
              </a:spcBef>
              <a:buNone/>
            </a:pPr>
            <a:r>
              <a:rPr lang="es" sz="1100"/>
              <a:t>&lt;script type="text/javascript" src="http://form-serialize.googlecode.com/svn/trunk/</a:t>
            </a:r>
            <a:r>
              <a:rPr b="1" lang="es" sz="1100">
                <a:solidFill>
                  <a:srgbClr val="FF0000"/>
                </a:solidFill>
              </a:rPr>
              <a:t>serialize-0.2.min.js</a:t>
            </a:r>
            <a:r>
              <a:rPr lang="es" sz="1100"/>
              <a:t>" &gt;&lt;/script&gt;</a:t>
            </a:r>
          </a:p>
          <a:p>
            <a:pPr indent="0" lvl="0" marL="457200" rtl="0">
              <a:spcBef>
                <a:spcPts val="0"/>
              </a:spcBef>
              <a:buNone/>
            </a:pPr>
            <a:r>
              <a:rPr lang="es" sz="1100"/>
              <a:t>...</a:t>
            </a:r>
          </a:p>
          <a:p>
            <a:pPr indent="0" lvl="0" marL="457200" rtl="0">
              <a:spcBef>
                <a:spcPts val="0"/>
              </a:spcBef>
              <a:buNone/>
            </a:pPr>
            <a:r>
              <a:rPr lang="es" sz="1100"/>
              <a:t>var </a:t>
            </a:r>
            <a:r>
              <a:rPr b="1" lang="es" sz="1100">
                <a:solidFill>
                  <a:srgbClr val="FF0000"/>
                </a:solidFill>
              </a:rPr>
              <a:t>datosSerializados </a:t>
            </a:r>
            <a:r>
              <a:rPr lang="es" sz="1100"/>
              <a:t>= </a:t>
            </a:r>
            <a:r>
              <a:rPr b="1" lang="es" sz="1100">
                <a:solidFill>
                  <a:srgbClr val="FF0000"/>
                </a:solidFill>
              </a:rPr>
              <a:t>serialize</a:t>
            </a:r>
            <a:r>
              <a:rPr lang="es" sz="1100"/>
              <a:t>(document.getElementById("idFormulario")));</a:t>
            </a:r>
          </a:p>
          <a:p>
            <a:pPr indent="0" marL="457200" rtl="0">
              <a:spcBef>
                <a:spcPts val="0"/>
              </a:spcBef>
              <a:buNone/>
            </a:pPr>
            <a:r>
              <a:rPr lang="es" sz="1100"/>
              <a:t>xmlhttp.open("GET", "ajax.php?" </a:t>
            </a:r>
            <a:r>
              <a:rPr b="1" lang="es" sz="1100">
                <a:solidFill>
                  <a:srgbClr val="000000"/>
                </a:solidFill>
              </a:rPr>
              <a:t>+</a:t>
            </a:r>
            <a:r>
              <a:rPr b="1" lang="es" sz="1100">
                <a:solidFill>
                  <a:srgbClr val="FF0000"/>
                </a:solidFill>
              </a:rPr>
              <a:t> datosSerializados</a:t>
            </a:r>
            <a:r>
              <a:rPr lang="es" sz="1100"/>
              <a:t>, true);</a:t>
            </a:r>
          </a:p>
          <a:p>
            <a:pPr indent="0" marL="457200" rtl="0">
              <a:spcBef>
                <a:spcPts val="0"/>
              </a:spcBef>
              <a:buNone/>
            </a:pPr>
            <a:r>
              <a:rPr lang="es" sz="1100"/>
              <a:t>xmlhttp.send();</a:t>
            </a:r>
          </a:p>
          <a:p>
            <a:pPr indent="0" lvl="0" marL="457200" rtl="0">
              <a:spcBef>
                <a:spcPts val="0"/>
              </a:spcBef>
              <a:buNone/>
            </a:pPr>
            <a:r>
              <a:rPr lang="es" sz="1100"/>
              <a:t>...</a:t>
            </a:r>
          </a:p>
          <a:p>
            <a:pPr indent="-228600" lvl="0" marL="457200" rtl="0">
              <a:spcBef>
                <a:spcPts val="0"/>
              </a:spcBef>
              <a:buSzPct val="100000"/>
            </a:pPr>
            <a:r>
              <a:rPr lang="es" sz="2400"/>
              <a:t>Utilizando el objeto FormData</a:t>
            </a:r>
          </a:p>
          <a:p>
            <a:pPr indent="0" marL="457200" rtl="0">
              <a:spcBef>
                <a:spcPts val="0"/>
              </a:spcBef>
              <a:buNone/>
            </a:pPr>
            <a:r>
              <a:rPr lang="es" sz="1100"/>
              <a:t>...</a:t>
            </a:r>
          </a:p>
          <a:p>
            <a:pPr indent="0" marL="457200" rtl="0">
              <a:spcBef>
                <a:spcPts val="0"/>
              </a:spcBef>
              <a:buNone/>
            </a:pPr>
            <a:r>
              <a:rPr lang="es" sz="1100"/>
              <a:t>var </a:t>
            </a:r>
            <a:r>
              <a:rPr b="1" lang="es" sz="1100">
                <a:solidFill>
                  <a:srgbClr val="FF0000"/>
                </a:solidFill>
              </a:rPr>
              <a:t>datosSerializados</a:t>
            </a:r>
            <a:r>
              <a:rPr lang="es" sz="1100"/>
              <a:t> = new </a:t>
            </a:r>
            <a:r>
              <a:rPr b="1" lang="es" sz="1100">
                <a:solidFill>
                  <a:srgbClr val="FF0000"/>
                </a:solidFill>
              </a:rPr>
              <a:t>FormData</a:t>
            </a:r>
            <a:r>
              <a:rPr lang="es" sz="1100"/>
              <a:t>(document.getElementById("idFormulario")));</a:t>
            </a:r>
          </a:p>
          <a:p>
            <a:pPr indent="0" marL="457200" rtl="0">
              <a:spcBef>
                <a:spcPts val="0"/>
              </a:spcBef>
              <a:buNone/>
            </a:pPr>
            <a:r>
              <a:rPr lang="es" sz="1100"/>
              <a:t>xmlhttp.open("POST", "ajax.php", true);</a:t>
            </a:r>
          </a:p>
          <a:p>
            <a:pPr indent="0" marL="457200" rtl="0">
              <a:spcBef>
                <a:spcPts val="0"/>
              </a:spcBef>
              <a:buNone/>
            </a:pPr>
            <a:r>
              <a:rPr lang="es" sz="1100"/>
              <a:t>xmlhttp.send(</a:t>
            </a:r>
            <a:r>
              <a:rPr b="1" lang="es" sz="1100">
                <a:solidFill>
                  <a:srgbClr val="FF0000"/>
                </a:solidFill>
              </a:rPr>
              <a:t>datosSerializados</a:t>
            </a:r>
            <a:r>
              <a:rPr lang="es" sz="1100"/>
              <a:t>);</a:t>
            </a:r>
          </a:p>
          <a:p>
            <a:pPr indent="0" marL="457200" rtl="0">
              <a:spcBef>
                <a:spcPts val="0"/>
              </a:spcBef>
              <a:buNone/>
            </a:pPr>
            <a:r>
              <a:rPr lang="es" sz="1100"/>
              <a:t>...</a:t>
            </a:r>
          </a:p>
          <a:p>
            <a:pPr lvl="0">
              <a:spcBef>
                <a:spcPts val="0"/>
              </a:spcBef>
              <a:buNone/>
            </a:pPr>
            <a:r>
              <a:t/>
            </a:r>
            <a:endParaRPr sz="24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Recibiendo información en XML</a:t>
            </a:r>
          </a:p>
        </p:txBody>
      </p:sp>
      <p:sp>
        <p:nvSpPr>
          <p:cNvPr id="113" name="Shape 11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1400"/>
              <a:t>xmlDoc = </a:t>
            </a:r>
            <a:r>
              <a:rPr lang="es" sz="1400">
                <a:solidFill>
                  <a:srgbClr val="0000FF"/>
                </a:solidFill>
              </a:rPr>
              <a:t>(new DOMParser()).</a:t>
            </a:r>
          </a:p>
          <a:p>
            <a:pPr indent="457200" lvl="0" marL="457200" rtl="0">
              <a:spcBef>
                <a:spcPts val="0"/>
              </a:spcBef>
              <a:buNone/>
            </a:pPr>
            <a:r>
              <a:rPr lang="es" sz="1400">
                <a:solidFill>
                  <a:srgbClr val="0000FF"/>
                </a:solidFill>
              </a:rPr>
              <a:t>parseFromString(xmlhttp.responseText, "application/xml");</a:t>
            </a:r>
          </a:p>
          <a:p>
            <a:pPr indent="-228600" lvl="0" marL="914400" rtl="0">
              <a:spcBef>
                <a:spcPts val="0"/>
              </a:spcBef>
              <a:buClr>
                <a:srgbClr val="000000"/>
              </a:buClr>
              <a:buSzPct val="100000"/>
            </a:pPr>
            <a:r>
              <a:rPr lang="es" sz="1400">
                <a:solidFill>
                  <a:srgbClr val="000000"/>
                </a:solidFill>
              </a:rPr>
              <a:t>A veces basta con </a:t>
            </a:r>
          </a:p>
          <a:p>
            <a:pPr indent="-228600" lvl="1" marL="2286000" rtl="0">
              <a:spcBef>
                <a:spcPts val="0"/>
              </a:spcBef>
              <a:buClr>
                <a:srgbClr val="000000"/>
              </a:buClr>
              <a:buSzPct val="100000"/>
            </a:pPr>
            <a:r>
              <a:rPr lang="es" sz="1400">
                <a:solidFill>
                  <a:srgbClr val="000000"/>
                </a:solidFill>
              </a:rPr>
              <a:t>xmlDoc =</a:t>
            </a:r>
            <a:r>
              <a:rPr lang="es" sz="1400">
                <a:solidFill>
                  <a:srgbClr val="0000FF"/>
                </a:solidFill>
              </a:rPr>
              <a:t> xmlhttp.responseXML;</a:t>
            </a:r>
          </a:p>
          <a:p>
            <a:pPr indent="-228600" lvl="0" marL="914400" marR="0" rtl="0" algn="l">
              <a:lnSpc>
                <a:spcPct val="100000"/>
              </a:lnSpc>
              <a:spcBef>
                <a:spcPts val="600"/>
              </a:spcBef>
              <a:spcAft>
                <a:spcPts val="0"/>
              </a:spcAft>
              <a:buClr>
                <a:srgbClr val="000000"/>
              </a:buClr>
              <a:buSzPct val="100000"/>
            </a:pPr>
            <a:r>
              <a:rPr lang="es" sz="1400">
                <a:solidFill>
                  <a:srgbClr val="000000"/>
                </a:solidFill>
              </a:rPr>
              <a:t>xmlDoc es un nodo también (el nodo raíz)	</a:t>
            </a:r>
          </a:p>
          <a:p>
            <a:pPr indent="-228600" lvl="0" marL="457200" rtl="0">
              <a:spcBef>
                <a:spcPts val="0"/>
              </a:spcBef>
              <a:buSzPct val="100000"/>
            </a:pPr>
            <a:r>
              <a:rPr lang="es" sz="1400"/>
              <a:t>miNodo.</a:t>
            </a:r>
            <a:r>
              <a:rPr b="1" lang="es" sz="1400">
                <a:solidFill>
                  <a:srgbClr val="0000FF"/>
                </a:solidFill>
              </a:rPr>
              <a:t>getElementsByTagName(“etiquetaXML”)</a:t>
            </a:r>
          </a:p>
          <a:p>
            <a:pPr indent="-228600" lvl="1" marL="914400" rtl="0">
              <a:spcBef>
                <a:spcPts val="0"/>
              </a:spcBef>
              <a:buSzPct val="100000"/>
            </a:pPr>
            <a:r>
              <a:rPr lang="es" sz="1400"/>
              <a:t>Devuelve un array de nodos (hijos de “miNodo”) con ese tag.</a:t>
            </a:r>
          </a:p>
          <a:p>
            <a:pPr indent="-228600" lvl="1" marL="914400" rtl="0">
              <a:spcBef>
                <a:spcPts val="0"/>
              </a:spcBef>
              <a:buSzPct val="100000"/>
            </a:pPr>
            <a:r>
              <a:rPr lang="es" sz="1400"/>
              <a:t>Se accede a cada nodo del array por su posición. Se puede iterar con un “for + arrayNodos.length” o un “for (v of arrayNodos)”</a:t>
            </a:r>
          </a:p>
          <a:p>
            <a:pPr indent="-228600" lvl="0" marL="457200" rtl="0">
              <a:spcBef>
                <a:spcPts val="0"/>
              </a:spcBef>
              <a:buSzPct val="100000"/>
            </a:pPr>
            <a:r>
              <a:rPr lang="es" sz="1400"/>
              <a:t>miNodo.</a:t>
            </a:r>
            <a:r>
              <a:rPr b="1" lang="es" sz="1400">
                <a:solidFill>
                  <a:srgbClr val="0000FF"/>
                </a:solidFill>
              </a:rPr>
              <a:t>childNodes</a:t>
            </a:r>
          </a:p>
          <a:p>
            <a:pPr indent="-228600" lvl="1" marL="914400" rtl="0">
              <a:spcBef>
                <a:spcPts val="0"/>
              </a:spcBef>
              <a:buSzPct val="100000"/>
            </a:pPr>
            <a:r>
              <a:rPr lang="es" sz="1400"/>
              <a:t>Contiene un array de nodos hijos de miNodo</a:t>
            </a:r>
          </a:p>
          <a:p>
            <a:pPr indent="-228600" lvl="0" marL="457200" rtl="0">
              <a:spcBef>
                <a:spcPts val="0"/>
              </a:spcBef>
              <a:buSzPct val="100000"/>
            </a:pPr>
            <a:r>
              <a:rPr lang="es" sz="1400"/>
              <a:t>miNodo.</a:t>
            </a:r>
            <a:r>
              <a:rPr b="1" lang="es" sz="1400">
                <a:solidFill>
                  <a:srgbClr val="0000FF"/>
                </a:solidFill>
              </a:rPr>
              <a:t>nodeValue</a:t>
            </a:r>
          </a:p>
          <a:p>
            <a:pPr indent="-228600" lvl="1" marL="914400" rtl="0">
              <a:spcBef>
                <a:spcPts val="0"/>
              </a:spcBef>
              <a:buSzPct val="100000"/>
            </a:pPr>
            <a:r>
              <a:rPr lang="es" sz="1400"/>
              <a:t>Devuelve el valor de “miNodo” siempre que éste sea un nodo de tipo “texto”</a:t>
            </a:r>
          </a:p>
          <a:p>
            <a:pPr indent="-228600" lvl="0" marL="457200" rtl="0">
              <a:spcBef>
                <a:spcPts val="0"/>
              </a:spcBef>
              <a:buSzPct val="100000"/>
            </a:pPr>
            <a:r>
              <a:rPr lang="es" sz="1400"/>
              <a:t>miNodo.</a:t>
            </a:r>
            <a:r>
              <a:rPr b="1" lang="es" sz="1400">
                <a:solidFill>
                  <a:srgbClr val="0000FF"/>
                </a:solidFill>
              </a:rPr>
              <a:t>getAttribute(“nombreAtributo”)</a:t>
            </a:r>
          </a:p>
          <a:p>
            <a:pPr indent="-228600" lvl="1" marL="914400" rtl="0">
              <a:spcBef>
                <a:spcPts val="0"/>
              </a:spcBef>
              <a:buSzPct val="100000"/>
            </a:pPr>
            <a:r>
              <a:rPr lang="es" sz="1400"/>
              <a:t>Devuelve el valor de un atributo de un nodo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Resumen de contenidos</a:t>
            </a:r>
          </a:p>
        </p:txBody>
      </p:sp>
      <p:sp>
        <p:nvSpPr>
          <p:cNvPr id="41" name="Shape 4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Conceptos y funcionamiento</a:t>
            </a:r>
          </a:p>
          <a:p>
            <a:pPr indent="-228600" lvl="0" marL="457200" rtl="0">
              <a:spcBef>
                <a:spcPts val="0"/>
              </a:spcBef>
            </a:pPr>
            <a:r>
              <a:rPr lang="es"/>
              <a:t>Ejemplo sencillo</a:t>
            </a:r>
          </a:p>
          <a:p>
            <a:pPr indent="-228600" lvl="0" marL="457200" rtl="0">
              <a:spcBef>
                <a:spcPts val="0"/>
              </a:spcBef>
            </a:pPr>
            <a:r>
              <a:rPr lang="es"/>
              <a:t>Protección ante ejecuciones no-Ajax</a:t>
            </a:r>
          </a:p>
          <a:p>
            <a:pPr indent="-228600" lvl="0" marL="457200" rtl="0">
              <a:spcBef>
                <a:spcPts val="0"/>
              </a:spcBef>
            </a:pPr>
            <a:r>
              <a:rPr lang="es"/>
              <a:t>Enviando más información al servidor</a:t>
            </a:r>
          </a:p>
          <a:p>
            <a:pPr indent="-228600" lvl="0" marL="457200" rtl="0">
              <a:spcBef>
                <a:spcPts val="0"/>
              </a:spcBef>
            </a:pPr>
            <a:r>
              <a:rPr lang="es"/>
              <a:t>Recibiendo información en XML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AJAX: conceptos</a:t>
            </a:r>
          </a:p>
        </p:txBody>
      </p:sp>
      <p:sp>
        <p:nvSpPr>
          <p:cNvPr id="47" name="Shape 47"/>
          <p:cNvSpPr txBox="1"/>
          <p:nvPr>
            <p:ph idx="1" type="body"/>
          </p:nvPr>
        </p:nvSpPr>
        <p:spPr>
          <a:xfrm>
            <a:off x="381000" y="1200150"/>
            <a:ext cx="8393099" cy="3817200"/>
          </a:xfrm>
          <a:prstGeom prst="rect">
            <a:avLst/>
          </a:prstGeom>
        </p:spPr>
        <p:txBody>
          <a:bodyPr anchorCtr="0" anchor="t" bIns="91425" lIns="91425" rIns="91425" tIns="91425">
            <a:noAutofit/>
          </a:bodyPr>
          <a:lstStyle/>
          <a:p>
            <a:pPr indent="-228600" lvl="0" marL="457200" rtl="0">
              <a:spcBef>
                <a:spcPts val="0"/>
              </a:spcBef>
              <a:buSzPct val="100000"/>
            </a:pPr>
            <a:r>
              <a:rPr lang="es" sz="2800"/>
              <a:t>AJAX: </a:t>
            </a:r>
            <a:r>
              <a:rPr lang="es" sz="2800">
                <a:solidFill>
                  <a:srgbClr val="0000FF"/>
                </a:solidFill>
                <a:highlight>
                  <a:srgbClr val="FFF2CC"/>
                </a:highlight>
              </a:rPr>
              <a:t>A</a:t>
            </a:r>
            <a:r>
              <a:rPr lang="es" sz="2800">
                <a:highlight>
                  <a:srgbClr val="FFF2CC"/>
                </a:highlight>
              </a:rPr>
              <a:t>synchronous </a:t>
            </a:r>
            <a:r>
              <a:rPr lang="es" sz="2800">
                <a:solidFill>
                  <a:srgbClr val="0000FF"/>
                </a:solidFill>
                <a:highlight>
                  <a:srgbClr val="FFF2CC"/>
                </a:highlight>
              </a:rPr>
              <a:t>J</a:t>
            </a:r>
            <a:r>
              <a:rPr lang="es" sz="2800">
                <a:highlight>
                  <a:srgbClr val="FFF2CC"/>
                </a:highlight>
              </a:rPr>
              <a:t>avascript </a:t>
            </a:r>
            <a:r>
              <a:rPr lang="es" sz="2800">
                <a:solidFill>
                  <a:srgbClr val="0000FF"/>
                </a:solidFill>
                <a:highlight>
                  <a:srgbClr val="FFF2CC"/>
                </a:highlight>
              </a:rPr>
              <a:t>A</a:t>
            </a:r>
            <a:r>
              <a:rPr lang="es" sz="2800">
                <a:highlight>
                  <a:srgbClr val="FFF2CC"/>
                </a:highlight>
              </a:rPr>
              <a:t>nd </a:t>
            </a:r>
            <a:r>
              <a:rPr lang="es" sz="2800">
                <a:solidFill>
                  <a:srgbClr val="0000FF"/>
                </a:solidFill>
                <a:highlight>
                  <a:srgbClr val="FFF2CC"/>
                </a:highlight>
              </a:rPr>
              <a:t>X</a:t>
            </a:r>
            <a:r>
              <a:rPr lang="es" sz="2800">
                <a:highlight>
                  <a:srgbClr val="FFF2CC"/>
                </a:highlight>
              </a:rPr>
              <a:t>ml</a:t>
            </a:r>
          </a:p>
          <a:p>
            <a:pPr indent="-228600" lvl="0" marL="457200" rtl="0">
              <a:spcBef>
                <a:spcPts val="0"/>
              </a:spcBef>
              <a:buSzPct val="100000"/>
            </a:pPr>
            <a:r>
              <a:rPr lang="es" sz="2000"/>
              <a:t>Son técnicas del lado cliente, utilizando </a:t>
            </a:r>
            <a:r>
              <a:rPr b="1" lang="es" sz="2000" u="sng"/>
              <a:t>javascript</a:t>
            </a:r>
            <a:r>
              <a:rPr lang="es" sz="2000"/>
              <a:t> para conseguir que el contenido de una página cambie, con información proveniente del servidor, pero sin necesidad de recargarse completamente de nuevo.</a:t>
            </a:r>
          </a:p>
          <a:p>
            <a:pPr indent="-228600" lvl="0" marL="457200" rtl="0">
              <a:spcBef>
                <a:spcPts val="0"/>
              </a:spcBef>
              <a:buSzPct val="100000"/>
            </a:pPr>
            <a:r>
              <a:rPr lang="es" sz="2000"/>
              <a:t>Es </a:t>
            </a:r>
            <a:r>
              <a:rPr b="1" lang="es" sz="2000" u="sng"/>
              <a:t>asíncrono</a:t>
            </a:r>
            <a:r>
              <a:rPr lang="es" sz="2000"/>
              <a:t> porque se pueden actualizar varias partes de la página simultáneamente, sin necesidad de que acabe la actualización de una para que empiece la siguiente.</a:t>
            </a:r>
          </a:p>
          <a:p>
            <a:pPr indent="-228600" lvl="0" marL="457200" rtl="0">
              <a:spcBef>
                <a:spcPts val="0"/>
              </a:spcBef>
              <a:buSzPct val="100000"/>
            </a:pPr>
            <a:r>
              <a:rPr lang="es" sz="2000"/>
              <a:t>Y es </a:t>
            </a:r>
            <a:r>
              <a:rPr b="1" lang="es" sz="2000" u="sng"/>
              <a:t>XML</a:t>
            </a:r>
            <a:r>
              <a:rPr lang="es" sz="2000"/>
              <a:t> porque la información que proviene del servidor suele formatearse en </a:t>
            </a:r>
            <a:r>
              <a:rPr lang="es" sz="2000" u="sng"/>
              <a:t>XML</a:t>
            </a:r>
            <a:r>
              <a:rPr lang="es" sz="2000"/>
              <a:t>, para que el cliente la pueda entender, aunque podría venir en </a:t>
            </a:r>
            <a:r>
              <a:rPr lang="es" sz="2000" u="sng"/>
              <a:t>texto plano, HTML</a:t>
            </a:r>
            <a:r>
              <a:rPr lang="es" sz="2000"/>
              <a:t> o en otros formatos como </a:t>
            </a:r>
            <a:r>
              <a:rPr lang="es" sz="2000" u="sng"/>
              <a:t>JSON</a:t>
            </a:r>
            <a:r>
              <a:rPr lang="es" sz="2000"/>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Funcionamiento de AJAX</a:t>
            </a:r>
          </a:p>
        </p:txBody>
      </p:sp>
      <p:pic>
        <p:nvPicPr>
          <p:cNvPr id="53" name="Shape 53"/>
          <p:cNvPicPr preferRelativeResize="0"/>
          <p:nvPr/>
        </p:nvPicPr>
        <p:blipFill>
          <a:blip r:embed="rId3">
            <a:alphaModFix/>
          </a:blip>
          <a:stretch>
            <a:fillRect/>
          </a:stretch>
        </p:blipFill>
        <p:spPr>
          <a:xfrm>
            <a:off x="1203662" y="1187575"/>
            <a:ext cx="6736675" cy="38359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Ejemplo (1/3): HTML cliente</a:t>
            </a:r>
          </a:p>
        </p:txBody>
      </p:sp>
      <p:sp>
        <p:nvSpPr>
          <p:cNvPr id="59" name="Shape 59"/>
          <p:cNvSpPr/>
          <p:nvPr/>
        </p:nvSpPr>
        <p:spPr>
          <a:xfrm>
            <a:off x="1550625" y="1991850"/>
            <a:ext cx="2975099" cy="12353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0" name="Shape 60"/>
          <p:cNvPicPr preferRelativeResize="0"/>
          <p:nvPr/>
        </p:nvPicPr>
        <p:blipFill>
          <a:blip r:embed="rId3">
            <a:alphaModFix/>
          </a:blip>
          <a:stretch>
            <a:fillRect/>
          </a:stretch>
        </p:blipFill>
        <p:spPr>
          <a:xfrm>
            <a:off x="530600" y="1157304"/>
            <a:ext cx="6606875" cy="3847524"/>
          </a:xfrm>
          <a:prstGeom prst="rect">
            <a:avLst/>
          </a:prstGeom>
          <a:noFill/>
          <a:ln>
            <a:noFill/>
          </a:ln>
        </p:spPr>
      </p:pic>
      <p:sp>
        <p:nvSpPr>
          <p:cNvPr id="61" name="Shape 61"/>
          <p:cNvSpPr/>
          <p:nvPr/>
        </p:nvSpPr>
        <p:spPr>
          <a:xfrm>
            <a:off x="504275" y="1587875"/>
            <a:ext cx="3517199" cy="13488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pic>
        <p:nvPicPr>
          <p:cNvPr id="66" name="Shape 66"/>
          <p:cNvPicPr preferRelativeResize="0"/>
          <p:nvPr/>
        </p:nvPicPr>
        <p:blipFill rotWithShape="1">
          <a:blip r:embed="rId3">
            <a:alphaModFix/>
          </a:blip>
          <a:srcRect b="0" l="0" r="0" t="823"/>
          <a:stretch/>
        </p:blipFill>
        <p:spPr>
          <a:xfrm>
            <a:off x="460125" y="1204925"/>
            <a:ext cx="5897824" cy="3825124"/>
          </a:xfrm>
          <a:prstGeom prst="rect">
            <a:avLst/>
          </a:prstGeom>
          <a:noFill/>
          <a:ln cap="flat" cmpd="sng" w="9525">
            <a:solidFill>
              <a:srgbClr val="FF0000"/>
            </a:solidFill>
            <a:prstDash val="solid"/>
            <a:round/>
            <a:headEnd len="med" w="med" type="none"/>
            <a:tailEnd len="med" w="med" type="none"/>
          </a:ln>
        </p:spPr>
      </p:pic>
      <p:sp>
        <p:nvSpPr>
          <p:cNvPr id="67" name="Shape 6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Ejemplo (2/3): JavaScript cliente</a:t>
            </a:r>
          </a:p>
        </p:txBody>
      </p:sp>
      <p:sp>
        <p:nvSpPr>
          <p:cNvPr id="68" name="Shape 68"/>
          <p:cNvSpPr/>
          <p:nvPr/>
        </p:nvSpPr>
        <p:spPr>
          <a:xfrm>
            <a:off x="1202400" y="4008900"/>
            <a:ext cx="3567600" cy="4160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 name="Shape 69"/>
          <p:cNvSpPr txBox="1"/>
          <p:nvPr/>
        </p:nvSpPr>
        <p:spPr>
          <a:xfrm>
            <a:off x="794225" y="1563225"/>
            <a:ext cx="5496600" cy="441300"/>
          </a:xfrm>
          <a:prstGeom prst="rect">
            <a:avLst/>
          </a:prstGeom>
          <a:noFill/>
          <a:ln cap="flat" cmpd="sng" w="9525">
            <a:solidFill>
              <a:srgbClr val="0000FF"/>
            </a:solidFill>
            <a:prstDash val="solid"/>
            <a:round/>
            <a:headEnd len="med" w="med" type="none"/>
            <a:tailEnd len="med" w="med" type="none"/>
          </a:ln>
        </p:spPr>
        <p:txBody>
          <a:bodyPr anchorCtr="0" anchor="t" bIns="91425" lIns="91425" rIns="91425" tIns="91425">
            <a:noAutofit/>
          </a:bodyPr>
          <a:lstStyle/>
          <a:p>
            <a:pPr>
              <a:spcBef>
                <a:spcPts val="0"/>
              </a:spcBef>
              <a:buNone/>
            </a:pPr>
            <a:r>
              <a:t/>
            </a:r>
            <a:endParaRPr/>
          </a:p>
        </p:txBody>
      </p:sp>
      <p:sp>
        <p:nvSpPr>
          <p:cNvPr id="70" name="Shape 70"/>
          <p:cNvSpPr txBox="1"/>
          <p:nvPr/>
        </p:nvSpPr>
        <p:spPr>
          <a:xfrm>
            <a:off x="794225" y="2172825"/>
            <a:ext cx="5496600" cy="636600"/>
          </a:xfrm>
          <a:prstGeom prst="rect">
            <a:avLst/>
          </a:prstGeom>
          <a:noFill/>
          <a:ln cap="flat" cmpd="sng" w="9525">
            <a:solidFill>
              <a:srgbClr val="0000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71" name="Shape 71"/>
          <p:cNvSpPr txBox="1"/>
          <p:nvPr/>
        </p:nvSpPr>
        <p:spPr>
          <a:xfrm>
            <a:off x="6313675" y="1563225"/>
            <a:ext cx="2373000" cy="441300"/>
          </a:xfrm>
          <a:prstGeom prst="rect">
            <a:avLst/>
          </a:prstGeom>
          <a:noFill/>
          <a:ln>
            <a:noFill/>
          </a:ln>
        </p:spPr>
        <p:txBody>
          <a:bodyPr anchorCtr="0" anchor="t" bIns="91425" lIns="91425" rIns="91425" tIns="91425">
            <a:noAutofit/>
          </a:bodyPr>
          <a:lstStyle/>
          <a:p>
            <a:pPr algn="ctr">
              <a:spcBef>
                <a:spcPts val="0"/>
              </a:spcBef>
              <a:buNone/>
            </a:pPr>
            <a:r>
              <a:rPr b="1" lang="es" sz="1200" u="sng"/>
              <a:t>Creación</a:t>
            </a:r>
            <a:r>
              <a:rPr lang="es" sz="1200"/>
              <a:t> del objeto XMLHttpRequest</a:t>
            </a:r>
          </a:p>
        </p:txBody>
      </p:sp>
      <p:sp>
        <p:nvSpPr>
          <p:cNvPr id="72" name="Shape 72"/>
          <p:cNvSpPr txBox="1"/>
          <p:nvPr/>
        </p:nvSpPr>
        <p:spPr>
          <a:xfrm>
            <a:off x="6389875" y="2172825"/>
            <a:ext cx="2373000" cy="441300"/>
          </a:xfrm>
          <a:prstGeom prst="rect">
            <a:avLst/>
          </a:prstGeom>
          <a:noFill/>
          <a:ln>
            <a:noFill/>
          </a:ln>
        </p:spPr>
        <p:txBody>
          <a:bodyPr anchorCtr="0" anchor="t" bIns="91425" lIns="91425" rIns="91425" tIns="91425">
            <a:noAutofit/>
          </a:bodyPr>
          <a:lstStyle/>
          <a:p>
            <a:pPr lvl="0" rtl="0" algn="ctr">
              <a:spcBef>
                <a:spcPts val="0"/>
              </a:spcBef>
              <a:buNone/>
            </a:pPr>
            <a:r>
              <a:rPr b="1" lang="es" sz="1200" u="sng"/>
              <a:t>Envío </a:t>
            </a:r>
            <a:r>
              <a:rPr lang="es" sz="1200"/>
              <a:t>de la petición al servidor </a:t>
            </a:r>
          </a:p>
        </p:txBody>
      </p:sp>
      <p:sp>
        <p:nvSpPr>
          <p:cNvPr id="73" name="Shape 73"/>
          <p:cNvSpPr txBox="1"/>
          <p:nvPr/>
        </p:nvSpPr>
        <p:spPr>
          <a:xfrm>
            <a:off x="6389875" y="3011025"/>
            <a:ext cx="2373000" cy="441300"/>
          </a:xfrm>
          <a:prstGeom prst="rect">
            <a:avLst/>
          </a:prstGeom>
          <a:noFill/>
          <a:ln>
            <a:noFill/>
          </a:ln>
        </p:spPr>
        <p:txBody>
          <a:bodyPr anchorCtr="0" anchor="t" bIns="91425" lIns="91425" rIns="91425" tIns="91425">
            <a:noAutofit/>
          </a:bodyPr>
          <a:lstStyle/>
          <a:p>
            <a:pPr lvl="0" rtl="0" algn="ctr">
              <a:spcBef>
                <a:spcPts val="0"/>
              </a:spcBef>
              <a:buNone/>
            </a:pPr>
            <a:r>
              <a:rPr b="1" lang="es" sz="1200" u="sng"/>
              <a:t>Manejo </a:t>
            </a:r>
            <a:r>
              <a:rPr lang="es" sz="1200"/>
              <a:t>de la respuesta del servidor</a:t>
            </a:r>
          </a:p>
        </p:txBody>
      </p:sp>
      <p:sp>
        <p:nvSpPr>
          <p:cNvPr id="74" name="Shape 74"/>
          <p:cNvSpPr txBox="1"/>
          <p:nvPr/>
        </p:nvSpPr>
        <p:spPr>
          <a:xfrm>
            <a:off x="794225" y="2934825"/>
            <a:ext cx="5496600" cy="1893600"/>
          </a:xfrm>
          <a:prstGeom prst="rect">
            <a:avLst/>
          </a:prstGeom>
          <a:noFill/>
          <a:ln cap="flat" cmpd="sng" w="9525">
            <a:solidFill>
              <a:srgbClr val="0000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75" name="Shape 75"/>
          <p:cNvSpPr txBox="1"/>
          <p:nvPr/>
        </p:nvSpPr>
        <p:spPr>
          <a:xfrm>
            <a:off x="6389875" y="3468225"/>
            <a:ext cx="2373000" cy="1360199"/>
          </a:xfrm>
          <a:prstGeom prst="rect">
            <a:avLst/>
          </a:prstGeom>
          <a:noFill/>
          <a:ln>
            <a:noFill/>
          </a:ln>
        </p:spPr>
        <p:txBody>
          <a:bodyPr anchorCtr="0" anchor="t" bIns="91425" lIns="91425" rIns="91425" tIns="91425">
            <a:noAutofit/>
          </a:bodyPr>
          <a:lstStyle/>
          <a:p>
            <a:pPr lvl="0" rtl="0">
              <a:spcBef>
                <a:spcPts val="0"/>
              </a:spcBef>
              <a:buNone/>
            </a:pPr>
            <a:r>
              <a:rPr lang="es" sz="1100">
                <a:latin typeface="Consolas"/>
                <a:ea typeface="Consolas"/>
                <a:cs typeface="Consolas"/>
                <a:sym typeface="Consolas"/>
              </a:rPr>
              <a:t>En este ejemplo hemos cambiado el contenido de un &lt;div&gt;, pero lo más habitual hubiera sido analizar datos recibidos en algún formato: XML, JSON, etc., y actuar en consecuencia...</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Ejemplo (3/3) PHP servidor</a:t>
            </a:r>
          </a:p>
        </p:txBody>
      </p:sp>
      <p:pic>
        <p:nvPicPr>
          <p:cNvPr id="81" name="Shape 81"/>
          <p:cNvPicPr preferRelativeResize="0"/>
          <p:nvPr/>
        </p:nvPicPr>
        <p:blipFill>
          <a:blip r:embed="rId3">
            <a:alphaModFix/>
          </a:blip>
          <a:stretch>
            <a:fillRect/>
          </a:stretch>
        </p:blipFill>
        <p:spPr>
          <a:xfrm>
            <a:off x="2415175" y="1324825"/>
            <a:ext cx="4313650" cy="931749"/>
          </a:xfrm>
          <a:prstGeom prst="rect">
            <a:avLst/>
          </a:prstGeom>
          <a:noFill/>
          <a:ln cap="flat" cmpd="sng" w="9525">
            <a:solidFill>
              <a:srgbClr val="FF0000"/>
            </a:solidFill>
            <a:prstDash val="solid"/>
            <a:round/>
            <a:headEnd len="med" w="med" type="none"/>
            <a:tailEnd len="med" w="med" type="none"/>
          </a:ln>
        </p:spPr>
      </p:pic>
      <p:sp>
        <p:nvSpPr>
          <p:cNvPr id="82" name="Shape 82"/>
          <p:cNvSpPr txBox="1"/>
          <p:nvPr/>
        </p:nvSpPr>
        <p:spPr>
          <a:xfrm>
            <a:off x="592500" y="2332225"/>
            <a:ext cx="7954799" cy="2622300"/>
          </a:xfrm>
          <a:prstGeom prst="rect">
            <a:avLst/>
          </a:prstGeom>
          <a:noFill/>
          <a:ln>
            <a:noFill/>
          </a:ln>
        </p:spPr>
        <p:txBody>
          <a:bodyPr anchorCtr="0" anchor="t" bIns="91425" lIns="91425" rIns="91425" tIns="91425">
            <a:noAutofit/>
          </a:bodyPr>
          <a:lstStyle/>
          <a:p>
            <a:pPr indent="-323850" lvl="0" marL="457200" rtl="0">
              <a:spcBef>
                <a:spcPts val="0"/>
              </a:spcBef>
              <a:buSzPct val="100000"/>
              <a:buChar char="●"/>
            </a:pPr>
            <a:r>
              <a:rPr lang="es" sz="1500"/>
              <a:t>En este caso el servidor envía código HTML “normal y corriente”, pero podría haber enviado texto aún más simple, sin marcas, o texto más complejo: XML, etc.</a:t>
            </a:r>
          </a:p>
          <a:p>
            <a:pPr indent="-323850" lvl="0" marL="457200" rtl="0">
              <a:spcBef>
                <a:spcPts val="0"/>
              </a:spcBef>
              <a:buSzPct val="100000"/>
              <a:buChar char="●"/>
            </a:pPr>
            <a:r>
              <a:rPr lang="es" sz="1500"/>
              <a:t>El cliente es el responsable de entender en qué formato está escrita y qué hacer con la respuesta del servidor, que siempre es texto plano.</a:t>
            </a:r>
          </a:p>
          <a:p>
            <a:pPr indent="-323850" lvl="0" marL="457200" rtl="0">
              <a:spcBef>
                <a:spcPts val="0"/>
              </a:spcBef>
              <a:buSzPct val="100000"/>
              <a:buChar char="●"/>
            </a:pPr>
            <a:r>
              <a:rPr lang="es" sz="1500"/>
              <a:t>Como lo habitual es que lo que envía el servidor son </a:t>
            </a:r>
            <a:r>
              <a:rPr lang="es" sz="1500" u="sng"/>
              <a:t>datos</a:t>
            </a:r>
            <a:r>
              <a:rPr lang="es" sz="1500"/>
              <a:t> que ha consultado de una Base de Datos, el formato más habitual de envío es XML, ya que hay funciones en javascript del lado cliente que son capaces de navegar por esos datos en XML.</a:t>
            </a:r>
          </a:p>
          <a:p>
            <a:pPr indent="-323850" lvl="0" marL="457200" rtl="0">
              <a:spcBef>
                <a:spcPts val="0"/>
              </a:spcBef>
              <a:buSzPct val="100000"/>
              <a:buChar char="●"/>
            </a:pPr>
            <a:r>
              <a:rPr lang="es" sz="1500"/>
              <a:t>Últimamente se utiliza más el formato JSON porque para encapsular datos de objetos, ocupa mucho menos que XML, que es demasiado genérico.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sz="2800"/>
              <a:t>¿Cómo impedir ejecución de código en el servidor pensado para servir peticiones AJAX?</a:t>
            </a:r>
          </a:p>
        </p:txBody>
      </p:sp>
      <p:pic>
        <p:nvPicPr>
          <p:cNvPr id="88" name="Shape 88"/>
          <p:cNvPicPr preferRelativeResize="0"/>
          <p:nvPr/>
        </p:nvPicPr>
        <p:blipFill>
          <a:blip r:embed="rId3">
            <a:alphaModFix/>
          </a:blip>
          <a:stretch>
            <a:fillRect/>
          </a:stretch>
        </p:blipFill>
        <p:spPr>
          <a:xfrm>
            <a:off x="495300" y="3187875"/>
            <a:ext cx="6329232" cy="1841050"/>
          </a:xfrm>
          <a:prstGeom prst="rect">
            <a:avLst/>
          </a:prstGeom>
          <a:noFill/>
          <a:ln cap="flat" cmpd="sng" w="9525">
            <a:solidFill>
              <a:srgbClr val="0000FF"/>
            </a:solidFill>
            <a:prstDash val="solid"/>
            <a:round/>
            <a:headEnd len="med" w="med" type="none"/>
            <a:tailEnd len="med" w="med" type="none"/>
          </a:ln>
        </p:spPr>
      </p:pic>
      <p:pic>
        <p:nvPicPr>
          <p:cNvPr id="89" name="Shape 89"/>
          <p:cNvPicPr preferRelativeResize="0"/>
          <p:nvPr/>
        </p:nvPicPr>
        <p:blipFill>
          <a:blip r:embed="rId4">
            <a:alphaModFix/>
          </a:blip>
          <a:stretch>
            <a:fillRect/>
          </a:stretch>
        </p:blipFill>
        <p:spPr>
          <a:xfrm>
            <a:off x="457200" y="1981200"/>
            <a:ext cx="5318195" cy="587475"/>
          </a:xfrm>
          <a:prstGeom prst="rect">
            <a:avLst/>
          </a:prstGeom>
          <a:noFill/>
          <a:ln cap="flat" cmpd="sng" w="9525">
            <a:solidFill>
              <a:srgbClr val="0000FF"/>
            </a:solidFill>
            <a:prstDash val="solid"/>
            <a:round/>
            <a:headEnd len="med" w="med" type="none"/>
            <a:tailEnd len="med" w="med" type="none"/>
          </a:ln>
        </p:spPr>
      </p:pic>
      <p:pic>
        <p:nvPicPr>
          <p:cNvPr id="90" name="Shape 90"/>
          <p:cNvPicPr preferRelativeResize="0"/>
          <p:nvPr/>
        </p:nvPicPr>
        <p:blipFill rotWithShape="1">
          <a:blip r:embed="rId5">
            <a:alphaModFix/>
          </a:blip>
          <a:srcRect b="3595" l="0" r="0" t="0"/>
          <a:stretch/>
        </p:blipFill>
        <p:spPr>
          <a:xfrm>
            <a:off x="5812130" y="1211350"/>
            <a:ext cx="2934049" cy="1500903"/>
          </a:xfrm>
          <a:prstGeom prst="rect">
            <a:avLst/>
          </a:prstGeom>
          <a:noFill/>
          <a:ln cap="flat" cmpd="sng" w="9525">
            <a:solidFill>
              <a:srgbClr val="0000FF"/>
            </a:solidFill>
            <a:prstDash val="solid"/>
            <a:round/>
            <a:headEnd len="med" w="med" type="none"/>
            <a:tailEnd len="med" w="med" type="none"/>
          </a:ln>
        </p:spPr>
      </p:pic>
      <p:sp>
        <p:nvSpPr>
          <p:cNvPr id="91" name="Shape 91"/>
          <p:cNvSpPr txBox="1"/>
          <p:nvPr/>
        </p:nvSpPr>
        <p:spPr>
          <a:xfrm>
            <a:off x="415450" y="1120875"/>
            <a:ext cx="5282099" cy="794699"/>
          </a:xfrm>
          <a:prstGeom prst="rect">
            <a:avLst/>
          </a:prstGeom>
          <a:noFill/>
          <a:ln>
            <a:noFill/>
          </a:ln>
        </p:spPr>
        <p:txBody>
          <a:bodyPr anchorCtr="0" anchor="t" bIns="91425" lIns="91425" rIns="91425" tIns="91425">
            <a:noAutofit/>
          </a:bodyPr>
          <a:lstStyle/>
          <a:p>
            <a:pPr lvl="0">
              <a:spcBef>
                <a:spcPts val="0"/>
              </a:spcBef>
              <a:buNone/>
            </a:pPr>
            <a:r>
              <a:rPr b="1" lang="es">
                <a:solidFill>
                  <a:srgbClr val="134F5C"/>
                </a:solidFill>
              </a:rPr>
              <a:t>CLIENTE JAVASCRIPT</a:t>
            </a:r>
            <a:r>
              <a:rPr lang="es">
                <a:solidFill>
                  <a:srgbClr val="134F5C"/>
                </a:solidFill>
              </a:rPr>
              <a:t>: Enviando una cabecera en la petición, identificándose como una petición AJAX (algunos frameworks y navegadores la envían automáticamente)</a:t>
            </a:r>
          </a:p>
        </p:txBody>
      </p:sp>
      <p:sp>
        <p:nvSpPr>
          <p:cNvPr id="92" name="Shape 92"/>
          <p:cNvSpPr txBox="1"/>
          <p:nvPr/>
        </p:nvSpPr>
        <p:spPr>
          <a:xfrm>
            <a:off x="415450" y="2644875"/>
            <a:ext cx="8063700" cy="542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1" lang="es">
                <a:solidFill>
                  <a:srgbClr val="134F5C"/>
                </a:solidFill>
              </a:rPr>
              <a:t>SERVIDOR (PHP)</a:t>
            </a:r>
            <a:r>
              <a:rPr lang="es">
                <a:solidFill>
                  <a:srgbClr val="134F5C"/>
                </a:solidFill>
              </a:rPr>
              <a:t>: Comprobando si existe esa cabecera, como requisito previo a la ejecución del script</a:t>
            </a:r>
          </a:p>
        </p:txBody>
      </p:sp>
      <p:sp>
        <p:nvSpPr>
          <p:cNvPr id="93" name="Shape 93"/>
          <p:cNvSpPr/>
          <p:nvPr/>
        </p:nvSpPr>
        <p:spPr>
          <a:xfrm>
            <a:off x="495300" y="2152650"/>
            <a:ext cx="5238899" cy="180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4" name="Shape 94"/>
          <p:cNvSpPr/>
          <p:nvPr/>
        </p:nvSpPr>
        <p:spPr>
          <a:xfrm>
            <a:off x="1076325" y="3533775"/>
            <a:ext cx="2829000" cy="180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5" name="Shape 95"/>
          <p:cNvSpPr/>
          <p:nvPr/>
        </p:nvSpPr>
        <p:spPr>
          <a:xfrm>
            <a:off x="5953125" y="2543175"/>
            <a:ext cx="2228999" cy="180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sz="3400"/>
              <a:t>Enviando </a:t>
            </a:r>
            <a:r>
              <a:rPr lang="es" sz="3400" u="sng"/>
              <a:t>más</a:t>
            </a:r>
            <a:r>
              <a:rPr lang="es" sz="3400"/>
              <a:t> información al servidor</a:t>
            </a:r>
          </a:p>
        </p:txBody>
      </p:sp>
      <p:sp>
        <p:nvSpPr>
          <p:cNvPr id="101" name="Shape 101"/>
          <p:cNvSpPr txBox="1"/>
          <p:nvPr>
            <p:ph idx="1" type="body"/>
          </p:nvPr>
        </p:nvSpPr>
        <p:spPr>
          <a:xfrm>
            <a:off x="381000" y="1200150"/>
            <a:ext cx="8393099" cy="3725699"/>
          </a:xfrm>
          <a:prstGeom prst="rect">
            <a:avLst/>
          </a:prstGeom>
        </p:spPr>
        <p:txBody>
          <a:bodyPr anchorCtr="0" anchor="t" bIns="91425" lIns="91425" rIns="91425" tIns="91425">
            <a:noAutofit/>
          </a:bodyPr>
          <a:lstStyle/>
          <a:p>
            <a:pPr indent="-228600" lvl="0" marL="457200" rtl="0">
              <a:spcBef>
                <a:spcPts val="0"/>
              </a:spcBef>
              <a:buSzPct val="100000"/>
            </a:pPr>
            <a:r>
              <a:rPr lang="es" sz="2400"/>
              <a:t>Vía GET</a:t>
            </a:r>
          </a:p>
          <a:p>
            <a:pPr indent="-228600" lvl="1" marL="914400" rtl="0">
              <a:spcBef>
                <a:spcPts val="0"/>
              </a:spcBef>
              <a:buSzPct val="100000"/>
            </a:pPr>
            <a:r>
              <a:rPr lang="es" sz="2300">
                <a:solidFill>
                  <a:srgbClr val="0000FF"/>
                </a:solidFill>
              </a:rPr>
              <a:t>xmlhttp.open</a:t>
            </a:r>
            <a:r>
              <a:rPr lang="es" sz="2300"/>
              <a:t>(</a:t>
            </a:r>
            <a:r>
              <a:rPr lang="es" sz="2300">
                <a:solidFill>
                  <a:srgbClr val="741B47"/>
                </a:solidFill>
              </a:rPr>
              <a:t>"GET"</a:t>
            </a:r>
            <a:r>
              <a:rPr lang="es" sz="2300"/>
              <a:t>, "ajax.php</a:t>
            </a:r>
            <a:r>
              <a:rPr lang="es" sz="2300">
                <a:solidFill>
                  <a:srgbClr val="FF0000"/>
                </a:solidFill>
              </a:rPr>
              <a:t>?dato1=valor1</a:t>
            </a:r>
            <a:r>
              <a:rPr lang="es" sz="2300"/>
              <a:t>&amp;</a:t>
            </a:r>
            <a:r>
              <a:rPr lang="es" sz="2300">
                <a:solidFill>
                  <a:srgbClr val="FF0000"/>
                </a:solidFill>
              </a:rPr>
              <a:t>dato2=valor2</a:t>
            </a:r>
            <a:r>
              <a:rPr lang="es" sz="2300"/>
              <a:t>", </a:t>
            </a:r>
            <a:r>
              <a:rPr lang="es" sz="2300">
                <a:solidFill>
                  <a:srgbClr val="274E13"/>
                </a:solidFill>
              </a:rPr>
              <a:t>true</a:t>
            </a:r>
            <a:r>
              <a:rPr lang="es" sz="2300"/>
              <a:t>);</a:t>
            </a:r>
          </a:p>
          <a:p>
            <a:pPr indent="-228600" lvl="0" marL="457200" rtl="0">
              <a:spcBef>
                <a:spcPts val="0"/>
              </a:spcBef>
              <a:buSzPct val="100000"/>
            </a:pPr>
            <a:r>
              <a:rPr lang="es" sz="2400"/>
              <a:t>Vía POST</a:t>
            </a:r>
          </a:p>
          <a:p>
            <a:pPr indent="-228600" lvl="1" marL="914400" rtl="0">
              <a:spcBef>
                <a:spcPts val="0"/>
              </a:spcBef>
            </a:pPr>
            <a:r>
              <a:rPr lang="es">
                <a:solidFill>
                  <a:srgbClr val="0000FF"/>
                </a:solidFill>
              </a:rPr>
              <a:t>xmlhttp.open</a:t>
            </a:r>
            <a:r>
              <a:rPr lang="es"/>
              <a:t>(</a:t>
            </a:r>
            <a:r>
              <a:rPr lang="es">
                <a:solidFill>
                  <a:srgbClr val="741B47"/>
                </a:solidFill>
              </a:rPr>
              <a:t>"POST"</a:t>
            </a:r>
            <a:r>
              <a:rPr lang="es"/>
              <a:t>, "ajax.php", </a:t>
            </a:r>
            <a:r>
              <a:rPr lang="es">
                <a:solidFill>
                  <a:srgbClr val="274E13"/>
                </a:solidFill>
              </a:rPr>
              <a:t>true</a:t>
            </a:r>
            <a:r>
              <a:rPr lang="es"/>
              <a:t>);</a:t>
            </a:r>
          </a:p>
          <a:p>
            <a:pPr indent="-228600" lvl="1" marL="914400" rtl="0">
              <a:spcBef>
                <a:spcPts val="0"/>
              </a:spcBef>
            </a:pPr>
            <a:r>
              <a:rPr lang="es">
                <a:solidFill>
                  <a:srgbClr val="0000FF"/>
                </a:solidFill>
              </a:rPr>
              <a:t>xmlhttp.setRequestHeader</a:t>
            </a:r>
            <a:r>
              <a:rPr lang="es"/>
              <a:t>(</a:t>
            </a:r>
            <a:r>
              <a:rPr lang="es" sz="1100">
                <a:solidFill>
                  <a:srgbClr val="741B47"/>
                </a:solidFill>
              </a:rPr>
              <a:t>"Content-type"</a:t>
            </a:r>
            <a:r>
              <a:rPr lang="es" sz="1100"/>
              <a:t>,"</a:t>
            </a:r>
            <a:r>
              <a:rPr lang="es" sz="1100">
                <a:solidFill>
                  <a:srgbClr val="134F5C"/>
                </a:solidFill>
              </a:rPr>
              <a:t>application/x-www-form-urlencoded</a:t>
            </a:r>
            <a:r>
              <a:rPr lang="es" sz="1100"/>
              <a:t>"</a:t>
            </a:r>
            <a:r>
              <a:rPr lang="es"/>
              <a:t>);</a:t>
            </a:r>
          </a:p>
          <a:p>
            <a:pPr indent="-228600" lvl="1" marL="914400" rtl="0">
              <a:spcBef>
                <a:spcPts val="0"/>
              </a:spcBef>
            </a:pPr>
            <a:r>
              <a:rPr lang="es">
                <a:solidFill>
                  <a:srgbClr val="0000FF"/>
                </a:solidFill>
              </a:rPr>
              <a:t>xmlhttp.send</a:t>
            </a:r>
            <a:r>
              <a:rPr lang="es"/>
              <a:t>("</a:t>
            </a:r>
            <a:r>
              <a:rPr lang="es">
                <a:solidFill>
                  <a:srgbClr val="FF0000"/>
                </a:solidFill>
              </a:rPr>
              <a:t>dato1=valor1</a:t>
            </a:r>
            <a:r>
              <a:rPr lang="es"/>
              <a:t>&amp;</a:t>
            </a:r>
            <a:r>
              <a:rPr lang="es">
                <a:solidFill>
                  <a:srgbClr val="FF0000"/>
                </a:solidFill>
              </a:rPr>
              <a:t>dato2=valor2</a:t>
            </a:r>
            <a:r>
              <a:rPr lang="es"/>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