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72988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SzPct val="100000"/>
              <a:buNone/>
              <a:defRPr sz="3000"/>
            </a:lvl2pPr>
            <a:lvl3pPr lvl="2">
              <a:spcBef>
                <a:spcPts val="0"/>
              </a:spcBef>
              <a:buSzPct val="100000"/>
              <a:buNone/>
              <a:defRPr sz="3000"/>
            </a:lvl3pPr>
            <a:lvl4pPr lvl="3">
              <a:spcBef>
                <a:spcPts val="0"/>
              </a:spcBef>
              <a:buSzPct val="100000"/>
              <a:buNone/>
              <a:defRPr sz="3000"/>
            </a:lvl4pPr>
            <a:lvl5pPr lvl="4">
              <a:spcBef>
                <a:spcPts val="0"/>
              </a:spcBef>
              <a:buSzPct val="100000"/>
              <a:buNone/>
              <a:defRPr sz="3000"/>
            </a:lvl5pPr>
            <a:lvl6pPr lvl="5">
              <a:spcBef>
                <a:spcPts val="0"/>
              </a:spcBef>
              <a:buSzPct val="100000"/>
              <a:buNone/>
              <a:defRPr sz="3000"/>
            </a:lvl6pPr>
            <a:lvl7pPr lvl="6">
              <a:spcBef>
                <a:spcPts val="0"/>
              </a:spcBef>
              <a:buSzPct val="100000"/>
              <a:buNone/>
              <a:defRPr sz="3000"/>
            </a:lvl7pPr>
            <a:lvl8pPr lvl="7">
              <a:spcBef>
                <a:spcPts val="0"/>
              </a:spcBef>
              <a:buSzPct val="100000"/>
              <a:buNone/>
              <a:defRPr sz="3000"/>
            </a:lvl8pPr>
            <a:lvl9pPr lvl="8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‹Nº›</a:t>
            </a:fld>
            <a:endParaRPr lang="es" sz="13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installation/download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helpers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beanph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general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codeigniter.com/guia_usuario/database/active_recor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Code igniter básico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Realizado por A.Garay (dpto.de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Descarga e instalación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Descargar, descomprimir y copiar en una carpeta accesible por apache (</a:t>
            </a:r>
            <a:r>
              <a:rPr lang="es" sz="1400"/>
              <a:t>p.ej. </a:t>
            </a:r>
            <a:r>
              <a:rPr lang="es"/>
              <a:t>CI)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http://www.codeigniter.com/user_guide/installation/downloads.html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Comprobar que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funciona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navegando a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  <a:highlight>
                  <a:srgbClr val="F3F3F3"/>
                </a:highlight>
              </a:rPr>
              <a:t>http://localhost/CI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987" y="1817512"/>
            <a:ext cx="1362075" cy="240982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500" y="2582674"/>
            <a:ext cx="3364249" cy="2165124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Ajuste iniciales: URL’s y controlador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718075" y="1419450"/>
            <a:ext cx="2844900" cy="1115099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RewriteEngine On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 %{REQUEST_FILENAME} !-f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 %{REQUEST_FILENAME} !-d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RewriteRule ^(.*)$ index.php/$1 [L]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01975" y="1435050"/>
            <a:ext cx="5216100" cy="108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s" sz="2000"/>
              <a:t>Eliminación del “index.php” en las URL’s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Incluir un fichero “.htaccess” en la raíz del proyecto</a:t>
            </a:r>
          </a:p>
          <a:p>
            <a:pPr marL="457200" lvl="0" indent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2" name="Shape 62"/>
          <p:cNvSpPr txBox="1"/>
          <p:nvPr/>
        </p:nvSpPr>
        <p:spPr>
          <a:xfrm>
            <a:off x="501975" y="2633375"/>
            <a:ext cx="8061000" cy="20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s" sz="2000"/>
              <a:t>Elección del controlador por defecto (p.ej. </a:t>
            </a:r>
            <a:r>
              <a:rPr lang="es" sz="2000">
                <a:solidFill>
                  <a:srgbClr val="980000"/>
                </a:solidFill>
              </a:rPr>
              <a:t>Home</a:t>
            </a:r>
            <a:r>
              <a:rPr lang="es" sz="2000"/>
              <a:t> (en Home.php))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Editar el fichero “</a:t>
            </a:r>
            <a:r>
              <a:rPr lang="es" sz="2000">
                <a:solidFill>
                  <a:srgbClr val="4A86E8"/>
                </a:solidFill>
              </a:rPr>
              <a:t>application/config/</a:t>
            </a:r>
            <a:r>
              <a:rPr lang="es" sz="2000">
                <a:solidFill>
                  <a:srgbClr val="0000FF"/>
                </a:solidFill>
              </a:rPr>
              <a:t>routes.php</a:t>
            </a:r>
            <a:r>
              <a:rPr lang="es" sz="2000"/>
              <a:t>”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Añadir la línea </a:t>
            </a:r>
            <a:r>
              <a:rPr lang="es" sz="2000">
                <a:solidFill>
                  <a:srgbClr val="4A86E8"/>
                </a:solidFill>
              </a:rPr>
              <a:t>$route[</a:t>
            </a:r>
            <a:r>
              <a:rPr lang="es" sz="2000">
                <a:solidFill>
                  <a:srgbClr val="0000FF"/>
                </a:solidFill>
              </a:rPr>
              <a:t>'default_controller'</a:t>
            </a:r>
            <a:r>
              <a:rPr lang="es" sz="2000">
                <a:solidFill>
                  <a:srgbClr val="4A86E8"/>
                </a:solidFill>
              </a:rPr>
              <a:t>]</a:t>
            </a:r>
            <a:r>
              <a:rPr lang="es" sz="2000"/>
              <a:t> = </a:t>
            </a:r>
            <a:r>
              <a:rPr lang="es" sz="2000">
                <a:solidFill>
                  <a:srgbClr val="980000"/>
                </a:solidFill>
              </a:rPr>
              <a:t>‘home’</a:t>
            </a:r>
            <a:r>
              <a:rPr lang="es" sz="2000"/>
              <a:t>;</a:t>
            </a:r>
          </a:p>
          <a:p>
            <a:pPr marL="1371600" lvl="2" indent="-342900" rtl="0">
              <a:spcBef>
                <a:spcPts val="0"/>
              </a:spcBef>
              <a:buSzPct val="100000"/>
              <a:buChar char="■"/>
            </a:pPr>
            <a:r>
              <a:rPr lang="es" sz="1800"/>
              <a:t>El nombre de las clases “controladoras” así como del archivo “.php” que las contiene ha de comenzar por mayúscula, pero en el fichero “routes.php”, debe estar en minúscula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Controladores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/>
              <a:t>Son clases que se crean en la carpeta “application/controllers”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/>
              <a:t>Deben heredar de “CI_Controller”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/>
              <a:t>Cada acción se representa con un método de la clase.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/>
              <a:t>Si se requiere de una acción por defecto, ésta debe llamarse index()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/>
              <a:t>Para invocar una acción “a1” de un controlador “MiCont”, basta escribir la url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s" sz="1500"/>
              <a:t>localhost://CI/miCont/a1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/>
              <a:t>Para invocar la acción por defecto, basta con: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s" sz="1500"/>
              <a:t>localhost://CI/miCont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/>
              <a:t>Todos las “rutas extra” de una url, serán parámetros para la acción asociada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s" sz="1500"/>
              <a:t>localhost://CI/</a:t>
            </a:r>
            <a:r>
              <a:rPr lang="es" sz="1500">
                <a:solidFill>
                  <a:srgbClr val="0000FF"/>
                </a:solidFill>
              </a:rPr>
              <a:t>miCont</a:t>
            </a:r>
            <a:r>
              <a:rPr lang="es" sz="1500"/>
              <a:t>/</a:t>
            </a:r>
            <a:r>
              <a:rPr lang="es" sz="1500">
                <a:solidFill>
                  <a:srgbClr val="FF00FF"/>
                </a:solidFill>
              </a:rPr>
              <a:t>a1</a:t>
            </a:r>
            <a:r>
              <a:rPr lang="es" sz="1500"/>
              <a:t>/</a:t>
            </a:r>
            <a:r>
              <a:rPr lang="es" sz="1500">
                <a:solidFill>
                  <a:srgbClr val="38761D"/>
                </a:solidFill>
              </a:rPr>
              <a:t>p1/p2/p3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000000"/>
                </a:solidFill>
              </a:rPr>
              <a:t>class </a:t>
            </a:r>
            <a:r>
              <a:rPr lang="es" sz="1500">
                <a:solidFill>
                  <a:srgbClr val="0000FF"/>
                </a:solidFill>
              </a:rPr>
              <a:t>MiCont </a:t>
            </a:r>
            <a:r>
              <a:rPr lang="es" sz="1500">
                <a:solidFill>
                  <a:srgbClr val="000000"/>
                </a:solidFill>
              </a:rPr>
              <a:t>extends CI_Controller {function</a:t>
            </a:r>
            <a:r>
              <a:rPr lang="es" sz="1500">
                <a:solidFill>
                  <a:srgbClr val="CC4125"/>
                </a:solidFill>
              </a:rPr>
              <a:t> </a:t>
            </a:r>
            <a:r>
              <a:rPr lang="es" sz="1500">
                <a:solidFill>
                  <a:srgbClr val="FF00FF"/>
                </a:solidFill>
              </a:rPr>
              <a:t>a1</a:t>
            </a:r>
            <a:r>
              <a:rPr lang="es" sz="1500">
                <a:solidFill>
                  <a:srgbClr val="CC4125"/>
                </a:solidFill>
              </a:rPr>
              <a:t>(</a:t>
            </a:r>
            <a:r>
              <a:rPr lang="es" sz="1500">
                <a:solidFill>
                  <a:srgbClr val="45818E"/>
                </a:solidFill>
              </a:rPr>
              <a:t>$p1,$p2,$p3</a:t>
            </a:r>
            <a:r>
              <a:rPr lang="es" sz="1500">
                <a:solidFill>
                  <a:srgbClr val="000000"/>
                </a:solidFill>
              </a:rPr>
              <a:t>) {...}</a:t>
            </a:r>
            <a:r>
              <a:rPr lang="es" sz="1500"/>
              <a:t> }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/>
              <a:t>Se pueden organizar los controladores en directorios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s" sz="1500"/>
              <a:t>localhost://CI/</a:t>
            </a:r>
            <a:r>
              <a:rPr lang="es" sz="1500">
                <a:solidFill>
                  <a:srgbClr val="0000FF"/>
                </a:solidFill>
              </a:rPr>
              <a:t>producto/zapato</a:t>
            </a:r>
            <a:r>
              <a:rPr lang="es" sz="1500"/>
              <a:t>/</a:t>
            </a:r>
            <a:r>
              <a:rPr lang="es" sz="1500">
                <a:solidFill>
                  <a:srgbClr val="FF00FF"/>
                </a:solidFill>
              </a:rPr>
              <a:t>comprar</a:t>
            </a:r>
            <a:r>
              <a:rPr lang="es" sz="1500"/>
              <a:t>/</a:t>
            </a:r>
            <a:r>
              <a:rPr lang="es" sz="1500">
                <a:solidFill>
                  <a:srgbClr val="45818E"/>
                </a:solidFill>
              </a:rPr>
              <a:t>4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/>
              <a:t>Se pueden utilizar dentro de cada acción/función parámetros enviados vía GET o POST</a:t>
            </a:r>
          </a:p>
          <a:p>
            <a:pPr lv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Vistas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</a:pPr>
            <a:r>
              <a:rPr lang="es" sz="1200"/>
              <a:t>Son ficheros que se ubican bajo el directorio “application/views”, y contienen HTML “salpicado” de marcas </a:t>
            </a:r>
            <a:r>
              <a:rPr lang="es" sz="1200">
                <a:solidFill>
                  <a:srgbClr val="0000FF"/>
                </a:solidFill>
              </a:rPr>
              <a:t>&lt;?php … ?&gt;</a:t>
            </a:r>
            <a:r>
              <a:rPr lang="es" sz="1200"/>
              <a:t> del estilo </a:t>
            </a:r>
            <a:r>
              <a:rPr lang="es" sz="1200">
                <a:solidFill>
                  <a:srgbClr val="0000FF"/>
                </a:solidFill>
              </a:rPr>
              <a:t>&lt;?=...?&gt;</a:t>
            </a:r>
            <a:r>
              <a:rPr lang="es" sz="1200"/>
              <a:t>, </a:t>
            </a:r>
            <a:r>
              <a:rPr lang="es" sz="1200">
                <a:solidFill>
                  <a:srgbClr val="0000FF"/>
                </a:solidFill>
              </a:rPr>
              <a:t>&lt;?php foreach …. ?&gt;</a:t>
            </a:r>
            <a:r>
              <a:rPr lang="es" sz="1200"/>
              <a:t>, etc.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s" sz="1200"/>
              <a:t>Se cargan </a:t>
            </a:r>
            <a:r>
              <a:rPr lang="es" sz="1200" u="sng"/>
              <a:t>desde un controlador</a:t>
            </a:r>
            <a:r>
              <a:rPr lang="es" sz="1200"/>
              <a:t> mediante </a:t>
            </a:r>
            <a:r>
              <a:rPr lang="es" sz="1200">
                <a:solidFill>
                  <a:srgbClr val="A61C00"/>
                </a:solidFill>
              </a:rPr>
              <a:t>$this -&gt; load -&gt; view(‘ficheroVista’)</a:t>
            </a:r>
          </a:p>
          <a:p>
            <a:pPr marL="914400" lvl="1" indent="-304800" rtl="0">
              <a:spcBef>
                <a:spcPts val="0"/>
              </a:spcBef>
              <a:buSzPct val="100000"/>
            </a:pPr>
            <a:r>
              <a:rPr lang="es" sz="1200"/>
              <a:t>Se cargaría el fichero “application/views/ficheroVista.php” (si no se indica la extensión utiliza .php)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s" sz="1200"/>
              <a:t>También se pueden organizar las vistas en carpetas: </a:t>
            </a:r>
            <a:r>
              <a:rPr lang="es" sz="1200">
                <a:solidFill>
                  <a:srgbClr val="A61C00"/>
                </a:solidFill>
              </a:rPr>
              <a:t>$this -&gt; load -&gt;view(‘c1/c2/ficheroVista’)</a:t>
            </a:r>
          </a:p>
          <a:p>
            <a:pPr marL="914400" lvl="1" indent="-304800" rtl="0">
              <a:spcBef>
                <a:spcPts val="0"/>
              </a:spcBef>
              <a:buSzPct val="100000"/>
            </a:pPr>
            <a:r>
              <a:rPr lang="es" sz="1200"/>
              <a:t>Cargaría el fichero “application/views/c1/c2/ficheroVista.php”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s" sz="1200"/>
              <a:t>Se le pueden pasar datos de la siguiente manera:</a:t>
            </a:r>
          </a:p>
          <a:p>
            <a:pPr marL="914400" lvl="1" indent="-304800" rtl="0">
              <a:spcBef>
                <a:spcPts val="0"/>
              </a:spcBef>
              <a:buSzPct val="100000"/>
            </a:pPr>
            <a:r>
              <a:rPr lang="es" sz="1200">
                <a:solidFill>
                  <a:srgbClr val="A61C00"/>
                </a:solidFill>
              </a:rPr>
              <a:t>$this -&gt; load -&gt; view(‘ficheroVista’,$datos)</a:t>
            </a:r>
            <a:r>
              <a:rPr lang="es" sz="1200"/>
              <a:t>, donde $datos suele ser un array asociativo del estilo:</a:t>
            </a:r>
          </a:p>
          <a:p>
            <a:pPr marL="1371600" lvl="2" indent="-304800" rtl="0">
              <a:spcBef>
                <a:spcPts val="0"/>
              </a:spcBef>
              <a:buSzPct val="100000"/>
            </a:pPr>
            <a:r>
              <a:rPr lang="es" sz="1200"/>
              <a:t>$datos = [ ‘dato1’ =&gt; valor1, ‘dato2’ =&gt; valor2 , ….. ]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s" sz="1200"/>
              <a:t>Los datos pasados de la forma anterior se pueden recuperar en las vistas así de sencillo.</a:t>
            </a:r>
          </a:p>
          <a:p>
            <a:pPr marL="914400" lvl="1" indent="-304800" rtl="0">
              <a:spcBef>
                <a:spcPts val="0"/>
              </a:spcBef>
              <a:buSzPct val="100000"/>
            </a:pPr>
            <a:r>
              <a:rPr lang="es" sz="1200"/>
              <a:t>Ej: </a:t>
            </a:r>
            <a:r>
              <a:rPr lang="es" sz="1200">
                <a:solidFill>
                  <a:srgbClr val="38761D"/>
                </a:solidFill>
              </a:rPr>
              <a:t>&lt;body&gt; …. El valor del dato1 es: </a:t>
            </a:r>
            <a:r>
              <a:rPr lang="es" sz="1200">
                <a:solidFill>
                  <a:srgbClr val="0000FF"/>
                </a:solidFill>
              </a:rPr>
              <a:t>&lt;?= $dato1 ?&gt;</a:t>
            </a:r>
            <a:r>
              <a:rPr lang="es" sz="1200">
                <a:solidFill>
                  <a:srgbClr val="38761D"/>
                </a:solidFill>
              </a:rPr>
              <a:t> &lt;/body&gt;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000000"/>
                </a:solidFill>
              </a:rPr>
              <a:t>También se pueden pasar datos desde el controlador empaquetados en objetos. En ese caso, en lugar de aludir a los índices del array asociativo, aludiremos a los </a:t>
            </a:r>
            <a:r>
              <a:rPr lang="es" sz="1200" u="sng">
                <a:solidFill>
                  <a:srgbClr val="000000"/>
                </a:solidFill>
              </a:rPr>
              <a:t>atributos</a:t>
            </a:r>
            <a:r>
              <a:rPr lang="es" sz="1200">
                <a:solidFill>
                  <a:srgbClr val="000000"/>
                </a:solidFill>
              </a:rPr>
              <a:t> del objeto.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000000"/>
                </a:solidFill>
              </a:rPr>
              <a:t>Se puede obtener el código HTML de la vista en lugar de desplegarla poniendo el último parámetro de view a true.</a:t>
            </a:r>
          </a:p>
          <a:p>
            <a:pPr marL="914400" lvl="1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A61C00"/>
                </a:solidFill>
              </a:rPr>
              <a:t>$this -&gt; load -&gt; view(‘miVista’)</a:t>
            </a:r>
            <a:r>
              <a:rPr lang="es" sz="1200">
                <a:solidFill>
                  <a:srgbClr val="000000"/>
                </a:solidFill>
              </a:rPr>
              <a:t>  transmitiría vía HTTP el código HTML al navegador.</a:t>
            </a:r>
          </a:p>
          <a:p>
            <a:pPr marL="914400" lvl="1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A61C00"/>
                </a:solidFill>
              </a:rPr>
              <a:t>$codigoVista = $this -&gt; load -&gt; view(‘miVista’,’’,true)</a:t>
            </a:r>
            <a:r>
              <a:rPr lang="es" sz="1200">
                <a:solidFill>
                  <a:srgbClr val="000000"/>
                </a:solidFill>
              </a:rPr>
              <a:t>  guardaría en $codigoVista el string que contiene el HTML de la vista.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000000"/>
                </a:solidFill>
              </a:rPr>
              <a:t>Se pueden utilizar helpers en el código de las vistas para facilitar su despliegue.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000000"/>
                </a:solidFill>
              </a:rPr>
              <a:t>Podremos utilizar la función “base_url(..)” del helper “url” para concatenarla a nuestras rutas.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Helpers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8345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/>
              <a:t>Son librerías que nos ayudan a realizar el código de manera más sencilla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/>
              <a:t>Se cargan así:</a:t>
            </a:r>
          </a:p>
          <a:p>
            <a:pPr marL="914400" lvl="1" indent="-3429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1800">
                <a:solidFill>
                  <a:srgbClr val="980000"/>
                </a:solidFill>
              </a:rPr>
              <a:t>$this -&gt; load -&gt; helper (‘nombre_del_helper’)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s" sz="1800"/>
              <a:t>Ej: </a:t>
            </a:r>
            <a:r>
              <a:rPr lang="es" sz="1800">
                <a:solidFill>
                  <a:srgbClr val="980000"/>
                </a:solidFill>
              </a:rPr>
              <a:t>$this -&gt; load -&gt; helper (‘url’)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/>
              <a:t>Una vez cargados se pueden utilizar sus funciones dentro del código.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s" sz="1800"/>
              <a:t>Ej: </a:t>
            </a:r>
            <a:r>
              <a:rPr lang="es" sz="1800" b="1">
                <a:solidFill>
                  <a:srgbClr val="980000"/>
                </a:solidFill>
              </a:rPr>
              <a:t>&lt;?=</a:t>
            </a:r>
            <a:r>
              <a:rPr lang="es" sz="1800"/>
              <a:t> </a:t>
            </a:r>
            <a:r>
              <a:rPr lang="es" sz="1800">
                <a:solidFill>
                  <a:srgbClr val="0000FF"/>
                </a:solidFill>
              </a:rPr>
              <a:t>anchor('blog/comentarios’, 'Pincha aquí')</a:t>
            </a:r>
            <a:r>
              <a:rPr lang="es" sz="1800"/>
              <a:t> </a:t>
            </a:r>
            <a:r>
              <a:rPr lang="es" sz="1800" b="1">
                <a:solidFill>
                  <a:srgbClr val="980000"/>
                </a:solidFill>
              </a:rPr>
              <a:t>?&gt;</a:t>
            </a:r>
          </a:p>
          <a:p>
            <a:pPr marL="1371600" lvl="2" indent="-342900" rtl="0">
              <a:spcBef>
                <a:spcPts val="0"/>
              </a:spcBef>
              <a:buSzPct val="100000"/>
            </a:pPr>
            <a:r>
              <a:rPr lang="es" sz="1800"/>
              <a:t>Devuelve el código HTML de un link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s" sz="1800"/>
              <a:t>Para ver una descripción de todos los helpers de CodeIgniter, pincha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aquí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3700" y="1200150"/>
            <a:ext cx="1213024" cy="3768499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Modelos (1/2)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/>
              <a:t>Primero hay que ajustar los parámetros de la BD en el fichero “</a:t>
            </a:r>
            <a:r>
              <a:rPr lang="es" sz="1800">
                <a:solidFill>
                  <a:srgbClr val="6AA84F"/>
                </a:solidFill>
              </a:rPr>
              <a:t>application/config/</a:t>
            </a:r>
            <a:r>
              <a:rPr lang="es" sz="1800">
                <a:solidFill>
                  <a:srgbClr val="0000FF"/>
                </a:solidFill>
              </a:rPr>
              <a:t>database.php</a:t>
            </a:r>
            <a:r>
              <a:rPr lang="es" sz="1800"/>
              <a:t>”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/>
              <a:t>Son clases que se crean bajo la carpeta “</a:t>
            </a:r>
            <a:r>
              <a:rPr lang="es" sz="1800">
                <a:solidFill>
                  <a:srgbClr val="6AA84F"/>
                </a:solidFill>
              </a:rPr>
              <a:t>application/</a:t>
            </a:r>
            <a:r>
              <a:rPr lang="es" sz="1800">
                <a:solidFill>
                  <a:srgbClr val="0000FF"/>
                </a:solidFill>
              </a:rPr>
              <a:t>models</a:t>
            </a:r>
            <a:r>
              <a:rPr lang="es" sz="1800"/>
              <a:t>”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/>
              <a:t>Deben heredar de “CI_Model”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/>
              <a:t>Cada clase modelo representa a una clase de un DCD. Sus atributos son los atributos de esa clase y sus métodos (funciones) las funciones de clase. También podremos añadir otros métodos para obtener datos de ese modelo que nos resulten útiles.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s" sz="1800"/>
              <a:t>Si queremos mantener una relación objetual más acorde al diseño deberíamos utilizar un software de persistencia como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RedBean PHP</a:t>
            </a:r>
            <a:r>
              <a:rPr lang="es" sz="1800"/>
              <a:t>, ya que si no, deberemos implementar nosotros todas las relaciones ORM “a mano”.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Modelos (2/2)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/>
              <a:t>Para crear un objeto de la clase </a:t>
            </a:r>
            <a:r>
              <a:rPr lang="es" sz="1500">
                <a:solidFill>
                  <a:srgbClr val="980000"/>
                </a:solidFill>
              </a:rPr>
              <a:t>MiModelo </a:t>
            </a:r>
            <a:r>
              <a:rPr lang="es" sz="1500"/>
              <a:t>basta con invocar </a:t>
            </a:r>
            <a:r>
              <a:rPr lang="es" sz="1500">
                <a:solidFill>
                  <a:srgbClr val="980000"/>
                </a:solidFill>
              </a:rPr>
              <a:t>$this-&gt;load-&gt;model(‘miModelo’)</a:t>
            </a:r>
            <a:r>
              <a:rPr lang="es" sz="1500"/>
              <a:t>, desde el código de un controlador. A partir de entonces invocaremos los métodos del modelo (desde el controlador) mediante </a:t>
            </a:r>
            <a:r>
              <a:rPr lang="es" sz="1500">
                <a:solidFill>
                  <a:srgbClr val="980000"/>
                </a:solidFill>
              </a:rPr>
              <a:t>$this-&gt;miModelo-&gt;métodoDelModelo()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/>
              <a:t>Dentro del código de los métodos de un modelo podemos utilizar funciones como…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$this-&gt;load-&gt;database() </a:t>
            </a:r>
            <a:r>
              <a:rPr lang="es" sz="1500"/>
              <a:t>Conecta con la Base de datos y la hace accesible a través de $this-&gt;db</a:t>
            </a:r>
          </a:p>
          <a:p>
            <a:pPr marL="1371600" lvl="2" indent="-323850" rtl="0">
              <a:spcBef>
                <a:spcPts val="0"/>
              </a:spcBef>
              <a:buSzPct val="100000"/>
            </a:pPr>
            <a:r>
              <a:rPr lang="es" sz="1500"/>
              <a:t>Si cargamos el modelo con </a:t>
            </a:r>
            <a:r>
              <a:rPr lang="es" sz="1500">
                <a:solidFill>
                  <a:srgbClr val="980000"/>
                </a:solidFill>
              </a:rPr>
              <a:t>$this-&gt;load-&gt;model(‘miModelo’,’’,true)</a:t>
            </a:r>
            <a:r>
              <a:rPr lang="es" sz="1500"/>
              <a:t>, la BD se conecta automáticamente, y hace innecesario lo anterior.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$this-&gt;db-&gt;get(‘miTabla’)-&gt;result()</a:t>
            </a:r>
            <a:r>
              <a:rPr lang="es" sz="1500"/>
              <a:t> Devuelve todas las filas de ‘miTabla’ como una lista de objetos.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$this-&gt;db-&gt;insert(‘miTabla’,$this)</a:t>
            </a:r>
            <a:r>
              <a:rPr lang="es" sz="1500"/>
              <a:t> Inserta una fila en miTabla con los valores de los atributos de este objeto (se asume que la tabla tiene columnas con los mismos nombres de los atributos, y que éstos son “</a:t>
            </a:r>
            <a:r>
              <a:rPr lang="es" sz="1500" u="sng"/>
              <a:t>public</a:t>
            </a:r>
            <a:r>
              <a:rPr lang="es" sz="1500"/>
              <a:t>”)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$this-&gt;db-&gt;query($miSQL) </a:t>
            </a:r>
            <a:r>
              <a:rPr lang="es" sz="1500">
                <a:solidFill>
                  <a:srgbClr val="000000"/>
                </a:solidFill>
              </a:rPr>
              <a:t>Ejecuta la consulta $miSQL de forma genérica</a:t>
            </a:r>
          </a:p>
          <a:p>
            <a:pPr lv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 dirty="0"/>
              <a:t>Tutorial de codeigniter</a:t>
            </a:r>
          </a:p>
          <a:p>
            <a:pPr marL="914400" lvl="1" indent="-361950" rtl="0">
              <a:spcBef>
                <a:spcPts val="0"/>
              </a:spcBef>
              <a:buSzPct val="100000"/>
            </a:pPr>
            <a:r>
              <a:rPr lang="es" sz="2100" u="sng" dirty="0">
                <a:solidFill>
                  <a:schemeClr val="hlink"/>
                </a:solidFill>
                <a:hlinkClick r:id="rId3"/>
              </a:rPr>
              <a:t>http://www.codeigniter.com/user_guide/general/index.html</a:t>
            </a:r>
          </a:p>
          <a:p>
            <a:pPr fontAlgn="base"/>
            <a:r>
              <a:rPr lang="es-ES" dirty="0"/>
              <a:t> </a:t>
            </a:r>
            <a:r>
              <a:rPr lang="es-ES" dirty="0" smtClean="0"/>
              <a:t>  Manual </a:t>
            </a:r>
            <a:r>
              <a:rPr lang="es-ES" dirty="0"/>
              <a:t>de comandos de “</a:t>
            </a:r>
            <a:r>
              <a:rPr lang="es-ES" dirty="0" err="1"/>
              <a:t>model</a:t>
            </a:r>
            <a:r>
              <a:rPr lang="es-ES" dirty="0"/>
              <a:t>”</a:t>
            </a:r>
          </a:p>
          <a:p>
            <a:pPr lvl="1" fontAlgn="base"/>
            <a:r>
              <a:rPr lang="es-ES" u="sng" smtClean="0">
                <a:hlinkClick r:id="rId4"/>
              </a:rPr>
              <a:t>http</a:t>
            </a:r>
            <a:r>
              <a:rPr lang="es-ES" u="sng" dirty="0">
                <a:hlinkClick r:id="rId4"/>
              </a:rPr>
              <a:t>://escodeigniter.com/guia_usuario/database/active_record.html</a:t>
            </a:r>
            <a:endParaRPr lang="es-ES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Office PowerPoint</Application>
  <PresentationFormat>Presentación en pantalla (16:9)</PresentationFormat>
  <Paragraphs>77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label</vt:lpstr>
      <vt:lpstr>Code igniter básico</vt:lpstr>
      <vt:lpstr>Descarga e instalación</vt:lpstr>
      <vt:lpstr>Ajuste iniciales: URL’s y controlador</vt:lpstr>
      <vt:lpstr>Controladores</vt:lpstr>
      <vt:lpstr>Vistas</vt:lpstr>
      <vt:lpstr>Helpers</vt:lpstr>
      <vt:lpstr>Modelos (1/2)</vt:lpstr>
      <vt:lpstr>Modelos (2/2)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igniter básico</dc:title>
  <cp:lastModifiedBy>alumno</cp:lastModifiedBy>
  <cp:revision>1</cp:revision>
  <dcterms:modified xsi:type="dcterms:W3CDTF">2015-12-16T12:10:46Z</dcterms:modified>
</cp:coreProperties>
</file>