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Source Code Pro"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7D7C2FC-C627-46FC-8FF9-8138571F0F06}">
  <a:tblStyle styleId="{F7D7C2FC-C627-46FC-8FF9-8138571F0F0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102" y="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1595964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s"/>
              <a:t>En la versión anterior se creaba así:</a:t>
            </a:r>
          </a:p>
          <a:p>
            <a:pPr lvl="0" rtl="0">
              <a:spcBef>
                <a:spcPts val="0"/>
              </a:spcBef>
              <a:buNone/>
            </a:pPr>
            <a:endParaRPr/>
          </a:p>
          <a:p>
            <a:pPr lvl="0" rtl="0">
              <a:spcBef>
                <a:spcPts val="0"/>
              </a:spcBef>
              <a:buNone/>
            </a:pPr>
            <a:r>
              <a:rPr lang="es"/>
              <a:t>// Inicialización de la sesión Hibernate para operaciones de</a:t>
            </a:r>
          </a:p>
          <a:p>
            <a:pPr lvl="0" rtl="0">
              <a:spcBef>
                <a:spcPts val="0"/>
              </a:spcBef>
              <a:buNone/>
            </a:pPr>
            <a:r>
              <a:rPr lang="es"/>
              <a:t>		// persistencia</a:t>
            </a:r>
          </a:p>
          <a:p>
            <a:pPr lvl="0" rtl="0">
              <a:spcBef>
                <a:spcPts val="0"/>
              </a:spcBef>
              <a:buNone/>
            </a:pPr>
            <a:r>
              <a:rPr lang="es"/>
              <a:t>		Configuration configuration = new Configuration().configure();</a:t>
            </a:r>
          </a:p>
          <a:p>
            <a:pPr lvl="0" rtl="0">
              <a:spcBef>
                <a:spcPts val="0"/>
              </a:spcBef>
              <a:buNone/>
            </a:pPr>
            <a:r>
              <a:rPr lang="es"/>
              <a:t>		ServiceRegistry serviceRegistry = new StandardServiceRegistryBuilder()</a:t>
            </a:r>
          </a:p>
          <a:p>
            <a:pPr lvl="0" rtl="0">
              <a:spcBef>
                <a:spcPts val="0"/>
              </a:spcBef>
              <a:buNone/>
            </a:pPr>
            <a:r>
              <a:rPr lang="es"/>
              <a:t>				.applySettings(configuration.getProperties()).build();</a:t>
            </a:r>
          </a:p>
          <a:p>
            <a:pPr lvl="0" rtl="0">
              <a:spcBef>
                <a:spcPts val="0"/>
              </a:spcBef>
              <a:buNone/>
            </a:pPr>
            <a:r>
              <a:rPr lang="es"/>
              <a:t>		SessionFactory factoria=configuration.buildSessionFactory(serviceRegistry);</a:t>
            </a:r>
          </a:p>
          <a:p>
            <a:pPr lvl="0" rtl="0">
              <a:spcBef>
                <a:spcPts val="0"/>
              </a:spcBef>
              <a:buNone/>
            </a:pPr>
            <a:r>
              <a:rPr lang="es"/>
              <a:t>		this.ss=factoria.openSession();</a:t>
            </a:r>
          </a:p>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11" name="Shape 11"/>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12" name="Shape 12"/>
          <p:cNvSpPr txBox="1">
            <a:spLocks noGrp="1"/>
          </p:cNvSpPr>
          <p:nvPr>
            <p:ph type="ctrTitle"/>
          </p:nvPr>
        </p:nvSpPr>
        <p:spPr>
          <a:xfrm>
            <a:off x="685800" y="473108"/>
            <a:ext cx="7772400" cy="2842199"/>
          </a:xfrm>
          <a:prstGeom prst="rect">
            <a:avLst/>
          </a:prstGeom>
        </p:spPr>
        <p:txBody>
          <a:bodyPr lIns="91425" tIns="91425" rIns="91425" bIns="91425" anchor="b" anchorCtr="0"/>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a:endParaRPr/>
          </a:p>
        </p:txBody>
      </p:sp>
      <p:sp>
        <p:nvSpPr>
          <p:cNvPr id="13" name="Shape 13"/>
          <p:cNvSpPr txBox="1">
            <a:spLocks noGrp="1"/>
          </p:cNvSpPr>
          <p:nvPr>
            <p:ph type="subTitle" idx="1"/>
          </p:nvPr>
        </p:nvSpPr>
        <p:spPr>
          <a:xfrm>
            <a:off x="685800" y="3896921"/>
            <a:ext cx="7772400" cy="460800"/>
          </a:xfrm>
          <a:prstGeom prst="rect">
            <a:avLst/>
          </a:prstGeom>
        </p:spPr>
        <p:txBody>
          <a:bodyPr lIns="91425" tIns="91425" rIns="91425" bIns="91425" anchor="ctr" anchorCtr="0"/>
          <a:lstStyle>
            <a:lvl1pPr lvl="0">
              <a:spcBef>
                <a:spcPts val="0"/>
              </a:spcBef>
              <a:buNone/>
              <a:defRPr/>
            </a:lvl1pPr>
            <a:lvl2pPr lvl="1">
              <a:spcBef>
                <a:spcPts val="0"/>
              </a:spcBef>
              <a:buSzPct val="100000"/>
              <a:buNone/>
              <a:defRPr sz="3000"/>
            </a:lvl2pPr>
            <a:lvl3pPr lvl="2">
              <a:spcBef>
                <a:spcPts val="0"/>
              </a:spcBef>
              <a:buSzPct val="100000"/>
              <a:buNone/>
              <a:defRPr sz="3000"/>
            </a:lvl3pPr>
            <a:lvl4pPr lvl="3">
              <a:spcBef>
                <a:spcPts val="0"/>
              </a:spcBef>
              <a:buSzPct val="100000"/>
              <a:buNone/>
              <a:defRPr sz="3000"/>
            </a:lvl4pPr>
            <a:lvl5pPr lvl="4">
              <a:spcBef>
                <a:spcPts val="0"/>
              </a:spcBef>
              <a:buSzPct val="100000"/>
              <a:buNone/>
              <a:defRPr sz="3000"/>
            </a:lvl5pPr>
            <a:lvl6pPr lvl="5">
              <a:spcBef>
                <a:spcPts val="0"/>
              </a:spcBef>
              <a:buSzPct val="100000"/>
              <a:buNone/>
              <a:defRPr sz="3000"/>
            </a:lvl6pPr>
            <a:lvl7pPr lvl="6">
              <a:spcBef>
                <a:spcPts val="0"/>
              </a:spcBef>
              <a:buSzPct val="100000"/>
              <a:buNone/>
              <a:defRPr sz="3000"/>
            </a:lvl7pPr>
            <a:lvl8pPr lvl="7">
              <a:spcBef>
                <a:spcPts val="0"/>
              </a:spcBef>
              <a:buSzPct val="100000"/>
              <a:buNone/>
              <a:defRPr sz="3000"/>
            </a:lvl8pPr>
            <a:lvl9pPr lvl="8">
              <a:spcBef>
                <a:spcPts val="0"/>
              </a:spcBef>
              <a:buSzPct val="100000"/>
              <a:buNone/>
              <a:defRPr sz="3000"/>
            </a:lvl9pPr>
          </a:lstStyle>
          <a:p>
            <a:endParaRPr/>
          </a:p>
        </p:txBody>
      </p:sp>
      <p:sp>
        <p:nvSpPr>
          <p:cNvPr id="14" name="Shape 14"/>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17" name="Shape 17"/>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18" name="Shape 18"/>
          <p:cNvSpPr txBox="1">
            <a:spLocks noGrp="1"/>
          </p:cNvSpPr>
          <p:nvPr>
            <p:ph type="title"/>
          </p:nvPr>
        </p:nvSpPr>
        <p:spPr>
          <a:xfrm>
            <a:off x="457200" y="139527"/>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23" name="Shape 23"/>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24" name="Shape 24"/>
          <p:cNvSpPr txBox="1">
            <a:spLocks noGrp="1"/>
          </p:cNvSpPr>
          <p:nvPr>
            <p:ph type="title"/>
          </p:nvPr>
        </p:nvSpPr>
        <p:spPr>
          <a:xfrm>
            <a:off x="457200" y="139527"/>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457200" y="1200150"/>
            <a:ext cx="3925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27" name="Shape 27"/>
          <p:cNvSpPr txBox="1">
            <a:spLocks noGrp="1"/>
          </p:cNvSpPr>
          <p:nvPr>
            <p:ph type="body" idx="2"/>
          </p:nvPr>
        </p:nvSpPr>
        <p:spPr>
          <a:xfrm>
            <a:off x="4761353" y="1200150"/>
            <a:ext cx="3925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31" name="Shape 31"/>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32" name="Shape 32"/>
          <p:cNvSpPr txBox="1">
            <a:spLocks noGrp="1"/>
          </p:cNvSpPr>
          <p:nvPr>
            <p:ph type="title"/>
          </p:nvPr>
        </p:nvSpPr>
        <p:spPr>
          <a:xfrm>
            <a:off x="457200" y="139527"/>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372035" y="4276652"/>
            <a:ext cx="8399999" cy="649199"/>
          </a:xfrm>
          <a:prstGeom prst="rect">
            <a:avLst/>
          </a:prstGeom>
        </p:spPr>
        <p:txBody>
          <a:bodyPr lIns="91425" tIns="91425" rIns="91425" bIns="91425" anchor="t" anchorCtr="0"/>
          <a:lstStyle>
            <a:lvl1pPr lvl="0">
              <a:spcBef>
                <a:spcPts val="0"/>
              </a:spcBef>
              <a:buClr>
                <a:schemeClr val="lt1"/>
              </a:buClr>
              <a:buSzPct val="100000"/>
              <a:buNone/>
              <a:defRPr sz="2400" b="1">
                <a:solidFill>
                  <a:schemeClr val="lt1"/>
                </a:solidFill>
              </a:defRPr>
            </a:lvl1pPr>
          </a:lstStyle>
          <a:p>
            <a:endParaRPr/>
          </a:p>
        </p:txBody>
      </p:sp>
      <p:sp>
        <p:nvSpPr>
          <p:cNvPr id="36" name="Shape 36"/>
          <p:cNvSpPr/>
          <p:nvPr/>
        </p:nvSpPr>
        <p:spPr>
          <a:xfrm>
            <a:off x="372035" y="233279"/>
            <a:ext cx="8399999" cy="3868499"/>
          </a:xfrm>
          <a:prstGeom prst="roundRect">
            <a:avLst>
              <a:gd name="adj" fmla="val 2776"/>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37" name="Shape 37"/>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8"/>
        <p:cNvGrpSpPr/>
        <p:nvPr/>
      </p:nvGrpSpPr>
      <p:grpSpPr>
        <a:xfrm>
          <a:off x="0" y="0"/>
          <a:ext cx="0" cy="0"/>
          <a:chOff x="0" y="0"/>
          <a:chExt cx="0" cy="0"/>
        </a:xfrm>
      </p:grpSpPr>
      <p:sp>
        <p:nvSpPr>
          <p:cNvPr id="39" name="Shape 39"/>
          <p:cNvSpPr/>
          <p:nvPr/>
        </p:nvSpPr>
        <p:spPr>
          <a:xfrm>
            <a:off x="372035" y="235584"/>
            <a:ext cx="8399999" cy="4672199"/>
          </a:xfrm>
          <a:prstGeom prst="roundRect">
            <a:avLst>
              <a:gd name="adj" fmla="val 2255"/>
            </a:avLst>
          </a:prstGeom>
          <a:solidFill>
            <a:srgbClr val="FFFFFF"/>
          </a:solidFill>
          <a:ln>
            <a:noFill/>
          </a:ln>
        </p:spPr>
        <p:txBody>
          <a:bodyPr lIns="91425" tIns="45700" rIns="91425" bIns="45700" anchor="ctr" anchorCtr="0">
            <a:noAutofit/>
          </a:bodyPr>
          <a:lstStyle/>
          <a:p>
            <a:pPr lvl="0">
              <a:spcBef>
                <a:spcPts val="0"/>
              </a:spcBef>
              <a:buNone/>
            </a:pPr>
            <a:endParaRPr/>
          </a:p>
        </p:txBody>
      </p:sp>
      <p:sp>
        <p:nvSpPr>
          <p:cNvPr id="40" name="Shape 40"/>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lvl="0">
              <a:spcBef>
                <a:spcPts val="0"/>
              </a:spcBef>
              <a:buClr>
                <a:schemeClr val="dk2"/>
              </a:buClr>
              <a:buSzPct val="100000"/>
              <a:buNone/>
              <a:defRPr sz="3600" b="1">
                <a:solidFill>
                  <a:schemeClr val="dk2"/>
                </a:solidFill>
              </a:defRPr>
            </a:lvl1pPr>
            <a:lvl2pPr lvl="1">
              <a:spcBef>
                <a:spcPts val="0"/>
              </a:spcBef>
              <a:buClr>
                <a:schemeClr val="dk2"/>
              </a:buClr>
              <a:buSzPct val="100000"/>
              <a:buNone/>
              <a:defRPr sz="3600" b="1">
                <a:solidFill>
                  <a:schemeClr val="dk2"/>
                </a:solidFill>
              </a:defRPr>
            </a:lvl2pPr>
            <a:lvl3pPr lvl="2">
              <a:spcBef>
                <a:spcPts val="0"/>
              </a:spcBef>
              <a:buClr>
                <a:schemeClr val="dk2"/>
              </a:buClr>
              <a:buSzPct val="100000"/>
              <a:buNone/>
              <a:defRPr sz="3600" b="1">
                <a:solidFill>
                  <a:schemeClr val="dk2"/>
                </a:solidFill>
              </a:defRPr>
            </a:lvl3pPr>
            <a:lvl4pPr lvl="3">
              <a:spcBef>
                <a:spcPts val="0"/>
              </a:spcBef>
              <a:buClr>
                <a:schemeClr val="dk2"/>
              </a:buClr>
              <a:buSzPct val="100000"/>
              <a:buNone/>
              <a:defRPr sz="3600" b="1">
                <a:solidFill>
                  <a:schemeClr val="dk2"/>
                </a:solidFill>
              </a:defRPr>
            </a:lvl4pPr>
            <a:lvl5pPr lvl="4">
              <a:spcBef>
                <a:spcPts val="0"/>
              </a:spcBef>
              <a:buClr>
                <a:schemeClr val="dk2"/>
              </a:buClr>
              <a:buSzPct val="100000"/>
              <a:buNone/>
              <a:defRPr sz="3600" b="1">
                <a:solidFill>
                  <a:schemeClr val="dk2"/>
                </a:solidFill>
              </a:defRPr>
            </a:lvl5pPr>
            <a:lvl6pPr lvl="5">
              <a:spcBef>
                <a:spcPts val="0"/>
              </a:spcBef>
              <a:buClr>
                <a:schemeClr val="dk2"/>
              </a:buClr>
              <a:buSzPct val="100000"/>
              <a:buNone/>
              <a:defRPr sz="3600" b="1">
                <a:solidFill>
                  <a:schemeClr val="dk2"/>
                </a:solidFill>
              </a:defRPr>
            </a:lvl6pPr>
            <a:lvl7pPr lvl="6">
              <a:spcBef>
                <a:spcPts val="0"/>
              </a:spcBef>
              <a:buClr>
                <a:schemeClr val="dk2"/>
              </a:buClr>
              <a:buSzPct val="100000"/>
              <a:buNone/>
              <a:defRPr sz="3600" b="1">
                <a:solidFill>
                  <a:schemeClr val="dk2"/>
                </a:solidFill>
              </a:defRPr>
            </a:lvl7pPr>
            <a:lvl8pPr lvl="7">
              <a:spcBef>
                <a:spcPts val="0"/>
              </a:spcBef>
              <a:buClr>
                <a:schemeClr val="dk2"/>
              </a:buClr>
              <a:buSzPct val="100000"/>
              <a:buNone/>
              <a:defRPr sz="3600" b="1">
                <a:solidFill>
                  <a:schemeClr val="dk2"/>
                </a:solidFill>
              </a:defRPr>
            </a:lvl8pPr>
            <a:lvl9pPr lvl="8">
              <a:spcBef>
                <a:spcPts val="0"/>
              </a:spcBef>
              <a:buClr>
                <a:schemeClr val="dk2"/>
              </a:buClr>
              <a:buSzPct val="100000"/>
              <a:buNone/>
              <a:defRPr sz="3600" b="1">
                <a:solidFill>
                  <a:schemeClr val="dk2"/>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300">
                <a:solidFill>
                  <a:schemeClr val="lt1"/>
                </a:solidFill>
              </a:rPr>
              <a:t>‹Nº›</a:t>
            </a:fld>
            <a:endParaRPr lang="es" sz="130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javatutoriales.com/2009/09/hibernate-parte-7-hql-primera-parte.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owtodoinjava.com/2014/09/25/hibernate-jpa-cascade-type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ackoverflow.com/questions/5862680/whats-the-advantage-of-persist-vs-save-in-hibernat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hibernate.org/or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lvl="0">
              <a:spcBef>
                <a:spcPts val="0"/>
              </a:spcBef>
              <a:buNone/>
            </a:pPr>
            <a:r>
              <a:rPr lang="es"/>
              <a:t>Persistencia con Hibernate</a:t>
            </a:r>
          </a:p>
        </p:txBody>
      </p:sp>
      <p:sp>
        <p:nvSpPr>
          <p:cNvPr id="46" name="Shape 46"/>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lvl="0">
              <a:spcBef>
                <a:spcPts val="0"/>
              </a:spcBef>
              <a:buNone/>
            </a:pPr>
            <a:r>
              <a:rPr lang="es"/>
              <a:t>Realizado por A.Garay (dpto.de Informática)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p:nvPr/>
        </p:nvSpPr>
        <p:spPr>
          <a:xfrm>
            <a:off x="414375" y="2430325"/>
            <a:ext cx="8272200" cy="857400"/>
          </a:xfrm>
          <a:prstGeom prst="rect">
            <a:avLst/>
          </a:prstGeom>
          <a:noFill/>
          <a:ln w="9525" cap="flat" cmpd="sng">
            <a:solidFill>
              <a:srgbClr val="98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s" sz="3600" b="1"/>
              <a:t>Pojo </a:t>
            </a:r>
            <a:r>
              <a:rPr lang="es" sz="3600"/>
              <a:t>p = session.</a:t>
            </a:r>
            <a:r>
              <a:rPr lang="es" sz="3600" i="1">
                <a:solidFill>
                  <a:srgbClr val="0000FF"/>
                </a:solidFill>
              </a:rPr>
              <a:t>load</a:t>
            </a:r>
            <a:r>
              <a:rPr lang="es" sz="3600"/>
              <a:t>(Pojo.class, 1L);</a:t>
            </a:r>
          </a:p>
        </p:txBody>
      </p:sp>
      <p:sp>
        <p:nvSpPr>
          <p:cNvPr id="104" name="Shape 10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sz="3400"/>
              <a:t>Recuperar un POJO conociendo su id</a:t>
            </a:r>
          </a:p>
        </p:txBody>
      </p:sp>
      <p:sp>
        <p:nvSpPr>
          <p:cNvPr id="105" name="Shape 105"/>
          <p:cNvSpPr/>
          <p:nvPr/>
        </p:nvSpPr>
        <p:spPr>
          <a:xfrm>
            <a:off x="7461250" y="2649905"/>
            <a:ext cx="479399" cy="457800"/>
          </a:xfrm>
          <a:prstGeom prst="roundRect">
            <a:avLst>
              <a:gd name="adj" fmla="val 16667"/>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6" name="Shape 106"/>
          <p:cNvCxnSpPr>
            <a:endCxn id="105" idx="2"/>
          </p:cNvCxnSpPr>
          <p:nvPr/>
        </p:nvCxnSpPr>
        <p:spPr>
          <a:xfrm rot="10800000" flipH="1">
            <a:off x="6218950" y="3107705"/>
            <a:ext cx="1482000" cy="1133100"/>
          </a:xfrm>
          <a:prstGeom prst="straightConnector1">
            <a:avLst/>
          </a:prstGeom>
          <a:noFill/>
          <a:ln w="19050" cap="flat" cmpd="sng">
            <a:solidFill>
              <a:schemeClr val="dk2"/>
            </a:solidFill>
            <a:prstDash val="solid"/>
            <a:round/>
            <a:headEnd type="none" w="lg" len="lg"/>
            <a:tailEnd type="triangle" w="lg" len="lg"/>
          </a:ln>
        </p:spPr>
      </p:cxnSp>
      <p:sp>
        <p:nvSpPr>
          <p:cNvPr id="107" name="Shape 107"/>
          <p:cNvSpPr txBox="1"/>
          <p:nvPr/>
        </p:nvSpPr>
        <p:spPr>
          <a:xfrm>
            <a:off x="5020275" y="4186405"/>
            <a:ext cx="3192899" cy="544800"/>
          </a:xfrm>
          <a:prstGeom prst="rect">
            <a:avLst/>
          </a:prstGeom>
          <a:noFill/>
          <a:ln>
            <a:noFill/>
          </a:ln>
        </p:spPr>
        <p:txBody>
          <a:bodyPr lIns="91425" tIns="91425" rIns="91425" bIns="91425" anchor="t" anchorCtr="0">
            <a:noAutofit/>
          </a:bodyPr>
          <a:lstStyle/>
          <a:p>
            <a:pPr lvl="0">
              <a:spcBef>
                <a:spcPts val="0"/>
              </a:spcBef>
              <a:buNone/>
            </a:pPr>
            <a:r>
              <a:rPr lang="es"/>
              <a:t>Introducir aquí el id conocido. Cualificarlo con “L” para que sea long</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sz="3400"/>
              <a:t>Recuperar una lista de POJO’s</a:t>
            </a:r>
          </a:p>
        </p:txBody>
      </p:sp>
      <p:sp>
        <p:nvSpPr>
          <p:cNvPr id="113" name="Shape 113"/>
          <p:cNvSpPr txBox="1">
            <a:spLocks noGrp="1"/>
          </p:cNvSpPr>
          <p:nvPr>
            <p:ph type="body" idx="1"/>
          </p:nvPr>
        </p:nvSpPr>
        <p:spPr>
          <a:xfrm>
            <a:off x="457200" y="3297425"/>
            <a:ext cx="8229600" cy="1657500"/>
          </a:xfrm>
          <a:prstGeom prst="rect">
            <a:avLst/>
          </a:prstGeom>
        </p:spPr>
        <p:txBody>
          <a:bodyPr lIns="91425" tIns="91425" rIns="91425" bIns="91425" anchor="t" anchorCtr="0">
            <a:noAutofit/>
          </a:bodyPr>
          <a:lstStyle/>
          <a:p>
            <a:pPr marL="457200" lvl="0" indent="-342900" rtl="0">
              <a:spcBef>
                <a:spcPts val="0"/>
              </a:spcBef>
              <a:buSzPct val="100000"/>
            </a:pPr>
            <a:r>
              <a:rPr lang="es" sz="1800"/>
              <a:t>Utilizaremos un lenguaje de consultas propio de Hibernate, llamado </a:t>
            </a:r>
            <a:r>
              <a:rPr lang="es" sz="1800" b="1" u="sng">
                <a:solidFill>
                  <a:schemeClr val="hlink"/>
                </a:solidFill>
                <a:hlinkClick r:id="rId3"/>
              </a:rPr>
              <a:t>HQL </a:t>
            </a:r>
            <a:r>
              <a:rPr lang="es" sz="1800"/>
              <a:t>(hibernate query language)</a:t>
            </a:r>
          </a:p>
          <a:p>
            <a:pPr marL="457200" lvl="0" indent="-342900" rtl="0">
              <a:spcBef>
                <a:spcPts val="0"/>
              </a:spcBef>
              <a:buSzPct val="100000"/>
            </a:pPr>
            <a:r>
              <a:rPr lang="es" sz="1800"/>
              <a:t>En su forma más sencilla, la consulta HQL “</a:t>
            </a:r>
            <a:r>
              <a:rPr lang="es" sz="1800" i="1">
                <a:solidFill>
                  <a:srgbClr val="980000"/>
                </a:solidFill>
              </a:rPr>
              <a:t>from &lt;Clase&gt;</a:t>
            </a:r>
            <a:r>
              <a:rPr lang="es" sz="1800"/>
              <a:t>” me devuelve una lista de todos los objetos almacenados en la BD de una determinada clase.</a:t>
            </a:r>
          </a:p>
        </p:txBody>
      </p:sp>
      <p:sp>
        <p:nvSpPr>
          <p:cNvPr id="114" name="Shape 114"/>
          <p:cNvSpPr txBox="1"/>
          <p:nvPr/>
        </p:nvSpPr>
        <p:spPr>
          <a:xfrm>
            <a:off x="450406" y="1287325"/>
            <a:ext cx="8272200" cy="1714199"/>
          </a:xfrm>
          <a:prstGeom prst="rect">
            <a:avLst/>
          </a:prstGeom>
          <a:noFill/>
          <a:ln w="9525" cap="flat" cmpd="sng">
            <a:solidFill>
              <a:srgbClr val="98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s" sz="2400" b="1" dirty="0"/>
              <a:t>List&lt;Pojo&gt; </a:t>
            </a:r>
            <a:r>
              <a:rPr lang="es" sz="2400" dirty="0"/>
              <a:t>pojos = session.</a:t>
            </a:r>
            <a:r>
              <a:rPr lang="es" sz="2400" i="1" dirty="0">
                <a:solidFill>
                  <a:srgbClr val="0000FF"/>
                </a:solidFill>
              </a:rPr>
              <a:t>createQuery</a:t>
            </a:r>
            <a:r>
              <a:rPr lang="es" sz="2400" dirty="0"/>
              <a:t>(“</a:t>
            </a:r>
            <a:r>
              <a:rPr lang="es" sz="2400" dirty="0">
                <a:solidFill>
                  <a:srgbClr val="980000"/>
                </a:solidFill>
              </a:rPr>
              <a:t>from Pojo</a:t>
            </a:r>
            <a:r>
              <a:rPr lang="es" sz="2400" dirty="0"/>
              <a:t>”).</a:t>
            </a:r>
            <a:r>
              <a:rPr lang="es" sz="2400" i="1" dirty="0">
                <a:solidFill>
                  <a:srgbClr val="0000FF"/>
                </a:solidFill>
              </a:rPr>
              <a:t>list</a:t>
            </a:r>
            <a:r>
              <a:rPr lang="es" sz="2400" dirty="0"/>
              <a:t>();</a:t>
            </a:r>
          </a:p>
          <a:p>
            <a:pPr lvl="0" rtl="0">
              <a:spcBef>
                <a:spcPts val="0"/>
              </a:spcBef>
              <a:buNone/>
            </a:pPr>
            <a:r>
              <a:rPr lang="es" sz="2400" dirty="0"/>
              <a:t>for ( </a:t>
            </a:r>
            <a:r>
              <a:rPr lang="es" sz="2400" b="1" dirty="0"/>
              <a:t>Pojo </a:t>
            </a:r>
            <a:r>
              <a:rPr lang="es" sz="2400" dirty="0"/>
              <a:t>pojo : pojos ) {</a:t>
            </a:r>
          </a:p>
          <a:p>
            <a:pPr lvl="0" rtl="0">
              <a:spcBef>
                <a:spcPts val="0"/>
              </a:spcBef>
              <a:buNone/>
            </a:pPr>
            <a:r>
              <a:rPr lang="es" sz="2400" dirty="0"/>
              <a:t>	pojo.</a:t>
            </a:r>
            <a:r>
              <a:rPr lang="es" sz="2400" i="1" dirty="0">
                <a:solidFill>
                  <a:srgbClr val="0000FF"/>
                </a:solidFill>
              </a:rPr>
              <a:t>metodoDelPojo</a:t>
            </a:r>
            <a:r>
              <a:rPr lang="es" sz="2400" dirty="0"/>
              <a:t>();</a:t>
            </a:r>
          </a:p>
          <a:p>
            <a:pPr lvl="0" rtl="0">
              <a:spcBef>
                <a:spcPts val="0"/>
              </a:spcBef>
              <a:buNone/>
            </a:pPr>
            <a:r>
              <a:rPr lang="es" sz="2400" dirty="0"/>
              <a:t>}</a:t>
            </a:r>
          </a:p>
        </p:txBody>
      </p:sp>
      <p:sp>
        <p:nvSpPr>
          <p:cNvPr id="115" name="Shape 115"/>
          <p:cNvSpPr/>
          <p:nvPr/>
        </p:nvSpPr>
        <p:spPr>
          <a:xfrm>
            <a:off x="2724150" y="1857375"/>
            <a:ext cx="747600" cy="276300"/>
          </a:xfrm>
          <a:prstGeom prst="roundRect">
            <a:avLst>
              <a:gd name="adj" fmla="val 16667"/>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885950" y="1852612"/>
            <a:ext cx="628499" cy="276300"/>
          </a:xfrm>
          <a:prstGeom prst="roundRect">
            <a:avLst>
              <a:gd name="adj" fmla="val 16667"/>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157412" y="1490662"/>
            <a:ext cx="747600" cy="276300"/>
          </a:xfrm>
          <a:prstGeom prst="roundRect">
            <a:avLst>
              <a:gd name="adj" fmla="val 16667"/>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403648" y="2219325"/>
            <a:ext cx="628499" cy="276300"/>
          </a:xfrm>
          <a:prstGeom prst="roundRect">
            <a:avLst>
              <a:gd name="adj" fmla="val 16667"/>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es" sz="3400"/>
              <a:t>Recuperar una lista de resultados</a:t>
            </a:r>
          </a:p>
        </p:txBody>
      </p:sp>
      <p:sp>
        <p:nvSpPr>
          <p:cNvPr id="124" name="Shape 124"/>
          <p:cNvSpPr txBox="1"/>
          <p:nvPr/>
        </p:nvSpPr>
        <p:spPr>
          <a:xfrm>
            <a:off x="517600" y="1275525"/>
            <a:ext cx="8102399" cy="2395800"/>
          </a:xfrm>
          <a:prstGeom prst="rect">
            <a:avLst/>
          </a:prstGeom>
          <a:noFill/>
          <a:ln w="9525" cap="flat" cmpd="sng">
            <a:solidFill>
              <a:srgbClr val="98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sz="1800" b="1"/>
              <a:t>List&lt;Object[]&gt; </a:t>
            </a:r>
            <a:r>
              <a:rPr lang="es" sz="1800"/>
              <a:t>filas = session.</a:t>
            </a:r>
            <a:r>
              <a:rPr lang="es" sz="1800" i="1">
                <a:solidFill>
                  <a:srgbClr val="0000FF"/>
                </a:solidFill>
              </a:rPr>
              <a:t>createQuery</a:t>
            </a:r>
            <a:r>
              <a:rPr lang="es" sz="1800"/>
              <a:t>(“</a:t>
            </a:r>
            <a:r>
              <a:rPr lang="es" sz="1800">
                <a:solidFill>
                  <a:srgbClr val="980000"/>
                </a:solidFill>
              </a:rPr>
              <a:t>consulta HQL</a:t>
            </a:r>
            <a:r>
              <a:rPr lang="es" sz="1800"/>
              <a:t>”).</a:t>
            </a:r>
            <a:r>
              <a:rPr lang="es" sz="1800" i="1">
                <a:solidFill>
                  <a:srgbClr val="0000FF"/>
                </a:solidFill>
              </a:rPr>
              <a:t>list</a:t>
            </a:r>
            <a:r>
              <a:rPr lang="es" sz="1800"/>
              <a:t>();</a:t>
            </a:r>
          </a:p>
          <a:p>
            <a:pPr lvl="0" rtl="0">
              <a:spcBef>
                <a:spcPts val="0"/>
              </a:spcBef>
              <a:buNone/>
            </a:pPr>
            <a:r>
              <a:rPr lang="es" sz="1800"/>
              <a:t>for ( </a:t>
            </a:r>
            <a:r>
              <a:rPr lang="es" sz="1800" b="1"/>
              <a:t>Object[]</a:t>
            </a:r>
            <a:r>
              <a:rPr lang="es" sz="1800"/>
              <a:t> fila : filas)</a:t>
            </a:r>
            <a:br>
              <a:rPr lang="es" sz="1800"/>
            </a:br>
            <a:r>
              <a:rPr lang="es" sz="1800"/>
              <a:t>        {</a:t>
            </a:r>
          </a:p>
          <a:p>
            <a:pPr marL="457200" lvl="0" indent="457200" rtl="0">
              <a:spcBef>
                <a:spcPts val="0"/>
              </a:spcBef>
              <a:buNone/>
            </a:pPr>
            <a:r>
              <a:rPr lang="es" sz="1800"/>
              <a:t>for (</a:t>
            </a:r>
            <a:r>
              <a:rPr lang="es" sz="1800" b="1"/>
              <a:t>Object</a:t>
            </a:r>
            <a:r>
              <a:rPr lang="es" sz="1800"/>
              <a:t> columna : fila ) { </a:t>
            </a:r>
            <a:br>
              <a:rPr lang="es" sz="1800"/>
            </a:br>
            <a:r>
              <a:rPr lang="es" sz="1800"/>
              <a:t>            System.out.</a:t>
            </a:r>
            <a:r>
              <a:rPr lang="es" sz="1800" i="1">
                <a:solidFill>
                  <a:srgbClr val="0000FF"/>
                </a:solidFill>
              </a:rPr>
              <a:t>print</a:t>
            </a:r>
            <a:r>
              <a:rPr lang="es" sz="1800"/>
              <a:t>(columna + " // " );</a:t>
            </a:r>
            <a:br>
              <a:rPr lang="es" sz="1800"/>
            </a:br>
            <a:r>
              <a:rPr lang="es" sz="1800"/>
              <a:t>        }</a:t>
            </a:r>
          </a:p>
          <a:p>
            <a:pPr marL="457200" lvl="0" indent="0" rtl="0">
              <a:spcBef>
                <a:spcPts val="0"/>
              </a:spcBef>
              <a:buNone/>
            </a:pPr>
            <a:r>
              <a:rPr lang="es" sz="1800"/>
              <a:t>	System.out.</a:t>
            </a:r>
            <a:r>
              <a:rPr lang="es" sz="1800" i="1">
                <a:solidFill>
                  <a:srgbClr val="0000FF"/>
                </a:solidFill>
              </a:rPr>
              <a:t>println</a:t>
            </a:r>
            <a:r>
              <a:rPr lang="es" sz="1800"/>
              <a:t>();</a:t>
            </a:r>
          </a:p>
          <a:p>
            <a:pPr marL="457200" lvl="0" indent="0" rtl="0">
              <a:spcBef>
                <a:spcPts val="0"/>
              </a:spcBef>
              <a:buNone/>
            </a:pPr>
            <a:r>
              <a:rPr lang="es" sz="1800"/>
              <a:t>}</a:t>
            </a:r>
          </a:p>
          <a:p>
            <a:pPr lvl="0" rtl="0">
              <a:spcBef>
                <a:spcPts val="0"/>
              </a:spcBef>
              <a:buNone/>
            </a:pPr>
            <a:endParaRPr sz="1800"/>
          </a:p>
        </p:txBody>
      </p:sp>
      <p:sp>
        <p:nvSpPr>
          <p:cNvPr id="125" name="Shape 125"/>
          <p:cNvSpPr txBox="1">
            <a:spLocks noGrp="1"/>
          </p:cNvSpPr>
          <p:nvPr>
            <p:ph type="body" idx="1"/>
          </p:nvPr>
        </p:nvSpPr>
        <p:spPr>
          <a:xfrm>
            <a:off x="457200" y="3722194"/>
            <a:ext cx="8229600" cy="1158000"/>
          </a:xfrm>
          <a:prstGeom prst="rect">
            <a:avLst/>
          </a:prstGeom>
        </p:spPr>
        <p:txBody>
          <a:bodyPr lIns="91425" tIns="91425" rIns="91425" bIns="91425" anchor="t" anchorCtr="0">
            <a:noAutofit/>
          </a:bodyPr>
          <a:lstStyle/>
          <a:p>
            <a:pPr marL="457200" lvl="0" indent="-330200" rtl="0">
              <a:spcBef>
                <a:spcPts val="0"/>
              </a:spcBef>
              <a:buSzPct val="100000"/>
            </a:pPr>
            <a:r>
              <a:rPr lang="es" sz="1600"/>
              <a:t>Como HQL puede ser complejo (incluir claúsula SELECT, JOIN entre objetos), podemos recoger esa lista como una lista de array de Object, en lugar de Pojo</a:t>
            </a:r>
          </a:p>
          <a:p>
            <a:pPr marL="457200" lvl="0" indent="-330200" rtl="0">
              <a:spcBef>
                <a:spcPts val="0"/>
              </a:spcBef>
              <a:buSzPct val="100000"/>
            </a:pPr>
            <a:r>
              <a:rPr lang="es" sz="1600"/>
              <a:t>Accederemos a cada “columna” iterando sobre el array de Obejct, y apoyándonos en el método toString() para obtener una versión imprimible del dato.</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Actualizar un POJO (merge ó save)</a:t>
            </a:r>
          </a:p>
        </p:txBody>
      </p:sp>
      <p:pic>
        <p:nvPicPr>
          <p:cNvPr id="131" name="Shape 131"/>
          <p:cNvPicPr preferRelativeResize="0"/>
          <p:nvPr/>
        </p:nvPicPr>
        <p:blipFill>
          <a:blip r:embed="rId3">
            <a:alphaModFix/>
          </a:blip>
          <a:stretch>
            <a:fillRect/>
          </a:stretch>
        </p:blipFill>
        <p:spPr>
          <a:xfrm>
            <a:off x="538339" y="1276809"/>
            <a:ext cx="6485097" cy="1403915"/>
          </a:xfrm>
          <a:prstGeom prst="rect">
            <a:avLst/>
          </a:prstGeom>
          <a:noFill/>
          <a:ln>
            <a:noFill/>
          </a:ln>
        </p:spPr>
      </p:pic>
      <p:sp>
        <p:nvSpPr>
          <p:cNvPr id="132" name="Shape 132"/>
          <p:cNvSpPr/>
          <p:nvPr/>
        </p:nvSpPr>
        <p:spPr>
          <a:xfrm>
            <a:off x="6228183" y="1563637"/>
            <a:ext cx="304559" cy="346461"/>
          </a:xfrm>
          <a:prstGeom prst="roundRect">
            <a:avLst>
              <a:gd name="adj" fmla="val 16667"/>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33" name="Shape 133"/>
          <p:cNvCxnSpPr>
            <a:endCxn id="132" idx="2"/>
          </p:cNvCxnSpPr>
          <p:nvPr/>
        </p:nvCxnSpPr>
        <p:spPr>
          <a:xfrm flipV="1">
            <a:off x="5846343" y="1910098"/>
            <a:ext cx="534120" cy="936602"/>
          </a:xfrm>
          <a:prstGeom prst="straightConnector1">
            <a:avLst/>
          </a:prstGeom>
          <a:noFill/>
          <a:ln w="19050" cap="flat" cmpd="sng">
            <a:solidFill>
              <a:schemeClr val="dk2"/>
            </a:solidFill>
            <a:prstDash val="solid"/>
            <a:round/>
            <a:headEnd type="none" w="lg" len="lg"/>
            <a:tailEnd type="triangle" w="lg" len="lg"/>
          </a:ln>
        </p:spPr>
      </p:cxnSp>
      <p:sp>
        <p:nvSpPr>
          <p:cNvPr id="134" name="Shape 134"/>
          <p:cNvSpPr txBox="1"/>
          <p:nvPr/>
        </p:nvSpPr>
        <p:spPr>
          <a:xfrm>
            <a:off x="5056208" y="2703072"/>
            <a:ext cx="2714099" cy="544800"/>
          </a:xfrm>
          <a:prstGeom prst="rect">
            <a:avLst/>
          </a:prstGeom>
          <a:noFill/>
          <a:ln>
            <a:noFill/>
          </a:ln>
        </p:spPr>
        <p:txBody>
          <a:bodyPr lIns="91425" tIns="91425" rIns="91425" bIns="91425" anchor="t" anchorCtr="0">
            <a:noAutofit/>
          </a:bodyPr>
          <a:lstStyle/>
          <a:p>
            <a:pPr lvl="0" rtl="0">
              <a:spcBef>
                <a:spcPts val="0"/>
              </a:spcBef>
              <a:buNone/>
            </a:pPr>
            <a:r>
              <a:rPr lang="es" dirty="0"/>
              <a:t>Introducir aquí el id del POJO a actualizar</a:t>
            </a:r>
          </a:p>
        </p:txBody>
      </p:sp>
      <p:cxnSp>
        <p:nvCxnSpPr>
          <p:cNvPr id="135" name="Shape 135"/>
          <p:cNvCxnSpPr/>
          <p:nvPr/>
        </p:nvCxnSpPr>
        <p:spPr>
          <a:xfrm>
            <a:off x="611560" y="2139701"/>
            <a:ext cx="4411331" cy="0"/>
          </a:xfrm>
          <a:prstGeom prst="straightConnector1">
            <a:avLst/>
          </a:prstGeom>
          <a:noFill/>
          <a:ln w="19050" cap="flat" cmpd="sng">
            <a:solidFill>
              <a:schemeClr val="dk2"/>
            </a:solidFill>
            <a:prstDash val="solid"/>
            <a:round/>
            <a:headEnd type="none" w="lg" len="lg"/>
            <a:tailEnd type="none" w="lg" len="lg"/>
          </a:ln>
        </p:spPr>
      </p:cxnSp>
      <p:cxnSp>
        <p:nvCxnSpPr>
          <p:cNvPr id="136" name="Shape 136"/>
          <p:cNvCxnSpPr/>
          <p:nvPr/>
        </p:nvCxnSpPr>
        <p:spPr>
          <a:xfrm flipH="1" flipV="1">
            <a:off x="4217099" y="2139701"/>
            <a:ext cx="490501" cy="2121123"/>
          </a:xfrm>
          <a:prstGeom prst="straightConnector1">
            <a:avLst/>
          </a:prstGeom>
          <a:noFill/>
          <a:ln w="19050" cap="flat" cmpd="sng">
            <a:solidFill>
              <a:schemeClr val="dk2"/>
            </a:solidFill>
            <a:prstDash val="solid"/>
            <a:round/>
            <a:headEnd type="none" w="lg" len="lg"/>
            <a:tailEnd type="triangle" w="lg" len="lg"/>
          </a:ln>
        </p:spPr>
      </p:cxnSp>
      <p:sp>
        <p:nvSpPr>
          <p:cNvPr id="137" name="Shape 137"/>
          <p:cNvSpPr txBox="1"/>
          <p:nvPr/>
        </p:nvSpPr>
        <p:spPr>
          <a:xfrm>
            <a:off x="3760925" y="4205925"/>
            <a:ext cx="3409500" cy="544800"/>
          </a:xfrm>
          <a:prstGeom prst="rect">
            <a:avLst/>
          </a:prstGeom>
          <a:noFill/>
          <a:ln>
            <a:noFill/>
          </a:ln>
        </p:spPr>
        <p:txBody>
          <a:bodyPr lIns="91425" tIns="91425" rIns="91425" bIns="91425" anchor="t" anchorCtr="0">
            <a:noAutofit/>
          </a:bodyPr>
          <a:lstStyle/>
          <a:p>
            <a:pPr lvl="0" rtl="0">
              <a:spcBef>
                <a:spcPts val="0"/>
              </a:spcBef>
              <a:buNone/>
            </a:pPr>
            <a:r>
              <a:rPr lang="es"/>
              <a:t>Aquí haremos los cambios que consideremos oportunos en el POJO</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Borrar un POJO (delete)</a:t>
            </a:r>
          </a:p>
        </p:txBody>
      </p:sp>
      <p:pic>
        <p:nvPicPr>
          <p:cNvPr id="143" name="Shape 143"/>
          <p:cNvPicPr preferRelativeResize="0"/>
          <p:nvPr/>
        </p:nvPicPr>
        <p:blipFill>
          <a:blip r:embed="rId3">
            <a:alphaModFix/>
          </a:blip>
          <a:stretch>
            <a:fillRect/>
          </a:stretch>
        </p:blipFill>
        <p:spPr>
          <a:xfrm>
            <a:off x="555600" y="1427375"/>
            <a:ext cx="8131199" cy="1825868"/>
          </a:xfrm>
          <a:prstGeom prst="rect">
            <a:avLst/>
          </a:prstGeom>
          <a:noFill/>
          <a:ln>
            <a:noFill/>
          </a:ln>
        </p:spPr>
      </p:pic>
      <p:sp>
        <p:nvSpPr>
          <p:cNvPr id="144" name="Shape 144"/>
          <p:cNvSpPr/>
          <p:nvPr/>
        </p:nvSpPr>
        <p:spPr>
          <a:xfrm>
            <a:off x="7497300" y="1907425"/>
            <a:ext cx="479399" cy="457800"/>
          </a:xfrm>
          <a:prstGeom prst="roundRect">
            <a:avLst>
              <a:gd name="adj" fmla="val 16667"/>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45" name="Shape 145"/>
          <p:cNvCxnSpPr>
            <a:endCxn id="144" idx="2"/>
          </p:cNvCxnSpPr>
          <p:nvPr/>
        </p:nvCxnSpPr>
        <p:spPr>
          <a:xfrm rot="10800000" flipH="1">
            <a:off x="6255000" y="2365225"/>
            <a:ext cx="1482000" cy="1133100"/>
          </a:xfrm>
          <a:prstGeom prst="straightConnector1">
            <a:avLst/>
          </a:prstGeom>
          <a:noFill/>
          <a:ln w="19050" cap="flat" cmpd="sng">
            <a:solidFill>
              <a:schemeClr val="dk2"/>
            </a:solidFill>
            <a:prstDash val="solid"/>
            <a:round/>
            <a:headEnd type="none" w="lg" len="lg"/>
            <a:tailEnd type="triangle" w="lg" len="lg"/>
          </a:ln>
        </p:spPr>
      </p:cxnSp>
      <p:sp>
        <p:nvSpPr>
          <p:cNvPr id="146" name="Shape 146"/>
          <p:cNvSpPr txBox="1"/>
          <p:nvPr/>
        </p:nvSpPr>
        <p:spPr>
          <a:xfrm>
            <a:off x="5056325" y="3443925"/>
            <a:ext cx="3192899" cy="544800"/>
          </a:xfrm>
          <a:prstGeom prst="rect">
            <a:avLst/>
          </a:prstGeom>
          <a:noFill/>
          <a:ln>
            <a:noFill/>
          </a:ln>
        </p:spPr>
        <p:txBody>
          <a:bodyPr lIns="91425" tIns="91425" rIns="91425" bIns="91425" anchor="t" anchorCtr="0">
            <a:noAutofit/>
          </a:bodyPr>
          <a:lstStyle/>
          <a:p>
            <a:pPr lvl="0" rtl="0">
              <a:spcBef>
                <a:spcPts val="0"/>
              </a:spcBef>
              <a:buNone/>
            </a:pPr>
            <a:r>
              <a:rPr lang="es"/>
              <a:t>Introducir aquí el id del POJO a borrar</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Composición de POJO’s</a:t>
            </a:r>
          </a:p>
        </p:txBody>
      </p:sp>
      <p:sp>
        <p:nvSpPr>
          <p:cNvPr id="152" name="Shape 15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SzPct val="100000"/>
            </a:pPr>
            <a:r>
              <a:rPr lang="es" sz="1800"/>
              <a:t>Trabajar con un único POJO, o con POJO’s que no se relacionen con otros es relativamente sencillo, y no harían imprescindible un framework de persistencia.</a:t>
            </a:r>
          </a:p>
          <a:p>
            <a:pPr marL="457200" lvl="0" indent="-342900" rtl="0">
              <a:spcBef>
                <a:spcPts val="0"/>
              </a:spcBef>
              <a:buSzPct val="100000"/>
            </a:pPr>
            <a:r>
              <a:rPr lang="es" sz="1800"/>
              <a:t>El “problema” viene cuando un POJO se relaciona con otros, y esa relación puede ser de tres tipos.</a:t>
            </a:r>
          </a:p>
          <a:p>
            <a:pPr marL="914400" lvl="1" indent="-342900" rtl="0">
              <a:spcBef>
                <a:spcPts val="0"/>
              </a:spcBef>
              <a:buSzPct val="100000"/>
            </a:pPr>
            <a:r>
              <a:rPr lang="es" sz="1800"/>
              <a:t>Uno a uno (1:1)</a:t>
            </a:r>
          </a:p>
          <a:p>
            <a:pPr marL="914400" lvl="1" indent="-342900" rtl="0">
              <a:spcBef>
                <a:spcPts val="0"/>
              </a:spcBef>
              <a:buSzPct val="100000"/>
            </a:pPr>
            <a:r>
              <a:rPr lang="es" sz="1800"/>
              <a:t>Uno a varios ó varios a uno. (1:N ó N:1)</a:t>
            </a:r>
          </a:p>
          <a:p>
            <a:pPr marL="914400" lvl="1" indent="-342900" rtl="0">
              <a:spcBef>
                <a:spcPts val="0"/>
              </a:spcBef>
              <a:buSzPct val="100000"/>
            </a:pPr>
            <a:r>
              <a:rPr lang="es" sz="1800"/>
              <a:t>Muchos a muchos (N:M)</a:t>
            </a:r>
          </a:p>
          <a:p>
            <a:pPr marL="457200" lvl="0" indent="-342900" rtl="0">
              <a:spcBef>
                <a:spcPts val="0"/>
              </a:spcBef>
              <a:buSzPct val="100000"/>
            </a:pPr>
            <a:r>
              <a:rPr lang="es" sz="1800"/>
              <a:t>En cualquiera de estas situaciones, es muy importante que las relaciones entre los POJO’s sean “bidireccionales” y “coherentes” antes de persistirlos.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Implementando la composición</a:t>
            </a:r>
          </a:p>
        </p:txBody>
      </p:sp>
      <p:graphicFrame>
        <p:nvGraphicFramePr>
          <p:cNvPr id="158" name="Shape 158"/>
          <p:cNvGraphicFramePr/>
          <p:nvPr/>
        </p:nvGraphicFramePr>
        <p:xfrm>
          <a:off x="3441050" y="1268050"/>
          <a:ext cx="5245750" cy="3687960"/>
        </p:xfrm>
        <a:graphic>
          <a:graphicData uri="http://schemas.openxmlformats.org/drawingml/2006/table">
            <a:tbl>
              <a:tblPr>
                <a:noFill/>
                <a:tableStyleId>{F7D7C2FC-C627-46FC-8FF9-8138571F0F06}</a:tableStyleId>
              </a:tblPr>
              <a:tblGrid>
                <a:gridCol w="2707000"/>
                <a:gridCol w="2538750"/>
              </a:tblGrid>
              <a:tr h="292450">
                <a:tc>
                  <a:txBody>
                    <a:bodyPr/>
                    <a:lstStyle/>
                    <a:p>
                      <a:pPr lvl="0" algn="ctr">
                        <a:spcBef>
                          <a:spcPts val="0"/>
                        </a:spcBef>
                        <a:buNone/>
                      </a:pPr>
                      <a:r>
                        <a:rPr lang="es"/>
                        <a:t>A</a:t>
                      </a:r>
                    </a:p>
                  </a:txBody>
                  <a:tcPr marL="91425" marR="91425" marT="91425" marB="91425"/>
                </a:tc>
                <a:tc>
                  <a:txBody>
                    <a:bodyPr/>
                    <a:lstStyle/>
                    <a:p>
                      <a:pPr lvl="0" algn="ctr">
                        <a:spcBef>
                          <a:spcPts val="0"/>
                        </a:spcBef>
                        <a:buNone/>
                      </a:pPr>
                      <a:r>
                        <a:rPr lang="es"/>
                        <a:t>B</a:t>
                      </a:r>
                    </a:p>
                  </a:txBody>
                  <a:tcPr marL="91425" marR="91425" marT="91425" marB="91425"/>
                </a:tc>
              </a:tr>
              <a:tr h="1050375">
                <a:tc>
                  <a:txBody>
                    <a:bodyPr/>
                    <a:lstStyle/>
                    <a:p>
                      <a:pPr lvl="0" rtl="0">
                        <a:spcBef>
                          <a:spcPts val="0"/>
                        </a:spcBef>
                        <a:buNone/>
                      </a:pPr>
                      <a:r>
                        <a:rPr lang="es" sz="1000"/>
                        <a:t>public class A {</a:t>
                      </a:r>
                    </a:p>
                    <a:p>
                      <a:pPr lvl="0" rtl="0">
                        <a:spcBef>
                          <a:spcPts val="0"/>
                        </a:spcBef>
                        <a:buNone/>
                      </a:pPr>
                      <a:r>
                        <a:rPr lang="es" sz="1000"/>
                        <a:t> private B b;</a:t>
                      </a:r>
                    </a:p>
                    <a:p>
                      <a:pPr lvl="0" rtl="0">
                        <a:spcBef>
                          <a:spcPts val="0"/>
                        </a:spcBef>
                        <a:buNone/>
                      </a:pPr>
                      <a:r>
                        <a:rPr lang="es" sz="1000"/>
                        <a:t> </a:t>
                      </a:r>
                      <a:r>
                        <a:rPr lang="es" sz="1000">
                          <a:solidFill>
                            <a:srgbClr val="0000FF"/>
                          </a:solidFill>
                        </a:rPr>
                        <a:t>@OneToOne(....)</a:t>
                      </a:r>
                    </a:p>
                    <a:p>
                      <a:pPr lvl="0" rtl="0">
                        <a:spcBef>
                          <a:spcPts val="0"/>
                        </a:spcBef>
                        <a:buNone/>
                      </a:pPr>
                      <a:r>
                        <a:rPr lang="es" sz="1000"/>
                        <a:t> public B getB() {...}</a:t>
                      </a:r>
                    </a:p>
                    <a:p>
                      <a:pPr lvl="0" rtl="0">
                        <a:spcBef>
                          <a:spcPts val="0"/>
                        </a:spcBef>
                        <a:buNone/>
                      </a:pPr>
                      <a:r>
                        <a:rPr lang="es" sz="1000"/>
                        <a:t> public void setB(B b) {...}</a:t>
                      </a:r>
                    </a:p>
                    <a:p>
                      <a:pPr lvl="0">
                        <a:spcBef>
                          <a:spcPts val="0"/>
                        </a:spcBef>
                        <a:buNone/>
                      </a:pPr>
                      <a:r>
                        <a:rPr lang="es" sz="1000"/>
                        <a:t>}</a:t>
                      </a:r>
                    </a:p>
                  </a:txBody>
                  <a:tcPr marL="91425" marR="91425" marT="91425" marB="91425"/>
                </a:tc>
                <a:tc>
                  <a:txBody>
                    <a:bodyPr/>
                    <a:lstStyle/>
                    <a:p>
                      <a:pPr lvl="0" rtl="0">
                        <a:spcBef>
                          <a:spcPts val="0"/>
                        </a:spcBef>
                        <a:buNone/>
                      </a:pPr>
                      <a:r>
                        <a:rPr lang="es" sz="1000"/>
                        <a:t>public class B {</a:t>
                      </a:r>
                    </a:p>
                    <a:p>
                      <a:pPr lvl="0" rtl="0">
                        <a:spcBef>
                          <a:spcPts val="0"/>
                        </a:spcBef>
                        <a:buNone/>
                      </a:pPr>
                      <a:r>
                        <a:rPr lang="es" sz="1000"/>
                        <a:t> private A a;</a:t>
                      </a:r>
                    </a:p>
                    <a:p>
                      <a:pPr lvl="0" rtl="0">
                        <a:spcBef>
                          <a:spcPts val="0"/>
                        </a:spcBef>
                        <a:buNone/>
                      </a:pPr>
                      <a:r>
                        <a:rPr lang="es" sz="1000"/>
                        <a:t> </a:t>
                      </a:r>
                      <a:r>
                        <a:rPr lang="es" sz="1000">
                          <a:solidFill>
                            <a:srgbClr val="0000FF"/>
                          </a:solidFill>
                        </a:rPr>
                        <a:t>@OneToOne(....)</a:t>
                      </a:r>
                    </a:p>
                    <a:p>
                      <a:pPr lvl="0" rtl="0">
                        <a:spcBef>
                          <a:spcPts val="0"/>
                        </a:spcBef>
                        <a:buNone/>
                      </a:pPr>
                      <a:r>
                        <a:rPr lang="es" sz="1000"/>
                        <a:t> public A getA() {...}</a:t>
                      </a:r>
                    </a:p>
                    <a:p>
                      <a:pPr lvl="0" rtl="0">
                        <a:spcBef>
                          <a:spcPts val="0"/>
                        </a:spcBef>
                        <a:buNone/>
                      </a:pPr>
                      <a:r>
                        <a:rPr lang="es" sz="1000"/>
                        <a:t> public void setA(A a) {...}</a:t>
                      </a:r>
                    </a:p>
                    <a:p>
                      <a:pPr lvl="0">
                        <a:spcBef>
                          <a:spcPts val="0"/>
                        </a:spcBef>
                        <a:buNone/>
                      </a:pPr>
                      <a:r>
                        <a:rPr lang="es" sz="1000"/>
                        <a:t>}</a:t>
                      </a:r>
                    </a:p>
                  </a:txBody>
                  <a:tcPr marL="91425" marR="91425" marT="91425" marB="91425"/>
                </a:tc>
              </a:tr>
              <a:tr h="1050375">
                <a:tc>
                  <a:txBody>
                    <a:bodyPr/>
                    <a:lstStyle/>
                    <a:p>
                      <a:pPr lvl="0" rtl="0">
                        <a:spcBef>
                          <a:spcPts val="0"/>
                        </a:spcBef>
                        <a:buNone/>
                      </a:pPr>
                      <a:r>
                        <a:rPr lang="es" sz="1000"/>
                        <a:t>public class A {</a:t>
                      </a:r>
                    </a:p>
                    <a:p>
                      <a:pPr lvl="0" rtl="0">
                        <a:spcBef>
                          <a:spcPts val="0"/>
                        </a:spcBef>
                        <a:buNone/>
                      </a:pPr>
                      <a:r>
                        <a:rPr lang="es" sz="1000"/>
                        <a:t> private Collection&lt;B&gt; bs;</a:t>
                      </a:r>
                    </a:p>
                    <a:p>
                      <a:pPr lvl="0" rtl="0">
                        <a:spcBef>
                          <a:spcPts val="0"/>
                        </a:spcBef>
                        <a:buNone/>
                      </a:pPr>
                      <a:r>
                        <a:rPr lang="es" sz="1000"/>
                        <a:t> </a:t>
                      </a:r>
                      <a:r>
                        <a:rPr lang="es" sz="1000">
                          <a:solidFill>
                            <a:srgbClr val="0000FF"/>
                          </a:solidFill>
                        </a:rPr>
                        <a:t>@OneToMany(....)</a:t>
                      </a:r>
                    </a:p>
                    <a:p>
                      <a:pPr lvl="0" rtl="0">
                        <a:spcBef>
                          <a:spcPts val="0"/>
                        </a:spcBef>
                        <a:buNone/>
                      </a:pPr>
                      <a:r>
                        <a:rPr lang="es" sz="1000"/>
                        <a:t> public Collection&lt;B&gt; getBs() {...}</a:t>
                      </a:r>
                    </a:p>
                    <a:p>
                      <a:pPr lvl="0" rtl="0">
                        <a:spcBef>
                          <a:spcPts val="0"/>
                        </a:spcBef>
                        <a:buNone/>
                      </a:pPr>
                      <a:r>
                        <a:rPr lang="es" sz="1000"/>
                        <a:t> public void setBs(Collection&lt;B&gt; bs) {...}</a:t>
                      </a:r>
                    </a:p>
                    <a:p>
                      <a:pPr lvl="0">
                        <a:spcBef>
                          <a:spcPts val="0"/>
                        </a:spcBef>
                        <a:buNone/>
                      </a:pPr>
                      <a:r>
                        <a:rPr lang="es" sz="1000"/>
                        <a:t>}</a:t>
                      </a:r>
                    </a:p>
                  </a:txBody>
                  <a:tcPr marL="91425" marR="91425" marT="91425" marB="91425"/>
                </a:tc>
                <a:tc>
                  <a:txBody>
                    <a:bodyPr/>
                    <a:lstStyle/>
                    <a:p>
                      <a:pPr lvl="0" rtl="0">
                        <a:spcBef>
                          <a:spcPts val="0"/>
                        </a:spcBef>
                        <a:buNone/>
                      </a:pPr>
                      <a:r>
                        <a:rPr lang="es" sz="1000"/>
                        <a:t>public class B {</a:t>
                      </a:r>
                    </a:p>
                    <a:p>
                      <a:pPr lvl="0" rtl="0">
                        <a:spcBef>
                          <a:spcPts val="0"/>
                        </a:spcBef>
                        <a:buNone/>
                      </a:pPr>
                      <a:r>
                        <a:rPr lang="es" sz="1000"/>
                        <a:t> private A a;</a:t>
                      </a:r>
                    </a:p>
                    <a:p>
                      <a:pPr lvl="0" rtl="0">
                        <a:spcBef>
                          <a:spcPts val="0"/>
                        </a:spcBef>
                        <a:buNone/>
                      </a:pPr>
                      <a:r>
                        <a:rPr lang="es" sz="1000"/>
                        <a:t> </a:t>
                      </a:r>
                      <a:r>
                        <a:rPr lang="es" sz="1000">
                          <a:solidFill>
                            <a:srgbClr val="0000FF"/>
                          </a:solidFill>
                        </a:rPr>
                        <a:t>@ManyToOne(....)</a:t>
                      </a:r>
                    </a:p>
                    <a:p>
                      <a:pPr lvl="0" rtl="0">
                        <a:spcBef>
                          <a:spcPts val="0"/>
                        </a:spcBef>
                        <a:buNone/>
                      </a:pPr>
                      <a:r>
                        <a:rPr lang="es" sz="1000"/>
                        <a:t> public A getA() {...}</a:t>
                      </a:r>
                    </a:p>
                    <a:p>
                      <a:pPr lvl="0" rtl="0">
                        <a:spcBef>
                          <a:spcPts val="0"/>
                        </a:spcBef>
                        <a:buNone/>
                      </a:pPr>
                      <a:r>
                        <a:rPr lang="es" sz="1000"/>
                        <a:t> public void setA(A a) {...}</a:t>
                      </a:r>
                    </a:p>
                    <a:p>
                      <a:pPr lvl="0">
                        <a:spcBef>
                          <a:spcPts val="0"/>
                        </a:spcBef>
                        <a:buNone/>
                      </a:pPr>
                      <a:r>
                        <a:rPr lang="es" sz="1000"/>
                        <a:t>}</a:t>
                      </a:r>
                    </a:p>
                  </a:txBody>
                  <a:tcPr marL="91425" marR="91425" marT="91425" marB="91425"/>
                </a:tc>
              </a:tr>
              <a:tr h="1050375">
                <a:tc>
                  <a:txBody>
                    <a:bodyPr/>
                    <a:lstStyle/>
                    <a:p>
                      <a:pPr lvl="0" rtl="0">
                        <a:spcBef>
                          <a:spcPts val="0"/>
                        </a:spcBef>
                        <a:buNone/>
                      </a:pPr>
                      <a:r>
                        <a:rPr lang="es" sz="1000"/>
                        <a:t>public class A {</a:t>
                      </a:r>
                    </a:p>
                    <a:p>
                      <a:pPr lvl="0" rtl="0">
                        <a:spcBef>
                          <a:spcPts val="0"/>
                        </a:spcBef>
                        <a:buNone/>
                      </a:pPr>
                      <a:r>
                        <a:rPr lang="es" sz="1000"/>
                        <a:t> private Collection&lt;B&gt; bs;</a:t>
                      </a:r>
                    </a:p>
                    <a:p>
                      <a:pPr lvl="0" rtl="0">
                        <a:spcBef>
                          <a:spcPts val="0"/>
                        </a:spcBef>
                        <a:buNone/>
                      </a:pPr>
                      <a:r>
                        <a:rPr lang="es" sz="1000"/>
                        <a:t> </a:t>
                      </a:r>
                      <a:r>
                        <a:rPr lang="es" sz="1000">
                          <a:solidFill>
                            <a:srgbClr val="0000FF"/>
                          </a:solidFill>
                        </a:rPr>
                        <a:t>@ManyToMany(....)</a:t>
                      </a:r>
                    </a:p>
                    <a:p>
                      <a:pPr lvl="0" rtl="0">
                        <a:spcBef>
                          <a:spcPts val="0"/>
                        </a:spcBef>
                        <a:buNone/>
                      </a:pPr>
                      <a:r>
                        <a:rPr lang="es" sz="1000"/>
                        <a:t> public Collection&lt;B&gt; getBs() {...}</a:t>
                      </a:r>
                    </a:p>
                    <a:p>
                      <a:pPr lvl="0" rtl="0">
                        <a:spcBef>
                          <a:spcPts val="0"/>
                        </a:spcBef>
                        <a:buNone/>
                      </a:pPr>
                      <a:r>
                        <a:rPr lang="es" sz="1000"/>
                        <a:t> public void setBs(Collection&lt;B&gt; bs) {...}</a:t>
                      </a:r>
                    </a:p>
                    <a:p>
                      <a:pPr lvl="0">
                        <a:spcBef>
                          <a:spcPts val="0"/>
                        </a:spcBef>
                        <a:buNone/>
                      </a:pPr>
                      <a:r>
                        <a:rPr lang="es" sz="1000"/>
                        <a:t>}</a:t>
                      </a:r>
                    </a:p>
                  </a:txBody>
                  <a:tcPr marL="91425" marR="91425" marT="91425" marB="91425"/>
                </a:tc>
                <a:tc>
                  <a:txBody>
                    <a:bodyPr/>
                    <a:lstStyle/>
                    <a:p>
                      <a:pPr lvl="0" rtl="0">
                        <a:spcBef>
                          <a:spcPts val="0"/>
                        </a:spcBef>
                        <a:buNone/>
                      </a:pPr>
                      <a:r>
                        <a:rPr lang="es" sz="1000"/>
                        <a:t>public class B {</a:t>
                      </a:r>
                    </a:p>
                    <a:p>
                      <a:pPr lvl="0" rtl="0">
                        <a:spcBef>
                          <a:spcPts val="0"/>
                        </a:spcBef>
                        <a:buNone/>
                      </a:pPr>
                      <a:r>
                        <a:rPr lang="es" sz="1000"/>
                        <a:t> private Collection&lt;A&gt; as;</a:t>
                      </a:r>
                    </a:p>
                    <a:p>
                      <a:pPr lvl="0" rtl="0">
                        <a:spcBef>
                          <a:spcPts val="0"/>
                        </a:spcBef>
                        <a:buNone/>
                      </a:pPr>
                      <a:r>
                        <a:rPr lang="es" sz="1000"/>
                        <a:t> </a:t>
                      </a:r>
                      <a:r>
                        <a:rPr lang="es" sz="1000">
                          <a:solidFill>
                            <a:srgbClr val="0000FF"/>
                          </a:solidFill>
                        </a:rPr>
                        <a:t>@ManyToMany(....)</a:t>
                      </a:r>
                    </a:p>
                    <a:p>
                      <a:pPr lvl="0" rtl="0">
                        <a:spcBef>
                          <a:spcPts val="0"/>
                        </a:spcBef>
                        <a:buNone/>
                      </a:pPr>
                      <a:r>
                        <a:rPr lang="es" sz="1000"/>
                        <a:t> public Collection&lt;A&gt; getAs() {...}</a:t>
                      </a:r>
                    </a:p>
                    <a:p>
                      <a:pPr lvl="0" rtl="0">
                        <a:spcBef>
                          <a:spcPts val="0"/>
                        </a:spcBef>
                        <a:buNone/>
                      </a:pPr>
                      <a:r>
                        <a:rPr lang="es" sz="1000"/>
                        <a:t> public void setAs(Collection&lt;A&gt; as) {...}</a:t>
                      </a:r>
                    </a:p>
                    <a:p>
                      <a:pPr lvl="0">
                        <a:spcBef>
                          <a:spcPts val="0"/>
                        </a:spcBef>
                        <a:buNone/>
                      </a:pPr>
                      <a:r>
                        <a:rPr lang="es" sz="1000"/>
                        <a:t>}</a:t>
                      </a:r>
                    </a:p>
                  </a:txBody>
                  <a:tcPr marL="91425" marR="91425" marT="91425" marB="91425"/>
                </a:tc>
              </a:tr>
            </a:tbl>
          </a:graphicData>
        </a:graphic>
      </p:graphicFrame>
      <p:grpSp>
        <p:nvGrpSpPr>
          <p:cNvPr id="159" name="Shape 159"/>
          <p:cNvGrpSpPr/>
          <p:nvPr/>
        </p:nvGrpSpPr>
        <p:grpSpPr>
          <a:xfrm>
            <a:off x="462000" y="1801450"/>
            <a:ext cx="2613725" cy="725699"/>
            <a:chOff x="538200" y="1268050"/>
            <a:chExt cx="2613725" cy="725699"/>
          </a:xfrm>
        </p:grpSpPr>
        <p:sp>
          <p:nvSpPr>
            <p:cNvPr id="160" name="Shape 160"/>
            <p:cNvSpPr txBox="1"/>
            <p:nvPr/>
          </p:nvSpPr>
          <p:spPr>
            <a:xfrm>
              <a:off x="538200"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s"/>
                <a:t>A</a:t>
              </a:r>
            </a:p>
          </p:txBody>
        </p:sp>
        <p:sp>
          <p:nvSpPr>
            <p:cNvPr id="161" name="Shape 161"/>
            <p:cNvSpPr txBox="1"/>
            <p:nvPr/>
          </p:nvSpPr>
          <p:spPr>
            <a:xfrm>
              <a:off x="2299925"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s"/>
                <a:t>B</a:t>
              </a:r>
            </a:p>
          </p:txBody>
        </p:sp>
        <p:cxnSp>
          <p:nvCxnSpPr>
            <p:cNvPr id="162" name="Shape 162"/>
            <p:cNvCxnSpPr>
              <a:stCxn id="160" idx="3"/>
              <a:endCxn id="161" idx="1"/>
            </p:cNvCxnSpPr>
            <p:nvPr/>
          </p:nvCxnSpPr>
          <p:spPr>
            <a:xfrm>
              <a:off x="1390200" y="1630899"/>
              <a:ext cx="909599" cy="0"/>
            </a:xfrm>
            <a:prstGeom prst="straightConnector1">
              <a:avLst/>
            </a:prstGeom>
            <a:noFill/>
            <a:ln w="19050" cap="flat" cmpd="sng">
              <a:solidFill>
                <a:schemeClr val="dk2"/>
              </a:solidFill>
              <a:prstDash val="solid"/>
              <a:round/>
              <a:headEnd type="none" w="lg" len="lg"/>
              <a:tailEnd type="none" w="lg" len="lg"/>
            </a:ln>
          </p:spPr>
        </p:cxnSp>
        <p:sp>
          <p:nvSpPr>
            <p:cNvPr id="163" name="Shape 163"/>
            <p:cNvSpPr txBox="1"/>
            <p:nvPr/>
          </p:nvSpPr>
          <p:spPr>
            <a:xfrm>
              <a:off x="2040575" y="1377900"/>
              <a:ext cx="200099" cy="210300"/>
            </a:xfrm>
            <a:prstGeom prst="rect">
              <a:avLst/>
            </a:prstGeom>
            <a:noFill/>
            <a:ln>
              <a:noFill/>
            </a:ln>
          </p:spPr>
          <p:txBody>
            <a:bodyPr lIns="91425" tIns="91425" rIns="91425" bIns="91425" anchor="ctr" anchorCtr="0">
              <a:noAutofit/>
            </a:bodyPr>
            <a:lstStyle/>
            <a:p>
              <a:pPr lvl="0">
                <a:spcBef>
                  <a:spcPts val="0"/>
                </a:spcBef>
                <a:buNone/>
              </a:pPr>
              <a:r>
                <a:rPr lang="es" b="1"/>
                <a:t>1</a:t>
              </a:r>
            </a:p>
          </p:txBody>
        </p:sp>
        <p:sp>
          <p:nvSpPr>
            <p:cNvPr id="164" name="Shape 164"/>
            <p:cNvSpPr txBox="1"/>
            <p:nvPr/>
          </p:nvSpPr>
          <p:spPr>
            <a:xfrm>
              <a:off x="1354775" y="1377900"/>
              <a:ext cx="200099" cy="210300"/>
            </a:xfrm>
            <a:prstGeom prst="rect">
              <a:avLst/>
            </a:prstGeom>
            <a:noFill/>
            <a:ln>
              <a:noFill/>
            </a:ln>
          </p:spPr>
          <p:txBody>
            <a:bodyPr lIns="91425" tIns="91425" rIns="91425" bIns="91425" anchor="ctr" anchorCtr="0">
              <a:noAutofit/>
            </a:bodyPr>
            <a:lstStyle/>
            <a:p>
              <a:pPr lvl="0" rtl="0">
                <a:spcBef>
                  <a:spcPts val="0"/>
                </a:spcBef>
                <a:buNone/>
              </a:pPr>
              <a:r>
                <a:rPr lang="es" b="1"/>
                <a:t>1</a:t>
              </a:r>
            </a:p>
          </p:txBody>
        </p:sp>
      </p:grpSp>
      <p:grpSp>
        <p:nvGrpSpPr>
          <p:cNvPr id="165" name="Shape 165"/>
          <p:cNvGrpSpPr/>
          <p:nvPr/>
        </p:nvGrpSpPr>
        <p:grpSpPr>
          <a:xfrm>
            <a:off x="462000" y="2868250"/>
            <a:ext cx="2613725" cy="725699"/>
            <a:chOff x="538200" y="1268050"/>
            <a:chExt cx="2613725" cy="725699"/>
          </a:xfrm>
        </p:grpSpPr>
        <p:sp>
          <p:nvSpPr>
            <p:cNvPr id="166" name="Shape 166"/>
            <p:cNvSpPr txBox="1"/>
            <p:nvPr/>
          </p:nvSpPr>
          <p:spPr>
            <a:xfrm>
              <a:off x="538200"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s"/>
                <a:t>A</a:t>
              </a:r>
            </a:p>
          </p:txBody>
        </p:sp>
        <p:sp>
          <p:nvSpPr>
            <p:cNvPr id="167" name="Shape 167"/>
            <p:cNvSpPr txBox="1"/>
            <p:nvPr/>
          </p:nvSpPr>
          <p:spPr>
            <a:xfrm>
              <a:off x="2299925"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s"/>
                <a:t>B</a:t>
              </a:r>
            </a:p>
          </p:txBody>
        </p:sp>
        <p:cxnSp>
          <p:nvCxnSpPr>
            <p:cNvPr id="168" name="Shape 168"/>
            <p:cNvCxnSpPr>
              <a:stCxn id="166" idx="3"/>
              <a:endCxn id="167" idx="1"/>
            </p:cNvCxnSpPr>
            <p:nvPr/>
          </p:nvCxnSpPr>
          <p:spPr>
            <a:xfrm>
              <a:off x="1390200" y="1630899"/>
              <a:ext cx="909599" cy="0"/>
            </a:xfrm>
            <a:prstGeom prst="straightConnector1">
              <a:avLst/>
            </a:prstGeom>
            <a:noFill/>
            <a:ln w="19050" cap="flat" cmpd="sng">
              <a:solidFill>
                <a:schemeClr val="dk2"/>
              </a:solidFill>
              <a:prstDash val="solid"/>
              <a:round/>
              <a:headEnd type="none" w="lg" len="lg"/>
              <a:tailEnd type="none" w="lg" len="lg"/>
            </a:ln>
          </p:spPr>
        </p:cxnSp>
        <p:sp>
          <p:nvSpPr>
            <p:cNvPr id="169" name="Shape 169"/>
            <p:cNvSpPr txBox="1"/>
            <p:nvPr/>
          </p:nvSpPr>
          <p:spPr>
            <a:xfrm>
              <a:off x="2040575" y="1377900"/>
              <a:ext cx="200099" cy="210300"/>
            </a:xfrm>
            <a:prstGeom prst="rect">
              <a:avLst/>
            </a:prstGeom>
            <a:noFill/>
            <a:ln>
              <a:noFill/>
            </a:ln>
          </p:spPr>
          <p:txBody>
            <a:bodyPr lIns="91425" tIns="91425" rIns="91425" bIns="91425" anchor="ctr" anchorCtr="0">
              <a:noAutofit/>
            </a:bodyPr>
            <a:lstStyle/>
            <a:p>
              <a:pPr lvl="0" rtl="0">
                <a:spcBef>
                  <a:spcPts val="0"/>
                </a:spcBef>
                <a:buNone/>
              </a:pPr>
              <a:r>
                <a:rPr lang="es" sz="1800" b="1"/>
                <a:t>*</a:t>
              </a:r>
            </a:p>
          </p:txBody>
        </p:sp>
        <p:sp>
          <p:nvSpPr>
            <p:cNvPr id="170" name="Shape 170"/>
            <p:cNvSpPr txBox="1"/>
            <p:nvPr/>
          </p:nvSpPr>
          <p:spPr>
            <a:xfrm>
              <a:off x="1354775" y="1377900"/>
              <a:ext cx="200099" cy="210300"/>
            </a:xfrm>
            <a:prstGeom prst="rect">
              <a:avLst/>
            </a:prstGeom>
            <a:noFill/>
            <a:ln>
              <a:noFill/>
            </a:ln>
          </p:spPr>
          <p:txBody>
            <a:bodyPr lIns="91425" tIns="91425" rIns="91425" bIns="91425" anchor="ctr" anchorCtr="0">
              <a:noAutofit/>
            </a:bodyPr>
            <a:lstStyle/>
            <a:p>
              <a:pPr lvl="0" rtl="0">
                <a:spcBef>
                  <a:spcPts val="0"/>
                </a:spcBef>
                <a:buNone/>
              </a:pPr>
              <a:r>
                <a:rPr lang="es" b="1"/>
                <a:t>1</a:t>
              </a:r>
            </a:p>
          </p:txBody>
        </p:sp>
      </p:grpSp>
      <p:grpSp>
        <p:nvGrpSpPr>
          <p:cNvPr id="171" name="Shape 171"/>
          <p:cNvGrpSpPr/>
          <p:nvPr/>
        </p:nvGrpSpPr>
        <p:grpSpPr>
          <a:xfrm>
            <a:off x="462000" y="3935050"/>
            <a:ext cx="2613725" cy="725699"/>
            <a:chOff x="538200" y="1268050"/>
            <a:chExt cx="2613725" cy="725699"/>
          </a:xfrm>
        </p:grpSpPr>
        <p:sp>
          <p:nvSpPr>
            <p:cNvPr id="172" name="Shape 172"/>
            <p:cNvSpPr txBox="1"/>
            <p:nvPr/>
          </p:nvSpPr>
          <p:spPr>
            <a:xfrm>
              <a:off x="538200"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s"/>
                <a:t>A</a:t>
              </a:r>
            </a:p>
          </p:txBody>
        </p:sp>
        <p:sp>
          <p:nvSpPr>
            <p:cNvPr id="173" name="Shape 173"/>
            <p:cNvSpPr txBox="1"/>
            <p:nvPr/>
          </p:nvSpPr>
          <p:spPr>
            <a:xfrm>
              <a:off x="2299925" y="1268050"/>
              <a:ext cx="852000" cy="725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s"/>
                <a:t>B</a:t>
              </a:r>
            </a:p>
          </p:txBody>
        </p:sp>
        <p:cxnSp>
          <p:nvCxnSpPr>
            <p:cNvPr id="174" name="Shape 174"/>
            <p:cNvCxnSpPr>
              <a:stCxn id="172" idx="3"/>
              <a:endCxn id="173" idx="1"/>
            </p:cNvCxnSpPr>
            <p:nvPr/>
          </p:nvCxnSpPr>
          <p:spPr>
            <a:xfrm>
              <a:off x="1390200" y="1630899"/>
              <a:ext cx="909599" cy="0"/>
            </a:xfrm>
            <a:prstGeom prst="straightConnector1">
              <a:avLst/>
            </a:prstGeom>
            <a:noFill/>
            <a:ln w="19050" cap="flat" cmpd="sng">
              <a:solidFill>
                <a:schemeClr val="dk2"/>
              </a:solidFill>
              <a:prstDash val="solid"/>
              <a:round/>
              <a:headEnd type="none" w="lg" len="lg"/>
              <a:tailEnd type="none" w="lg" len="lg"/>
            </a:ln>
          </p:spPr>
        </p:cxnSp>
        <p:sp>
          <p:nvSpPr>
            <p:cNvPr id="175" name="Shape 175"/>
            <p:cNvSpPr txBox="1"/>
            <p:nvPr/>
          </p:nvSpPr>
          <p:spPr>
            <a:xfrm>
              <a:off x="2040575" y="1377900"/>
              <a:ext cx="200099" cy="210300"/>
            </a:xfrm>
            <a:prstGeom prst="rect">
              <a:avLst/>
            </a:prstGeom>
            <a:noFill/>
            <a:ln>
              <a:noFill/>
            </a:ln>
          </p:spPr>
          <p:txBody>
            <a:bodyPr lIns="91425" tIns="91425" rIns="91425" bIns="91425" anchor="ctr" anchorCtr="0">
              <a:noAutofit/>
            </a:bodyPr>
            <a:lstStyle/>
            <a:p>
              <a:pPr lvl="0" rtl="0">
                <a:spcBef>
                  <a:spcPts val="0"/>
                </a:spcBef>
                <a:buNone/>
              </a:pPr>
              <a:r>
                <a:rPr lang="es" sz="2000" b="1"/>
                <a:t>*</a:t>
              </a:r>
            </a:p>
          </p:txBody>
        </p:sp>
        <p:sp>
          <p:nvSpPr>
            <p:cNvPr id="176" name="Shape 176"/>
            <p:cNvSpPr txBox="1"/>
            <p:nvPr/>
          </p:nvSpPr>
          <p:spPr>
            <a:xfrm>
              <a:off x="1354775" y="1377900"/>
              <a:ext cx="200099" cy="210300"/>
            </a:xfrm>
            <a:prstGeom prst="rect">
              <a:avLst/>
            </a:prstGeom>
            <a:noFill/>
            <a:ln>
              <a:noFill/>
            </a:ln>
          </p:spPr>
          <p:txBody>
            <a:bodyPr lIns="91425" tIns="91425" rIns="91425" bIns="91425" anchor="ctr" anchorCtr="0">
              <a:noAutofit/>
            </a:bodyPr>
            <a:lstStyle/>
            <a:p>
              <a:pPr lvl="0" rtl="0">
                <a:spcBef>
                  <a:spcPts val="0"/>
                </a:spcBef>
                <a:buNone/>
              </a:pPr>
              <a:r>
                <a:rPr lang="es" sz="2000" b="1"/>
                <a:t>*</a:t>
              </a:r>
            </a:p>
          </p:txBody>
        </p:sp>
      </p:gr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Modos “cascade”</a:t>
            </a:r>
          </a:p>
        </p:txBody>
      </p:sp>
      <p:sp>
        <p:nvSpPr>
          <p:cNvPr id="182" name="Shape 18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17500" rtl="0">
              <a:spcBef>
                <a:spcPts val="0"/>
              </a:spcBef>
              <a:buSzPct val="100000"/>
            </a:pPr>
            <a:r>
              <a:rPr lang="es" sz="1400"/>
              <a:t>Indican </a:t>
            </a:r>
            <a:r>
              <a:rPr lang="es" sz="1400" u="sng">
                <a:solidFill>
                  <a:schemeClr val="hlink"/>
                </a:solidFill>
                <a:hlinkClick r:id="rId3"/>
              </a:rPr>
              <a:t>cómo se comportarán</a:t>
            </a:r>
            <a:r>
              <a:rPr lang="es" sz="1400"/>
              <a:t> los POJO’s dependientes de otros POJO’s cuando se actúe sobre ellos.</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PERSIST</a:t>
            </a:r>
            <a:r>
              <a:rPr lang="es" sz="1400">
                <a:solidFill>
                  <a:srgbClr val="222222"/>
                </a:solidFill>
              </a:rPr>
              <a:t> : save() or persist() persistirán los POJO’s dependientes</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MERGE</a:t>
            </a:r>
            <a:r>
              <a:rPr lang="es" sz="1400">
                <a:solidFill>
                  <a:srgbClr val="222222"/>
                </a:solidFill>
              </a:rPr>
              <a:t> : merge() provocará que los POJO’s relacionados se actualicen.</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REFRESH</a:t>
            </a:r>
            <a:r>
              <a:rPr lang="es" sz="1400">
                <a:solidFill>
                  <a:srgbClr val="222222"/>
                </a:solidFill>
              </a:rPr>
              <a:t> : refresh() operation, provocará que los POJO’s relacionados se refresquen.</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REMOVE</a:t>
            </a:r>
            <a:r>
              <a:rPr lang="es" sz="1400">
                <a:solidFill>
                  <a:srgbClr val="222222"/>
                </a:solidFill>
              </a:rPr>
              <a:t> : delete() provocará que se borren los POJO’s relacionados</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DETACH</a:t>
            </a:r>
            <a:r>
              <a:rPr lang="es" sz="1400">
                <a:solidFill>
                  <a:srgbClr val="222222"/>
                </a:solidFill>
              </a:rPr>
              <a:t> : desasocia los POJO’s relacionados si se desasocian “a mano”.</a:t>
            </a:r>
          </a:p>
          <a:p>
            <a:pPr marL="914400" lvl="1" indent="-317500" rtl="0">
              <a:lnSpc>
                <a:spcPct val="130000"/>
              </a:lnSpc>
              <a:spcBef>
                <a:spcPts val="0"/>
              </a:spcBef>
              <a:spcAft>
                <a:spcPts val="1800"/>
              </a:spcAft>
              <a:buClr>
                <a:srgbClr val="222222"/>
              </a:buClr>
              <a:buSzPct val="100000"/>
            </a:pPr>
            <a:r>
              <a:rPr lang="es" sz="1400">
                <a:solidFill>
                  <a:srgbClr val="222222"/>
                </a:solidFill>
              </a:rPr>
              <a:t>CascadeType.</a:t>
            </a:r>
            <a:r>
              <a:rPr lang="es" sz="1400" b="1">
                <a:solidFill>
                  <a:srgbClr val="222222"/>
                </a:solidFill>
              </a:rPr>
              <a:t>ALL</a:t>
            </a:r>
            <a:r>
              <a:rPr lang="es" sz="1400">
                <a:solidFill>
                  <a:srgbClr val="222222"/>
                </a:solidFill>
              </a:rPr>
              <a:t> : Un alias para indicar que aplican todos de tipos de cascada.</a:t>
            </a:r>
          </a:p>
          <a:p>
            <a:pPr marL="457200" lvl="0" indent="-317500" rtl="0">
              <a:lnSpc>
                <a:spcPct val="130000"/>
              </a:lnSpc>
              <a:spcBef>
                <a:spcPts val="0"/>
              </a:spcBef>
              <a:spcAft>
                <a:spcPts val="1800"/>
              </a:spcAft>
              <a:buClr>
                <a:srgbClr val="222222"/>
              </a:buClr>
              <a:buSzPct val="100000"/>
            </a:pPr>
            <a:r>
              <a:rPr lang="es" sz="1400">
                <a:solidFill>
                  <a:srgbClr val="222222"/>
                </a:solidFill>
              </a:rPr>
              <a:t>Estos modos se indican con el atributo cascade=CascadeType.??? en la anotación </a:t>
            </a:r>
            <a:r>
              <a:rPr lang="es" sz="1400">
                <a:solidFill>
                  <a:srgbClr val="0000FF"/>
                </a:solidFill>
              </a:rPr>
              <a:t>@OneToOne, @ManyToOne, @OneToMany </a:t>
            </a:r>
            <a:r>
              <a:rPr lang="es" sz="1400">
                <a:solidFill>
                  <a:srgbClr val="000000"/>
                </a:solidFill>
              </a:rPr>
              <a:t>ó</a:t>
            </a:r>
            <a:r>
              <a:rPr lang="es" sz="1400">
                <a:solidFill>
                  <a:srgbClr val="0000FF"/>
                </a:solidFill>
              </a:rPr>
              <a:t> @ManyToMany </a:t>
            </a:r>
            <a:r>
              <a:rPr lang="es" sz="1400">
                <a:solidFill>
                  <a:srgbClr val="222222"/>
                </a:solidFill>
              </a:rPr>
              <a:t>correspondiente.</a:t>
            </a:r>
          </a:p>
          <a:p>
            <a:pPr marL="457200" lvl="0" indent="-317500" rtl="0">
              <a:lnSpc>
                <a:spcPct val="130000"/>
              </a:lnSpc>
              <a:spcBef>
                <a:spcPts val="0"/>
              </a:spcBef>
              <a:spcAft>
                <a:spcPts val="1800"/>
              </a:spcAft>
              <a:buClr>
                <a:srgbClr val="222222"/>
              </a:buClr>
              <a:buSzPct val="100000"/>
            </a:pPr>
            <a:r>
              <a:rPr lang="es" sz="1400">
                <a:solidFill>
                  <a:srgbClr val="222222"/>
                </a:solidFill>
              </a:rPr>
              <a:t>Se pueden seleccionar varios modos cascade incluyéndolos entre llaves y separándolos por comas.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Borrado de “huérfanos”</a:t>
            </a:r>
          </a:p>
        </p:txBody>
      </p:sp>
      <p:sp>
        <p:nvSpPr>
          <p:cNvPr id="188" name="Shape 18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93700" rtl="0">
              <a:spcBef>
                <a:spcPts val="0"/>
              </a:spcBef>
              <a:buSzPct val="100000"/>
            </a:pPr>
            <a:r>
              <a:rPr lang="es" sz="2600"/>
              <a:t>Sirve para que al desasociarse de un objeto en el mundo “objetual” se borre dicho objeto en la BD en el caso de que se haya quedado “huérfano”, es decir que ninguna otra entidad “apunte” a él.</a:t>
            </a:r>
          </a:p>
          <a:p>
            <a:pPr marL="457200" lvl="0" indent="-393700">
              <a:spcBef>
                <a:spcPts val="0"/>
              </a:spcBef>
              <a:buSzPct val="100000"/>
            </a:pPr>
            <a:r>
              <a:rPr lang="es" sz="2600"/>
              <a:t>Se consigue indicando en la anotación @OneToOne, @ManyToOne o @OneToMany, el atributo </a:t>
            </a:r>
            <a:r>
              <a:rPr lang="es" sz="2600">
                <a:solidFill>
                  <a:srgbClr val="0000FF"/>
                </a:solidFill>
              </a:rPr>
              <a:t>orphanRemoval=true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Modos de materialización</a:t>
            </a:r>
          </a:p>
        </p:txBody>
      </p:sp>
      <p:sp>
        <p:nvSpPr>
          <p:cNvPr id="194" name="Shape 19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pPr>
            <a:r>
              <a:rPr lang="es"/>
              <a:t>En cada POJO se puede indicar el modo de materialización, que indica cúando “subirán” a memoria los POJO’s dependientes cuando se realice una consulta</a:t>
            </a:r>
          </a:p>
          <a:p>
            <a:pPr marL="914400" lvl="1" indent="-228600" rtl="0">
              <a:spcBef>
                <a:spcPts val="0"/>
              </a:spcBef>
            </a:pPr>
            <a:r>
              <a:rPr lang="es"/>
              <a:t>Ansiosa: fetch=FetchType.EAGER</a:t>
            </a:r>
          </a:p>
          <a:p>
            <a:pPr marL="1371600" lvl="2" indent="-342900" rtl="0">
              <a:spcBef>
                <a:spcPts val="0"/>
              </a:spcBef>
              <a:buSzPct val="100000"/>
            </a:pPr>
            <a:r>
              <a:rPr lang="es" sz="1800"/>
              <a:t>Los POJO’s dependientes subirán inmediatamente a memoria.</a:t>
            </a:r>
          </a:p>
          <a:p>
            <a:pPr marL="914400" lvl="1" indent="-228600" rtl="0">
              <a:spcBef>
                <a:spcPts val="0"/>
              </a:spcBef>
            </a:pPr>
            <a:r>
              <a:rPr lang="es"/>
              <a:t>Perezosa: fetch=FetchType.LAZY</a:t>
            </a:r>
          </a:p>
          <a:p>
            <a:pPr marL="1371600" lvl="2" indent="-342900">
              <a:spcBef>
                <a:spcPts val="0"/>
              </a:spcBef>
              <a:buSzPct val="100000"/>
            </a:pPr>
            <a:r>
              <a:rPr lang="es" sz="1800"/>
              <a:t>Los POJO’s dependientes subirán a memoria cuando se acceda a ellos.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Resumen de contenidos</a:t>
            </a:r>
          </a:p>
        </p:txBody>
      </p:sp>
      <p:sp>
        <p:nvSpPr>
          <p:cNvPr id="52" name="Shape 5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pPr>
            <a:r>
              <a:rPr lang="es"/>
              <a:t>Instalación</a:t>
            </a:r>
          </a:p>
          <a:p>
            <a:pPr marL="457200" lvl="0" indent="-228600" rtl="0">
              <a:spcBef>
                <a:spcPts val="0"/>
              </a:spcBef>
            </a:pPr>
            <a:r>
              <a:rPr lang="es"/>
              <a:t>Configuración</a:t>
            </a:r>
          </a:p>
          <a:p>
            <a:pPr marL="457200" lvl="0" indent="-228600" rtl="0">
              <a:spcBef>
                <a:spcPts val="0"/>
              </a:spcBef>
            </a:pPr>
            <a:r>
              <a:rPr lang="es"/>
              <a:t>Concepto de POJO</a:t>
            </a:r>
          </a:p>
          <a:p>
            <a:pPr marL="457200" lvl="0" indent="-228600" rtl="0">
              <a:spcBef>
                <a:spcPts val="0"/>
              </a:spcBef>
            </a:pPr>
            <a:r>
              <a:rPr lang="es"/>
              <a:t>Acciones CRUD sobre POJO</a:t>
            </a:r>
          </a:p>
          <a:p>
            <a:pPr marL="457200" lvl="0" indent="-228600">
              <a:spcBef>
                <a:spcPts val="0"/>
              </a:spcBef>
            </a:pPr>
            <a:r>
              <a:rPr lang="es"/>
              <a:t>Composición de POJOs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Relaciones uno a uno</a:t>
            </a:r>
          </a:p>
        </p:txBody>
      </p:sp>
      <p:sp>
        <p:nvSpPr>
          <p:cNvPr id="200" name="Shape 200"/>
          <p:cNvSpPr txBox="1">
            <a:spLocks noGrp="1"/>
          </p:cNvSpPr>
          <p:nvPr>
            <p:ph type="body" idx="1"/>
          </p:nvPr>
        </p:nvSpPr>
        <p:spPr>
          <a:xfrm>
            <a:off x="389175" y="1200150"/>
            <a:ext cx="8372699" cy="3838199"/>
          </a:xfrm>
          <a:prstGeom prst="rect">
            <a:avLst/>
          </a:prstGeom>
        </p:spPr>
        <p:txBody>
          <a:bodyPr lIns="91425" tIns="91425" rIns="91425" bIns="91425" anchor="t" anchorCtr="0">
            <a:noAutofit/>
          </a:bodyPr>
          <a:lstStyle/>
          <a:p>
            <a:pPr marL="457200" lvl="0" indent="-317500" rtl="0">
              <a:spcBef>
                <a:spcPts val="0"/>
              </a:spcBef>
              <a:buSzPct val="100000"/>
            </a:pPr>
            <a:r>
              <a:rPr lang="es" sz="1400"/>
              <a:t>Sean dos clases: “Base” y “Uno”. Para establecer una relación persistente entre ambos deberemos:</a:t>
            </a:r>
          </a:p>
          <a:p>
            <a:pPr marL="914400" lvl="1" indent="-311150" rtl="0">
              <a:spcBef>
                <a:spcPts val="0"/>
              </a:spcBef>
              <a:buSzPct val="100000"/>
            </a:pPr>
            <a:r>
              <a:rPr lang="es" sz="1300"/>
              <a:t>Añadir a “Base” un atributo “Uno uno”.</a:t>
            </a:r>
          </a:p>
          <a:p>
            <a:pPr marL="914400" lvl="1" indent="-311150" rtl="0">
              <a:spcBef>
                <a:spcPts val="0"/>
              </a:spcBef>
              <a:buSzPct val="100000"/>
            </a:pPr>
            <a:r>
              <a:rPr lang="es" sz="1300"/>
              <a:t>Anotar getUno() por ejemplo, con </a:t>
            </a:r>
          </a:p>
          <a:p>
            <a:pPr marL="1371600" lvl="2" indent="-311150" rtl="0">
              <a:spcBef>
                <a:spcPts val="0"/>
              </a:spcBef>
              <a:buClr>
                <a:srgbClr val="0000FF"/>
              </a:buClr>
              <a:buSzPct val="100000"/>
            </a:pPr>
            <a:r>
              <a:rPr lang="es" sz="1300">
                <a:solidFill>
                  <a:srgbClr val="0000FF"/>
                </a:solidFill>
              </a:rPr>
              <a:t>@OneToOne(cascade = {CascadeType.ALL}, fetch=FetchType.LAZY)</a:t>
            </a:r>
          </a:p>
          <a:p>
            <a:pPr marL="914400" marR="0" lvl="1" indent="-311150" algn="l" rtl="0">
              <a:lnSpc>
                <a:spcPct val="100000"/>
              </a:lnSpc>
              <a:spcBef>
                <a:spcPts val="480"/>
              </a:spcBef>
              <a:spcAft>
                <a:spcPts val="0"/>
              </a:spcAft>
              <a:buSzPct val="100000"/>
            </a:pPr>
            <a:r>
              <a:rPr lang="es" sz="1300"/>
              <a:t>Añadir a “Uno” un atributo “Base base”</a:t>
            </a:r>
          </a:p>
          <a:p>
            <a:pPr marL="914400" marR="0" lvl="1" indent="-311150" algn="l" rtl="0">
              <a:lnSpc>
                <a:spcPct val="100000"/>
              </a:lnSpc>
              <a:spcBef>
                <a:spcPts val="480"/>
              </a:spcBef>
              <a:spcAft>
                <a:spcPts val="0"/>
              </a:spcAft>
              <a:buSzPct val="100000"/>
            </a:pPr>
            <a:r>
              <a:rPr lang="es" sz="1300"/>
              <a:t>Anotar getBase() por ejemplo, con</a:t>
            </a:r>
          </a:p>
          <a:p>
            <a:pPr marL="1371600" marR="0" lvl="2" indent="-311150" algn="l" rtl="0">
              <a:lnSpc>
                <a:spcPct val="100000"/>
              </a:lnSpc>
              <a:spcBef>
                <a:spcPts val="480"/>
              </a:spcBef>
              <a:spcAft>
                <a:spcPts val="0"/>
              </a:spcAft>
              <a:buClr>
                <a:srgbClr val="0000FF"/>
              </a:buClr>
              <a:buSzPct val="100000"/>
            </a:pPr>
            <a:r>
              <a:rPr lang="es" sz="1300">
                <a:solidFill>
                  <a:srgbClr val="0000FF"/>
                </a:solidFill>
              </a:rPr>
              <a:t>@OneToOne(cascade = {CascadeType.ALL}, fetch=FetchType.LAZY)</a:t>
            </a:r>
          </a:p>
          <a:p>
            <a:pPr marL="914400" marR="0" lvl="1" indent="-311150" algn="l" rtl="0">
              <a:lnSpc>
                <a:spcPct val="100000"/>
              </a:lnSpc>
              <a:spcBef>
                <a:spcPts val="480"/>
              </a:spcBef>
              <a:spcAft>
                <a:spcPts val="0"/>
              </a:spcAft>
              <a:buSzPct val="100000"/>
            </a:pPr>
            <a:r>
              <a:rPr lang="es" sz="1300"/>
              <a:t>Crear un objeto “uno” de clase “Uno” y un objeto “base” de clase “Base”</a:t>
            </a:r>
          </a:p>
          <a:p>
            <a:pPr marL="914400" marR="0" lvl="1" indent="-311150" algn="l" rtl="0">
              <a:lnSpc>
                <a:spcPct val="100000"/>
              </a:lnSpc>
              <a:spcBef>
                <a:spcPts val="480"/>
              </a:spcBef>
              <a:spcAft>
                <a:spcPts val="0"/>
              </a:spcAft>
              <a:buSzPct val="100000"/>
            </a:pPr>
            <a:r>
              <a:rPr lang="es" sz="1300"/>
              <a:t>Utilizar base.setUno(uno) para que “base” tenga visibilidad sobre “uno”.</a:t>
            </a:r>
          </a:p>
          <a:p>
            <a:pPr marL="914400" marR="0" lvl="1" indent="-311150" algn="l" rtl="0">
              <a:lnSpc>
                <a:spcPct val="100000"/>
              </a:lnSpc>
              <a:spcBef>
                <a:spcPts val="480"/>
              </a:spcBef>
              <a:spcAft>
                <a:spcPts val="0"/>
              </a:spcAft>
              <a:buSzPct val="100000"/>
            </a:pPr>
            <a:r>
              <a:rPr lang="es" sz="1300"/>
              <a:t>Utilizar uno.setBase(base) para que “uno” tenga visibilidad sobre “base”</a:t>
            </a:r>
          </a:p>
          <a:p>
            <a:pPr marL="914400" marR="0" lvl="1" indent="-311150" algn="l" rtl="0">
              <a:lnSpc>
                <a:spcPct val="100000"/>
              </a:lnSpc>
              <a:spcBef>
                <a:spcPts val="480"/>
              </a:spcBef>
              <a:spcAft>
                <a:spcPts val="0"/>
              </a:spcAft>
              <a:buSzPct val="100000"/>
            </a:pPr>
            <a:r>
              <a:rPr lang="es" sz="1300"/>
              <a:t>Persistirlo con “</a:t>
            </a:r>
            <a:r>
              <a:rPr lang="es" sz="1300" b="1" u="sng">
                <a:solidFill>
                  <a:schemeClr val="hlink"/>
                </a:solidFill>
                <a:hlinkClick r:id="rId3"/>
              </a:rPr>
              <a:t>persist</a:t>
            </a:r>
            <a:r>
              <a:rPr lang="es" sz="1300"/>
              <a:t>(base)”.</a:t>
            </a:r>
          </a:p>
          <a:p>
            <a:pPr marL="457200" marR="0" lvl="0" indent="-317500" algn="l" rtl="0">
              <a:lnSpc>
                <a:spcPct val="100000"/>
              </a:lnSpc>
              <a:spcBef>
                <a:spcPts val="480"/>
              </a:spcBef>
              <a:spcAft>
                <a:spcPts val="0"/>
              </a:spcAft>
              <a:buSzPct val="100000"/>
            </a:pPr>
            <a:r>
              <a:rPr lang="es" sz="1400"/>
              <a:t>El atributo “cascade” de las anotaciones gestiona el nivel de dependencia de un objeto respecto a otro.</a:t>
            </a:r>
          </a:p>
          <a:p>
            <a:pPr marL="914400" marR="0" lvl="1" indent="-311150" algn="l" rtl="0">
              <a:lnSpc>
                <a:spcPct val="100000"/>
              </a:lnSpc>
              <a:spcBef>
                <a:spcPts val="480"/>
              </a:spcBef>
              <a:spcAft>
                <a:spcPts val="0"/>
              </a:spcAft>
              <a:buSzPct val="100000"/>
            </a:pPr>
            <a:r>
              <a:rPr lang="es" sz="1300"/>
              <a:t>En este ejemplo, si cualquiera de los dos se crea o se borra, se creará o desaparecerá su “compañero”.</a:t>
            </a:r>
          </a:p>
          <a:p>
            <a:pPr marL="914400" marR="0" lvl="1" indent="-311150" algn="l" rtl="0">
              <a:lnSpc>
                <a:spcPct val="100000"/>
              </a:lnSpc>
              <a:spcBef>
                <a:spcPts val="480"/>
              </a:spcBef>
              <a:spcAft>
                <a:spcPts val="0"/>
              </a:spcAft>
              <a:buSzPct val="100000"/>
            </a:pPr>
            <a:r>
              <a:rPr lang="es" sz="1300"/>
              <a:t>Si quisiéramos que los POJO’s fueran independientes, no indicaremos ningún atributo cascade, y tendremos que establecer las relaciones atómicamente.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Relaciones uno a muchos</a:t>
            </a:r>
          </a:p>
        </p:txBody>
      </p:sp>
      <p:sp>
        <p:nvSpPr>
          <p:cNvPr id="206" name="Shape 206"/>
          <p:cNvSpPr txBox="1">
            <a:spLocks noGrp="1"/>
          </p:cNvSpPr>
          <p:nvPr>
            <p:ph type="body" idx="1"/>
          </p:nvPr>
        </p:nvSpPr>
        <p:spPr>
          <a:xfrm>
            <a:off x="457200" y="1200150"/>
            <a:ext cx="8229600" cy="1019100"/>
          </a:xfrm>
          <a:prstGeom prst="rect">
            <a:avLst/>
          </a:prstGeom>
        </p:spPr>
        <p:txBody>
          <a:bodyPr lIns="91425" tIns="91425" rIns="91425" bIns="91425" anchor="t" anchorCtr="0">
            <a:noAutofit/>
          </a:bodyPr>
          <a:lstStyle/>
          <a:p>
            <a:pPr marL="457200" lvl="0" indent="-317500" rtl="0">
              <a:spcBef>
                <a:spcPts val="0"/>
              </a:spcBef>
              <a:buSzPct val="100000"/>
            </a:pPr>
            <a:r>
              <a:rPr lang="es" sz="1400"/>
              <a:t>Similares a las “uno a uno”.</a:t>
            </a:r>
          </a:p>
          <a:p>
            <a:pPr marL="457200" lvl="0" indent="-317500" rtl="0">
              <a:spcBef>
                <a:spcPts val="0"/>
              </a:spcBef>
              <a:buSzPct val="100000"/>
            </a:pPr>
            <a:r>
              <a:rPr lang="es" sz="1400"/>
              <a:t>La única diferencia sustancial es que en el lado “muchos”, hibernate debe saber, cuál es el nombre del atributo relacionado del lado uno, usando la el atributo “mappedBy”, así:</a:t>
            </a:r>
          </a:p>
          <a:p>
            <a:pPr marL="457200" lvl="0" indent="-317500">
              <a:spcBef>
                <a:spcPts val="0"/>
              </a:spcBef>
              <a:buSzPct val="100000"/>
            </a:pPr>
            <a:r>
              <a:rPr lang="es" sz="1400"/>
              <a:t>El resto de anotaciones y su significado son las mismas que las estudiadas en las relaciones OneToOne</a:t>
            </a:r>
          </a:p>
        </p:txBody>
      </p:sp>
      <p:sp>
        <p:nvSpPr>
          <p:cNvPr id="207" name="Shape 207"/>
          <p:cNvSpPr txBox="1"/>
          <p:nvPr/>
        </p:nvSpPr>
        <p:spPr>
          <a:xfrm>
            <a:off x="4743775" y="3018075"/>
            <a:ext cx="3670800" cy="1882800"/>
          </a:xfrm>
          <a:prstGeom prst="rect">
            <a:avLst/>
          </a:prstGeom>
          <a:noFill/>
          <a:ln w="9525" cap="flat" cmpd="sng">
            <a:solidFill>
              <a:srgbClr val="98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a:t>public class UaM {</a:t>
            </a:r>
          </a:p>
          <a:p>
            <a:pPr lvl="0" rtl="0">
              <a:spcBef>
                <a:spcPts val="0"/>
              </a:spcBef>
              <a:buNone/>
            </a:pPr>
            <a:r>
              <a:rPr lang="es"/>
              <a:t>	private Collection&lt;M&gt; ms;</a:t>
            </a:r>
          </a:p>
          <a:p>
            <a:pPr lvl="0" rtl="0">
              <a:spcBef>
                <a:spcPts val="0"/>
              </a:spcBef>
              <a:buNone/>
            </a:pPr>
            <a:r>
              <a:rPr lang="es"/>
              <a:t>	...</a:t>
            </a:r>
          </a:p>
          <a:p>
            <a:pPr lvl="0" rtl="0">
              <a:spcBef>
                <a:spcPts val="0"/>
              </a:spcBef>
              <a:buNone/>
            </a:pPr>
            <a:r>
              <a:rPr lang="es"/>
              <a:t>	</a:t>
            </a:r>
            <a:r>
              <a:rPr lang="es">
                <a:solidFill>
                  <a:srgbClr val="0000FF"/>
                </a:solidFill>
              </a:rPr>
              <a:t>@OneToMany</a:t>
            </a:r>
            <a:r>
              <a:rPr lang="es"/>
              <a:t>(mappedBy=”u”)</a:t>
            </a:r>
          </a:p>
          <a:p>
            <a:pPr lvl="0" rtl="0">
              <a:spcBef>
                <a:spcPts val="0"/>
              </a:spcBef>
              <a:buNone/>
            </a:pPr>
            <a:r>
              <a:rPr lang="es"/>
              <a:t>	public Collection&lt;M&gt; getMs() {</a:t>
            </a:r>
          </a:p>
          <a:p>
            <a:pPr lvl="0" rtl="0">
              <a:spcBef>
                <a:spcPts val="0"/>
              </a:spcBef>
              <a:buNone/>
            </a:pPr>
            <a:r>
              <a:rPr lang="es"/>
              <a:t>	}</a:t>
            </a:r>
          </a:p>
          <a:p>
            <a:pPr lvl="0" rtl="0">
              <a:spcBef>
                <a:spcPts val="0"/>
              </a:spcBef>
              <a:buNone/>
            </a:pPr>
            <a:r>
              <a:rPr lang="es"/>
              <a:t>	...</a:t>
            </a:r>
          </a:p>
          <a:p>
            <a:pPr lvl="0">
              <a:spcBef>
                <a:spcPts val="0"/>
              </a:spcBef>
              <a:buNone/>
            </a:pPr>
            <a:r>
              <a:rPr lang="es"/>
              <a:t>}</a:t>
            </a:r>
          </a:p>
        </p:txBody>
      </p:sp>
      <p:sp>
        <p:nvSpPr>
          <p:cNvPr id="208" name="Shape 208"/>
          <p:cNvSpPr txBox="1"/>
          <p:nvPr/>
        </p:nvSpPr>
        <p:spPr>
          <a:xfrm>
            <a:off x="746800" y="3018075"/>
            <a:ext cx="3670800" cy="1882800"/>
          </a:xfrm>
          <a:prstGeom prst="rect">
            <a:avLst/>
          </a:prstGeom>
          <a:noFill/>
          <a:ln w="9525" cap="flat" cmpd="sng">
            <a:solidFill>
              <a:srgbClr val="98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a:t>public class MaU {</a:t>
            </a:r>
          </a:p>
          <a:p>
            <a:pPr lvl="0" rtl="0">
              <a:spcBef>
                <a:spcPts val="0"/>
              </a:spcBef>
              <a:buNone/>
            </a:pPr>
            <a:r>
              <a:rPr lang="es"/>
              <a:t>	private U u;</a:t>
            </a:r>
          </a:p>
          <a:p>
            <a:pPr lvl="0" rtl="0">
              <a:spcBef>
                <a:spcPts val="0"/>
              </a:spcBef>
              <a:buNone/>
            </a:pPr>
            <a:r>
              <a:rPr lang="es"/>
              <a:t>	...</a:t>
            </a:r>
          </a:p>
          <a:p>
            <a:pPr lvl="0" rtl="0">
              <a:spcBef>
                <a:spcPts val="0"/>
              </a:spcBef>
              <a:buNone/>
            </a:pPr>
            <a:r>
              <a:rPr lang="es"/>
              <a:t>	</a:t>
            </a:r>
            <a:r>
              <a:rPr lang="es">
                <a:solidFill>
                  <a:srgbClr val="0000FF"/>
                </a:solidFill>
              </a:rPr>
              <a:t>@ManyToOne</a:t>
            </a:r>
          </a:p>
          <a:p>
            <a:pPr lvl="0" rtl="0">
              <a:spcBef>
                <a:spcPts val="0"/>
              </a:spcBef>
              <a:buNone/>
            </a:pPr>
            <a:r>
              <a:rPr lang="es"/>
              <a:t>	public U getU() {</a:t>
            </a:r>
          </a:p>
          <a:p>
            <a:pPr lvl="0" rtl="0">
              <a:spcBef>
                <a:spcPts val="0"/>
              </a:spcBef>
              <a:buNone/>
            </a:pPr>
            <a:r>
              <a:rPr lang="es"/>
              <a:t>	}</a:t>
            </a:r>
          </a:p>
          <a:p>
            <a:pPr lvl="0" rtl="0">
              <a:spcBef>
                <a:spcPts val="0"/>
              </a:spcBef>
              <a:buNone/>
            </a:pPr>
            <a:r>
              <a:rPr lang="es"/>
              <a:t>	...</a:t>
            </a:r>
          </a:p>
          <a:p>
            <a:pPr lvl="0" rtl="0">
              <a:spcBef>
                <a:spcPts val="0"/>
              </a:spcBef>
              <a:buNone/>
            </a:pPr>
            <a:r>
              <a:rPr lang="es"/>
              <a: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Relaciones muchos a muchos</a:t>
            </a:r>
          </a:p>
        </p:txBody>
      </p:sp>
      <p:sp>
        <p:nvSpPr>
          <p:cNvPr id="214" name="Shape 21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pPr>
            <a:r>
              <a:rPr lang="es"/>
              <a:t>Similares a las muchos a uno</a:t>
            </a:r>
          </a:p>
          <a:p>
            <a:pPr marL="457200" lvl="0" indent="-228600" rtl="0">
              <a:spcBef>
                <a:spcPts val="0"/>
              </a:spcBef>
            </a:pPr>
            <a:r>
              <a:rPr lang="es"/>
              <a:t>Un lado debe ser el “propietario” y el otro el “inverso”.</a:t>
            </a:r>
          </a:p>
          <a:p>
            <a:pPr marL="457200" lvl="0" indent="-228600">
              <a:spcBef>
                <a:spcPts val="0"/>
              </a:spcBef>
            </a:pPr>
            <a:r>
              <a:rPr lang="es"/>
              <a:t>El que hace el papel de inverso, debe llevar un atributo “mappedBy” apuntando a la colección del lado del “propietario”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Instalación (librerías)</a:t>
            </a:r>
          </a:p>
        </p:txBody>
      </p:sp>
      <p:sp>
        <p:nvSpPr>
          <p:cNvPr id="58" name="Shape 58"/>
          <p:cNvSpPr txBox="1">
            <a:spLocks noGrp="1"/>
          </p:cNvSpPr>
          <p:nvPr>
            <p:ph type="body" idx="1"/>
          </p:nvPr>
        </p:nvSpPr>
        <p:spPr>
          <a:xfrm>
            <a:off x="457200" y="1200150"/>
            <a:ext cx="5404799" cy="3539999"/>
          </a:xfrm>
          <a:prstGeom prst="rect">
            <a:avLst/>
          </a:prstGeom>
        </p:spPr>
        <p:txBody>
          <a:bodyPr lIns="91425" tIns="91425" rIns="91425" bIns="91425" anchor="t" anchorCtr="0">
            <a:noAutofit/>
          </a:bodyPr>
          <a:lstStyle/>
          <a:p>
            <a:pPr marL="457200" lvl="0" indent="-228600" rtl="0">
              <a:spcBef>
                <a:spcPts val="0"/>
              </a:spcBef>
            </a:pPr>
            <a:r>
              <a:rPr lang="es"/>
              <a:t>Descargar la última versión desde</a:t>
            </a:r>
          </a:p>
          <a:p>
            <a:pPr marL="914400" lvl="1" indent="-419100" rtl="0">
              <a:spcBef>
                <a:spcPts val="0"/>
              </a:spcBef>
              <a:buSzPct val="100000"/>
            </a:pPr>
            <a:r>
              <a:rPr lang="es" sz="3000" u="sng">
                <a:solidFill>
                  <a:schemeClr val="hlink"/>
                </a:solidFill>
                <a:hlinkClick r:id="rId3"/>
              </a:rPr>
              <a:t>http://hibernate.org/orm/</a:t>
            </a:r>
          </a:p>
          <a:p>
            <a:pPr marL="457200" lvl="0" indent="-228600" rtl="0">
              <a:spcBef>
                <a:spcPts val="0"/>
              </a:spcBef>
            </a:pPr>
            <a:r>
              <a:rPr lang="es"/>
              <a:t>Abrir el “zip” y copiar los “jar” de la carpeta “lib/required” en “WEB-inf/lib”</a:t>
            </a:r>
          </a:p>
          <a:p>
            <a:pPr lvl="0">
              <a:spcBef>
                <a:spcPts val="0"/>
              </a:spcBef>
              <a:buNone/>
            </a:pPr>
            <a:endParaRPr/>
          </a:p>
        </p:txBody>
      </p:sp>
      <p:pic>
        <p:nvPicPr>
          <p:cNvPr id="59" name="Shape 59"/>
          <p:cNvPicPr preferRelativeResize="0"/>
          <p:nvPr/>
        </p:nvPicPr>
        <p:blipFill>
          <a:blip r:embed="rId4">
            <a:alphaModFix/>
          </a:blip>
          <a:stretch>
            <a:fillRect/>
          </a:stretch>
        </p:blipFill>
        <p:spPr>
          <a:xfrm>
            <a:off x="6000750" y="2330325"/>
            <a:ext cx="2686050" cy="2409825"/>
          </a:xfrm>
          <a:prstGeom prst="rect">
            <a:avLst/>
          </a:prstGeom>
          <a:noFill/>
          <a:ln w="9525" cap="flat" cmpd="sng">
            <a:solidFill>
              <a:srgbClr val="980000"/>
            </a:solidFill>
            <a:prstDash val="solid"/>
            <a:round/>
            <a:headEnd type="none" w="med" len="med"/>
            <a:tailEnd type="none" w="med" len="med"/>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Instalación (Eclipse hibernate tools)</a:t>
            </a:r>
          </a:p>
        </p:txBody>
      </p:sp>
      <p:sp>
        <p:nvSpPr>
          <p:cNvPr id="65" name="Shape 65"/>
          <p:cNvSpPr txBox="1">
            <a:spLocks noGrp="1"/>
          </p:cNvSpPr>
          <p:nvPr>
            <p:ph type="body" idx="1"/>
          </p:nvPr>
        </p:nvSpPr>
        <p:spPr>
          <a:xfrm>
            <a:off x="457200" y="1200150"/>
            <a:ext cx="8229600" cy="2563499"/>
          </a:xfrm>
          <a:prstGeom prst="rect">
            <a:avLst/>
          </a:prstGeom>
        </p:spPr>
        <p:txBody>
          <a:bodyPr lIns="91425" tIns="91425" rIns="91425" bIns="91425" anchor="t" anchorCtr="0">
            <a:noAutofit/>
          </a:bodyPr>
          <a:lstStyle/>
          <a:p>
            <a:pPr marL="457200" lvl="0" indent="-228600" rtl="0">
              <a:spcBef>
                <a:spcPts val="0"/>
              </a:spcBef>
            </a:pPr>
            <a:r>
              <a:rPr lang="es"/>
              <a:t>Desde “Help-&gt;Eclipse marketplace” localizar “JBoss tools” y escoger las de tu versión de Eclipse: kepler, luna, mars, etc.</a:t>
            </a:r>
          </a:p>
          <a:p>
            <a:pPr marL="457200" lvl="0" indent="-228600" rtl="0">
              <a:spcBef>
                <a:spcPts val="0"/>
              </a:spcBef>
            </a:pPr>
            <a:r>
              <a:rPr lang="es"/>
              <a:t>Instalar hibernate-tools</a:t>
            </a:r>
          </a:p>
          <a:p>
            <a:pPr lvl="0">
              <a:spcBef>
                <a:spcPts val="0"/>
              </a:spcBef>
              <a:buNone/>
            </a:pPr>
            <a:endParaRPr/>
          </a:p>
        </p:txBody>
      </p:sp>
      <p:pic>
        <p:nvPicPr>
          <p:cNvPr id="66" name="Shape 66"/>
          <p:cNvPicPr preferRelativeResize="0"/>
          <p:nvPr/>
        </p:nvPicPr>
        <p:blipFill>
          <a:blip r:embed="rId3">
            <a:alphaModFix/>
          </a:blip>
          <a:stretch>
            <a:fillRect/>
          </a:stretch>
        </p:blipFill>
        <p:spPr>
          <a:xfrm>
            <a:off x="1027500" y="3170500"/>
            <a:ext cx="7088975" cy="182474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El fichero hibernate.cfg.xml (1/2)</a:t>
            </a:r>
          </a:p>
        </p:txBody>
      </p:sp>
      <p:sp>
        <p:nvSpPr>
          <p:cNvPr id="72" name="Shape 7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SzPct val="100000"/>
            </a:pPr>
            <a:r>
              <a:rPr lang="es" sz="2400"/>
              <a:t>Es el principal fichero de configuración de Hibernate dentro de nuestro proyecto.</a:t>
            </a:r>
          </a:p>
          <a:p>
            <a:pPr marL="457200" lvl="0" indent="-381000" rtl="0">
              <a:spcBef>
                <a:spcPts val="0"/>
              </a:spcBef>
              <a:buSzPct val="100000"/>
            </a:pPr>
            <a:r>
              <a:rPr lang="es" sz="2400"/>
              <a:t>Indica cómo conectarse a la Base de Datos (driver, nombreBD, dialecto SQL, etc.), así como las clases que queremos que sean persistentes.</a:t>
            </a:r>
          </a:p>
          <a:p>
            <a:pPr marL="457200" lvl="0" indent="-381000" rtl="0">
              <a:spcBef>
                <a:spcPts val="0"/>
              </a:spcBef>
              <a:buSzPct val="100000"/>
            </a:pPr>
            <a:r>
              <a:rPr lang="es" sz="2400"/>
              <a:t>Se puede crear “a mano” o ayudándonos del Wizard de Eclipse “New-&gt;other-&gt;hibernate configuration file”</a:t>
            </a:r>
          </a:p>
          <a:p>
            <a:pPr marL="457200" lvl="0" indent="-381000">
              <a:spcBef>
                <a:spcPts val="0"/>
              </a:spcBef>
              <a:buSzPct val="100000"/>
            </a:pPr>
            <a:r>
              <a:rPr lang="es" sz="2400"/>
              <a:t>Se suele ubicar bajo la carpeta “src” (en la raíz del classpath)</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El fichero hibernate.cfg.xml (2/2)</a:t>
            </a:r>
          </a:p>
        </p:txBody>
      </p:sp>
      <p:pic>
        <p:nvPicPr>
          <p:cNvPr id="78" name="Shape 78"/>
          <p:cNvPicPr preferRelativeResize="0"/>
          <p:nvPr/>
        </p:nvPicPr>
        <p:blipFill>
          <a:blip r:embed="rId3">
            <a:alphaModFix/>
          </a:blip>
          <a:stretch>
            <a:fillRect/>
          </a:stretch>
        </p:blipFill>
        <p:spPr>
          <a:xfrm>
            <a:off x="429137" y="1285800"/>
            <a:ext cx="8285724" cy="35744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POJO persistente</a:t>
            </a:r>
          </a:p>
        </p:txBody>
      </p:sp>
      <p:sp>
        <p:nvSpPr>
          <p:cNvPr id="84" name="Shape 8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SzPct val="100000"/>
            </a:pPr>
            <a:r>
              <a:rPr lang="es" sz="1800"/>
              <a:t>Es una clase JAVA (un objeto de negocio) que queremos que persista.</a:t>
            </a:r>
          </a:p>
          <a:p>
            <a:pPr marL="457200" lvl="0" indent="-342900" rtl="0">
              <a:spcBef>
                <a:spcPts val="0"/>
              </a:spcBef>
              <a:buSzPct val="100000"/>
            </a:pPr>
            <a:r>
              <a:rPr lang="es" sz="1800"/>
              <a:t>POJO (Plain Old Java Object), sugiere que cualquier clase “normal y corriente” es susceptible de persistir con hibernate.</a:t>
            </a:r>
          </a:p>
          <a:p>
            <a:pPr marL="457200" lvl="0" indent="-342900" rtl="0">
              <a:spcBef>
                <a:spcPts val="0"/>
              </a:spcBef>
              <a:buSzPct val="100000"/>
            </a:pPr>
            <a:r>
              <a:rPr lang="es" sz="1800"/>
              <a:t>Tan sólo hay que:</a:t>
            </a:r>
          </a:p>
          <a:p>
            <a:pPr marL="914400" lvl="1" indent="-342900" rtl="0">
              <a:spcBef>
                <a:spcPts val="0"/>
              </a:spcBef>
              <a:buSzPct val="100000"/>
            </a:pPr>
            <a:r>
              <a:rPr lang="es" sz="1800"/>
              <a:t>Asegurarse de que tenga siempre un constructor sin parámetros</a:t>
            </a:r>
          </a:p>
          <a:p>
            <a:pPr marL="914400" lvl="1" indent="-342900" rtl="0">
              <a:spcBef>
                <a:spcPts val="0"/>
              </a:spcBef>
              <a:buSzPct val="100000"/>
            </a:pPr>
            <a:r>
              <a:rPr lang="es" sz="1800"/>
              <a:t>Asegurarse de que todos sus atributos sean privados y tengan sus respectivos getters y setters estándard públicos.</a:t>
            </a:r>
          </a:p>
          <a:p>
            <a:pPr marL="914400" lvl="1" indent="-342900" rtl="0">
              <a:spcBef>
                <a:spcPts val="0"/>
              </a:spcBef>
              <a:buSzPct val="100000"/>
            </a:pPr>
            <a:r>
              <a:rPr lang="es" sz="1800"/>
              <a:t>Añadir un atributo llamado id de tipo Long (será el identificador de objeto)</a:t>
            </a:r>
          </a:p>
          <a:p>
            <a:pPr marL="914400" lvl="1" indent="-342900" rtl="0">
              <a:spcBef>
                <a:spcPts val="0"/>
              </a:spcBef>
              <a:buSzPct val="100000"/>
            </a:pPr>
            <a:r>
              <a:rPr lang="es" sz="1800"/>
              <a:t>“anotar” la clase con </a:t>
            </a:r>
            <a:r>
              <a:rPr lang="es" sz="1800">
                <a:solidFill>
                  <a:srgbClr val="0000FF"/>
                </a:solidFill>
              </a:rPr>
              <a:t>@Entity</a:t>
            </a:r>
          </a:p>
          <a:p>
            <a:pPr marL="914400" lvl="1" indent="-342900" rtl="0">
              <a:spcBef>
                <a:spcPts val="0"/>
              </a:spcBef>
              <a:buSzPct val="100000"/>
            </a:pPr>
            <a:r>
              <a:rPr lang="es" sz="1800"/>
              <a:t>“anotar” el getter de “id” con </a:t>
            </a:r>
            <a:r>
              <a:rPr lang="es" sz="1800">
                <a:solidFill>
                  <a:srgbClr val="0000FF"/>
                </a:solidFill>
              </a:rPr>
              <a:t>@Id </a:t>
            </a:r>
            <a:r>
              <a:rPr lang="es" sz="1800"/>
              <a:t>y con </a:t>
            </a:r>
            <a:r>
              <a:rPr lang="es" sz="1800">
                <a:solidFill>
                  <a:srgbClr val="0000FF"/>
                </a:solidFill>
              </a:rPr>
              <a:t>@GeneratedValue</a:t>
            </a:r>
          </a:p>
          <a:p>
            <a:pPr marL="914400" lvl="1" indent="-342900" rtl="0">
              <a:spcBef>
                <a:spcPts val="0"/>
              </a:spcBef>
              <a:buClr>
                <a:srgbClr val="000000"/>
              </a:buClr>
              <a:buSzPct val="100000"/>
            </a:pPr>
            <a:r>
              <a:rPr lang="es" sz="1800">
                <a:solidFill>
                  <a:srgbClr val="000000"/>
                </a:solidFill>
              </a:rPr>
              <a:t>incluir una entrada </a:t>
            </a:r>
            <a:r>
              <a:rPr lang="es" sz="1800">
                <a:solidFill>
                  <a:srgbClr val="A4C2F4"/>
                </a:solidFill>
              </a:rPr>
              <a:t>&lt;mapping</a:t>
            </a:r>
            <a:r>
              <a:rPr lang="es" sz="1800">
                <a:solidFill>
                  <a:srgbClr val="000000"/>
                </a:solidFill>
              </a:rPr>
              <a:t> </a:t>
            </a:r>
            <a:r>
              <a:rPr lang="es" sz="1800">
                <a:solidFill>
                  <a:srgbClr val="C27BA0"/>
                </a:solidFill>
              </a:rPr>
              <a:t>class</a:t>
            </a:r>
            <a:r>
              <a:rPr lang="es" sz="1800">
                <a:solidFill>
                  <a:srgbClr val="000000"/>
                </a:solidFill>
              </a:rPr>
              <a:t>=</a:t>
            </a:r>
            <a:r>
              <a:rPr lang="es" sz="1800">
                <a:solidFill>
                  <a:srgbClr val="0000FF"/>
                </a:solidFill>
              </a:rPr>
              <a:t>”p1.p2….pn.Pojo”</a:t>
            </a:r>
            <a:r>
              <a:rPr lang="es" sz="1800">
                <a:solidFill>
                  <a:srgbClr val="A4C2F4"/>
                </a:solidFill>
              </a:rPr>
              <a:t>/&gt;</a:t>
            </a:r>
            <a:r>
              <a:rPr lang="es" sz="1800">
                <a:solidFill>
                  <a:srgbClr val="000000"/>
                </a:solidFill>
              </a:rPr>
              <a:t> en el fichero hibernate.cfg.xml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Creando una sesión hibernate</a:t>
            </a:r>
          </a:p>
        </p:txBody>
      </p:sp>
      <p:sp>
        <p:nvSpPr>
          <p:cNvPr id="90" name="Shape 90"/>
          <p:cNvSpPr txBox="1">
            <a:spLocks noGrp="1"/>
          </p:cNvSpPr>
          <p:nvPr>
            <p:ph type="body" idx="1"/>
          </p:nvPr>
        </p:nvSpPr>
        <p:spPr>
          <a:xfrm>
            <a:off x="457200" y="1352550"/>
            <a:ext cx="8229600" cy="1067099"/>
          </a:xfrm>
          <a:prstGeom prst="rect">
            <a:avLst/>
          </a:prstGeom>
          <a:ln w="9525" cap="flat" cmpd="sng">
            <a:solidFill>
              <a:srgbClr val="980000"/>
            </a:solidFill>
            <a:prstDash val="solid"/>
            <a:round/>
            <a:headEnd type="none" w="med" len="med"/>
            <a:tailEnd type="none" w="med" len="med"/>
          </a:ln>
        </p:spPr>
        <p:txBody>
          <a:bodyPr lIns="91425" tIns="91425" rIns="91425" bIns="91425" anchor="t" anchorCtr="0">
            <a:noAutofit/>
          </a:bodyPr>
          <a:lstStyle/>
          <a:p>
            <a:pPr marL="0" lvl="0" indent="0" rtl="0">
              <a:spcBef>
                <a:spcPts val="0"/>
              </a:spcBef>
              <a:buNone/>
            </a:pPr>
            <a:r>
              <a:rPr lang="es" sz="1800" b="1">
                <a:solidFill>
                  <a:srgbClr val="000000"/>
                </a:solidFill>
                <a:latin typeface="Source Code Pro"/>
                <a:ea typeface="Source Code Pro"/>
                <a:cs typeface="Source Code Pro"/>
                <a:sym typeface="Source Code Pro"/>
              </a:rPr>
              <a:t>SessionFactory </a:t>
            </a:r>
            <a:r>
              <a:rPr lang="es" sz="1800">
                <a:solidFill>
                  <a:srgbClr val="000000"/>
                </a:solidFill>
                <a:latin typeface="Source Code Pro"/>
                <a:ea typeface="Source Code Pro"/>
                <a:cs typeface="Source Code Pro"/>
                <a:sym typeface="Source Code Pro"/>
              </a:rPr>
              <a:t>sf = new </a:t>
            </a:r>
            <a:r>
              <a:rPr lang="es" sz="1800" i="1">
                <a:solidFill>
                  <a:srgbClr val="0000FF"/>
                </a:solidFill>
                <a:latin typeface="Source Code Pro"/>
                <a:ea typeface="Source Code Pro"/>
                <a:cs typeface="Source Code Pro"/>
                <a:sym typeface="Source Code Pro"/>
              </a:rPr>
              <a:t>Configuration</a:t>
            </a:r>
            <a:r>
              <a:rPr lang="es" sz="1800">
                <a:solidFill>
                  <a:srgbClr val="0000FF"/>
                </a:solidFill>
                <a:latin typeface="Source Code Pro"/>
                <a:ea typeface="Source Code Pro"/>
                <a:cs typeface="Source Code Pro"/>
                <a:sym typeface="Source Code Pro"/>
              </a:rPr>
              <a:t>().</a:t>
            </a:r>
            <a:r>
              <a:rPr lang="es" sz="1800" i="1">
                <a:solidFill>
                  <a:srgbClr val="0000FF"/>
                </a:solidFill>
                <a:latin typeface="Source Code Pro"/>
                <a:ea typeface="Source Code Pro"/>
                <a:cs typeface="Source Code Pro"/>
                <a:sym typeface="Source Code Pro"/>
              </a:rPr>
              <a:t>configure</a:t>
            </a:r>
            <a:r>
              <a:rPr lang="es" sz="1800">
                <a:solidFill>
                  <a:srgbClr val="0000FF"/>
                </a:solidFill>
                <a:latin typeface="Source Code Pro"/>
                <a:ea typeface="Source Code Pro"/>
                <a:cs typeface="Source Code Pro"/>
                <a:sym typeface="Source Code Pro"/>
              </a:rPr>
              <a:t>().</a:t>
            </a:r>
            <a:r>
              <a:rPr lang="es" sz="1800" i="1">
                <a:solidFill>
                  <a:srgbClr val="0000FF"/>
                </a:solidFill>
                <a:latin typeface="Source Code Pro"/>
                <a:ea typeface="Source Code Pro"/>
                <a:cs typeface="Source Code Pro"/>
                <a:sym typeface="Source Code Pro"/>
              </a:rPr>
              <a:t>buildSessionFactory</a:t>
            </a:r>
            <a:r>
              <a:rPr lang="es" sz="1800">
                <a:solidFill>
                  <a:srgbClr val="0000FF"/>
                </a:solidFill>
                <a:latin typeface="Source Code Pro"/>
                <a:ea typeface="Source Code Pro"/>
                <a:cs typeface="Source Code Pro"/>
                <a:sym typeface="Source Code Pro"/>
              </a:rPr>
              <a:t>()</a:t>
            </a:r>
            <a:r>
              <a:rPr lang="es" sz="1800">
                <a:solidFill>
                  <a:srgbClr val="000000"/>
                </a:solidFill>
                <a:latin typeface="Source Code Pro"/>
                <a:ea typeface="Source Code Pro"/>
                <a:cs typeface="Source Code Pro"/>
                <a:sym typeface="Source Code Pro"/>
              </a:rPr>
              <a:t>;</a:t>
            </a:r>
          </a:p>
          <a:p>
            <a:pPr lvl="0" rtl="0">
              <a:spcBef>
                <a:spcPts val="0"/>
              </a:spcBef>
              <a:buNone/>
            </a:pPr>
            <a:r>
              <a:rPr lang="es" sz="1800" b="1">
                <a:solidFill>
                  <a:srgbClr val="000000"/>
                </a:solidFill>
                <a:latin typeface="Source Code Pro"/>
                <a:ea typeface="Source Code Pro"/>
                <a:cs typeface="Source Code Pro"/>
                <a:sym typeface="Source Code Pro"/>
              </a:rPr>
              <a:t>Session </a:t>
            </a:r>
            <a:r>
              <a:rPr lang="es" sz="1800" b="1">
                <a:solidFill>
                  <a:srgbClr val="980000"/>
                </a:solidFill>
                <a:latin typeface="Source Code Pro"/>
                <a:ea typeface="Source Code Pro"/>
                <a:cs typeface="Source Code Pro"/>
                <a:sym typeface="Source Code Pro"/>
              </a:rPr>
              <a:t>session</a:t>
            </a:r>
            <a:r>
              <a:rPr lang="es" sz="1800">
                <a:solidFill>
                  <a:srgbClr val="000000"/>
                </a:solidFill>
                <a:latin typeface="Source Code Pro"/>
                <a:ea typeface="Source Code Pro"/>
                <a:cs typeface="Source Code Pro"/>
                <a:sym typeface="Source Code Pro"/>
              </a:rPr>
              <a:t>=sf.</a:t>
            </a:r>
            <a:r>
              <a:rPr lang="es" sz="1800" i="1">
                <a:solidFill>
                  <a:srgbClr val="0000FF"/>
                </a:solidFill>
                <a:latin typeface="Source Code Pro"/>
                <a:ea typeface="Source Code Pro"/>
                <a:cs typeface="Source Code Pro"/>
                <a:sym typeface="Source Code Pro"/>
              </a:rPr>
              <a:t>openSession</a:t>
            </a:r>
            <a:r>
              <a:rPr lang="es" sz="1800">
                <a:solidFill>
                  <a:srgbClr val="0000FF"/>
                </a:solidFill>
                <a:latin typeface="Source Code Pro"/>
                <a:ea typeface="Source Code Pro"/>
                <a:cs typeface="Source Code Pro"/>
                <a:sym typeface="Source Code Pro"/>
              </a:rPr>
              <a:t>()</a:t>
            </a:r>
            <a:r>
              <a:rPr lang="es" sz="1800">
                <a:solidFill>
                  <a:srgbClr val="000000"/>
                </a:solidFill>
                <a:latin typeface="Source Code Pro"/>
                <a:ea typeface="Source Code Pro"/>
                <a:cs typeface="Source Code Pro"/>
                <a:sym typeface="Source Code Pro"/>
              </a:rPr>
              <a:t>;</a:t>
            </a:r>
          </a:p>
        </p:txBody>
      </p:sp>
      <p:sp>
        <p:nvSpPr>
          <p:cNvPr id="91" name="Shape 91"/>
          <p:cNvSpPr txBox="1"/>
          <p:nvPr/>
        </p:nvSpPr>
        <p:spPr>
          <a:xfrm>
            <a:off x="457200" y="2832400"/>
            <a:ext cx="8229600" cy="1968299"/>
          </a:xfrm>
          <a:prstGeom prst="rect">
            <a:avLst/>
          </a:prstGeom>
          <a:noFill/>
          <a:ln>
            <a:noFill/>
          </a:ln>
        </p:spPr>
        <p:txBody>
          <a:bodyPr lIns="91425" tIns="91425" rIns="91425" bIns="91425" anchor="t" anchorCtr="0">
            <a:noAutofit/>
          </a:bodyPr>
          <a:lstStyle/>
          <a:p>
            <a:pPr marL="457200" lvl="0" indent="-355600" rtl="0">
              <a:spcBef>
                <a:spcPts val="0"/>
              </a:spcBef>
              <a:buSzPct val="100000"/>
              <a:buChar char="●"/>
            </a:pPr>
            <a:r>
              <a:rPr lang="es" sz="2000"/>
              <a:t>Es el objeto “</a:t>
            </a:r>
            <a:r>
              <a:rPr lang="es" sz="2000" b="1">
                <a:solidFill>
                  <a:srgbClr val="980000"/>
                </a:solidFill>
              </a:rPr>
              <a:t>session</a:t>
            </a:r>
            <a:r>
              <a:rPr lang="es" sz="2000"/>
              <a:t>”, es el objeto principal a través del cual nos comunicaremos con hibernate para hacer cualquier operación de persistencia.</a:t>
            </a:r>
          </a:p>
          <a:p>
            <a:pPr marL="457200" lvl="0" indent="-355600" rtl="0">
              <a:spcBef>
                <a:spcPts val="0"/>
              </a:spcBef>
              <a:buSzPct val="100000"/>
              <a:buChar char="●"/>
            </a:pPr>
            <a:r>
              <a:rPr lang="es" sz="2000"/>
              <a:t>Podemos ubicar este código en un método estático “getSession()” de una clase “helper” a la que se suele denominar “HibernateUtil”, o bien en un atributo protegido de una clase de la que heredemos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512175" y="1254375"/>
            <a:ext cx="8134800" cy="1850400"/>
          </a:xfrm>
          <a:prstGeom prst="rect">
            <a:avLst/>
          </a:prstGeom>
          <a:noFill/>
          <a:ln w="9525" cap="flat" cmpd="sng">
            <a:solidFill>
              <a:srgbClr val="98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s" sz="2400" b="1">
                <a:latin typeface="Source Code Pro"/>
                <a:ea typeface="Source Code Pro"/>
                <a:cs typeface="Source Code Pro"/>
                <a:sym typeface="Source Code Pro"/>
              </a:rPr>
              <a:t>Transaction </a:t>
            </a:r>
            <a:r>
              <a:rPr lang="es" sz="2400">
                <a:latin typeface="Source Code Pro"/>
                <a:ea typeface="Source Code Pro"/>
                <a:cs typeface="Source Code Pro"/>
                <a:sym typeface="Source Code Pro"/>
              </a:rPr>
              <a:t>t = session.</a:t>
            </a:r>
            <a:r>
              <a:rPr lang="es" sz="2400" i="1">
                <a:solidFill>
                  <a:srgbClr val="0000FF"/>
                </a:solidFill>
                <a:latin typeface="Source Code Pro"/>
                <a:ea typeface="Source Code Pro"/>
                <a:cs typeface="Source Code Pro"/>
                <a:sym typeface="Source Code Pro"/>
              </a:rPr>
              <a:t>beginTransaction</a:t>
            </a:r>
            <a:r>
              <a:rPr lang="es" sz="2400">
                <a:latin typeface="Source Code Pro"/>
                <a:ea typeface="Source Code Pro"/>
                <a:cs typeface="Source Code Pro"/>
                <a:sym typeface="Source Code Pro"/>
              </a:rPr>
              <a:t>();</a:t>
            </a:r>
          </a:p>
          <a:p>
            <a:pPr lvl="0" rtl="0">
              <a:spcBef>
                <a:spcPts val="0"/>
              </a:spcBef>
              <a:buNone/>
            </a:pPr>
            <a:r>
              <a:rPr lang="es" sz="2400" b="1">
                <a:latin typeface="Source Code Pro"/>
                <a:ea typeface="Source Code Pro"/>
                <a:cs typeface="Source Code Pro"/>
                <a:sym typeface="Source Code Pro"/>
              </a:rPr>
              <a:t>   Pojo </a:t>
            </a:r>
            <a:r>
              <a:rPr lang="es" sz="2400">
                <a:latin typeface="Source Code Pro"/>
                <a:ea typeface="Source Code Pro"/>
                <a:cs typeface="Source Code Pro"/>
                <a:sym typeface="Source Code Pro"/>
              </a:rPr>
              <a:t>p = new </a:t>
            </a:r>
            <a:r>
              <a:rPr lang="es" sz="2400" i="1">
                <a:solidFill>
                  <a:srgbClr val="0000FF"/>
                </a:solidFill>
                <a:latin typeface="Source Code Pro"/>
                <a:ea typeface="Source Code Pro"/>
                <a:cs typeface="Source Code Pro"/>
                <a:sym typeface="Source Code Pro"/>
              </a:rPr>
              <a:t>Pojo</a:t>
            </a:r>
            <a:r>
              <a:rPr lang="es" sz="2400">
                <a:latin typeface="Source Code Pro"/>
                <a:ea typeface="Source Code Pro"/>
                <a:cs typeface="Source Code Pro"/>
                <a:sym typeface="Source Code Pro"/>
              </a:rPr>
              <a:t>();</a:t>
            </a:r>
          </a:p>
          <a:p>
            <a:pPr lvl="0" rtl="0">
              <a:spcBef>
                <a:spcPts val="0"/>
              </a:spcBef>
              <a:buNone/>
            </a:pPr>
            <a:r>
              <a:rPr lang="es" sz="2400">
                <a:latin typeface="Source Code Pro"/>
                <a:ea typeface="Source Code Pro"/>
                <a:cs typeface="Source Code Pro"/>
                <a:sym typeface="Source Code Pro"/>
              </a:rPr>
              <a:t>   session.</a:t>
            </a:r>
            <a:r>
              <a:rPr lang="es" sz="2400" i="1">
                <a:solidFill>
                  <a:srgbClr val="0000FF"/>
                </a:solidFill>
                <a:latin typeface="Source Code Pro"/>
                <a:ea typeface="Source Code Pro"/>
                <a:cs typeface="Source Code Pro"/>
                <a:sym typeface="Source Code Pro"/>
              </a:rPr>
              <a:t>save</a:t>
            </a:r>
            <a:r>
              <a:rPr lang="es" sz="2400">
                <a:latin typeface="Source Code Pro"/>
                <a:ea typeface="Source Code Pro"/>
                <a:cs typeface="Source Code Pro"/>
                <a:sym typeface="Source Code Pro"/>
              </a:rPr>
              <a:t>(p);</a:t>
            </a:r>
          </a:p>
          <a:p>
            <a:pPr lvl="0" rtl="0">
              <a:spcBef>
                <a:spcPts val="0"/>
              </a:spcBef>
              <a:buNone/>
            </a:pPr>
            <a:r>
              <a:rPr lang="es" sz="2400">
                <a:latin typeface="Source Code Pro"/>
                <a:ea typeface="Source Code Pro"/>
                <a:cs typeface="Source Code Pro"/>
                <a:sym typeface="Source Code Pro"/>
              </a:rPr>
              <a:t>t.</a:t>
            </a:r>
            <a:r>
              <a:rPr lang="es" sz="2400" i="1">
                <a:solidFill>
                  <a:srgbClr val="0000FF"/>
                </a:solidFill>
                <a:latin typeface="Source Code Pro"/>
                <a:ea typeface="Source Code Pro"/>
                <a:cs typeface="Source Code Pro"/>
                <a:sym typeface="Source Code Pro"/>
              </a:rPr>
              <a:t>commit</a:t>
            </a:r>
            <a:r>
              <a:rPr lang="es" sz="2400">
                <a:latin typeface="Source Code Pro"/>
                <a:ea typeface="Source Code Pro"/>
                <a:cs typeface="Source Code Pro"/>
                <a:sym typeface="Source Code Pro"/>
              </a:rPr>
              <a:t>();</a:t>
            </a:r>
          </a:p>
        </p:txBody>
      </p:sp>
      <p:sp>
        <p:nvSpPr>
          <p:cNvPr id="97" name="Shape 9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a:spcBef>
                <a:spcPts val="0"/>
              </a:spcBef>
              <a:buNone/>
            </a:pPr>
            <a:r>
              <a:rPr lang="es"/>
              <a:t>Persistir un POJO (save)</a:t>
            </a:r>
          </a:p>
        </p:txBody>
      </p:sp>
      <p:sp>
        <p:nvSpPr>
          <p:cNvPr id="98" name="Shape 98"/>
          <p:cNvSpPr txBox="1"/>
          <p:nvPr/>
        </p:nvSpPr>
        <p:spPr>
          <a:xfrm>
            <a:off x="457200" y="3365800"/>
            <a:ext cx="8229600" cy="1361700"/>
          </a:xfrm>
          <a:prstGeom prst="rect">
            <a:avLst/>
          </a:prstGeom>
          <a:noFill/>
          <a:ln>
            <a:noFill/>
          </a:ln>
        </p:spPr>
        <p:txBody>
          <a:bodyPr lIns="91425" tIns="91425" rIns="91425" bIns="91425" anchor="t" anchorCtr="0">
            <a:noAutofit/>
          </a:bodyPr>
          <a:lstStyle/>
          <a:p>
            <a:pPr marL="457200" lvl="0" indent="-355600" rtl="0">
              <a:spcBef>
                <a:spcPts val="0"/>
              </a:spcBef>
              <a:buSzPct val="100000"/>
              <a:buChar char="●"/>
            </a:pPr>
            <a:r>
              <a:rPr lang="es" sz="2000"/>
              <a:t>Es necesario que exista el objeto session, y crear una transacción para acotar la operación “CUD”</a:t>
            </a:r>
          </a:p>
          <a:p>
            <a:pPr marL="457200" lvl="0" indent="-355600" rtl="0">
              <a:spcBef>
                <a:spcPts val="0"/>
              </a:spcBef>
              <a:buSzPct val="100000"/>
              <a:buChar char="●"/>
            </a:pPr>
            <a:r>
              <a:rPr lang="es" sz="2000"/>
              <a:t>“p” podría haber sido obtenido de otra manera, no hay que crearlo (es tan solo un ejemplo)</a:t>
            </a:r>
          </a:p>
        </p:txBody>
      </p:sp>
    </p:spTree>
  </p:cSld>
  <p:clrMapOvr>
    <a:masterClrMapping/>
  </p:clrMapOvr>
  <p:transition spd="slow">
    <p:cut/>
  </p:transition>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1565</Words>
  <Application>Microsoft Office PowerPoint</Application>
  <PresentationFormat>Presentación en pantalla (16:9)</PresentationFormat>
  <Paragraphs>191</Paragraphs>
  <Slides>22</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Source Code Pro</vt:lpstr>
      <vt:lpstr>label</vt:lpstr>
      <vt:lpstr>Persistencia con Hibernate</vt:lpstr>
      <vt:lpstr>Resumen de contenidos</vt:lpstr>
      <vt:lpstr>Instalación (librerías)</vt:lpstr>
      <vt:lpstr>Instalación (Eclipse hibernate tools)</vt:lpstr>
      <vt:lpstr>El fichero hibernate.cfg.xml (1/2)</vt:lpstr>
      <vt:lpstr>El fichero hibernate.cfg.xml (2/2)</vt:lpstr>
      <vt:lpstr>POJO persistente</vt:lpstr>
      <vt:lpstr>Creando una sesión hibernate</vt:lpstr>
      <vt:lpstr>Persistir un POJO (save)</vt:lpstr>
      <vt:lpstr>Recuperar un POJO conociendo su id</vt:lpstr>
      <vt:lpstr>Recuperar una lista de POJO’s</vt:lpstr>
      <vt:lpstr>Recuperar una lista de resultados</vt:lpstr>
      <vt:lpstr>Actualizar un POJO (merge ó save)</vt:lpstr>
      <vt:lpstr>Borrar un POJO (delete)</vt:lpstr>
      <vt:lpstr>Composición de POJO’s</vt:lpstr>
      <vt:lpstr>Implementando la composición</vt:lpstr>
      <vt:lpstr>Modos “cascade”</vt:lpstr>
      <vt:lpstr>Borrado de “huérfanos”</vt:lpstr>
      <vt:lpstr>Modos de materialización</vt:lpstr>
      <vt:lpstr>Relaciones uno a uno</vt:lpstr>
      <vt:lpstr>Relaciones uno a muchos</vt:lpstr>
      <vt:lpstr>Relaciones muchos a muchos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Persistencia con Hibernate</dc:title>
  <cp:lastModifiedBy>alumno</cp:lastModifiedBy>
  <cp:revision>2</cp:revision>
  <dcterms:modified xsi:type="dcterms:W3CDTF">2016-02-17T11:41:43Z</dcterms:modified>
</cp:coreProperties>
</file>