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SzPct val="100000"/>
              <a:buNone/>
              <a:defRPr sz="3000"/>
            </a:lvl2pPr>
            <a:lvl3pPr lvl="2">
              <a:spcBef>
                <a:spcPts val="0"/>
              </a:spcBef>
              <a:buSzPct val="100000"/>
              <a:buNone/>
              <a:defRPr sz="3000"/>
            </a:lvl3pPr>
            <a:lvl4pPr lvl="3">
              <a:spcBef>
                <a:spcPts val="0"/>
              </a:spcBef>
              <a:buSzPct val="100000"/>
              <a:buNone/>
              <a:defRPr sz="3000"/>
            </a:lvl4pPr>
            <a:lvl5pPr lvl="4">
              <a:spcBef>
                <a:spcPts val="0"/>
              </a:spcBef>
              <a:buSzPct val="100000"/>
              <a:buNone/>
              <a:defRPr sz="3000"/>
            </a:lvl5pPr>
            <a:lvl6pPr lvl="5">
              <a:spcBef>
                <a:spcPts val="0"/>
              </a:spcBef>
              <a:buSzPct val="100000"/>
              <a:buNone/>
              <a:defRPr sz="3000"/>
            </a:lvl6pPr>
            <a:lvl7pPr lvl="6">
              <a:spcBef>
                <a:spcPts val="0"/>
              </a:spcBef>
              <a:buSzPct val="100000"/>
              <a:buNone/>
              <a:defRPr sz="3000"/>
            </a:lvl7pPr>
            <a:lvl8pPr lvl="7">
              <a:spcBef>
                <a:spcPts val="0"/>
              </a:spcBef>
              <a:buSzPct val="100000"/>
              <a:buNone/>
              <a:defRPr sz="3000"/>
            </a:lvl8pPr>
            <a:lvl9pPr lvl="8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#slide=id.g6c0792e34_00" TargetMode="External"/><Relationship Id="rId4" Type="http://schemas.openxmlformats.org/officeDocument/2006/relationships/hyperlink" Target="#slide=id.g6c00f09c6_041" TargetMode="External"/><Relationship Id="rId5" Type="http://schemas.openxmlformats.org/officeDocument/2006/relationships/hyperlink" Target="#slide=id.g6c0792e34_05" TargetMode="External"/><Relationship Id="rId6" Type="http://schemas.openxmlformats.org/officeDocument/2006/relationships/hyperlink" Target="#slide=id.g6e5238ff8_00" TargetMode="External"/><Relationship Id="rId7" Type="http://schemas.openxmlformats.org/officeDocument/2006/relationships/hyperlink" Target="#slide=id.g6e5238ff8_011" TargetMode="External"/><Relationship Id="rId8" Type="http://schemas.openxmlformats.org/officeDocument/2006/relationships/hyperlink" Target="#slide=id.g6e5238ff8_016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omcat.apache.org/" TargetMode="External"/><Relationship Id="rId4" Type="http://schemas.openxmlformats.org/officeDocument/2006/relationships/hyperlink" Target="https://www.apachefriends.org/es/download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/NombreAp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:8080/docs/appdev/sample/sample.wa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eclipse.org/downloads/packages/eclipse-ide-java-ee-developers/lunasr1a" TargetMode="Externa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6500"/>
              <a:t>Instalación y configuración de Tomcat y Eclipse</a:t>
            </a:r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Realizado por A.Garay (dpto.de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Resumen de contenidos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3"/>
              </a:rPr>
              <a:t>Definición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4"/>
              </a:rPr>
              <a:t>Instalación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5"/>
              </a:rPr>
              <a:t>Uso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6"/>
              </a:rPr>
              <a:t>Creación y despliegue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7"/>
              </a:rPr>
              <a:t>Estructura de un .war</a:t>
            </a:r>
          </a:p>
          <a:p>
            <a:pPr indent="-228600" lvl="0" marL="45720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8"/>
              </a:rPr>
              <a:t>Tomcat, J2EE y Eclipse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900"/>
              <a:t>Configurando un servidor Tomcat en Eclipse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Ejecutar File-&gt;New-&gt;Other-&gt;Server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Escoger como “type-server”, “Apache Tomcat v 7.0 server” o la versión de Tomcat que se tenga instalada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Una vez instalado ya estará disponible para poder ejecutar las aplicaciones que vayamos desarrollando.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En la pestaña “Servers”, hacer doble clic sobre el servidor para ver sus propiedades.</a:t>
            </a:r>
          </a:p>
          <a:p>
            <a:pPr indent="-381000" lvl="1" marL="914400">
              <a:spcBef>
                <a:spcPts val="0"/>
              </a:spcBef>
              <a:buSzPct val="133333"/>
            </a:pPr>
            <a:r>
              <a:rPr lang="es" sz="1800"/>
              <a:t>Observar que el directorio de despliegue es distinto al directorio estándar de Tomcat por defecto (webapps).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Definición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Tomcat es un contenedor web (servidor web), con soporte para servlets y JSP.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b="1" lang="es" sz="1800"/>
              <a:t>Servlet</a:t>
            </a:r>
            <a:r>
              <a:rPr lang="es" sz="1800"/>
              <a:t>: Clase JAVA cuyos “hijos” se ejecutan en un servidor web y son capaces de procesar peticiones HTTP.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b="1" lang="es" sz="1800"/>
              <a:t>JSP </a:t>
            </a:r>
            <a:r>
              <a:rPr lang="es" sz="1800"/>
              <a:t>(Java Server Pages): Tecnología para “incrustar” lenguaje JAVA en páginas HTML. En realidad son “servlets” con sintaxis más sencilla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No es un servidor de aplicaciones (como JBoss, WebLogic o GlassFish)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/>
              <a:t>Los servidores de aplicaciones aportan componentes estándar para persistencia, comunicaciones, etc.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/>
              <a:t>Se suelen plegar a algún estándar tecnológico, p.ej. J2EE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Instalación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Descarga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http://tomcat.apache.org/</a:t>
            </a:r>
            <a:r>
              <a:rPr lang="es"/>
              <a:t> (Línux)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4"/>
              </a:rPr>
              <a:t>XAMPP</a:t>
            </a:r>
            <a:r>
              <a:rPr lang="es"/>
              <a:t> (Windows)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Instalación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s"/>
              <a:t>Descomprimir en /opt (Línux)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s"/>
              <a:t>Forma parte del paquete XAMPP (Windows)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s"/>
              <a:t>Arranque / parada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s"/>
              <a:t>/opt/tomcat/bin/ [ startup.sh | shutdown.sh ] (Línux)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s"/>
              <a:t>A través del XAMPP manager (Windows)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Acceso a las aplicaciones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s" sz="2000"/>
              <a:t>El servidor tomcat por defecto “escucha” por el puerto 8080, y no por el 80 para no colisionar con algún otro servidor. La idea es que cuando la aplicación pase a producción cambiar el puerto de Tomcat por defecto, al 80 para no tener URL’s tan “feas”.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s" sz="2000"/>
              <a:t>Se accede a través de la URL “</a:t>
            </a:r>
            <a:r>
              <a:rPr lang="es" sz="2000" u="sng">
                <a:solidFill>
                  <a:schemeClr val="hlink"/>
                </a:solidFill>
                <a:hlinkClick r:id="rId3"/>
              </a:rPr>
              <a:t>http://localhost:8080/NombreApp</a:t>
            </a:r>
            <a:r>
              <a:rPr lang="es" sz="2000"/>
              <a:t>”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s" sz="2000"/>
              <a:t>El “Document Root” de todas estas aplicaciones está bajo el directorio </a:t>
            </a:r>
            <a:r>
              <a:rPr b="1" lang="es" sz="2000"/>
              <a:t>webapps</a:t>
            </a:r>
            <a:r>
              <a:rPr lang="es" sz="2000"/>
              <a:t> del directorio base de instalación de Tomcat.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s" sz="2000"/>
              <a:t>Hay varias aplicaciones y ejemplos en la instalación por defecto de Tomcat a las que se les puede echar un vistazo: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s" sz="2000"/>
              <a:t>/,  docs, examples, host-manager, manager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Construyendo aplicaciones J2EE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123950"/>
            <a:ext cx="8229600" cy="386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No es tan sencillo como en PHP.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La primera “dificultad” es que toda aplicación J2EE necesita una estructura estándar de directorios, un estilo de nombramiento de componentes y una configuración previa de ciertos ficheros de configuración.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La segunda “dificultad” es que no basta con “colgar” el código fuente de nuestros servlets bajo los directorios de despliegue.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Al ser JAVA un lenguaje compilado y no interpretado (como PHP) necesita que se realicen unos cuantos pasos después de confeccionar nuestro código fuente.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b="1" lang="es" sz="1700"/>
              <a:t>Compilación</a:t>
            </a:r>
            <a:r>
              <a:rPr lang="es" sz="1700"/>
              <a:t>: de los archivos JAVA que contenga la estructura (no sería necesario hacer nada con los ficheros HTML, CSS, etc.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b="1" lang="es" sz="1700"/>
              <a:t>Empaquetado</a:t>
            </a:r>
            <a:r>
              <a:rPr lang="es" sz="1700"/>
              <a:t>: de toda la estructura en un fichero WAR (o EAR)</a:t>
            </a:r>
          </a:p>
          <a:p>
            <a:pPr indent="-336550" lvl="1" marL="914400">
              <a:spcBef>
                <a:spcPts val="0"/>
              </a:spcBef>
              <a:buSzPct val="100000"/>
            </a:pPr>
            <a:r>
              <a:rPr b="1" lang="es" sz="1700"/>
              <a:t>Despliegue</a:t>
            </a:r>
            <a:r>
              <a:rPr lang="es" sz="1700"/>
              <a:t>: copiar el WAR/EAR al directorio de despliegue.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100"/>
              <a:t>Despliegue de nuestra primera aplicación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Para realizar nuestra primera prueba, obviaremos los dos primeros pasos (compilación, empaquetado).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Utilizaremos una aplicación ya empaquetada que podemos descargar de nuestro Tomcat.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s" sz="2200" u="sng">
                <a:solidFill>
                  <a:schemeClr val="hlink"/>
                </a:solidFill>
                <a:hlinkClick r:id="rId3"/>
              </a:rPr>
              <a:t>http://localhost:8080/docs/appdev/sample/sample.war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Para desplegarla, basta con copiar este fichero en el directorio “webapps”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s" sz="2200"/>
              <a:t>Obsérvese cómo se despliega (descomprime) automáticamente.</a:t>
            </a:r>
          </a:p>
          <a:p>
            <a:pPr indent="-368300" lvl="1" marL="914400">
              <a:spcBef>
                <a:spcPts val="0"/>
              </a:spcBef>
              <a:buSzPct val="100000"/>
            </a:pPr>
            <a:r>
              <a:rPr lang="es" sz="2200"/>
              <a:t>Para eliminar la aplicación, basta con borrar el “.war”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Estructura de un .war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81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META-INF: metainformación de la aplicación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lang="es" sz="1700"/>
              <a:t>MANIFEST.MF: Información general de la aplicación. Clase “Main”, etc.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WEB-INF: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b="1" lang="es" sz="1700"/>
              <a:t>classes</a:t>
            </a:r>
            <a:r>
              <a:rPr lang="es" sz="1700"/>
              <a:t>: componentes JAVA desarrollados por nosotros (servlets, beans, etc.), organizados por paquetes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b="1" lang="es" sz="1700"/>
              <a:t>lib</a:t>
            </a:r>
            <a:r>
              <a:rPr lang="es" sz="1700"/>
              <a:t>: Librerías externas (.jar) que necesita mi aplicación para funcionar. Exceptuando las librerías estándar J2EE, se deberían incluir todas las demás (p.ej. drivers jdbc, etc.)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b="1" lang="es" sz="1700"/>
              <a:t>web.xml</a:t>
            </a:r>
            <a:r>
              <a:rPr lang="es" sz="1700"/>
              <a:t>: archivo descriptor de despliegue (servlets, mapeos URL, página de inicio, paǵinas de error, etc.)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Resto: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lang="es" sz="1700"/>
              <a:t>html estático, jsp (colgando de raíz, normalmente)</a:t>
            </a:r>
          </a:p>
          <a:p>
            <a:pPr indent="-336550" lvl="1" marL="914400">
              <a:spcBef>
                <a:spcPts val="0"/>
              </a:spcBef>
              <a:buSzPct val="100000"/>
            </a:pPr>
            <a:r>
              <a:rPr lang="es" sz="1700"/>
              <a:t>imágenes, sonidos, vídeos, etc. (en sus respectivas carpetas)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Configuración general de Tomcat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~/conf/</a:t>
            </a:r>
            <a:r>
              <a:rPr b="1" lang="es" sz="2400"/>
              <a:t>server.xml</a:t>
            </a:r>
            <a:r>
              <a:rPr lang="es" sz="2400"/>
              <a:t>: configuración genérica del demonio.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s" sz="1300"/>
              <a:t>&lt;</a:t>
            </a:r>
            <a:r>
              <a:rPr lang="es" sz="1300">
                <a:solidFill>
                  <a:srgbClr val="980000"/>
                </a:solidFill>
              </a:rPr>
              <a:t>Connector</a:t>
            </a:r>
            <a:r>
              <a:rPr lang="es" sz="1300"/>
              <a:t> </a:t>
            </a:r>
            <a:r>
              <a:rPr lang="es" sz="1300">
                <a:solidFill>
                  <a:srgbClr val="0000FF"/>
                </a:solidFill>
              </a:rPr>
              <a:t>port</a:t>
            </a:r>
            <a:r>
              <a:rPr lang="es" sz="1300"/>
              <a:t>="8080" </a:t>
            </a:r>
            <a:r>
              <a:rPr lang="es" sz="1300">
                <a:solidFill>
                  <a:srgbClr val="0000FF"/>
                </a:solidFill>
              </a:rPr>
              <a:t>protocol</a:t>
            </a:r>
            <a:r>
              <a:rPr lang="es" sz="1300"/>
              <a:t>="HTTP/1.1"  </a:t>
            </a:r>
            <a:r>
              <a:rPr lang="es" sz="1300">
                <a:solidFill>
                  <a:srgbClr val="0000FF"/>
                </a:solidFill>
              </a:rPr>
              <a:t>connectionTimeout</a:t>
            </a:r>
            <a:r>
              <a:rPr lang="es" sz="1300"/>
              <a:t>="20000"  </a:t>
            </a:r>
            <a:r>
              <a:rPr lang="es" sz="1300">
                <a:solidFill>
                  <a:srgbClr val="0000FF"/>
                </a:solidFill>
              </a:rPr>
              <a:t>redirectPort</a:t>
            </a:r>
            <a:r>
              <a:rPr lang="es" sz="1300"/>
              <a:t>="8443" /&gt;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s" sz="1300"/>
              <a:t>&lt;</a:t>
            </a:r>
            <a:r>
              <a:rPr lang="es" sz="1300">
                <a:solidFill>
                  <a:srgbClr val="980000"/>
                </a:solidFill>
              </a:rPr>
              <a:t>Engine</a:t>
            </a:r>
            <a:r>
              <a:rPr lang="es" sz="1300"/>
              <a:t> </a:t>
            </a:r>
            <a:r>
              <a:rPr lang="es" sz="1300">
                <a:solidFill>
                  <a:srgbClr val="0000FF"/>
                </a:solidFill>
              </a:rPr>
              <a:t>name</a:t>
            </a:r>
            <a:r>
              <a:rPr lang="es" sz="1300"/>
              <a:t>="Catalina" </a:t>
            </a:r>
            <a:r>
              <a:rPr lang="es" sz="1300">
                <a:solidFill>
                  <a:srgbClr val="0000FF"/>
                </a:solidFill>
              </a:rPr>
              <a:t>defaultHost</a:t>
            </a:r>
            <a:r>
              <a:rPr lang="es" sz="1300"/>
              <a:t>="localhost"&gt;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~/conf/</a:t>
            </a:r>
            <a:r>
              <a:rPr b="1" lang="es" sz="2400"/>
              <a:t>tomcat-users.xml</a:t>
            </a:r>
            <a:r>
              <a:rPr lang="es" sz="2400"/>
              <a:t>: usuarios y privilegios de los mismos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/>
              <a:t>Ejemplo</a:t>
            </a:r>
          </a:p>
          <a:p>
            <a:pPr indent="-311150" lvl="2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300">
                <a:solidFill>
                  <a:srgbClr val="000000"/>
                </a:solidFill>
              </a:rPr>
              <a:t>&lt;</a:t>
            </a:r>
            <a:r>
              <a:rPr lang="es" sz="1300">
                <a:solidFill>
                  <a:srgbClr val="980000"/>
                </a:solidFill>
              </a:rPr>
              <a:t>role</a:t>
            </a:r>
            <a:r>
              <a:rPr lang="es" sz="1300">
                <a:solidFill>
                  <a:srgbClr val="000000"/>
                </a:solidFill>
              </a:rPr>
              <a:t> </a:t>
            </a:r>
            <a:r>
              <a:rPr lang="es" sz="1300">
                <a:solidFill>
                  <a:srgbClr val="0000FF"/>
                </a:solidFill>
              </a:rPr>
              <a:t>rolename</a:t>
            </a:r>
            <a:r>
              <a:rPr lang="es" sz="1300">
                <a:solidFill>
                  <a:srgbClr val="000000"/>
                </a:solidFill>
              </a:rPr>
              <a:t>="manager-gui"/&gt;</a:t>
            </a:r>
          </a:p>
          <a:p>
            <a:pPr indent="-311150" lvl="2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300">
                <a:solidFill>
                  <a:srgbClr val="000000"/>
                </a:solidFill>
              </a:rPr>
              <a:t>&lt;</a:t>
            </a:r>
            <a:r>
              <a:rPr lang="es" sz="1300">
                <a:solidFill>
                  <a:srgbClr val="980000"/>
                </a:solidFill>
              </a:rPr>
              <a:t>user</a:t>
            </a:r>
            <a:r>
              <a:rPr lang="es" sz="1300">
                <a:solidFill>
                  <a:srgbClr val="000000"/>
                </a:solidFill>
              </a:rPr>
              <a:t> </a:t>
            </a:r>
            <a:r>
              <a:rPr lang="es" sz="1300">
                <a:solidFill>
                  <a:srgbClr val="0000FF"/>
                </a:solidFill>
              </a:rPr>
              <a:t>username</a:t>
            </a:r>
            <a:r>
              <a:rPr lang="es" sz="1300">
                <a:solidFill>
                  <a:srgbClr val="000000"/>
                </a:solidFill>
              </a:rPr>
              <a:t>="tomcat" </a:t>
            </a:r>
            <a:r>
              <a:rPr lang="es" sz="1300">
                <a:solidFill>
                  <a:srgbClr val="0000FF"/>
                </a:solidFill>
              </a:rPr>
              <a:t>password</a:t>
            </a:r>
            <a:r>
              <a:rPr lang="es" sz="1300">
                <a:solidFill>
                  <a:srgbClr val="000000"/>
                </a:solidFill>
              </a:rPr>
              <a:t>="s3cret" </a:t>
            </a:r>
            <a:r>
              <a:rPr lang="es" sz="1300">
                <a:solidFill>
                  <a:srgbClr val="0000FF"/>
                </a:solidFill>
              </a:rPr>
              <a:t>roles</a:t>
            </a:r>
            <a:r>
              <a:rPr lang="es" sz="1300">
                <a:solidFill>
                  <a:srgbClr val="000000"/>
                </a:solidFill>
              </a:rPr>
              <a:t>="manager-gui"/&gt;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</a:pPr>
            <a:r>
              <a:rPr lang="es" sz="1800">
                <a:solidFill>
                  <a:srgbClr val="000000"/>
                </a:solidFill>
              </a:rPr>
              <a:t>Roles </a:t>
            </a:r>
            <a:r>
              <a:rPr lang="es" sz="1800"/>
              <a:t>disponibles:</a:t>
            </a:r>
            <a:br>
              <a:rPr lang="es" sz="900">
                <a:solidFill>
                  <a:srgbClr val="000000"/>
                </a:solidFill>
              </a:rPr>
            </a:br>
          </a:p>
          <a:p>
            <a:pPr indent="-31115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" sz="1300">
                <a:solidFill>
                  <a:srgbClr val="000000"/>
                </a:solidFill>
              </a:rPr>
              <a:t>manager-gui - permite acceso al cuadro de mando (HTML) y páginas de estado.</a:t>
            </a:r>
          </a:p>
          <a:p>
            <a:pPr indent="-31115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" sz="1300">
                <a:solidFill>
                  <a:srgbClr val="000000"/>
                </a:solidFill>
              </a:rPr>
              <a:t>manager-script - permite acceso al cuadro de mando (texto) y páginas de estado.</a:t>
            </a:r>
          </a:p>
          <a:p>
            <a:pPr indent="-31115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" sz="1300">
                <a:solidFill>
                  <a:srgbClr val="000000"/>
                </a:solidFill>
              </a:rPr>
              <a:t>manager-jmx - permite acceso al proxy JMX y páginas de estado.</a:t>
            </a:r>
          </a:p>
          <a:p>
            <a:pPr indent="-31115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" sz="1300">
                <a:solidFill>
                  <a:srgbClr val="000000"/>
                </a:solidFill>
              </a:rPr>
              <a:t>manager-status - permite acceso a las páginas de estado tan solo.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Eclipse JEE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Es una versión especial de Eclipse, que lleva preinstalados plug-ins, librerías y widgets útiles para el desarrollo con J2EE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Necesita un JDK instalado. Idealmente el JEE, aunque para el manejo de Servlets y Tomcat basta con un JSE, ya que Eclipse aporta las librerías necesarias.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Algunas versiones de EclipseEE incluyen un servidor Tomcat interno, aunque puede utilizarse uno externo también.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Incorpora plantillas especiales para crear estructuras de aplicaciones Web y servicios web.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Incorpora reglas para chequeo de sintaxis de archivos JSP, etc.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Incorpora mecanismos de autodespliegue, sincronización con el servidor, depuración etc.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La versión actual se puede descargar de: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http://www.eclipse.org/downloads/packages/eclipse-ide-java-ee-developers/lunasr1a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