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358CBC1-C401-46A0-9C68-2384639C17DD}">
  <a:tblStyle styleId="{1358CBC1-C401-46A0-9C68-2384639C17DD}"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adictosaltrabajo.com/tutoriales/tutoriales.php?pagina=taglib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
              <a:t>Más información en </a:t>
            </a:r>
            <a:r>
              <a:rPr lang="es" u="sng">
                <a:solidFill>
                  <a:schemeClr val="hlink"/>
                </a:solidFill>
                <a:hlinkClick r:id="rId2"/>
              </a:rPr>
              <a:t>http://www.adictosaltrabajo.com/tutoriales/tutoriales.php?pagina=taglibs</a:t>
            </a: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sz="1000">
              <a:solidFill>
                <a:schemeClr val="dk2"/>
              </a:solidFill>
              <a:highlight>
                <a:srgbClr val="EEEEEE"/>
              </a:highlight>
              <a:latin typeface="Consolas"/>
              <a:ea typeface="Consolas"/>
              <a:cs typeface="Consolas"/>
              <a:sym typeface="Consolas"/>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2" name="Shape 12"/>
          <p:cNvSpPr txBox="1"/>
          <p:nvPr>
            <p:ph type="ctrTitle"/>
          </p:nvPr>
        </p:nvSpPr>
        <p:spPr>
          <a:xfrm>
            <a:off x="685800" y="473108"/>
            <a:ext cx="7772400" cy="2842199"/>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896921"/>
            <a:ext cx="7772400" cy="460800"/>
          </a:xfrm>
          <a:prstGeom prst="rect">
            <a:avLst/>
          </a:prstGeom>
        </p:spPr>
        <p:txBody>
          <a:bodyPr anchorCtr="0" anchor="ctr" bIns="91425" lIns="91425" rIns="91425" tIns="91425"/>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p:txBody>
      </p:sp>
      <p:sp>
        <p:nvSpPr>
          <p:cNvPr id="14" name="Shape 14"/>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7" name="Shape 17"/>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3" name="Shape 23"/>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4" name="Shape 24"/>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7" name="Shape 27"/>
          <p:cNvSpPr txBox="1"/>
          <p:nvPr>
            <p:ph idx="2" type="body"/>
          </p:nvPr>
        </p:nvSpPr>
        <p:spPr>
          <a:xfrm>
            <a:off x="4761353"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1" name="Shape 31"/>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2" name="Shape 32"/>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372035" y="4276652"/>
            <a:ext cx="8399999" cy="649199"/>
          </a:xfrm>
          <a:prstGeom prst="rect">
            <a:avLst/>
          </a:prstGeom>
        </p:spPr>
        <p:txBody>
          <a:bodyPr anchorCtr="0" anchor="t" bIns="91425" lIns="91425" rIns="91425" tIns="91425"/>
          <a:lstStyle>
            <a:lvl1pPr lvl="0">
              <a:spcBef>
                <a:spcPts val="0"/>
              </a:spcBef>
              <a:buClr>
                <a:schemeClr val="lt1"/>
              </a:buClr>
              <a:buSzPct val="100000"/>
              <a:buNone/>
              <a:defRPr b="1" sz="2400">
                <a:solidFill>
                  <a:schemeClr val="lt1"/>
                </a:solidFill>
              </a:defRPr>
            </a:lvl1pPr>
          </a:lstStyle>
          <a:p/>
        </p:txBody>
      </p:sp>
      <p:sp>
        <p:nvSpPr>
          <p:cNvPr id="36" name="Shape 36"/>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7" name="Shape 37"/>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8" name="Shape 38"/>
        <p:cNvGrpSpPr/>
        <p:nvPr/>
      </p:nvGrpSpPr>
      <p:grpSpPr>
        <a:xfrm>
          <a:off x="0" y="0"/>
          <a:ext cx="0" cy="0"/>
          <a:chOff x="0" y="0"/>
          <a:chExt cx="0" cy="0"/>
        </a:xfrm>
      </p:grpSpPr>
      <p:sp>
        <p:nvSpPr>
          <p:cNvPr id="39" name="Shape 39"/>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40" name="Shape 4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39527"/>
            <a:ext cx="8229600" cy="857400"/>
          </a:xfrm>
          <a:prstGeom prst="rect">
            <a:avLst/>
          </a:prstGeom>
          <a:noFill/>
          <a:ln>
            <a:noFill/>
          </a:ln>
        </p:spPr>
        <p:txBody>
          <a:bodyPr anchorCtr="0" anchor="b" bIns="91425" lIns="91425" rIns="91425" tIns="91425"/>
          <a:lstStyle>
            <a:lvl1pPr lvl="0">
              <a:spcBef>
                <a:spcPts val="0"/>
              </a:spcBef>
              <a:buClr>
                <a:schemeClr val="dk2"/>
              </a:buClr>
              <a:buSzPct val="100000"/>
              <a:buNone/>
              <a:defRPr b="1" sz="3600">
                <a:solidFill>
                  <a:schemeClr val="dk2"/>
                </a:solidFill>
              </a:defRPr>
            </a:lvl1pPr>
            <a:lvl2pPr lvl="1">
              <a:spcBef>
                <a:spcPts val="0"/>
              </a:spcBef>
              <a:buClr>
                <a:schemeClr val="dk2"/>
              </a:buClr>
              <a:buSzPct val="100000"/>
              <a:buNone/>
              <a:defRPr b="1" sz="3600">
                <a:solidFill>
                  <a:schemeClr val="dk2"/>
                </a:solidFill>
              </a:defRPr>
            </a:lvl2pPr>
            <a:lvl3pPr lvl="2">
              <a:spcBef>
                <a:spcPts val="0"/>
              </a:spcBef>
              <a:buClr>
                <a:schemeClr val="dk2"/>
              </a:buClr>
              <a:buSzPct val="100000"/>
              <a:buNone/>
              <a:defRPr b="1" sz="3600">
                <a:solidFill>
                  <a:schemeClr val="dk2"/>
                </a:solidFill>
              </a:defRPr>
            </a:lvl3pPr>
            <a:lvl4pPr lvl="3">
              <a:spcBef>
                <a:spcPts val="0"/>
              </a:spcBef>
              <a:buClr>
                <a:schemeClr val="dk2"/>
              </a:buClr>
              <a:buSzPct val="100000"/>
              <a:buNone/>
              <a:defRPr b="1" sz="3600">
                <a:solidFill>
                  <a:schemeClr val="dk2"/>
                </a:solidFill>
              </a:defRPr>
            </a:lvl4pPr>
            <a:lvl5pPr lvl="4">
              <a:spcBef>
                <a:spcPts val="0"/>
              </a:spcBef>
              <a:buClr>
                <a:schemeClr val="dk2"/>
              </a:buClr>
              <a:buSzPct val="100000"/>
              <a:buNone/>
              <a:defRPr b="1" sz="3600">
                <a:solidFill>
                  <a:schemeClr val="dk2"/>
                </a:solidFill>
              </a:defRPr>
            </a:lvl5pPr>
            <a:lvl6pPr lvl="5">
              <a:spcBef>
                <a:spcPts val="0"/>
              </a:spcBef>
              <a:buClr>
                <a:schemeClr val="dk2"/>
              </a:buClr>
              <a:buSzPct val="100000"/>
              <a:buNone/>
              <a:defRPr b="1" sz="3600">
                <a:solidFill>
                  <a:schemeClr val="dk2"/>
                </a:solidFill>
              </a:defRPr>
            </a:lvl6pPr>
            <a:lvl7pPr lvl="6">
              <a:spcBef>
                <a:spcPts val="0"/>
              </a:spcBef>
              <a:buClr>
                <a:schemeClr val="dk2"/>
              </a:buClr>
              <a:buSzPct val="100000"/>
              <a:buNone/>
              <a:defRPr b="1" sz="3600">
                <a:solidFill>
                  <a:schemeClr val="dk2"/>
                </a:solidFill>
              </a:defRPr>
            </a:lvl7pPr>
            <a:lvl8pPr lvl="7">
              <a:spcBef>
                <a:spcPts val="0"/>
              </a:spcBef>
              <a:buClr>
                <a:schemeClr val="dk2"/>
              </a:buClr>
              <a:buSzPct val="100000"/>
              <a:buNone/>
              <a:defRPr b="1" sz="3600">
                <a:solidFill>
                  <a:schemeClr val="dk2"/>
                </a:solidFill>
              </a:defRPr>
            </a:lvl8pPr>
            <a:lvl9pPr lvl="8">
              <a:spcBef>
                <a:spcPts val="0"/>
              </a:spcBef>
              <a:buClr>
                <a:schemeClr val="dk2"/>
              </a:buClr>
              <a:buSzPct val="100000"/>
              <a:buNone/>
              <a:defRPr b="1" sz="3600">
                <a:solidFill>
                  <a:schemeClr val="dk2"/>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dom.com/libreri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repo1.maven.org/maven2/jstl/jstl/1.2/jstl-1.2.jar" TargetMode="External"/><Relationship Id="rId4" Type="http://schemas.openxmlformats.org/officeDocument/2006/relationships/hyperlink" Target="http://docs.oracle.com/javaee/5/jstl/1.1/docs/tlddoc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ctrTitle"/>
          </p:nvPr>
        </p:nvSpPr>
        <p:spPr>
          <a:xfrm>
            <a:off x="685800" y="473108"/>
            <a:ext cx="7772400" cy="2842199"/>
          </a:xfrm>
          <a:prstGeom prst="rect">
            <a:avLst/>
          </a:prstGeom>
        </p:spPr>
        <p:txBody>
          <a:bodyPr anchorCtr="0" anchor="b" bIns="91425" lIns="91425" rIns="91425" tIns="91425">
            <a:noAutofit/>
          </a:bodyPr>
          <a:lstStyle/>
          <a:p>
            <a:pPr lvl="0">
              <a:spcBef>
                <a:spcPts val="0"/>
              </a:spcBef>
              <a:buNone/>
            </a:pPr>
            <a:r>
              <a:rPr lang="es"/>
              <a:t>JSP y JSTL</a:t>
            </a:r>
          </a:p>
        </p:txBody>
      </p:sp>
      <p:sp>
        <p:nvSpPr>
          <p:cNvPr id="46" name="Shape 46"/>
          <p:cNvSpPr txBox="1"/>
          <p:nvPr>
            <p:ph idx="1" type="subTitle"/>
          </p:nvPr>
        </p:nvSpPr>
        <p:spPr>
          <a:xfrm>
            <a:off x="685800" y="3896921"/>
            <a:ext cx="7772400" cy="460800"/>
          </a:xfrm>
          <a:prstGeom prst="rect">
            <a:avLst/>
          </a:prstGeom>
        </p:spPr>
        <p:txBody>
          <a:bodyPr anchorCtr="0" anchor="ctr" bIns="91425" lIns="91425" rIns="91425" tIns="91425">
            <a:noAutofit/>
          </a:bodyPr>
          <a:lstStyle/>
          <a:p>
            <a:pPr lvl="0">
              <a:spcBef>
                <a:spcPts val="0"/>
              </a:spcBef>
              <a:buNone/>
            </a:pPr>
            <a:r>
              <a:rPr lang="es"/>
              <a:t>Realizado por A.Garay (Dpto.de informática)</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Resumen de contenidos</a:t>
            </a:r>
          </a:p>
        </p:txBody>
      </p:sp>
      <p:sp>
        <p:nvSpPr>
          <p:cNvPr id="52" name="Shape 52"/>
          <p:cNvSpPr txBox="1"/>
          <p:nvPr>
            <p:ph idx="1" type="body"/>
          </p:nvPr>
        </p:nvSpPr>
        <p:spPr>
          <a:xfrm>
            <a:off x="457200" y="1200150"/>
            <a:ext cx="8229600" cy="3777299"/>
          </a:xfrm>
          <a:prstGeom prst="rect">
            <a:avLst/>
          </a:prstGeom>
        </p:spPr>
        <p:txBody>
          <a:bodyPr anchorCtr="0" anchor="t" bIns="91425" lIns="91425" rIns="91425" tIns="91425">
            <a:noAutofit/>
          </a:bodyPr>
          <a:lstStyle/>
          <a:p>
            <a:pPr indent="-381000" lvl="0" marL="457200" rtl="0">
              <a:spcBef>
                <a:spcPts val="0"/>
              </a:spcBef>
              <a:buSzPct val="100000"/>
            </a:pPr>
            <a:r>
              <a:rPr lang="es" sz="2400"/>
              <a:t>Conceptos</a:t>
            </a:r>
          </a:p>
          <a:p>
            <a:pPr indent="-381000" lvl="0" marL="457200" rtl="0">
              <a:spcBef>
                <a:spcPts val="0"/>
              </a:spcBef>
              <a:buSzPct val="100000"/>
            </a:pPr>
            <a:r>
              <a:rPr lang="es" sz="2400"/>
              <a:t>Ciclo de vida. Ubicación</a:t>
            </a:r>
          </a:p>
          <a:p>
            <a:pPr indent="-381000" lvl="0" marL="457200" rtl="0">
              <a:spcBef>
                <a:spcPts val="0"/>
              </a:spcBef>
              <a:buSzPct val="100000"/>
            </a:pPr>
            <a:r>
              <a:rPr lang="es" sz="2400"/>
              <a:t>Tipos de etiquetas</a:t>
            </a:r>
          </a:p>
          <a:p>
            <a:pPr indent="-228600" lvl="1" marL="914400" rtl="0">
              <a:spcBef>
                <a:spcPts val="600"/>
              </a:spcBef>
            </a:pPr>
            <a:r>
              <a:rPr lang="es"/>
              <a:t>Scriptlets</a:t>
            </a:r>
          </a:p>
          <a:p>
            <a:pPr indent="-228600" lvl="1" marL="914400" rtl="0">
              <a:spcBef>
                <a:spcPts val="600"/>
              </a:spcBef>
            </a:pPr>
            <a:r>
              <a:rPr lang="es"/>
              <a:t>Declaraciones</a:t>
            </a:r>
          </a:p>
          <a:p>
            <a:pPr indent="-228600" lvl="1" marL="914400" rtl="0">
              <a:spcBef>
                <a:spcPts val="600"/>
              </a:spcBef>
            </a:pPr>
            <a:r>
              <a:rPr lang="es"/>
              <a:t>Expresiones</a:t>
            </a:r>
          </a:p>
          <a:p>
            <a:pPr indent="-228600" lvl="1" marL="914400" rtl="0">
              <a:spcBef>
                <a:spcPts val="600"/>
              </a:spcBef>
            </a:pPr>
            <a:r>
              <a:rPr lang="es"/>
              <a:t>Comentarios</a:t>
            </a:r>
          </a:p>
          <a:p>
            <a:pPr indent="-228600" lvl="1" marL="914400" rtl="0">
              <a:spcBef>
                <a:spcPts val="600"/>
              </a:spcBef>
            </a:pPr>
            <a:r>
              <a:rPr lang="es"/>
              <a:t>Directivas (page, include, taglib)</a:t>
            </a:r>
          </a:p>
          <a:p>
            <a:pPr indent="-228600" lvl="1" marL="914400" rtl="0">
              <a:spcBef>
                <a:spcPts val="600"/>
              </a:spcBef>
            </a:pPr>
            <a:r>
              <a:rPr lang="es"/>
              <a:t>Acciones</a:t>
            </a:r>
          </a:p>
          <a:p>
            <a:pPr indent="-381000" lvl="0" marL="457200" rtl="0">
              <a:spcBef>
                <a:spcPts val="600"/>
              </a:spcBef>
              <a:buSzPct val="100000"/>
            </a:pPr>
            <a:r>
              <a:rPr lang="es" sz="2400"/>
              <a:t>JSTL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Comentarios</a:t>
            </a:r>
          </a:p>
        </p:txBody>
      </p:sp>
      <p:sp>
        <p:nvSpPr>
          <p:cNvPr id="106" name="Shape 10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Son comentarios al código JSP que </a:t>
            </a:r>
            <a:r>
              <a:rPr lang="es" u="sng"/>
              <a:t>NO</a:t>
            </a:r>
            <a:r>
              <a:rPr lang="es"/>
              <a:t> se verán en la página HTML generada.</a:t>
            </a:r>
          </a:p>
          <a:p>
            <a:pPr indent="-228600" lvl="0" marL="457200">
              <a:spcBef>
                <a:spcPts val="0"/>
              </a:spcBef>
            </a:pPr>
            <a:r>
              <a:rPr lang="es">
                <a:solidFill>
                  <a:srgbClr val="0000FF"/>
                </a:solidFill>
              </a:rPr>
              <a:t>&lt;%-- </a:t>
            </a:r>
            <a:r>
              <a:rPr lang="es"/>
              <a:t>	</a:t>
            </a:r>
            <a:r>
              <a:rPr lang="es">
                <a:solidFill>
                  <a:srgbClr val="980000"/>
                </a:solidFill>
              </a:rPr>
              <a:t>comentario</a:t>
            </a:r>
            <a:r>
              <a:rPr lang="es"/>
              <a:t> 	</a:t>
            </a:r>
            <a:r>
              <a:rPr lang="es">
                <a:solidFill>
                  <a:srgbClr val="0000FF"/>
                </a:solidFill>
              </a:rPr>
              <a: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Directivas</a:t>
            </a:r>
          </a:p>
        </p:txBody>
      </p:sp>
      <p:sp>
        <p:nvSpPr>
          <p:cNvPr id="112" name="Shape 112"/>
          <p:cNvSpPr txBox="1"/>
          <p:nvPr>
            <p:ph idx="1" type="body"/>
          </p:nvPr>
        </p:nvSpPr>
        <p:spPr>
          <a:xfrm>
            <a:off x="5334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&lt;%@page 		%&gt;</a:t>
            </a:r>
          </a:p>
          <a:p>
            <a:pPr indent="-228600" lvl="0" marL="457200" rtl="0">
              <a:spcBef>
                <a:spcPts val="0"/>
              </a:spcBef>
            </a:pPr>
            <a:r>
              <a:rPr lang="es"/>
              <a:t>&lt;%@include 		%&gt;</a:t>
            </a:r>
          </a:p>
          <a:p>
            <a:pPr indent="-228600" lvl="0" marL="457200" rtl="0">
              <a:spcBef>
                <a:spcPts val="0"/>
              </a:spcBef>
            </a:pPr>
            <a:r>
              <a:rPr lang="es"/>
              <a:t>&lt;%@taglib 		%&gt;</a:t>
            </a: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a:t>
            </a:r>
          </a:p>
        </p:txBody>
      </p:sp>
      <p:sp>
        <p:nvSpPr>
          <p:cNvPr id="118" name="Shape 11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Permite fijar propiedades generales del archivo JSP</a:t>
            </a:r>
          </a:p>
          <a:p>
            <a:pPr indent="-228600" lvl="1" marL="914400" rtl="0">
              <a:spcBef>
                <a:spcPts val="0"/>
              </a:spcBef>
            </a:pPr>
            <a:r>
              <a:rPr lang="es"/>
              <a:t>import</a:t>
            </a:r>
          </a:p>
          <a:p>
            <a:pPr indent="-228600" lvl="1" marL="914400" rtl="0">
              <a:spcBef>
                <a:spcPts val="0"/>
              </a:spcBef>
            </a:pPr>
            <a:r>
              <a:rPr lang="es"/>
              <a:t>contentType</a:t>
            </a:r>
          </a:p>
          <a:p>
            <a:pPr indent="-228600" lvl="1" marL="914400" rtl="0">
              <a:spcBef>
                <a:spcPts val="0"/>
              </a:spcBef>
            </a:pPr>
            <a:r>
              <a:rPr lang="es"/>
              <a:t>errorPage</a:t>
            </a:r>
          </a:p>
          <a:p>
            <a:pPr indent="-228600" lvl="1" marL="914400" rtl="0">
              <a:spcBef>
                <a:spcPts val="0"/>
              </a:spcBef>
            </a:pPr>
            <a:r>
              <a:rPr lang="es"/>
              <a:t>extends</a:t>
            </a:r>
          </a:p>
          <a:p>
            <a:pPr indent="-228600" lvl="1" marL="914400" rtl="0">
              <a:spcBef>
                <a:spcPts val="0"/>
              </a:spcBef>
            </a:pPr>
            <a:r>
              <a:rPr lang="es"/>
              <a:t>session</a:t>
            </a:r>
          </a:p>
          <a:p>
            <a:pPr indent="-228600" lvl="1" marL="914400" rtl="0">
              <a:spcBef>
                <a:spcPts val="0"/>
              </a:spcBef>
            </a:pPr>
            <a:r>
              <a:rPr lang="es"/>
              <a:t>language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import</a:t>
            </a:r>
          </a:p>
        </p:txBody>
      </p:sp>
      <p:sp>
        <p:nvSpPr>
          <p:cNvPr id="124" name="Shape 12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Indica qué clases (accesibles en nuestro classpath) se han de utilizar en este JSP</a:t>
            </a:r>
          </a:p>
          <a:p>
            <a:pPr indent="-228600" lvl="0" marL="457200" rtl="0">
              <a:spcBef>
                <a:spcPts val="0"/>
              </a:spcBef>
            </a:pPr>
            <a:r>
              <a:rPr lang="es"/>
              <a:t>Ejemplo</a:t>
            </a:r>
          </a:p>
          <a:p>
            <a:pPr indent="-228600" lvl="1" marL="914400">
              <a:spcBef>
                <a:spcPts val="0"/>
              </a:spcBef>
            </a:pPr>
            <a:r>
              <a:rPr lang="es">
                <a:solidFill>
                  <a:srgbClr val="0000FF"/>
                </a:solidFill>
              </a:rPr>
              <a:t>&lt;%@page</a:t>
            </a:r>
            <a:r>
              <a:rPr lang="es"/>
              <a:t> </a:t>
            </a:r>
            <a:r>
              <a:rPr lang="es">
                <a:solidFill>
                  <a:srgbClr val="980000"/>
                </a:solidFill>
              </a:rPr>
              <a:t>import</a:t>
            </a:r>
            <a:r>
              <a:rPr lang="es"/>
              <a:t>="java.util.Vector"	</a:t>
            </a:r>
            <a:r>
              <a:rPr lang="es">
                <a:solidFill>
                  <a:srgbClr val="0000FF"/>
                </a:solidFill>
              </a:rPr>
              <a:t>%&gt;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contentType</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Fija el tipo MIME y el juego de caracteres de la paǵina JSP</a:t>
            </a:r>
          </a:p>
          <a:p>
            <a:pPr indent="-228600" lvl="0" marL="457200" rtl="0">
              <a:spcBef>
                <a:spcPts val="0"/>
              </a:spcBef>
            </a:pPr>
            <a:r>
              <a:rPr lang="es"/>
              <a:t>Ejemplo</a:t>
            </a:r>
          </a:p>
          <a:p>
            <a:pPr indent="-368300" lvl="1" marL="914400" rtl="0">
              <a:spcBef>
                <a:spcPts val="0"/>
              </a:spcBef>
              <a:buSzPct val="100000"/>
            </a:pPr>
            <a:r>
              <a:rPr lang="es" sz="2200">
                <a:solidFill>
                  <a:srgbClr val="0000FF"/>
                </a:solidFill>
              </a:rPr>
              <a:t>&lt;%@page</a:t>
            </a:r>
            <a:r>
              <a:rPr lang="es" sz="2200"/>
              <a:t> </a:t>
            </a:r>
            <a:r>
              <a:rPr lang="es" sz="2200">
                <a:solidFill>
                  <a:srgbClr val="980000"/>
                </a:solidFill>
              </a:rPr>
              <a:t>contentType</a:t>
            </a:r>
            <a:r>
              <a:rPr lang="es" sz="2200"/>
              <a:t>="text/html;charset=UTF-8" </a:t>
            </a:r>
            <a:r>
              <a:rPr lang="es" sz="2200">
                <a:solidFill>
                  <a:srgbClr val="0000FF"/>
                </a:solidFill>
              </a:rPr>
              <a:t>%&gt;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sz="3300"/>
              <a:t>Directiva @page errorPage, isErrorPage</a:t>
            </a:r>
          </a:p>
        </p:txBody>
      </p:sp>
      <p:sp>
        <p:nvSpPr>
          <p:cNvPr id="136" name="Shape 13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Se usa para redirigir las excepciones no manejadas en esta página a la página indicada.</a:t>
            </a:r>
          </a:p>
          <a:p>
            <a:pPr indent="-228600" lvl="0" marL="457200" rtl="0">
              <a:spcBef>
                <a:spcPts val="0"/>
              </a:spcBef>
            </a:pPr>
            <a:r>
              <a:rPr lang="es"/>
              <a:t>Ejemplo</a:t>
            </a:r>
          </a:p>
          <a:p>
            <a:pPr indent="-228600" lvl="1" marL="914400" rtl="0">
              <a:spcBef>
                <a:spcPts val="0"/>
              </a:spcBef>
            </a:pPr>
            <a:r>
              <a:rPr lang="es">
                <a:solidFill>
                  <a:srgbClr val="0000FF"/>
                </a:solidFill>
              </a:rPr>
              <a:t> &lt;%@page</a:t>
            </a:r>
            <a:r>
              <a:rPr lang="es"/>
              <a:t> </a:t>
            </a:r>
            <a:r>
              <a:rPr lang="es">
                <a:solidFill>
                  <a:srgbClr val="980000"/>
                </a:solidFill>
              </a:rPr>
              <a:t>errorPage</a:t>
            </a:r>
            <a:r>
              <a:rPr lang="es">
                <a:solidFill>
                  <a:srgbClr val="000000"/>
                </a:solidFill>
              </a:rPr>
              <a:t>="error.jsp"</a:t>
            </a:r>
            <a:r>
              <a:rPr lang="es"/>
              <a:t> </a:t>
            </a:r>
            <a:r>
              <a:rPr lang="es">
                <a:solidFill>
                  <a:srgbClr val="0000FF"/>
                </a:solidFill>
              </a:rPr>
              <a:t>%&gt;</a:t>
            </a:r>
          </a:p>
          <a:p>
            <a:pPr indent="-228600" lvl="1" marL="914400" rtl="0">
              <a:spcBef>
                <a:spcPts val="0"/>
              </a:spcBef>
              <a:buClr>
                <a:srgbClr val="000000"/>
              </a:buClr>
            </a:pPr>
            <a:r>
              <a:rPr lang="es">
                <a:solidFill>
                  <a:srgbClr val="000000"/>
                </a:solidFill>
              </a:rPr>
              <a:t>En este ejemplo “error.jsp” deberá tener la directiva</a:t>
            </a:r>
          </a:p>
          <a:p>
            <a:pPr indent="-228600" lvl="2" marL="1371600">
              <a:spcBef>
                <a:spcPts val="0"/>
              </a:spcBef>
              <a:buClr>
                <a:srgbClr val="0000FF"/>
              </a:buClr>
            </a:pPr>
            <a:r>
              <a:rPr lang="es">
                <a:solidFill>
                  <a:srgbClr val="0000FF"/>
                </a:solidFill>
              </a:rPr>
              <a:t>&lt;%@page </a:t>
            </a:r>
            <a:r>
              <a:rPr lang="es">
                <a:solidFill>
                  <a:srgbClr val="980000"/>
                </a:solidFill>
              </a:rPr>
              <a:t>isErrorPage</a:t>
            </a:r>
            <a:r>
              <a:rPr lang="es">
                <a:solidFill>
                  <a:srgbClr val="000000"/>
                </a:solidFill>
              </a:rPr>
              <a:t>="true" </a:t>
            </a:r>
            <a:r>
              <a:rPr lang="es">
                <a:solidFill>
                  <a:srgbClr val="0000FF"/>
                </a:solidFill>
              </a:rPr>
              <a:t>%&gt;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extends</a:t>
            </a:r>
          </a:p>
        </p:txBody>
      </p:sp>
      <p:sp>
        <p:nvSpPr>
          <p:cNvPr id="142" name="Shape 1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Permite extender una clase mediante el mecanismo de herencia.</a:t>
            </a:r>
          </a:p>
          <a:p>
            <a:pPr indent="-228600" lvl="0" marL="457200" rtl="0">
              <a:spcBef>
                <a:spcPts val="0"/>
              </a:spcBef>
            </a:pPr>
            <a:r>
              <a:rPr lang="es"/>
              <a:t>Ejemplo</a:t>
            </a:r>
          </a:p>
          <a:p>
            <a:pPr indent="-393700" lvl="1" marL="914400" rtl="0">
              <a:spcBef>
                <a:spcPts val="0"/>
              </a:spcBef>
              <a:buSzPct val="100000"/>
            </a:pPr>
            <a:r>
              <a:rPr lang="es" sz="2600">
                <a:solidFill>
                  <a:srgbClr val="0000FF"/>
                </a:solidFill>
              </a:rPr>
              <a:t>&lt;%@page </a:t>
            </a:r>
            <a:r>
              <a:rPr lang="es" sz="2600">
                <a:solidFill>
                  <a:srgbClr val="980000"/>
                </a:solidFill>
              </a:rPr>
              <a:t>extends</a:t>
            </a:r>
            <a:r>
              <a:rPr lang="es" sz="2600"/>
              <a:t>= "unPaquete.UnaClase" </a:t>
            </a:r>
            <a:r>
              <a:rPr lang="es" sz="2600">
                <a:solidFill>
                  <a:srgbClr val="0000FF"/>
                </a:solidFill>
              </a:rPr>
              <a:t>%&gt;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session</a:t>
            </a:r>
          </a:p>
        </p:txBody>
      </p:sp>
      <p:sp>
        <p:nvSpPr>
          <p:cNvPr id="148" name="Shape 1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Indica si el objeto sesión está activo o no para esta página.</a:t>
            </a:r>
          </a:p>
          <a:p>
            <a:pPr indent="-228600" lvl="1" marL="914400" rtl="0">
              <a:spcBef>
                <a:spcPts val="0"/>
              </a:spcBef>
            </a:pPr>
            <a:r>
              <a:rPr lang="es"/>
              <a:t>¡¡OJO!! por defecto está activado y consume recursos. Si no se va a utilizar, conviene desactivarlo por motivos de rendimiento.</a:t>
            </a:r>
          </a:p>
          <a:p>
            <a:pPr indent="-228600" lvl="0" marL="457200" rtl="0">
              <a:spcBef>
                <a:spcPts val="0"/>
              </a:spcBef>
            </a:pPr>
            <a:r>
              <a:rPr lang="es"/>
              <a:t>Ejemplo</a:t>
            </a:r>
          </a:p>
          <a:p>
            <a:pPr indent="-228600" lvl="1" marL="914400">
              <a:spcBef>
                <a:spcPts val="0"/>
              </a:spcBef>
            </a:pPr>
            <a:r>
              <a:rPr lang="es">
                <a:solidFill>
                  <a:srgbClr val="0000FF"/>
                </a:solidFill>
              </a:rPr>
              <a:t>&lt;%@page </a:t>
            </a:r>
            <a:r>
              <a:rPr lang="es">
                <a:solidFill>
                  <a:srgbClr val="980000"/>
                </a:solidFill>
              </a:rPr>
              <a:t>session</a:t>
            </a:r>
            <a:r>
              <a:rPr lang="es"/>
              <a:t>="false" </a:t>
            </a:r>
            <a:r>
              <a:rPr lang="es">
                <a:solidFill>
                  <a:srgbClr val="0000FF"/>
                </a:solidFill>
              </a:rPr>
              <a:t>%&gt;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language</a:t>
            </a:r>
          </a:p>
        </p:txBody>
      </p:sp>
      <p:sp>
        <p:nvSpPr>
          <p:cNvPr id="154" name="Shape 1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lenguaje de programación que usa la página (sólo válido Java)</a:t>
            </a:r>
          </a:p>
          <a:p>
            <a:pPr indent="-228600" lvl="0" marL="457200" rtl="0">
              <a:spcBef>
                <a:spcPts val="0"/>
              </a:spcBef>
            </a:pPr>
            <a:r>
              <a:rPr lang="es"/>
              <a:t>Ejemplo</a:t>
            </a:r>
          </a:p>
          <a:p>
            <a:pPr indent="-412750" lvl="1" marL="914400" rtl="0">
              <a:spcBef>
                <a:spcPts val="0"/>
              </a:spcBef>
              <a:buSzPct val="100000"/>
            </a:pPr>
            <a:r>
              <a:rPr lang="es" sz="2900">
                <a:solidFill>
                  <a:srgbClr val="0000FF"/>
                </a:solidFill>
              </a:rPr>
              <a:t>&lt;%@page </a:t>
            </a:r>
            <a:r>
              <a:rPr lang="es" sz="2900">
                <a:solidFill>
                  <a:srgbClr val="980000"/>
                </a:solidFill>
              </a:rPr>
              <a:t>language</a:t>
            </a:r>
            <a:r>
              <a:rPr lang="es" sz="2900"/>
              <a:t>="java" </a:t>
            </a:r>
            <a:r>
              <a:rPr lang="es" sz="2900">
                <a:solidFill>
                  <a:srgbClr val="0000FF"/>
                </a:solidFill>
              </a:rPr>
              <a:t>%&gt;</a:t>
            </a:r>
          </a:p>
          <a:p>
            <a:pPr lv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&lt;%@include … %&gt;</a:t>
            </a:r>
          </a:p>
        </p:txBody>
      </p:sp>
      <p:sp>
        <p:nvSpPr>
          <p:cNvPr id="160" name="Shape 1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93700" lvl="0" marL="457200" rtl="0">
              <a:spcBef>
                <a:spcPts val="0"/>
              </a:spcBef>
              <a:buSzPct val="100000"/>
            </a:pPr>
            <a:r>
              <a:rPr lang="es" sz="2600"/>
              <a:t>Todos los contenidos incluidos en el JSP se "pegan" en el Servlet generado.</a:t>
            </a:r>
          </a:p>
          <a:p>
            <a:pPr indent="-393700" lvl="0" marL="457200" rtl="0">
              <a:spcBef>
                <a:spcPts val="0"/>
              </a:spcBef>
              <a:buSzPct val="100000"/>
            </a:pPr>
            <a:r>
              <a:rPr lang="es" sz="2600"/>
              <a:t>Sucede en "tiempo de traducción" y sólo se permiten contenidos estáticos.</a:t>
            </a:r>
          </a:p>
          <a:p>
            <a:pPr indent="-393700" lvl="0" marL="457200" rtl="0">
              <a:spcBef>
                <a:spcPts val="0"/>
              </a:spcBef>
              <a:buSzPct val="100000"/>
            </a:pPr>
            <a:r>
              <a:rPr lang="es" sz="2600"/>
              <a:t>Tiene un único atributo file, que permite indicar el nombre del archivo que se incluirá en el JSP en tiempo de traducción.</a:t>
            </a:r>
          </a:p>
          <a:p>
            <a:pPr indent="-393700" lvl="0" marL="457200" rtl="0">
              <a:spcBef>
                <a:spcPts val="0"/>
              </a:spcBef>
              <a:buSzPct val="100000"/>
            </a:pPr>
            <a:r>
              <a:rPr lang="es" sz="2600"/>
              <a:t>Ejemplo</a:t>
            </a:r>
          </a:p>
          <a:p>
            <a:pPr indent="-393700" lvl="1" marL="914400" rtl="0">
              <a:spcBef>
                <a:spcPts val="0"/>
              </a:spcBef>
              <a:buSzPct val="100000"/>
            </a:pPr>
            <a:r>
              <a:rPr lang="es" sz="2600">
                <a:solidFill>
                  <a:srgbClr val="0000FF"/>
                </a:solidFill>
              </a:rPr>
              <a:t>&lt;%@include </a:t>
            </a:r>
            <a:r>
              <a:rPr lang="es" sz="2600">
                <a:solidFill>
                  <a:srgbClr val="980000"/>
                </a:solidFill>
              </a:rPr>
              <a:t>file</a:t>
            </a:r>
            <a:r>
              <a:rPr lang="es" sz="2600"/>
              <a:t>= "cabecera.html" </a:t>
            </a:r>
            <a:r>
              <a:rPr lang="es" sz="2600">
                <a:solidFill>
                  <a:srgbClr val="0000FF"/>
                </a:solidFill>
              </a:rPr>
              <a:t>%&gt;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Conceptos generales</a:t>
            </a:r>
          </a:p>
        </p:txBody>
      </p:sp>
      <p:sp>
        <p:nvSpPr>
          <p:cNvPr id="58" name="Shape 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00050" lvl="0" marL="457200" rtl="0">
              <a:spcBef>
                <a:spcPts val="0"/>
              </a:spcBef>
              <a:buSzPct val="100000"/>
            </a:pPr>
            <a:r>
              <a:rPr lang="es" sz="2700"/>
              <a:t>JSP (Java Server Pages) es una tecnología que nos ayuda a crear páginas web dinámicas a base de incrustar código JAVA dentro de código HTML</a:t>
            </a:r>
          </a:p>
          <a:p>
            <a:pPr indent="-400050" lvl="0" marL="457200">
              <a:spcBef>
                <a:spcPts val="0"/>
              </a:spcBef>
              <a:buSzPct val="100000"/>
            </a:pPr>
            <a:r>
              <a:rPr lang="es" sz="2700"/>
              <a:t>Un fichero JSP (HTML con código JAVA embebido) </a:t>
            </a:r>
            <a:r>
              <a:rPr lang="es" sz="2700" u="sng"/>
              <a:t>es un servlet</a:t>
            </a:r>
            <a:r>
              <a:rPr lang="es" sz="2700"/>
              <a:t>, de hecho lo primero que hace el contenedor de servlets es </a:t>
            </a:r>
            <a:r>
              <a:rPr lang="es" sz="2700" u="sng"/>
              <a:t>traducir y compilar el JSP invocado</a:t>
            </a:r>
            <a:r>
              <a:rPr lang="es" sz="2700"/>
              <a:t> a un servlet.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&lt;%@taglib … %&gt;</a:t>
            </a:r>
          </a:p>
        </p:txBody>
      </p:sp>
      <p:sp>
        <p:nvSpPr>
          <p:cNvPr id="166" name="Shape 1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Se usa para incluir bibliotecas de etiquetas en el JSP </a:t>
            </a:r>
            <a:r>
              <a:rPr lang="es" sz="2800"/>
              <a:t>(como JSTL, que veremos después)</a:t>
            </a:r>
          </a:p>
          <a:p>
            <a:pPr indent="-228600" lvl="0" marL="457200" rtl="0">
              <a:spcBef>
                <a:spcPts val="0"/>
              </a:spcBef>
            </a:pPr>
            <a:r>
              <a:rPr lang="es"/>
              <a:t>Atributos:</a:t>
            </a:r>
          </a:p>
          <a:p>
            <a:pPr indent="-228600" lvl="1" marL="914400" rtl="0">
              <a:spcBef>
                <a:spcPts val="0"/>
              </a:spcBef>
            </a:pPr>
            <a:r>
              <a:rPr lang="es"/>
              <a:t>uri: ubicación del TLD de la biblioteca</a:t>
            </a:r>
          </a:p>
          <a:p>
            <a:pPr indent="-228600" lvl="1" marL="914400" rtl="0">
              <a:spcBef>
                <a:spcPts val="0"/>
              </a:spcBef>
            </a:pPr>
            <a:r>
              <a:rPr lang="es"/>
              <a:t>prefix: prefijo de las etiquetas</a:t>
            </a:r>
          </a:p>
          <a:p>
            <a:pPr indent="-228600" lvl="0" marL="457200" rtl="0">
              <a:spcBef>
                <a:spcPts val="0"/>
              </a:spcBef>
            </a:pPr>
            <a:r>
              <a:rPr lang="es"/>
              <a:t>Ejemplo</a:t>
            </a:r>
          </a:p>
          <a:p>
            <a:pPr indent="-368300" lvl="1" marL="914400" rtl="0">
              <a:spcBef>
                <a:spcPts val="0"/>
              </a:spcBef>
              <a:buSzPct val="100000"/>
            </a:pPr>
            <a:r>
              <a:rPr lang="es" sz="2200">
                <a:solidFill>
                  <a:srgbClr val="0000FF"/>
                </a:solidFill>
              </a:rPr>
              <a:t>&lt;%@taglib</a:t>
            </a:r>
            <a:r>
              <a:rPr lang="es" sz="2200"/>
              <a:t> </a:t>
            </a:r>
            <a:r>
              <a:rPr lang="es" sz="2200">
                <a:solidFill>
                  <a:srgbClr val="980000"/>
                </a:solidFill>
              </a:rPr>
              <a:t>uri</a:t>
            </a:r>
            <a:r>
              <a:rPr lang="es" sz="2200"/>
              <a:t>=”</a:t>
            </a:r>
            <a:r>
              <a:rPr lang="es" sz="2200" u="sng">
                <a:solidFill>
                  <a:schemeClr val="hlink"/>
                </a:solidFill>
                <a:hlinkClick r:id="rId3"/>
              </a:rPr>
              <a:t>http://dom.com/libreria</a:t>
            </a:r>
            <a:r>
              <a:rPr lang="es" sz="2200"/>
              <a:t>” </a:t>
            </a:r>
            <a:r>
              <a:rPr lang="es" sz="2200">
                <a:solidFill>
                  <a:srgbClr val="980000"/>
                </a:solidFill>
              </a:rPr>
              <a:t>prefix</a:t>
            </a:r>
            <a:r>
              <a:rPr lang="es" sz="2200"/>
              <a:t>=”pref” </a:t>
            </a:r>
            <a:r>
              <a:rPr lang="es" sz="2200">
                <a:solidFill>
                  <a:srgbClr val="0000FF"/>
                </a:solidFill>
              </a:rPr>
              <a:t>%&gt;</a:t>
            </a:r>
          </a:p>
          <a:p>
            <a:pPr indent="-228600" lvl="1" marL="914400">
              <a:spcBef>
                <a:spcPts val="0"/>
              </a:spcBef>
            </a:pPr>
            <a:r>
              <a:rPr lang="es"/>
              <a:t>&lt;pref:mensaje /&gt;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Acciones (1/2)</a:t>
            </a:r>
          </a:p>
        </p:txBody>
      </p:sp>
      <p:sp>
        <p:nvSpPr>
          <p:cNvPr id="172" name="Shape 1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Son etiquetas que realizan tareas concretas.</a:t>
            </a:r>
          </a:p>
          <a:p>
            <a:pPr indent="-228600" lvl="0" marL="457200" rtl="0">
              <a:spcBef>
                <a:spcPts val="0"/>
              </a:spcBef>
            </a:pPr>
            <a:r>
              <a:rPr lang="es"/>
              <a:t>Están en el espacio de nombres jsp :</a:t>
            </a:r>
          </a:p>
          <a:p>
            <a:pPr indent="-228600" lvl="0" marL="457200" rtl="0">
              <a:spcBef>
                <a:spcPts val="0"/>
              </a:spcBef>
            </a:pPr>
            <a:r>
              <a:rPr lang="es"/>
              <a:t>Ejemplo </a:t>
            </a:r>
          </a:p>
          <a:p>
            <a:pPr indent="-228600" lvl="1" marL="914400" rtl="0">
              <a:spcBef>
                <a:spcPts val="0"/>
              </a:spcBef>
            </a:pPr>
            <a:r>
              <a:rPr lang="es"/>
              <a:t>&lt;jsp:param&gt; ... &lt;/jsp:param&gt;</a:t>
            </a:r>
          </a:p>
          <a:p>
            <a:pPr lvl="0">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Acciones (2/2)</a:t>
            </a:r>
          </a:p>
        </p:txBody>
      </p:sp>
      <p:graphicFrame>
        <p:nvGraphicFramePr>
          <p:cNvPr id="178" name="Shape 178"/>
          <p:cNvGraphicFramePr/>
          <p:nvPr/>
        </p:nvGraphicFramePr>
        <p:xfrm>
          <a:off x="434900" y="1192120"/>
          <a:ext cx="3000000" cy="3000000"/>
        </p:xfrm>
        <a:graphic>
          <a:graphicData uri="http://schemas.openxmlformats.org/drawingml/2006/table">
            <a:tbl>
              <a:tblPr>
                <a:noFill/>
                <a:tableStyleId>{1358CBC1-C401-46A0-9C68-2384639C17DD}</a:tableStyleId>
              </a:tblPr>
              <a:tblGrid>
                <a:gridCol w="1755250"/>
                <a:gridCol w="6568000"/>
              </a:tblGrid>
              <a:tr h="340375">
                <a:tc>
                  <a:txBody>
                    <a:bodyPr>
                      <a:noAutofit/>
                    </a:bodyPr>
                    <a:lstStyle/>
                    <a:p>
                      <a:pPr lvl="0">
                        <a:spcBef>
                          <a:spcPts val="0"/>
                        </a:spcBef>
                        <a:buNone/>
                      </a:pPr>
                      <a:r>
                        <a:rPr lang="es" sz="900">
                          <a:solidFill>
                            <a:srgbClr val="0000FF"/>
                          </a:solidFill>
                        </a:rPr>
                        <a:t>jsp: include</a:t>
                      </a:r>
                    </a:p>
                  </a:txBody>
                  <a:tcPr marT="91425" marB="91425" marR="91425" marL="91425"/>
                </a:tc>
                <a:tc>
                  <a:txBody>
                    <a:bodyPr>
                      <a:noAutofit/>
                    </a:bodyPr>
                    <a:lstStyle/>
                    <a:p>
                      <a:pPr lvl="0">
                        <a:spcBef>
                          <a:spcPts val="0"/>
                        </a:spcBef>
                        <a:buNone/>
                      </a:pPr>
                      <a:r>
                        <a:rPr lang="es" sz="900"/>
                        <a:t>incluye un archivo, pudiéndose usar su código</a:t>
                      </a:r>
                    </a:p>
                  </a:txBody>
                  <a:tcPr marT="91425" marB="91425" marR="91425" marL="91425"/>
                </a:tc>
              </a:tr>
              <a:tr h="310200">
                <a:tc>
                  <a:txBody>
                    <a:bodyPr>
                      <a:noAutofit/>
                    </a:bodyPr>
                    <a:lstStyle/>
                    <a:p>
                      <a:pPr lvl="0">
                        <a:spcBef>
                          <a:spcPts val="0"/>
                        </a:spcBef>
                        <a:buNone/>
                      </a:pPr>
                      <a:r>
                        <a:rPr lang="es" sz="900">
                          <a:solidFill>
                            <a:srgbClr val="0000FF"/>
                          </a:solidFill>
                        </a:rPr>
                        <a:t>jsp: useBean</a:t>
                      </a:r>
                    </a:p>
                  </a:txBody>
                  <a:tcPr marT="91425" marB="91425" marR="91425" marL="91425"/>
                </a:tc>
                <a:tc>
                  <a:txBody>
                    <a:bodyPr>
                      <a:noAutofit/>
                    </a:bodyPr>
                    <a:lstStyle/>
                    <a:p>
                      <a:pPr lvl="0">
                        <a:spcBef>
                          <a:spcPts val="0"/>
                        </a:spcBef>
                        <a:buNone/>
                      </a:pPr>
                      <a:r>
                        <a:rPr lang="es" sz="900"/>
                        <a:t>instancia un bean</a:t>
                      </a:r>
                    </a:p>
                  </a:txBody>
                  <a:tcPr marT="91425" marB="91425" marR="91425" marL="91425"/>
                </a:tc>
              </a:tr>
              <a:tr h="310200">
                <a:tc>
                  <a:txBody>
                    <a:bodyPr>
                      <a:noAutofit/>
                    </a:bodyPr>
                    <a:lstStyle/>
                    <a:p>
                      <a:pPr lvl="0">
                        <a:spcBef>
                          <a:spcPts val="0"/>
                        </a:spcBef>
                        <a:buNone/>
                      </a:pPr>
                      <a:r>
                        <a:rPr lang="es" sz="900">
                          <a:solidFill>
                            <a:srgbClr val="0000FF"/>
                          </a:solidFill>
                        </a:rPr>
                        <a:t>jsp: setProperty</a:t>
                      </a:r>
                    </a:p>
                  </a:txBody>
                  <a:tcPr marT="91425" marB="91425" marR="91425" marL="91425"/>
                </a:tc>
                <a:tc>
                  <a:txBody>
                    <a:bodyPr>
                      <a:noAutofit/>
                    </a:bodyPr>
                    <a:lstStyle/>
                    <a:p>
                      <a:pPr lvl="0">
                        <a:spcBef>
                          <a:spcPts val="0"/>
                        </a:spcBef>
                        <a:buNone/>
                      </a:pPr>
                      <a:r>
                        <a:rPr lang="es" sz="900"/>
                        <a:t>establece el valor del atributo de un bean</a:t>
                      </a:r>
                    </a:p>
                  </a:txBody>
                  <a:tcPr marT="91425" marB="91425" marR="91425" marL="91425"/>
                </a:tc>
              </a:tr>
              <a:tr h="310200">
                <a:tc>
                  <a:txBody>
                    <a:bodyPr>
                      <a:noAutofit/>
                    </a:bodyPr>
                    <a:lstStyle/>
                    <a:p>
                      <a:pPr lvl="0">
                        <a:spcBef>
                          <a:spcPts val="0"/>
                        </a:spcBef>
                        <a:buNone/>
                      </a:pPr>
                      <a:r>
                        <a:rPr lang="es" sz="900">
                          <a:solidFill>
                            <a:srgbClr val="0000FF"/>
                          </a:solidFill>
                        </a:rPr>
                        <a:t>jsp: getProperty</a:t>
                      </a:r>
                    </a:p>
                  </a:txBody>
                  <a:tcPr marT="91425" marB="91425" marR="91425" marL="91425"/>
                </a:tc>
                <a:tc>
                  <a:txBody>
                    <a:bodyPr>
                      <a:noAutofit/>
                    </a:bodyPr>
                    <a:lstStyle/>
                    <a:p>
                      <a:pPr lvl="0">
                        <a:spcBef>
                          <a:spcPts val="0"/>
                        </a:spcBef>
                        <a:buNone/>
                      </a:pPr>
                      <a:r>
                        <a:rPr lang="es" sz="900"/>
                        <a:t>obtiene el valor del atributo de un bean</a:t>
                      </a:r>
                    </a:p>
                  </a:txBody>
                  <a:tcPr marT="91425" marB="91425" marR="91425" marL="91425"/>
                </a:tc>
              </a:tr>
              <a:tr h="310200">
                <a:tc>
                  <a:txBody>
                    <a:bodyPr>
                      <a:noAutofit/>
                    </a:bodyPr>
                    <a:lstStyle/>
                    <a:p>
                      <a:pPr lvl="0">
                        <a:spcBef>
                          <a:spcPts val="0"/>
                        </a:spcBef>
                        <a:buNone/>
                      </a:pPr>
                      <a:r>
                        <a:rPr lang="es" sz="900">
                          <a:solidFill>
                            <a:srgbClr val="0000FF"/>
                          </a:solidFill>
                        </a:rPr>
                        <a:t>jsp: forward</a:t>
                      </a:r>
                    </a:p>
                  </a:txBody>
                  <a:tcPr marT="91425" marB="91425" marR="91425" marL="91425"/>
                </a:tc>
                <a:tc>
                  <a:txBody>
                    <a:bodyPr>
                      <a:noAutofit/>
                    </a:bodyPr>
                    <a:lstStyle/>
                    <a:p>
                      <a:pPr lvl="0">
                        <a:spcBef>
                          <a:spcPts val="0"/>
                        </a:spcBef>
                        <a:buNone/>
                      </a:pPr>
                      <a:r>
                        <a:rPr lang="es" sz="900"/>
                        <a:t>redirige a una nueva página (.html, .jsp, servlet, etc.)</a:t>
                      </a:r>
                    </a:p>
                  </a:txBody>
                  <a:tcPr marT="91425" marB="91425" marR="91425" marL="91425"/>
                </a:tc>
              </a:tr>
              <a:tr h="310200">
                <a:tc>
                  <a:txBody>
                    <a:bodyPr>
                      <a:noAutofit/>
                    </a:bodyPr>
                    <a:lstStyle/>
                    <a:p>
                      <a:pPr lvl="0">
                        <a:spcBef>
                          <a:spcPts val="0"/>
                        </a:spcBef>
                        <a:buNone/>
                      </a:pPr>
                      <a:r>
                        <a:rPr lang="es" sz="900">
                          <a:solidFill>
                            <a:srgbClr val="0000FF"/>
                          </a:solidFill>
                        </a:rPr>
                        <a:t>jsp: plugin</a:t>
                      </a:r>
                    </a:p>
                  </a:txBody>
                  <a:tcPr marT="91425" marB="91425" marR="91425" marL="91425"/>
                </a:tc>
                <a:tc>
                  <a:txBody>
                    <a:bodyPr>
                      <a:noAutofit/>
                    </a:bodyPr>
                    <a:lstStyle/>
                    <a:p>
                      <a:pPr lvl="0">
                        <a:spcBef>
                          <a:spcPts val="0"/>
                        </a:spcBef>
                        <a:buNone/>
                      </a:pPr>
                      <a:r>
                        <a:t/>
                      </a:r>
                      <a:endParaRPr sz="900"/>
                    </a:p>
                  </a:txBody>
                  <a:tcPr marT="91425" marB="91425" marR="91425" marL="91425"/>
                </a:tc>
              </a:tr>
              <a:tr h="310200">
                <a:tc>
                  <a:txBody>
                    <a:bodyPr>
                      <a:noAutofit/>
                    </a:bodyPr>
                    <a:lstStyle/>
                    <a:p>
                      <a:pPr lvl="0">
                        <a:spcBef>
                          <a:spcPts val="0"/>
                        </a:spcBef>
                        <a:buNone/>
                      </a:pPr>
                      <a:r>
                        <a:rPr lang="es" sz="900">
                          <a:solidFill>
                            <a:srgbClr val="0000FF"/>
                          </a:solidFill>
                        </a:rPr>
                        <a:t>jsp: element</a:t>
                      </a:r>
                    </a:p>
                  </a:txBody>
                  <a:tcPr marT="91425" marB="91425" marR="91425" marL="91425"/>
                </a:tc>
                <a:tc>
                  <a:txBody>
                    <a:bodyPr>
                      <a:noAutofit/>
                    </a:bodyPr>
                    <a:lstStyle/>
                    <a:p>
                      <a:pPr lvl="0">
                        <a:spcBef>
                          <a:spcPts val="0"/>
                        </a:spcBef>
                        <a:buNone/>
                      </a:pPr>
                      <a:r>
                        <a:rPr lang="es" sz="900"/>
                        <a:t>define un elemento XML dinámicamente</a:t>
                      </a:r>
                    </a:p>
                  </a:txBody>
                  <a:tcPr marT="91425" marB="91425" marR="91425" marL="91425"/>
                </a:tc>
              </a:tr>
              <a:tr h="310200">
                <a:tc>
                  <a:txBody>
                    <a:bodyPr>
                      <a:noAutofit/>
                    </a:bodyPr>
                    <a:lstStyle/>
                    <a:p>
                      <a:pPr lvl="0">
                        <a:spcBef>
                          <a:spcPts val="0"/>
                        </a:spcBef>
                        <a:buNone/>
                      </a:pPr>
                      <a:r>
                        <a:rPr lang="es" sz="900">
                          <a:solidFill>
                            <a:srgbClr val="0000FF"/>
                          </a:solidFill>
                        </a:rPr>
                        <a:t>jsp: attribute</a:t>
                      </a:r>
                    </a:p>
                  </a:txBody>
                  <a:tcPr marT="91425" marB="91425" marR="91425" marL="91425"/>
                </a:tc>
                <a:tc>
                  <a:txBody>
                    <a:bodyPr>
                      <a:noAutofit/>
                    </a:bodyPr>
                    <a:lstStyle/>
                    <a:p>
                      <a:pPr lvl="0">
                        <a:spcBef>
                          <a:spcPts val="0"/>
                        </a:spcBef>
                        <a:buNone/>
                      </a:pPr>
                      <a:r>
                        <a:rPr lang="es" sz="900"/>
                        <a:t>define el atributo de un elemento XML dinámicamente</a:t>
                      </a:r>
                    </a:p>
                  </a:txBody>
                  <a:tcPr marT="91425" marB="91425" marR="91425" marL="91425"/>
                </a:tc>
              </a:tr>
              <a:tr h="310200">
                <a:tc>
                  <a:txBody>
                    <a:bodyPr>
                      <a:noAutofit/>
                    </a:bodyPr>
                    <a:lstStyle/>
                    <a:p>
                      <a:pPr lvl="0">
                        <a:spcBef>
                          <a:spcPts val="0"/>
                        </a:spcBef>
                        <a:buNone/>
                      </a:pPr>
                      <a:r>
                        <a:rPr lang="es" sz="900">
                          <a:solidFill>
                            <a:srgbClr val="0000FF"/>
                          </a:solidFill>
                        </a:rPr>
                        <a:t>jsp: body</a:t>
                      </a:r>
                    </a:p>
                  </a:txBody>
                  <a:tcPr marT="91425" marB="91425" marR="91425" marL="91425"/>
                </a:tc>
                <a:tc>
                  <a:txBody>
                    <a:bodyPr>
                      <a:noAutofit/>
                    </a:bodyPr>
                    <a:lstStyle/>
                    <a:p>
                      <a:pPr lvl="0">
                        <a:spcBef>
                          <a:spcPts val="0"/>
                        </a:spcBef>
                        <a:buNone/>
                      </a:pPr>
                      <a:r>
                        <a:rPr lang="es" sz="900"/>
                        <a:t>define un elemento body</a:t>
                      </a:r>
                    </a:p>
                  </a:txBody>
                  <a:tcPr marT="91425" marB="91425" marR="91425" marL="91425"/>
                </a:tc>
              </a:tr>
              <a:tr h="310200">
                <a:tc>
                  <a:txBody>
                    <a:bodyPr>
                      <a:noAutofit/>
                    </a:bodyPr>
                    <a:lstStyle/>
                    <a:p>
                      <a:pPr lvl="0">
                        <a:spcBef>
                          <a:spcPts val="0"/>
                        </a:spcBef>
                        <a:buNone/>
                      </a:pPr>
                      <a:r>
                        <a:rPr lang="es" sz="900">
                          <a:solidFill>
                            <a:srgbClr val="0000FF"/>
                          </a:solidFill>
                        </a:rPr>
                        <a:t>jsp: text</a:t>
                      </a:r>
                    </a:p>
                  </a:txBody>
                  <a:tcPr marT="91425" marB="91425" marR="91425" marL="91425"/>
                </a:tc>
                <a:tc>
                  <a:txBody>
                    <a:bodyPr>
                      <a:noAutofit/>
                    </a:bodyPr>
                    <a:lstStyle/>
                    <a:p>
                      <a:pPr lvl="0">
                        <a:spcBef>
                          <a:spcPts val="0"/>
                        </a:spcBef>
                        <a:buNone/>
                      </a:pPr>
                      <a:r>
                        <a:rPr lang="es" sz="900"/>
                        <a:t>escribe texto literal</a:t>
                      </a:r>
                    </a:p>
                  </a:txBody>
                  <a:tcPr marT="91425" marB="91425" marR="91425" marL="91425"/>
                </a:tc>
              </a:tr>
              <a:tr h="310200">
                <a:tc>
                  <a:txBody>
                    <a:bodyPr>
                      <a:noAutofit/>
                    </a:bodyPr>
                    <a:lstStyle/>
                    <a:p>
                      <a:pPr lvl="0">
                        <a:spcBef>
                          <a:spcPts val="0"/>
                        </a:spcBef>
                        <a:buNone/>
                      </a:pPr>
                      <a:r>
                        <a:rPr lang="es" sz="900">
                          <a:solidFill>
                            <a:srgbClr val="0000FF"/>
                          </a:solidFill>
                        </a:rPr>
                        <a:t>jsp: param</a:t>
                      </a:r>
                    </a:p>
                  </a:txBody>
                  <a:tcPr marT="91425" marB="91425" marR="91425" marL="91425"/>
                </a:tc>
                <a:tc>
                  <a:txBody>
                    <a:bodyPr>
                      <a:noAutofit/>
                    </a:bodyPr>
                    <a:lstStyle/>
                    <a:p>
                      <a:pPr lvl="0">
                        <a:spcBef>
                          <a:spcPts val="0"/>
                        </a:spcBef>
                        <a:buNone/>
                      </a:pPr>
                      <a:r>
                        <a:rPr lang="es" sz="900"/>
                        <a:t>añade un parámetro a la petición actual. Se puede usar dentro de bloques jsp:include, jsp:forward o jsp:params</a:t>
                      </a:r>
                    </a:p>
                  </a:txBody>
                  <a:tcPr marT="91425" marB="91425" marR="91425" marL="91425"/>
                </a:tc>
              </a:tr>
              <a:tr h="310200">
                <a:tc>
                  <a:txBody>
                    <a:bodyPr>
                      <a:noAutofit/>
                    </a:bodyPr>
                    <a:lstStyle/>
                    <a:p>
                      <a:pPr lvl="0">
                        <a:spcBef>
                          <a:spcPts val="0"/>
                        </a:spcBef>
                        <a:buNone/>
                      </a:pPr>
                      <a:r>
                        <a:rPr lang="es" sz="900">
                          <a:solidFill>
                            <a:srgbClr val="0000FF"/>
                          </a:solidFill>
                        </a:rPr>
                        <a:t>jsp: params</a:t>
                      </a:r>
                    </a:p>
                  </a:txBody>
                  <a:tcPr marT="91425" marB="91425" marR="91425" marL="91425"/>
                </a:tc>
                <a:tc>
                  <a:txBody>
                    <a:bodyPr>
                      <a:noAutofit/>
                    </a:bodyPr>
                    <a:lstStyle/>
                    <a:p>
                      <a:pPr lvl="0">
                        <a:spcBef>
                          <a:spcPts val="0"/>
                        </a:spcBef>
                        <a:buNone/>
                      </a:pPr>
                      <a:r>
                        <a:t/>
                      </a:r>
                      <a:endParaRPr sz="900"/>
                    </a:p>
                  </a:txBody>
                  <a:tcPr marT="91425" marB="91425" marR="91425" marL="91425"/>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Acciones &lt;jsp:include&gt;</a:t>
            </a:r>
          </a:p>
        </p:txBody>
      </p:sp>
      <p:sp>
        <p:nvSpPr>
          <p:cNvPr id="184" name="Shape 1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s" sz="2400"/>
              <a:t>Permite incluir contenidos estáticos y dinámicos (puede recibir parámetros con &lt;jsp:param&gt;)</a:t>
            </a:r>
          </a:p>
          <a:p>
            <a:pPr indent="-381000" lvl="0" marL="457200" rtl="0">
              <a:spcBef>
                <a:spcPts val="0"/>
              </a:spcBef>
              <a:buSzPct val="100000"/>
            </a:pPr>
            <a:r>
              <a:rPr lang="es" sz="2400"/>
              <a:t>Se produce la inclusión en "tiempo de ejecución" (al producirse la petición [request]).</a:t>
            </a:r>
          </a:p>
          <a:p>
            <a:pPr indent="-381000" lvl="0" marL="457200" rtl="0">
              <a:spcBef>
                <a:spcPts val="0"/>
              </a:spcBef>
              <a:buSzPct val="100000"/>
            </a:pPr>
            <a:r>
              <a:rPr lang="es" sz="2400"/>
              <a:t>El contenido incluido no aparece directamente en el Servlet generado.</a:t>
            </a:r>
          </a:p>
          <a:p>
            <a:pPr indent="-381000" lvl="0" marL="457200" rtl="0">
              <a:spcBef>
                <a:spcPts val="0"/>
              </a:spcBef>
              <a:buSzPct val="100000"/>
            </a:pPr>
            <a:r>
              <a:rPr lang="es" sz="2400"/>
              <a:t>Ejemplo</a:t>
            </a:r>
          </a:p>
          <a:p>
            <a:pPr indent="-228600" lvl="1" marL="914400" rtl="0">
              <a:spcBef>
                <a:spcPts val="0"/>
              </a:spcBef>
            </a:pPr>
            <a:r>
              <a:rPr lang="es">
                <a:solidFill>
                  <a:srgbClr val="0000FF"/>
                </a:solidFill>
              </a:rPr>
              <a:t>&lt;jsp:include</a:t>
            </a:r>
            <a:r>
              <a:rPr lang="es"/>
              <a:t> </a:t>
            </a:r>
            <a:r>
              <a:rPr lang="es">
                <a:solidFill>
                  <a:srgbClr val="980000"/>
                </a:solidFill>
              </a:rPr>
              <a:t>page</a:t>
            </a:r>
            <a:r>
              <a:rPr lang="es"/>
              <a:t>= "banner.jsp" </a:t>
            </a:r>
            <a:r>
              <a:rPr lang="es">
                <a:solidFill>
                  <a:srgbClr val="0000FF"/>
                </a:solidFill>
              </a:rPr>
              <a:t>/&gt;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Objetos implícitos</a:t>
            </a:r>
          </a:p>
        </p:txBody>
      </p:sp>
      <p:graphicFrame>
        <p:nvGraphicFramePr>
          <p:cNvPr id="190" name="Shape 190"/>
          <p:cNvGraphicFramePr/>
          <p:nvPr/>
        </p:nvGraphicFramePr>
        <p:xfrm>
          <a:off x="457200" y="1214800"/>
          <a:ext cx="3000000" cy="3000000"/>
        </p:xfrm>
        <a:graphic>
          <a:graphicData uri="http://schemas.openxmlformats.org/drawingml/2006/table">
            <a:tbl>
              <a:tblPr>
                <a:noFill/>
                <a:tableStyleId>{1358CBC1-C401-46A0-9C68-2384639C17DD}</a:tableStyleId>
              </a:tblPr>
              <a:tblGrid>
                <a:gridCol w="5315975"/>
                <a:gridCol w="2966575"/>
              </a:tblGrid>
              <a:tr h="422175">
                <a:tc>
                  <a:txBody>
                    <a:bodyPr>
                      <a:noAutofit/>
                    </a:bodyPr>
                    <a:lstStyle/>
                    <a:p>
                      <a:pPr lvl="0">
                        <a:spcBef>
                          <a:spcPts val="0"/>
                        </a:spcBef>
                        <a:buNone/>
                      </a:pPr>
                      <a:r>
                        <a:rPr lang="es">
                          <a:solidFill>
                            <a:srgbClr val="0000FF"/>
                          </a:solidFill>
                        </a:rPr>
                        <a:t>request</a:t>
                      </a:r>
                    </a:p>
                  </a:txBody>
                  <a:tcPr marT="91425" marB="91425" marR="91425" marL="91425"/>
                </a:tc>
                <a:tc>
                  <a:txBody>
                    <a:bodyPr>
                      <a:noAutofit/>
                    </a:bodyPr>
                    <a:lstStyle/>
                    <a:p>
                      <a:pPr lvl="0">
                        <a:spcBef>
                          <a:spcPts val="0"/>
                        </a:spcBef>
                        <a:buNone/>
                      </a:pPr>
                      <a:r>
                        <a:rPr lang="es"/>
                        <a:t>solicitud del cliente</a:t>
                      </a:r>
                    </a:p>
                  </a:txBody>
                  <a:tcPr marT="91425" marB="91425" marR="91425" marL="91425"/>
                </a:tc>
              </a:tr>
              <a:tr h="422175">
                <a:tc>
                  <a:txBody>
                    <a:bodyPr>
                      <a:noAutofit/>
                    </a:bodyPr>
                    <a:lstStyle/>
                    <a:p>
                      <a:pPr lvl="0">
                        <a:spcBef>
                          <a:spcPts val="0"/>
                        </a:spcBef>
                        <a:buNone/>
                      </a:pPr>
                      <a:r>
                        <a:rPr lang="es">
                          <a:solidFill>
                            <a:srgbClr val="0000FF"/>
                          </a:solidFill>
                        </a:rPr>
                        <a:t>response</a:t>
                      </a:r>
                    </a:p>
                  </a:txBody>
                  <a:tcPr marT="91425" marB="91425" marR="91425" marL="91425"/>
                </a:tc>
                <a:tc>
                  <a:txBody>
                    <a:bodyPr>
                      <a:noAutofit/>
                    </a:bodyPr>
                    <a:lstStyle/>
                    <a:p>
                      <a:pPr lvl="0">
                        <a:spcBef>
                          <a:spcPts val="0"/>
                        </a:spcBef>
                        <a:buNone/>
                      </a:pPr>
                      <a:r>
                        <a:rPr lang="es"/>
                        <a:t>respuesta al cliente</a:t>
                      </a:r>
                    </a:p>
                  </a:txBody>
                  <a:tcPr marT="91425" marB="91425" marR="91425" marL="91425"/>
                </a:tc>
              </a:tr>
              <a:tr h="422175">
                <a:tc>
                  <a:txBody>
                    <a:bodyPr>
                      <a:noAutofit/>
                    </a:bodyPr>
                    <a:lstStyle/>
                    <a:p>
                      <a:pPr lvl="0">
                        <a:spcBef>
                          <a:spcPts val="0"/>
                        </a:spcBef>
                        <a:buNone/>
                      </a:pPr>
                      <a:r>
                        <a:rPr lang="es">
                          <a:solidFill>
                            <a:srgbClr val="0000FF"/>
                          </a:solidFill>
                        </a:rPr>
                        <a:t>out</a:t>
                      </a:r>
                    </a:p>
                  </a:txBody>
                  <a:tcPr marT="91425" marB="91425" marR="91425" marL="91425"/>
                </a:tc>
                <a:tc>
                  <a:txBody>
                    <a:bodyPr>
                      <a:noAutofit/>
                    </a:bodyPr>
                    <a:lstStyle/>
                    <a:p>
                      <a:pPr lvl="0">
                        <a:spcBef>
                          <a:spcPts val="0"/>
                        </a:spcBef>
                        <a:buNone/>
                      </a:pPr>
                      <a:r>
                        <a:rPr lang="es"/>
                        <a:t>salida al navegador</a:t>
                      </a:r>
                    </a:p>
                  </a:txBody>
                  <a:tcPr marT="91425" marB="91425" marR="91425" marL="91425"/>
                </a:tc>
              </a:tr>
              <a:tr h="422175">
                <a:tc>
                  <a:txBody>
                    <a:bodyPr>
                      <a:noAutofit/>
                    </a:bodyPr>
                    <a:lstStyle/>
                    <a:p>
                      <a:pPr lvl="0">
                        <a:spcBef>
                          <a:spcPts val="0"/>
                        </a:spcBef>
                        <a:buNone/>
                      </a:pPr>
                      <a:r>
                        <a:rPr lang="es">
                          <a:solidFill>
                            <a:srgbClr val="0000FF"/>
                          </a:solidFill>
                        </a:rPr>
                        <a:t>session</a:t>
                      </a:r>
                    </a:p>
                  </a:txBody>
                  <a:tcPr marT="91425" marB="91425" marR="91425" marL="91425"/>
                </a:tc>
                <a:tc>
                  <a:txBody>
                    <a:bodyPr>
                      <a:noAutofit/>
                    </a:bodyPr>
                    <a:lstStyle/>
                    <a:p>
                      <a:pPr lvl="0">
                        <a:spcBef>
                          <a:spcPts val="0"/>
                        </a:spcBef>
                        <a:buNone/>
                      </a:pPr>
                      <a:r>
                        <a:rPr lang="es"/>
                        <a:t>sesión</a:t>
                      </a:r>
                    </a:p>
                  </a:txBody>
                  <a:tcPr marT="91425" marB="91425" marR="91425" marL="91425"/>
                </a:tc>
              </a:tr>
              <a:tr h="422175">
                <a:tc>
                  <a:txBody>
                    <a:bodyPr>
                      <a:noAutofit/>
                    </a:bodyPr>
                    <a:lstStyle/>
                    <a:p>
                      <a:pPr lvl="0">
                        <a:spcBef>
                          <a:spcPts val="0"/>
                        </a:spcBef>
                        <a:buNone/>
                      </a:pPr>
                      <a:r>
                        <a:rPr lang="es">
                          <a:solidFill>
                            <a:srgbClr val="0000FF"/>
                          </a:solidFill>
                        </a:rPr>
                        <a:t>application</a:t>
                      </a:r>
                    </a:p>
                  </a:txBody>
                  <a:tcPr marT="91425" marB="91425" marR="91425" marL="91425"/>
                </a:tc>
                <a:tc>
                  <a:txBody>
                    <a:bodyPr>
                      <a:noAutofit/>
                    </a:bodyPr>
                    <a:lstStyle/>
                    <a:p>
                      <a:pPr lvl="0">
                        <a:spcBef>
                          <a:spcPts val="0"/>
                        </a:spcBef>
                        <a:buNone/>
                      </a:pPr>
                      <a:r>
                        <a:t/>
                      </a:r>
                      <a:endParaRPr/>
                    </a:p>
                  </a:txBody>
                  <a:tcPr marT="91425" marB="91425" marR="91425" marL="91425"/>
                </a:tc>
              </a:tr>
              <a:tr h="422175">
                <a:tc>
                  <a:txBody>
                    <a:bodyPr>
                      <a:noAutofit/>
                    </a:bodyPr>
                    <a:lstStyle/>
                    <a:p>
                      <a:pPr lvl="0">
                        <a:spcBef>
                          <a:spcPts val="0"/>
                        </a:spcBef>
                        <a:buNone/>
                      </a:pPr>
                      <a:r>
                        <a:rPr lang="es">
                          <a:solidFill>
                            <a:srgbClr val="0000FF"/>
                          </a:solidFill>
                        </a:rPr>
                        <a:t>config</a:t>
                      </a:r>
                    </a:p>
                  </a:txBody>
                  <a:tcPr marT="91425" marB="91425" marR="91425" marL="91425"/>
                </a:tc>
                <a:tc>
                  <a:txBody>
                    <a:bodyPr>
                      <a:noAutofit/>
                    </a:bodyPr>
                    <a:lstStyle/>
                    <a:p>
                      <a:pPr lvl="0">
                        <a:spcBef>
                          <a:spcPts val="0"/>
                        </a:spcBef>
                        <a:buNone/>
                      </a:pPr>
                      <a:r>
                        <a:t/>
                      </a:r>
                      <a:endParaRPr/>
                    </a:p>
                  </a:txBody>
                  <a:tcPr marT="91425" marB="91425" marR="91425" marL="91425"/>
                </a:tc>
              </a:tr>
              <a:tr h="422175">
                <a:tc>
                  <a:txBody>
                    <a:bodyPr>
                      <a:noAutofit/>
                    </a:bodyPr>
                    <a:lstStyle/>
                    <a:p>
                      <a:pPr lvl="0">
                        <a:spcBef>
                          <a:spcPts val="0"/>
                        </a:spcBef>
                        <a:buNone/>
                      </a:pPr>
                      <a:r>
                        <a:rPr lang="es">
                          <a:solidFill>
                            <a:srgbClr val="0000FF"/>
                          </a:solidFill>
                        </a:rPr>
                        <a:t>pageContext, servletContext</a:t>
                      </a:r>
                    </a:p>
                  </a:txBody>
                  <a:tcPr marT="91425" marB="91425" marR="91425" marL="91425"/>
                </a:tc>
                <a:tc>
                  <a:txBody>
                    <a:bodyPr>
                      <a:noAutofit/>
                    </a:bodyPr>
                    <a:lstStyle/>
                    <a:p>
                      <a:pPr lvl="0">
                        <a:spcBef>
                          <a:spcPts val="0"/>
                        </a:spcBef>
                        <a:buNone/>
                      </a:pPr>
                      <a:r>
                        <a:t/>
                      </a:r>
                      <a:endParaRPr/>
                    </a:p>
                  </a:txBody>
                  <a:tcPr marT="91425" marB="91425" marR="91425" marL="91425"/>
                </a:tc>
              </a:tr>
              <a:tr h="422175">
                <a:tc>
                  <a:txBody>
                    <a:bodyPr>
                      <a:noAutofit/>
                    </a:bodyPr>
                    <a:lstStyle/>
                    <a:p>
                      <a:pPr lvl="0">
                        <a:spcBef>
                          <a:spcPts val="0"/>
                        </a:spcBef>
                        <a:buNone/>
                      </a:pPr>
                      <a:r>
                        <a:rPr lang="es">
                          <a:solidFill>
                            <a:srgbClr val="0000FF"/>
                          </a:solidFill>
                        </a:rPr>
                        <a:t>pageScope, requestScope, sessionScope, applicationScope</a:t>
                      </a:r>
                    </a:p>
                  </a:txBody>
                  <a:tcPr marT="91425" marB="91425" marR="91425" marL="91425"/>
                </a:tc>
                <a:tc>
                  <a:txBody>
                    <a:bodyPr>
                      <a:noAutofit/>
                    </a:bodyPr>
                    <a:lstStyle/>
                    <a:p>
                      <a:pPr lvl="0">
                        <a:spcBef>
                          <a:spcPts val="0"/>
                        </a:spcBef>
                        <a:buNone/>
                      </a:pPr>
                      <a:r>
                        <a:t/>
                      </a:r>
                      <a:endParaRPr/>
                    </a:p>
                  </a:txBody>
                  <a:tcPr marT="91425" marB="91425" marR="91425" marL="91425"/>
                </a:tc>
              </a:tr>
              <a:tr h="422175">
                <a:tc>
                  <a:txBody>
                    <a:bodyPr>
                      <a:noAutofit/>
                    </a:bodyPr>
                    <a:lstStyle/>
                    <a:p>
                      <a:pPr lvl="0">
                        <a:spcBef>
                          <a:spcPts val="0"/>
                        </a:spcBef>
                        <a:buNone/>
                      </a:pPr>
                      <a:r>
                        <a:rPr lang="es">
                          <a:solidFill>
                            <a:srgbClr val="0000FF"/>
                          </a:solidFill>
                        </a:rPr>
                        <a:t>exception</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372035" y="4276652"/>
            <a:ext cx="8399999" cy="649199"/>
          </a:xfrm>
          <a:prstGeom prst="rect">
            <a:avLst/>
          </a:prstGeom>
        </p:spPr>
        <p:txBody>
          <a:bodyPr anchorCtr="0" anchor="t" bIns="91425" lIns="91425" rIns="91425" tIns="91425">
            <a:noAutofit/>
          </a:bodyPr>
          <a:lstStyle/>
          <a:p>
            <a:pPr lvl="0">
              <a:spcBef>
                <a:spcPts val="0"/>
              </a:spcBef>
              <a:buNone/>
            </a:pPr>
            <a:r>
              <a:rPr lang="es"/>
              <a:t>JSTL: JavaServerPages Standard Tag Library</a:t>
            </a:r>
          </a:p>
        </p:txBody>
      </p:sp>
      <p:pic>
        <p:nvPicPr>
          <p:cNvPr id="196" name="Shape 196"/>
          <p:cNvPicPr preferRelativeResize="0"/>
          <p:nvPr/>
        </p:nvPicPr>
        <p:blipFill>
          <a:blip r:embed="rId3">
            <a:alphaModFix/>
          </a:blip>
          <a:stretch>
            <a:fillRect/>
          </a:stretch>
        </p:blipFill>
        <p:spPr>
          <a:xfrm>
            <a:off x="2553200" y="234025"/>
            <a:ext cx="3836025" cy="383602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sz="2800"/>
              <a:t>JSTL: JavaServerPages Standard Tag Library</a:t>
            </a:r>
          </a:p>
        </p:txBody>
      </p:sp>
      <p:sp>
        <p:nvSpPr>
          <p:cNvPr id="202" name="Shape 20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Son un conjunto de librerías estándar de etiquetas que se pueden cargar en el contexto de un fichero JSP para simplificar la sintaxis del mismo.</a:t>
            </a:r>
          </a:p>
          <a:p>
            <a:pPr indent="-228600" lvl="0" marL="457200" rtl="0">
              <a:spcBef>
                <a:spcPts val="0"/>
              </a:spcBef>
            </a:pPr>
            <a:r>
              <a:rPr lang="es"/>
              <a:t>Hace casi innecesaria la necesidad de scriptlets</a:t>
            </a:r>
          </a:p>
          <a:p>
            <a:pPr indent="-228600" lvl="0" marL="457200">
              <a:spcBef>
                <a:spcPts val="0"/>
              </a:spcBef>
            </a:pPr>
            <a:r>
              <a:rPr lang="es"/>
              <a:t>Hace más comprensible la sintaxis para un no-programador</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Instalación</a:t>
            </a:r>
          </a:p>
        </p:txBody>
      </p:sp>
      <p:sp>
        <p:nvSpPr>
          <p:cNvPr id="208" name="Shape 20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Descargar jstl-X.Y.jar del repositorio </a:t>
            </a:r>
            <a:r>
              <a:rPr lang="es" sz="2400" u="sng">
                <a:solidFill>
                  <a:schemeClr val="hlink"/>
                </a:solidFill>
                <a:hlinkClick r:id="rId3"/>
              </a:rPr>
              <a:t>http://repo1.maven.org/maven2/jstl/jstl/1.2/jstl-1.2.jar</a:t>
            </a:r>
          </a:p>
          <a:p>
            <a:pPr indent="-228600" lvl="1" marL="914400" rtl="0">
              <a:spcBef>
                <a:spcPts val="0"/>
              </a:spcBef>
            </a:pPr>
            <a:r>
              <a:rPr lang="es"/>
              <a:t>Incluirlo en WEB-INF/lib</a:t>
            </a:r>
          </a:p>
          <a:p>
            <a:pPr indent="-228600" lvl="0" marL="457200" rtl="0">
              <a:spcBef>
                <a:spcPts val="0"/>
              </a:spcBef>
            </a:pPr>
            <a:r>
              <a:rPr lang="es"/>
              <a:t>Añadir al principio de nuestro JSP el siguiente taglib</a:t>
            </a:r>
          </a:p>
          <a:p>
            <a:pPr indent="-349250" lvl="1" marL="914400" rtl="0">
              <a:spcBef>
                <a:spcPts val="0"/>
              </a:spcBef>
              <a:buSzPct val="100000"/>
            </a:pPr>
            <a:r>
              <a:rPr lang="es" sz="1900">
                <a:solidFill>
                  <a:srgbClr val="0000FF"/>
                </a:solidFill>
              </a:rPr>
              <a:t>&lt;%@ taglib</a:t>
            </a:r>
            <a:r>
              <a:rPr lang="es" sz="1900"/>
              <a:t> </a:t>
            </a:r>
            <a:r>
              <a:rPr lang="es" sz="1900">
                <a:solidFill>
                  <a:srgbClr val="980000"/>
                </a:solidFill>
              </a:rPr>
              <a:t>prefix</a:t>
            </a:r>
            <a:r>
              <a:rPr lang="es" sz="1900"/>
              <a:t>="c" </a:t>
            </a:r>
            <a:r>
              <a:rPr lang="es" sz="1900">
                <a:solidFill>
                  <a:srgbClr val="980000"/>
                </a:solidFill>
              </a:rPr>
              <a:t>uri</a:t>
            </a:r>
            <a:r>
              <a:rPr lang="es" sz="1900"/>
              <a:t>="http://java.sun.com/jstl/core_rt" </a:t>
            </a:r>
            <a:r>
              <a:rPr lang="es" sz="1900">
                <a:solidFill>
                  <a:srgbClr val="0000FF"/>
                </a:solidFill>
              </a:rPr>
              <a:t>%&gt;</a:t>
            </a:r>
          </a:p>
          <a:p>
            <a:pPr indent="-228600" lvl="0" marL="457200" rtl="0">
              <a:spcBef>
                <a:spcPts val="0"/>
              </a:spcBef>
              <a:buClr>
                <a:srgbClr val="000000"/>
              </a:buClr>
            </a:pPr>
            <a:r>
              <a:rPr lang="es">
                <a:solidFill>
                  <a:srgbClr val="000000"/>
                </a:solidFill>
              </a:rPr>
              <a:t>Documentación completa en:</a:t>
            </a:r>
          </a:p>
          <a:p>
            <a:pPr indent="-349250" lvl="1" marL="914400">
              <a:spcBef>
                <a:spcPts val="0"/>
              </a:spcBef>
              <a:buClr>
                <a:srgbClr val="0000FF"/>
              </a:buClr>
              <a:buSzPct val="100000"/>
            </a:pPr>
            <a:r>
              <a:rPr lang="es" sz="1900" u="sng">
                <a:solidFill>
                  <a:schemeClr val="hlink"/>
                </a:solidFill>
                <a:hlinkClick r:id="rId4"/>
              </a:rPr>
              <a:t>http://docs.oracle.com/javaee/5/jstl/1.1/docs/tlddocs/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Etiquetas básicas</a:t>
            </a:r>
          </a:p>
        </p:txBody>
      </p:sp>
      <p:graphicFrame>
        <p:nvGraphicFramePr>
          <p:cNvPr id="214" name="Shape 214"/>
          <p:cNvGraphicFramePr/>
          <p:nvPr/>
        </p:nvGraphicFramePr>
        <p:xfrm>
          <a:off x="457200" y="1207800"/>
          <a:ext cx="3000000" cy="3000000"/>
        </p:xfrm>
        <a:graphic>
          <a:graphicData uri="http://schemas.openxmlformats.org/drawingml/2006/table">
            <a:tbl>
              <a:tblPr>
                <a:noFill/>
                <a:tableStyleId>{1358CBC1-C401-46A0-9C68-2384639C17DD}</a:tableStyleId>
              </a:tblPr>
              <a:tblGrid>
                <a:gridCol w="3943575"/>
                <a:gridCol w="4102925"/>
              </a:tblGrid>
              <a:tr h="1051025">
                <a:tc>
                  <a:txBody>
                    <a:bodyPr>
                      <a:noAutofit/>
                    </a:bodyPr>
                    <a:lstStyle/>
                    <a:p>
                      <a:pPr lvl="0">
                        <a:spcBef>
                          <a:spcPts val="0"/>
                        </a:spcBef>
                        <a:buNone/>
                      </a:pPr>
                      <a:r>
                        <a:rPr lang="es">
                          <a:solidFill>
                            <a:srgbClr val="A64D79"/>
                          </a:solidFill>
                        </a:rPr>
                        <a:t>${variable}</a:t>
                      </a:r>
                    </a:p>
                  </a:txBody>
                  <a:tcPr marT="91425" marB="91425" marR="91425" marL="91425" anchor="ctr"/>
                </a:tc>
                <a:tc>
                  <a:txBody>
                    <a:bodyPr>
                      <a:noAutofit/>
                    </a:bodyPr>
                    <a:lstStyle/>
                    <a:p>
                      <a:pPr indent="-228600" lvl="0" marL="457200" rtl="0">
                        <a:spcBef>
                          <a:spcPts val="0"/>
                        </a:spcBef>
                        <a:buChar char="●"/>
                      </a:pPr>
                      <a:r>
                        <a:rPr lang="es"/>
                        <a:t>Hace eco del valor de una variable.</a:t>
                      </a:r>
                    </a:p>
                    <a:p>
                      <a:pPr indent="-228600" lvl="0" marL="457200">
                        <a:spcBef>
                          <a:spcPts val="0"/>
                        </a:spcBef>
                        <a:buChar char="●"/>
                      </a:pPr>
                      <a:r>
                        <a:rPr lang="es"/>
                        <a:t>“variable” puede ser el nombre de un atributo pasado vía “request”</a:t>
                      </a:r>
                    </a:p>
                  </a:txBody>
                  <a:tcPr marT="91425" marB="91425" marR="91425" marL="91425" anchor="ctr"/>
                </a:tc>
              </a:tr>
              <a:tr h="1513025">
                <a:tc>
                  <a:txBody>
                    <a:bodyPr>
                      <a:noAutofit/>
                    </a:bodyPr>
                    <a:lstStyle/>
                    <a:p>
                      <a:pPr lvl="0" rtl="0">
                        <a:spcBef>
                          <a:spcPts val="0"/>
                        </a:spcBef>
                        <a:buNone/>
                      </a:pPr>
                      <a:r>
                        <a:rPr lang="es">
                          <a:solidFill>
                            <a:srgbClr val="0000FF"/>
                          </a:solidFill>
                        </a:rPr>
                        <a:t>&lt;c:forEach</a:t>
                      </a:r>
                      <a:r>
                        <a:rPr lang="es"/>
                        <a:t> </a:t>
                      </a:r>
                      <a:r>
                        <a:rPr lang="es">
                          <a:solidFill>
                            <a:srgbClr val="980000"/>
                          </a:solidFill>
                        </a:rPr>
                        <a:t>var</a:t>
                      </a:r>
                      <a:r>
                        <a:rPr lang="es"/>
                        <a:t>="objeto" </a:t>
                      </a:r>
                      <a:r>
                        <a:rPr lang="es">
                          <a:solidFill>
                            <a:srgbClr val="980000"/>
                          </a:solidFill>
                        </a:rPr>
                        <a:t>items</a:t>
                      </a:r>
                      <a:r>
                        <a:rPr lang="es"/>
                        <a:t>="</a:t>
                      </a:r>
                      <a:r>
                        <a:rPr lang="es">
                          <a:solidFill>
                            <a:srgbClr val="741B47"/>
                          </a:solidFill>
                        </a:rPr>
                        <a:t>${lista}</a:t>
                      </a:r>
                      <a:r>
                        <a:rPr lang="es"/>
                        <a:t>"</a:t>
                      </a:r>
                      <a:r>
                        <a:rPr lang="es">
                          <a:solidFill>
                            <a:srgbClr val="0000FF"/>
                          </a:solidFill>
                        </a:rPr>
                        <a:t>&gt;</a:t>
                      </a:r>
                    </a:p>
                    <a:p>
                      <a:pPr lvl="0" rtl="0">
                        <a:spcBef>
                          <a:spcPts val="0"/>
                        </a:spcBef>
                        <a:buNone/>
                      </a:pPr>
                      <a:r>
                        <a:rPr lang="es"/>
                        <a:t>     </a:t>
                      </a:r>
                      <a:r>
                        <a:rPr lang="es">
                          <a:solidFill>
                            <a:srgbClr val="741B47"/>
                          </a:solidFill>
                        </a:rPr>
                        <a:t>${objeto.atributo}</a:t>
                      </a:r>
                    </a:p>
                    <a:p>
                      <a:pPr lvl="0">
                        <a:spcBef>
                          <a:spcPts val="0"/>
                        </a:spcBef>
                        <a:buNone/>
                      </a:pPr>
                      <a:r>
                        <a:rPr lang="es">
                          <a:solidFill>
                            <a:srgbClr val="0000FF"/>
                          </a:solidFill>
                        </a:rPr>
                        <a:t>&lt;/c:forEach&gt;</a:t>
                      </a:r>
                    </a:p>
                  </a:txBody>
                  <a:tcPr marT="91425" marB="91425" marR="91425" marL="91425" anchor="ctr"/>
                </a:tc>
                <a:tc>
                  <a:txBody>
                    <a:bodyPr>
                      <a:noAutofit/>
                    </a:bodyPr>
                    <a:lstStyle/>
                    <a:p>
                      <a:pPr indent="-228600" lvl="0" marL="457200" rtl="0">
                        <a:spcBef>
                          <a:spcPts val="0"/>
                        </a:spcBef>
                        <a:buChar char="●"/>
                      </a:pPr>
                      <a:r>
                        <a:rPr lang="es"/>
                        <a:t>Recorre la colección “lista”, apuntando a cada objeto recorrido con la variable “objeto”</a:t>
                      </a:r>
                    </a:p>
                    <a:p>
                      <a:pPr indent="-228600" lvl="0" marL="457200" rtl="0">
                        <a:spcBef>
                          <a:spcPts val="0"/>
                        </a:spcBef>
                        <a:buChar char="●"/>
                      </a:pPr>
                      <a:r>
                        <a:rPr lang="es"/>
                        <a:t>${lista} suele ser una lista de objetos pasados vía request</a:t>
                      </a:r>
                    </a:p>
                    <a:p>
                      <a:pPr indent="-228600" lvl="0" marL="457200">
                        <a:spcBef>
                          <a:spcPts val="0"/>
                        </a:spcBef>
                        <a:buChar char="●"/>
                      </a:pPr>
                      <a:r>
                        <a:rPr lang="es"/>
                        <a:t>${objeto.atributo} accede al atributo a través del getter</a:t>
                      </a:r>
                    </a:p>
                  </a:txBody>
                  <a:tcPr marT="91425" marB="91425" marR="91425" marL="91425" anchor="ctr"/>
                </a:tc>
              </a:tr>
              <a:tr h="1051025">
                <a:tc>
                  <a:txBody>
                    <a:bodyPr>
                      <a:noAutofit/>
                    </a:bodyPr>
                    <a:lstStyle/>
                    <a:p>
                      <a:pPr lvl="0" rtl="0">
                        <a:spcBef>
                          <a:spcPts val="0"/>
                        </a:spcBef>
                        <a:buNone/>
                      </a:pPr>
                      <a:r>
                        <a:rPr lang="es">
                          <a:solidFill>
                            <a:srgbClr val="0000FF"/>
                          </a:solidFill>
                        </a:rPr>
                        <a:t>&lt;c:if </a:t>
                      </a:r>
                      <a:r>
                        <a:rPr lang="es">
                          <a:solidFill>
                            <a:srgbClr val="980000"/>
                          </a:solidFill>
                        </a:rPr>
                        <a:t>test</a:t>
                      </a:r>
                      <a:r>
                        <a:rPr lang="es"/>
                        <a:t>=”</a:t>
                      </a:r>
                      <a:r>
                        <a:rPr lang="es">
                          <a:solidFill>
                            <a:srgbClr val="741B47"/>
                          </a:solidFill>
                        </a:rPr>
                        <a:t>${edad&gt;30}</a:t>
                      </a:r>
                      <a:r>
                        <a:rPr lang="es"/>
                        <a:t>”</a:t>
                      </a:r>
                      <a:r>
                        <a:rPr lang="es">
                          <a:solidFill>
                            <a:srgbClr val="0000FF"/>
                          </a:solidFill>
                        </a:rPr>
                        <a:t>&gt;</a:t>
                      </a:r>
                    </a:p>
                    <a:p>
                      <a:pPr lvl="0" rtl="0">
                        <a:spcBef>
                          <a:spcPts val="0"/>
                        </a:spcBef>
                        <a:buNone/>
                      </a:pPr>
                      <a:r>
                        <a:rPr lang="es"/>
                        <a:t>    Eres una persona adulta de </a:t>
                      </a:r>
                      <a:r>
                        <a:rPr lang="es">
                          <a:solidFill>
                            <a:srgbClr val="741B47"/>
                          </a:solidFill>
                        </a:rPr>
                        <a:t>${edad</a:t>
                      </a:r>
                      <a:r>
                        <a:rPr lang="es"/>
                        <a:t>} años</a:t>
                      </a:r>
                    </a:p>
                    <a:p>
                      <a:pPr lvl="0">
                        <a:spcBef>
                          <a:spcPts val="0"/>
                        </a:spcBef>
                        <a:buNone/>
                      </a:pPr>
                      <a:r>
                        <a:rPr lang="es">
                          <a:solidFill>
                            <a:srgbClr val="0000FF"/>
                          </a:solidFill>
                        </a:rPr>
                        <a:t>&lt;/c:if&gt;</a:t>
                      </a:r>
                    </a:p>
                  </a:txBody>
                  <a:tcPr marT="91425" marB="91425" marR="91425" marL="91425" anchor="ctr"/>
                </a:tc>
                <a:tc>
                  <a:txBody>
                    <a:bodyPr>
                      <a:noAutofit/>
                    </a:bodyPr>
                    <a:lstStyle/>
                    <a:p>
                      <a:pPr indent="-228600" lvl="0" marL="457200">
                        <a:spcBef>
                          <a:spcPts val="0"/>
                        </a:spcBef>
                        <a:buChar char="●"/>
                      </a:pPr>
                      <a:r>
                        <a:rPr lang="es"/>
                        <a:t>Evalúa la condición test, y muestra el contenido del tag en el caso de ser cierto.</a:t>
                      </a:r>
                    </a:p>
                  </a:txBody>
                  <a:tcPr marT="91425" marB="91425" marR="91425" marL="91425" anchor="ctr"/>
                </a:tc>
              </a:tr>
            </a:tbl>
          </a:graphicData>
        </a:graphic>
      </p:graphicFrame>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Otras etiquetas</a:t>
            </a:r>
          </a:p>
        </p:txBody>
      </p:sp>
      <p:graphicFrame>
        <p:nvGraphicFramePr>
          <p:cNvPr id="220" name="Shape 220"/>
          <p:cNvGraphicFramePr/>
          <p:nvPr/>
        </p:nvGraphicFramePr>
        <p:xfrm>
          <a:off x="548750" y="2426975"/>
          <a:ext cx="3000000" cy="3000000"/>
        </p:xfrm>
        <a:graphic>
          <a:graphicData uri="http://schemas.openxmlformats.org/drawingml/2006/table">
            <a:tbl>
              <a:tblPr>
                <a:noFill/>
                <a:tableStyleId>{1358CBC1-C401-46A0-9C68-2384639C17DD}</a:tableStyleId>
              </a:tblPr>
              <a:tblGrid>
                <a:gridCol w="4183300"/>
                <a:gridCol w="3863200"/>
              </a:tblGrid>
              <a:tr h="1051025">
                <a:tc>
                  <a:txBody>
                    <a:bodyPr>
                      <a:noAutofit/>
                    </a:bodyPr>
                    <a:lstStyle/>
                    <a:p>
                      <a:pPr lvl="0" rtl="0">
                        <a:spcBef>
                          <a:spcPts val="0"/>
                        </a:spcBef>
                        <a:buNone/>
                      </a:pPr>
                      <a:r>
                        <a:rPr lang="es" sz="1200">
                          <a:solidFill>
                            <a:srgbClr val="0000FF"/>
                          </a:solidFill>
                          <a:latin typeface="Consolas"/>
                          <a:ea typeface="Consolas"/>
                          <a:cs typeface="Consolas"/>
                          <a:sym typeface="Consolas"/>
                        </a:rPr>
                        <a:t>&lt;c:choose&gt; </a:t>
                      </a:r>
                    </a:p>
                    <a:p>
                      <a:pPr lvl="0" rtl="0">
                        <a:spcBef>
                          <a:spcPts val="0"/>
                        </a:spcBef>
                        <a:buNone/>
                      </a:pPr>
                      <a:r>
                        <a:rPr lang="es" sz="1200">
                          <a:solidFill>
                            <a:srgbClr val="0000FF"/>
                          </a:solidFill>
                          <a:latin typeface="Consolas"/>
                          <a:ea typeface="Consolas"/>
                          <a:cs typeface="Consolas"/>
                          <a:sym typeface="Consolas"/>
                        </a:rPr>
                        <a:t>  &lt;c:when </a:t>
                      </a:r>
                      <a:r>
                        <a:rPr lang="es" sz="1200">
                          <a:solidFill>
                            <a:srgbClr val="980000"/>
                          </a:solidFill>
                          <a:latin typeface="Consolas"/>
                          <a:ea typeface="Consolas"/>
                          <a:cs typeface="Consolas"/>
                          <a:sym typeface="Consolas"/>
                        </a:rPr>
                        <a:t>test</a:t>
                      </a:r>
                      <a:r>
                        <a:rPr lang="es" sz="1200">
                          <a:solidFill>
                            <a:srgbClr val="0000FF"/>
                          </a:solidFill>
                          <a:latin typeface="Consolas"/>
                          <a:ea typeface="Consolas"/>
                          <a:cs typeface="Consolas"/>
                          <a:sym typeface="Consolas"/>
                        </a:rPr>
                        <a:t>=</a:t>
                      </a:r>
                      <a:r>
                        <a:rPr lang="es" sz="1200">
                          <a:solidFill>
                            <a:srgbClr val="A64D79"/>
                          </a:solidFill>
                          <a:latin typeface="Consolas"/>
                          <a:ea typeface="Consolas"/>
                          <a:cs typeface="Consolas"/>
                          <a:sym typeface="Consolas"/>
                        </a:rPr>
                        <a:t>"${condicion1}"</a:t>
                      </a:r>
                      <a:r>
                        <a:rPr lang="es" sz="1200">
                          <a:solidFill>
                            <a:srgbClr val="0000FF"/>
                          </a:solidFill>
                          <a:latin typeface="Consolas"/>
                          <a:ea typeface="Consolas"/>
                          <a:cs typeface="Consolas"/>
                          <a:sym typeface="Consolas"/>
                        </a:rPr>
                        <a:t>&gt; </a:t>
                      </a:r>
                      <a:r>
                        <a:rPr lang="es" sz="1200">
                          <a:latin typeface="Consolas"/>
                          <a:ea typeface="Consolas"/>
                          <a:cs typeface="Consolas"/>
                          <a:sym typeface="Consolas"/>
                        </a:rPr>
                        <a:t>... </a:t>
                      </a:r>
                      <a:r>
                        <a:rPr lang="es" sz="1200">
                          <a:solidFill>
                            <a:srgbClr val="0000FF"/>
                          </a:solidFill>
                          <a:latin typeface="Consolas"/>
                          <a:ea typeface="Consolas"/>
                          <a:cs typeface="Consolas"/>
                          <a:sym typeface="Consolas"/>
                        </a:rPr>
                        <a:t>&lt;/c:when&gt; </a:t>
                      </a:r>
                    </a:p>
                    <a:p>
                      <a:pPr lvl="0" rtl="0">
                        <a:spcBef>
                          <a:spcPts val="0"/>
                        </a:spcBef>
                        <a:buNone/>
                      </a:pPr>
                      <a:r>
                        <a:rPr lang="es" sz="1200">
                          <a:solidFill>
                            <a:srgbClr val="0000FF"/>
                          </a:solidFill>
                          <a:latin typeface="Consolas"/>
                          <a:ea typeface="Consolas"/>
                          <a:cs typeface="Consolas"/>
                          <a:sym typeface="Consolas"/>
                        </a:rPr>
                        <a:t>  &lt;c:when </a:t>
                      </a:r>
                      <a:r>
                        <a:rPr lang="es" sz="1200">
                          <a:solidFill>
                            <a:srgbClr val="980000"/>
                          </a:solidFill>
                          <a:latin typeface="Consolas"/>
                          <a:ea typeface="Consolas"/>
                          <a:cs typeface="Consolas"/>
                          <a:sym typeface="Consolas"/>
                        </a:rPr>
                        <a:t>test</a:t>
                      </a:r>
                      <a:r>
                        <a:rPr lang="es" sz="1200">
                          <a:solidFill>
                            <a:srgbClr val="0000FF"/>
                          </a:solidFill>
                          <a:latin typeface="Consolas"/>
                          <a:ea typeface="Consolas"/>
                          <a:cs typeface="Consolas"/>
                          <a:sym typeface="Consolas"/>
                        </a:rPr>
                        <a:t>=</a:t>
                      </a:r>
                      <a:r>
                        <a:rPr lang="es" sz="1200">
                          <a:solidFill>
                            <a:srgbClr val="A64D79"/>
                          </a:solidFill>
                          <a:latin typeface="Consolas"/>
                          <a:ea typeface="Consolas"/>
                          <a:cs typeface="Consolas"/>
                          <a:sym typeface="Consolas"/>
                        </a:rPr>
                        <a:t>"${condicion2}"</a:t>
                      </a:r>
                      <a:r>
                        <a:rPr lang="es" sz="1200">
                          <a:solidFill>
                            <a:srgbClr val="0000FF"/>
                          </a:solidFill>
                          <a:latin typeface="Consolas"/>
                          <a:ea typeface="Consolas"/>
                          <a:cs typeface="Consolas"/>
                          <a:sym typeface="Consolas"/>
                        </a:rPr>
                        <a:t>&gt; </a:t>
                      </a:r>
                      <a:r>
                        <a:rPr lang="es" sz="1200">
                          <a:latin typeface="Consolas"/>
                          <a:ea typeface="Consolas"/>
                          <a:cs typeface="Consolas"/>
                          <a:sym typeface="Consolas"/>
                        </a:rPr>
                        <a:t>...</a:t>
                      </a:r>
                      <a:r>
                        <a:rPr lang="es" sz="1200">
                          <a:solidFill>
                            <a:srgbClr val="0000FF"/>
                          </a:solidFill>
                          <a:latin typeface="Consolas"/>
                          <a:ea typeface="Consolas"/>
                          <a:cs typeface="Consolas"/>
                          <a:sym typeface="Consolas"/>
                        </a:rPr>
                        <a:t> &lt;/c:when&gt;</a:t>
                      </a:r>
                    </a:p>
                    <a:p>
                      <a:pPr lvl="0" rtl="0">
                        <a:spcBef>
                          <a:spcPts val="0"/>
                        </a:spcBef>
                        <a:buNone/>
                      </a:pPr>
                      <a:r>
                        <a:rPr lang="es" sz="1200">
                          <a:solidFill>
                            <a:srgbClr val="0000FF"/>
                          </a:solidFill>
                          <a:latin typeface="Consolas"/>
                          <a:ea typeface="Consolas"/>
                          <a:cs typeface="Consolas"/>
                          <a:sym typeface="Consolas"/>
                        </a:rPr>
                        <a:t>  &lt;c:otherwise&gt; </a:t>
                      </a:r>
                      <a:r>
                        <a:rPr lang="es" sz="1200">
                          <a:latin typeface="Consolas"/>
                          <a:ea typeface="Consolas"/>
                          <a:cs typeface="Consolas"/>
                          <a:sym typeface="Consolas"/>
                        </a:rPr>
                        <a:t>...</a:t>
                      </a:r>
                      <a:r>
                        <a:rPr lang="es" sz="1200">
                          <a:solidFill>
                            <a:srgbClr val="0000FF"/>
                          </a:solidFill>
                          <a:latin typeface="Consolas"/>
                          <a:ea typeface="Consolas"/>
                          <a:cs typeface="Consolas"/>
                          <a:sym typeface="Consolas"/>
                        </a:rPr>
                        <a:t> &lt;/c:otherwise&gt; </a:t>
                      </a:r>
                    </a:p>
                    <a:p>
                      <a:pPr lvl="0" rtl="0">
                        <a:spcBef>
                          <a:spcPts val="0"/>
                        </a:spcBef>
                        <a:buNone/>
                      </a:pPr>
                      <a:r>
                        <a:rPr lang="es" sz="1200">
                          <a:solidFill>
                            <a:srgbClr val="0000FF"/>
                          </a:solidFill>
                          <a:latin typeface="Consolas"/>
                          <a:ea typeface="Consolas"/>
                          <a:cs typeface="Consolas"/>
                          <a:sym typeface="Consolas"/>
                        </a:rPr>
                        <a:t>&lt;/c:choose&gt;</a:t>
                      </a:r>
                    </a:p>
                  </a:txBody>
                  <a:tcPr marT="91425" marB="91425" marR="91425" marL="91425" anchor="ctr"/>
                </a:tc>
                <a:tc>
                  <a:txBody>
                    <a:bodyPr>
                      <a:noAutofit/>
                    </a:bodyPr>
                    <a:lstStyle/>
                    <a:p>
                      <a:pPr indent="-228600" lvl="0" marL="457200" rtl="0">
                        <a:spcBef>
                          <a:spcPts val="0"/>
                        </a:spcBef>
                        <a:buChar char="●"/>
                      </a:pPr>
                      <a:r>
                        <a:rPr lang="es"/>
                        <a:t>Equivalente a un switch</a:t>
                      </a:r>
                    </a:p>
                    <a:p>
                      <a:pPr indent="-228600" lvl="0" marL="457200" rtl="0">
                        <a:spcBef>
                          <a:spcPts val="0"/>
                        </a:spcBef>
                        <a:buChar char="●"/>
                      </a:pPr>
                      <a:r>
                        <a:rPr lang="es"/>
                        <a:t>Única opción equivalente al if...else</a:t>
                      </a:r>
                    </a:p>
                  </a:txBody>
                  <a:tcPr marT="91425" marB="91425" marR="91425" marL="91425" anchor="ctr"/>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Diferencias JSP y Servlets</a:t>
            </a:r>
          </a:p>
        </p:txBody>
      </p:sp>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s" sz="2400">
                <a:solidFill>
                  <a:srgbClr val="000000"/>
                </a:solidFill>
              </a:rPr>
              <a:t>En JSP, el código de presentación está separado de la lógica del programa, mientras que en un servlet, el código de presentación se compila dentro de la clase.</a:t>
            </a:r>
          </a:p>
          <a:p>
            <a:pPr indent="-381000" lvl="0" marL="457200" rtl="0">
              <a:spcBef>
                <a:spcPts val="0"/>
              </a:spcBef>
              <a:buClr>
                <a:srgbClr val="000000"/>
              </a:buClr>
              <a:buSzPct val="100000"/>
            </a:pPr>
            <a:r>
              <a:rPr lang="es" sz="2400">
                <a:solidFill>
                  <a:srgbClr val="000000"/>
                </a:solidFill>
              </a:rPr>
              <a:t>En una página JSP el código de presentación puede ser actualizado por un diseñador web que no conozca Java.</a:t>
            </a:r>
          </a:p>
          <a:p>
            <a:pPr indent="-381000" lvl="0" marL="457200" rtl="0">
              <a:spcBef>
                <a:spcPts val="0"/>
              </a:spcBef>
              <a:buClr>
                <a:srgbClr val="000000"/>
              </a:buClr>
              <a:buSzPct val="100000"/>
            </a:pPr>
            <a:r>
              <a:rPr lang="es" sz="2400">
                <a:solidFill>
                  <a:srgbClr val="000000"/>
                </a:solidFill>
              </a:rPr>
              <a:t>Los servlets se encuentran ya compilados, mientras que las páginas JSP se compilan bajo petición, lo que hace que la ejecución del servlet sea algo más rápida (en la primera petición).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Ciclo de vida de un JSP</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b="1" lang="es" sz="2400"/>
              <a:t>Traducción</a:t>
            </a:r>
            <a:r>
              <a:rPr lang="es" sz="2400"/>
              <a:t>: se traduce a un servlet</a:t>
            </a:r>
          </a:p>
          <a:p>
            <a:pPr indent="-381000" lvl="0" marL="457200" rtl="0">
              <a:spcBef>
                <a:spcPts val="0"/>
              </a:spcBef>
              <a:buSzPct val="100000"/>
            </a:pPr>
            <a:r>
              <a:rPr b="1" lang="es" sz="2400"/>
              <a:t>Compilación</a:t>
            </a:r>
            <a:r>
              <a:rPr lang="es" sz="2400"/>
              <a:t>: el servlet generado se compila</a:t>
            </a:r>
          </a:p>
          <a:p>
            <a:pPr indent="-381000" lvl="0" marL="457200" rtl="0">
              <a:spcBef>
                <a:spcPts val="0"/>
              </a:spcBef>
              <a:buSzPct val="100000"/>
            </a:pPr>
            <a:r>
              <a:rPr b="1" lang="es" sz="2400"/>
              <a:t>Carga</a:t>
            </a:r>
            <a:r>
              <a:rPr lang="es" sz="2400"/>
              <a:t>: se carga en memoria</a:t>
            </a:r>
          </a:p>
          <a:p>
            <a:pPr indent="-381000" lvl="0" marL="457200" rtl="0">
              <a:spcBef>
                <a:spcPts val="0"/>
              </a:spcBef>
              <a:buSzPct val="100000"/>
            </a:pPr>
            <a:r>
              <a:rPr b="1" lang="es" sz="2400"/>
              <a:t>Instanciación</a:t>
            </a:r>
            <a:r>
              <a:rPr lang="es" sz="2400"/>
              <a:t>: Se instancia por parte del contenedor de Servlets (Tomcat)</a:t>
            </a:r>
          </a:p>
          <a:p>
            <a:pPr indent="-381000" lvl="0" marL="457200" rtl="0">
              <a:spcBef>
                <a:spcPts val="0"/>
              </a:spcBef>
              <a:buSzPct val="100000"/>
            </a:pPr>
            <a:r>
              <a:rPr b="1" lang="es" sz="2400"/>
              <a:t>Inicialización</a:t>
            </a:r>
            <a:r>
              <a:rPr lang="es" sz="2400"/>
              <a:t>: se inicializa con la invocación del método </a:t>
            </a:r>
            <a:r>
              <a:rPr lang="es" sz="2400">
                <a:solidFill>
                  <a:srgbClr val="980000"/>
                </a:solidFill>
              </a:rPr>
              <a:t>jspInit()</a:t>
            </a:r>
          </a:p>
          <a:p>
            <a:pPr indent="-381000" lvl="0" marL="457200" rtl="0">
              <a:spcBef>
                <a:spcPts val="0"/>
              </a:spcBef>
              <a:buSzPct val="100000"/>
            </a:pPr>
            <a:r>
              <a:rPr lang="es" sz="2400"/>
              <a:t>Servicio de </a:t>
            </a:r>
            <a:r>
              <a:rPr b="1" lang="es" sz="2400"/>
              <a:t>peticiones</a:t>
            </a:r>
            <a:r>
              <a:rPr lang="es" sz="2400"/>
              <a:t>: </a:t>
            </a:r>
            <a:r>
              <a:rPr lang="es" sz="2400">
                <a:solidFill>
                  <a:srgbClr val="980000"/>
                </a:solidFill>
              </a:rPr>
              <a:t>_jspService()</a:t>
            </a:r>
          </a:p>
          <a:p>
            <a:pPr indent="-381000" lvl="0" marL="457200">
              <a:spcBef>
                <a:spcPts val="0"/>
              </a:spcBef>
              <a:buSzPct val="100000"/>
            </a:pPr>
            <a:r>
              <a:rPr b="1" lang="es" sz="2400"/>
              <a:t>Destrucción</a:t>
            </a:r>
            <a:r>
              <a:rPr lang="es" sz="2400"/>
              <a:t>: </a:t>
            </a:r>
            <a:r>
              <a:rPr lang="es" sz="2400">
                <a:solidFill>
                  <a:srgbClr val="980000"/>
                </a:solidFill>
              </a:rPr>
              <a:t>jspDestroy()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Ubicación de JSP</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s" sz="2400"/>
              <a:t>En Eclipse, el código fuente de los servlets se ubica bajo “Java resources/src”, las clases compiladas bajo “WEB-INF/classes” en el WAR de despliegue.</a:t>
            </a:r>
          </a:p>
          <a:p>
            <a:pPr indent="-381000" lvl="0" marL="457200" rtl="0">
              <a:spcBef>
                <a:spcPts val="0"/>
              </a:spcBef>
              <a:buSzPct val="100000"/>
            </a:pPr>
            <a:r>
              <a:rPr lang="es" sz="2400"/>
              <a:t>Los JSP se desplegarán directamente bajo WebContent, es decir bajo la estructura principal del war, y en la misma estructura de directorios bajo la que ubiquemos nuestras páginas HTML “puras”</a:t>
            </a:r>
          </a:p>
          <a:p>
            <a:pPr indent="-381000" lvl="0" marL="457200" rtl="0">
              <a:spcBef>
                <a:spcPts val="0"/>
              </a:spcBef>
              <a:buSzPct val="100000"/>
            </a:pPr>
            <a:r>
              <a:rPr lang="es" sz="2400"/>
              <a:t>Los JSP se traducirán tras la primera invocación, y su código traducido a servlet estará ubicado en</a:t>
            </a:r>
          </a:p>
          <a:p>
            <a:pPr indent="-323850" lvl="1" marL="914400">
              <a:spcBef>
                <a:spcPts val="0"/>
              </a:spcBef>
              <a:buSzPct val="100000"/>
              <a:buFont typeface="Calibri"/>
            </a:pPr>
            <a:r>
              <a:rPr lang="es" sz="1500">
                <a:solidFill>
                  <a:srgbClr val="0000FF"/>
                </a:solidFill>
                <a:latin typeface="Calibri"/>
                <a:ea typeface="Calibri"/>
                <a:cs typeface="Calibri"/>
                <a:sym typeface="Calibri"/>
              </a:rPr>
              <a:t>%CATALINA_HOME%</a:t>
            </a:r>
            <a:r>
              <a:rPr lang="es" sz="1500">
                <a:latin typeface="Calibri"/>
                <a:ea typeface="Calibri"/>
                <a:cs typeface="Calibri"/>
                <a:sym typeface="Calibri"/>
              </a:rPr>
              <a:t>/</a:t>
            </a:r>
            <a:r>
              <a:rPr lang="es" sz="1500">
                <a:solidFill>
                  <a:srgbClr val="000000"/>
                </a:solidFill>
                <a:highlight>
                  <a:srgbClr val="FFFFFF"/>
                </a:highlight>
                <a:latin typeface="Calibri"/>
                <a:ea typeface="Calibri"/>
                <a:cs typeface="Calibri"/>
                <a:sym typeface="Calibri"/>
              </a:rPr>
              <a:t>work/Catalina/localhost/</a:t>
            </a:r>
            <a:r>
              <a:rPr lang="es" sz="1500">
                <a:solidFill>
                  <a:srgbClr val="0000FF"/>
                </a:solidFill>
                <a:highlight>
                  <a:srgbClr val="FFFFFF"/>
                </a:highlight>
                <a:latin typeface="Calibri"/>
                <a:ea typeface="Calibri"/>
                <a:cs typeface="Calibri"/>
                <a:sym typeface="Calibri"/>
              </a:rPr>
              <a:t>%NOMBRE_PROYECTO%/</a:t>
            </a:r>
            <a:r>
              <a:rPr lang="es" sz="1500">
                <a:solidFill>
                  <a:srgbClr val="000000"/>
                </a:solidFill>
                <a:highlight>
                  <a:srgbClr val="FFFFFF"/>
                </a:highlight>
                <a:latin typeface="Calibri"/>
                <a:ea typeface="Calibri"/>
                <a:cs typeface="Calibri"/>
                <a:sym typeface="Calibri"/>
              </a:rPr>
              <a:t>org/apache/jsp</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Tipos de etiquetas</a:t>
            </a:r>
          </a:p>
        </p:txBody>
      </p:sp>
      <p:sp>
        <p:nvSpPr>
          <p:cNvPr id="82" name="Shape 8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s"/>
              <a:t>Scriptlets</a:t>
            </a:r>
          </a:p>
          <a:p>
            <a:pPr lvl="0" rtl="0">
              <a:spcBef>
                <a:spcPts val="0"/>
              </a:spcBef>
              <a:buNone/>
            </a:pPr>
            <a:r>
              <a:rPr lang="es"/>
              <a:t>Declaraciones</a:t>
            </a:r>
          </a:p>
          <a:p>
            <a:pPr lvl="0" rtl="0">
              <a:spcBef>
                <a:spcPts val="0"/>
              </a:spcBef>
              <a:buNone/>
            </a:pPr>
            <a:r>
              <a:rPr lang="es"/>
              <a:t>Expresiones</a:t>
            </a:r>
          </a:p>
          <a:p>
            <a:pPr lvl="0" rtl="0">
              <a:spcBef>
                <a:spcPts val="0"/>
              </a:spcBef>
              <a:buNone/>
            </a:pPr>
            <a:r>
              <a:rPr lang="es"/>
              <a:t>Comentarios</a:t>
            </a:r>
          </a:p>
          <a:p>
            <a:pPr lvl="0" rtl="0">
              <a:spcBef>
                <a:spcPts val="0"/>
              </a:spcBef>
              <a:buNone/>
            </a:pPr>
            <a:r>
              <a:rPr lang="es"/>
              <a:t>Directivas</a:t>
            </a:r>
          </a:p>
          <a:p>
            <a:pPr lvl="0">
              <a:spcBef>
                <a:spcPts val="0"/>
              </a:spcBef>
              <a:buNone/>
            </a:pPr>
            <a:r>
              <a:rPr lang="es"/>
              <a:t>Acciones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Scriptlet</a:t>
            </a:r>
          </a:p>
        </p:txBody>
      </p:sp>
      <p:sp>
        <p:nvSpPr>
          <p:cNvPr id="88" name="Shape 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Código JAVA puro incrustado en el JSP.</a:t>
            </a:r>
          </a:p>
          <a:p>
            <a:pPr indent="-228600" lvl="0" marL="457200" rtl="0">
              <a:spcBef>
                <a:spcPts val="0"/>
              </a:spcBef>
            </a:pPr>
            <a:r>
              <a:rPr lang="es"/>
              <a:t>Dos formas</a:t>
            </a:r>
          </a:p>
          <a:p>
            <a:pPr indent="-228600" lvl="1" marL="914400" rtl="0">
              <a:spcBef>
                <a:spcPts val="0"/>
              </a:spcBef>
            </a:pPr>
            <a:r>
              <a:rPr lang="es">
                <a:solidFill>
                  <a:srgbClr val="0000FF"/>
                </a:solidFill>
              </a:rPr>
              <a:t>&lt;%</a:t>
            </a:r>
            <a:r>
              <a:rPr lang="es"/>
              <a:t>					</a:t>
            </a:r>
            <a:r>
              <a:rPr lang="es">
                <a:solidFill>
                  <a:srgbClr val="980000"/>
                </a:solidFill>
              </a:rPr>
              <a:t>código</a:t>
            </a:r>
            <a:r>
              <a:rPr lang="es"/>
              <a:t>		</a:t>
            </a:r>
            <a:r>
              <a:rPr lang="es">
                <a:solidFill>
                  <a:srgbClr val="0000FF"/>
                </a:solidFill>
              </a:rPr>
              <a:t>%&gt;</a:t>
            </a:r>
          </a:p>
          <a:p>
            <a:pPr indent="-228600" lvl="1" marL="914400" rtl="0">
              <a:spcBef>
                <a:spcPts val="0"/>
              </a:spcBef>
            </a:pPr>
            <a:r>
              <a:rPr lang="es">
                <a:solidFill>
                  <a:srgbClr val="0000FF"/>
                </a:solidFill>
              </a:rPr>
              <a:t>&lt;jsp:scriptlet&gt;</a:t>
            </a:r>
            <a:r>
              <a:rPr lang="es"/>
              <a:t>	</a:t>
            </a:r>
            <a:r>
              <a:rPr lang="es">
                <a:solidFill>
                  <a:srgbClr val="980000"/>
                </a:solidFill>
              </a:rPr>
              <a:t>código</a:t>
            </a:r>
            <a:r>
              <a:rPr lang="es"/>
              <a:t>		</a:t>
            </a:r>
            <a:r>
              <a:rPr lang="es">
                <a:solidFill>
                  <a:srgbClr val="0000FF"/>
                </a:solidFill>
              </a:rPr>
              <a:t>&lt;/jsp:scriptlet&gt;</a:t>
            </a:r>
          </a:p>
          <a:p>
            <a:pPr indent="-228600" lvl="0" marL="457200" rtl="0">
              <a:spcBef>
                <a:spcPts val="0"/>
              </a:spcBef>
            </a:pPr>
            <a:r>
              <a:rPr lang="es"/>
              <a:t>Ejemplo</a:t>
            </a:r>
          </a:p>
          <a:p>
            <a:pPr indent="-368300" lvl="1" marL="914400" rtl="0">
              <a:spcBef>
                <a:spcPts val="0"/>
              </a:spcBef>
              <a:buSzPct val="100000"/>
            </a:pPr>
            <a:r>
              <a:rPr lang="es" sz="2200">
                <a:solidFill>
                  <a:srgbClr val="0000FF"/>
                </a:solidFill>
              </a:rPr>
              <a:t>&lt;% </a:t>
            </a:r>
            <a:r>
              <a:rPr lang="es" sz="2200">
                <a:solidFill>
                  <a:srgbClr val="000000"/>
                </a:solidFill>
              </a:rPr>
              <a:t>for</a:t>
            </a:r>
            <a:r>
              <a:rPr lang="es" sz="2200"/>
              <a:t> (int i=1;i&lt;5;i++) {  </a:t>
            </a:r>
            <a:r>
              <a:rPr lang="es" sz="2200">
                <a:solidFill>
                  <a:srgbClr val="980000"/>
                </a:solidFill>
              </a:rPr>
              <a:t>response</a:t>
            </a:r>
            <a:r>
              <a:rPr lang="es" sz="2200"/>
              <a:t>.</a:t>
            </a:r>
            <a:r>
              <a:rPr lang="es" sz="2200">
                <a:solidFill>
                  <a:srgbClr val="0000FF"/>
                </a:solidFill>
              </a:rPr>
              <a:t>getWriter</a:t>
            </a:r>
            <a:r>
              <a:rPr lang="es" sz="2200"/>
              <a:t>().</a:t>
            </a:r>
            <a:r>
              <a:rPr lang="es" sz="2200">
                <a:solidFill>
                  <a:srgbClr val="0000FF"/>
                </a:solidFill>
              </a:rPr>
              <a:t>println</a:t>
            </a:r>
            <a:r>
              <a:rPr lang="es" sz="2200"/>
              <a:t>("&lt;h"+i+"&gt;HOLA&lt;/h"+i+"&gt;");} </a:t>
            </a:r>
            <a:r>
              <a:rPr lang="es" sz="2200">
                <a:solidFill>
                  <a:srgbClr val="0000FF"/>
                </a:solidFill>
              </a:rPr>
              <a:t>%&gt;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Declaraciones</a:t>
            </a:r>
          </a:p>
        </p:txBody>
      </p:sp>
      <p:sp>
        <p:nvSpPr>
          <p:cNvPr id="94" name="Shape 9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Declaraciones de métodos. Su validez (ámbito) abarca el JSP exclusivamente.</a:t>
            </a:r>
          </a:p>
          <a:p>
            <a:pPr indent="-228600" lvl="0" marL="457200" rtl="0">
              <a:spcBef>
                <a:spcPts val="0"/>
              </a:spcBef>
            </a:pPr>
            <a:r>
              <a:rPr lang="es"/>
              <a:t>Dos formas</a:t>
            </a:r>
          </a:p>
          <a:p>
            <a:pPr indent="-228600" lvl="1" marL="914400" rtl="0">
              <a:spcBef>
                <a:spcPts val="0"/>
              </a:spcBef>
            </a:pPr>
            <a:r>
              <a:rPr lang="es">
                <a:solidFill>
                  <a:srgbClr val="0000FF"/>
                </a:solidFill>
              </a:rPr>
              <a:t>&lt;%!</a:t>
            </a:r>
            <a:r>
              <a:rPr lang="es"/>
              <a:t> 					</a:t>
            </a:r>
            <a:r>
              <a:rPr lang="es">
                <a:solidFill>
                  <a:srgbClr val="980000"/>
                </a:solidFill>
              </a:rPr>
              <a:t>declaración</a:t>
            </a:r>
            <a:r>
              <a:rPr lang="es"/>
              <a:t> </a:t>
            </a:r>
            <a:r>
              <a:rPr lang="es">
                <a:solidFill>
                  <a:srgbClr val="0000FF"/>
                </a:solidFill>
              </a:rPr>
              <a:t>%&gt;</a:t>
            </a:r>
          </a:p>
          <a:p>
            <a:pPr indent="-228600" lvl="1" marL="914400" rtl="0">
              <a:spcBef>
                <a:spcPts val="0"/>
              </a:spcBef>
            </a:pPr>
            <a:r>
              <a:rPr lang="es">
                <a:solidFill>
                  <a:srgbClr val="0000FF"/>
                </a:solidFill>
              </a:rPr>
              <a:t>&lt;jsp:declaration&gt; </a:t>
            </a:r>
            <a:r>
              <a:rPr lang="es"/>
              <a:t>	</a:t>
            </a:r>
            <a:r>
              <a:rPr lang="es">
                <a:solidFill>
                  <a:srgbClr val="980000"/>
                </a:solidFill>
              </a:rPr>
              <a:t>declaración</a:t>
            </a:r>
            <a:r>
              <a:rPr lang="es"/>
              <a:t> </a:t>
            </a:r>
            <a:r>
              <a:rPr lang="es">
                <a:solidFill>
                  <a:srgbClr val="0000FF"/>
                </a:solidFill>
              </a:rPr>
              <a:t>&lt;/jsp:declaration&gt;</a:t>
            </a:r>
          </a:p>
          <a:p>
            <a:pPr indent="-228600" lvl="0" marL="457200" rtl="0">
              <a:spcBef>
                <a:spcPts val="0"/>
              </a:spcBef>
            </a:pPr>
            <a:r>
              <a:rPr lang="es"/>
              <a:t>Ejemplo</a:t>
            </a:r>
          </a:p>
          <a:p>
            <a:pPr indent="-228600" lvl="1" marL="914400">
              <a:spcBef>
                <a:spcPts val="0"/>
              </a:spcBef>
            </a:pPr>
            <a:r>
              <a:rPr lang="es">
                <a:solidFill>
                  <a:srgbClr val="0000FF"/>
                </a:solidFill>
              </a:rPr>
              <a:t>&lt;%!</a:t>
            </a:r>
            <a:r>
              <a:rPr lang="es"/>
              <a:t>	int doble(int x) {return 2 * x;}	</a:t>
            </a:r>
            <a:r>
              <a:rPr lang="es">
                <a:solidFill>
                  <a:srgbClr val="0000FF"/>
                </a:solidFill>
              </a:rPr>
              <a:t>%&gt;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Expresiones</a:t>
            </a:r>
          </a:p>
        </p:txBody>
      </p:sp>
      <p:sp>
        <p:nvSpPr>
          <p:cNvPr id="100" name="Shape 10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Hacen eco de cualquier expresión que pueda ser resuelta.</a:t>
            </a:r>
          </a:p>
          <a:p>
            <a:pPr indent="-228600" lvl="0" marL="457200" rtl="0">
              <a:spcBef>
                <a:spcPts val="0"/>
              </a:spcBef>
            </a:pPr>
            <a:r>
              <a:rPr lang="es"/>
              <a:t>Dos formas</a:t>
            </a:r>
          </a:p>
          <a:p>
            <a:pPr indent="-228600" lvl="1" marL="914400" rtl="0">
              <a:spcBef>
                <a:spcPts val="0"/>
              </a:spcBef>
            </a:pPr>
            <a:r>
              <a:rPr lang="es">
                <a:solidFill>
                  <a:srgbClr val="0000FF"/>
                </a:solidFill>
              </a:rPr>
              <a:t>&lt;%=</a:t>
            </a:r>
            <a:r>
              <a:rPr lang="es"/>
              <a:t>					</a:t>
            </a:r>
            <a:r>
              <a:rPr lang="es">
                <a:solidFill>
                  <a:srgbClr val="980000"/>
                </a:solidFill>
              </a:rPr>
              <a:t>expresión</a:t>
            </a:r>
            <a:r>
              <a:rPr lang="es"/>
              <a:t>		</a:t>
            </a:r>
            <a:r>
              <a:rPr lang="es">
                <a:solidFill>
                  <a:srgbClr val="0000FF"/>
                </a:solidFill>
              </a:rPr>
              <a:t>%&gt;</a:t>
            </a:r>
          </a:p>
          <a:p>
            <a:pPr indent="-228600" lvl="1" marL="914400" rtl="0">
              <a:spcBef>
                <a:spcPts val="0"/>
              </a:spcBef>
            </a:pPr>
            <a:r>
              <a:rPr lang="es">
                <a:solidFill>
                  <a:srgbClr val="0000FF"/>
                </a:solidFill>
              </a:rPr>
              <a:t>&lt;jsp:expression&gt;</a:t>
            </a:r>
            <a:r>
              <a:rPr lang="es"/>
              <a:t>	</a:t>
            </a:r>
            <a:r>
              <a:rPr lang="es">
                <a:solidFill>
                  <a:srgbClr val="980000"/>
                </a:solidFill>
              </a:rPr>
              <a:t>expresión</a:t>
            </a:r>
            <a:r>
              <a:rPr lang="es"/>
              <a:t>		</a:t>
            </a:r>
            <a:r>
              <a:rPr lang="es">
                <a:solidFill>
                  <a:srgbClr val="0000FF"/>
                </a:solidFill>
              </a:rPr>
              <a:t>&lt;/jsp:expression&gt;</a:t>
            </a:r>
          </a:p>
          <a:p>
            <a:pPr indent="-228600" lvl="0" marL="457200" rtl="0">
              <a:spcBef>
                <a:spcPts val="0"/>
              </a:spcBef>
            </a:pPr>
            <a:r>
              <a:rPr lang="es"/>
              <a:t>Ejemplo</a:t>
            </a:r>
          </a:p>
          <a:p>
            <a:pPr indent="-228600" lvl="1" marL="914400">
              <a:spcBef>
                <a:spcPts val="0"/>
              </a:spcBef>
            </a:pPr>
            <a:r>
              <a:rPr lang="es">
                <a:solidFill>
                  <a:srgbClr val="0000FF"/>
                </a:solidFill>
              </a:rPr>
              <a:t>&lt;%=</a:t>
            </a:r>
            <a:r>
              <a:rPr lang="es"/>
              <a:t>	doble(8)	</a:t>
            </a:r>
            <a:r>
              <a:rPr lang="es">
                <a:solidFill>
                  <a:srgbClr val="0000FF"/>
                </a:solidFill>
              </a:rPr>
              <a:t>%&gt; </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