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FC739BC-F073-4460-9536-2663FF5DE716}">
  <a:tblStyle styleId="{8FC739BC-F073-4460-9536-2663FF5DE71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hpframework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 MVC (con PHP)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 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modelo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En algunos casos puede mejorar el rendimiento utilizar un singleton para la conexión a la BD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Utilizar objetos, con getters/setters para sus atributos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Crear funciones estáticas para cada acción específica que solicite el controlador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vista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Debería contener HTML principalmente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Intercalar sólo PHP, si se puede, en las formas: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foreach(...):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 … 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endforeach;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if(...):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...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else: </a:t>
            </a:r>
            <a:r>
              <a:rPr lang="es" sz="1800">
                <a:solidFill>
                  <a:srgbClr val="FF0000"/>
                </a:solidFill>
              </a:rPr>
              <a:t>?&gt;</a:t>
            </a:r>
            <a:r>
              <a:rPr lang="es" sz="1800"/>
              <a:t>...</a:t>
            </a:r>
            <a:r>
              <a:rPr lang="es" sz="1800">
                <a:solidFill>
                  <a:srgbClr val="FF0000"/>
                </a:solidFill>
              </a:rPr>
              <a:t>&lt;?php</a:t>
            </a:r>
            <a:r>
              <a:rPr lang="es" sz="1800"/>
              <a:t> endif;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FF0000"/>
                </a:solidFill>
              </a:rPr>
              <a:t>&lt;?=</a:t>
            </a:r>
            <a:r>
              <a:rPr lang="es" sz="1800"/>
              <a:t> $expresión </a:t>
            </a:r>
            <a:r>
              <a:rPr lang="es" sz="1800">
                <a:solidFill>
                  <a:srgbClr val="FF0000"/>
                </a:solidFill>
              </a:rPr>
              <a:t>?&gt;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Debería ser inteligible para alguien que supiera HTML/javascript, y poco o nada de PHP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s" sz="2400"/>
              <a:t>Recibirá del controlador los datos del modelo “empaquetados” en un array asociativo que contiene toda la información variable a mostrar.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Mapeo URI (1/2)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91875" y="1200150"/>
            <a:ext cx="8372099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Para que el controlador frontal sepa qué subcontrolador y qué acción realizar, una primera opción sería proporcionársela vía parámetro GET ó POST,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/>
              <a:t>http://sitio.com/docRoot/controlador.php?</a:t>
            </a:r>
            <a:r>
              <a:rPr lang="es" sz="1500">
                <a:solidFill>
                  <a:srgbClr val="FF0000"/>
                </a:solidFill>
              </a:rPr>
              <a:t>tarea</a:t>
            </a:r>
            <a:r>
              <a:rPr lang="es" sz="1500"/>
              <a:t>=</a:t>
            </a:r>
            <a:r>
              <a:rPr lang="es" sz="1500">
                <a:solidFill>
                  <a:srgbClr val="0000FF"/>
                </a:solidFill>
              </a:rPr>
              <a:t>empleadoCrear</a:t>
            </a:r>
            <a:r>
              <a:rPr lang="es" sz="1500"/>
              <a:t> (peor)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500"/>
              <a:t>http://sitio.com/docRoot/controlador.php?</a:t>
            </a:r>
            <a:r>
              <a:rPr lang="es" sz="1500">
                <a:solidFill>
                  <a:srgbClr val="FF0000"/>
                </a:solidFill>
              </a:rPr>
              <a:t>subcontrolador</a:t>
            </a:r>
            <a:r>
              <a:rPr lang="es" sz="1500"/>
              <a:t>=</a:t>
            </a:r>
            <a:r>
              <a:rPr lang="es" sz="1500">
                <a:solidFill>
                  <a:srgbClr val="0000FF"/>
                </a:solidFill>
              </a:rPr>
              <a:t>empleado</a:t>
            </a:r>
            <a:r>
              <a:rPr lang="es" sz="1500"/>
              <a:t>&amp;</a:t>
            </a:r>
            <a:r>
              <a:rPr lang="es" sz="1500">
                <a:solidFill>
                  <a:srgbClr val="FF0000"/>
                </a:solidFill>
              </a:rPr>
              <a:t>accion=</a:t>
            </a:r>
            <a:r>
              <a:rPr lang="es" sz="1500">
                <a:solidFill>
                  <a:srgbClr val="0000FF"/>
                </a:solidFill>
              </a:rPr>
              <a:t>crear </a:t>
            </a:r>
            <a:r>
              <a:rPr lang="es" sz="1500">
                <a:solidFill>
                  <a:srgbClr val="000000"/>
                </a:solidFill>
              </a:rPr>
              <a:t>(mejor)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i="1" lang="es" sz="1900">
                <a:solidFill>
                  <a:srgbClr val="38761D"/>
                </a:solidFill>
              </a:rPr>
              <a:t>controlador.php </a:t>
            </a:r>
            <a:r>
              <a:rPr lang="es" sz="1900"/>
              <a:t>delegará en </a:t>
            </a:r>
            <a:r>
              <a:rPr i="1" lang="es" sz="1900">
                <a:solidFill>
                  <a:srgbClr val="38761D"/>
                </a:solidFill>
              </a:rPr>
              <a:t>controladorEmpleadoCrear.php</a:t>
            </a:r>
            <a:r>
              <a:rPr i="1" lang="es" sz="1900"/>
              <a:t>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switch($_REQUEST[‘tarea’]) {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s" sz="1400"/>
              <a:t>case ‘empleadoCrear’:header(‘Location:controladorEmpleadoCrear.php’); }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Inconvenientes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El número de acciones de fachada para una aplicación puede ser muy grande y habrán </a:t>
            </a:r>
            <a:r>
              <a:rPr lang="es" sz="1400" u="sng"/>
              <a:t>múltiples controladores</a:t>
            </a:r>
            <a:r>
              <a:rPr lang="es" sz="1400"/>
              <a:t> “colgando” todos del </a:t>
            </a:r>
            <a:r>
              <a:rPr i="1" lang="es" sz="1400"/>
              <a:t>DocumentRoot </a:t>
            </a:r>
            <a:r>
              <a:rPr lang="es" sz="1400"/>
              <a:t>de la aplicación, sin ningún tipo de orden ni estructura, para escalar tendríamos que añadir “case’s” a un “switch”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s" sz="1400"/>
              <a:t>Puede ser desconcertante una redirección y me obliga a pasarle al otro script datos vía sesión o algún otro método.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Mapeo URI (2/2)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75650" y="1200150"/>
            <a:ext cx="8311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Una forma más elegante de indicar qué controlador/acción queremos es mediante reescritura de URL en lugar de vía GET, dejando esta vía abierta, así como la vía POST para el paso de parámetros habituales.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Utilizando un sencillo fichero </a:t>
            </a:r>
            <a:r>
              <a:rPr lang="es" sz="1600">
                <a:solidFill>
                  <a:srgbClr val="980000"/>
                </a:solidFill>
              </a:rPr>
              <a:t>.htaccess</a:t>
            </a:r>
            <a:r>
              <a:rPr lang="es" sz="1600"/>
              <a:t> ubicado en el documentRoot se pueden indicar los controladores/acciones mediante “/” de directorio.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La URI que utilizaremos será del estilo http://sitio.com/docRoot/</a:t>
            </a:r>
            <a:r>
              <a:rPr lang="es" sz="1600">
                <a:solidFill>
                  <a:srgbClr val="0000FF"/>
                </a:solidFill>
              </a:rPr>
              <a:t>empleado/</a:t>
            </a:r>
            <a:r>
              <a:rPr lang="es" sz="1600">
                <a:solidFill>
                  <a:srgbClr val="FF0000"/>
                </a:solidFill>
              </a:rPr>
              <a:t>crear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A partir de aquí podremos “trocear” fácilmente la URI, valiéndonos de la función “explode()”, y de las variables superglobales </a:t>
            </a:r>
            <a:r>
              <a:rPr b="1" lang="es" sz="1600"/>
              <a:t>$_SERVER ['REQUEST_URI']</a:t>
            </a:r>
            <a:r>
              <a:rPr lang="es" sz="1600"/>
              <a:t> y </a:t>
            </a:r>
            <a:r>
              <a:rPr b="1" lang="es" sz="1600"/>
              <a:t>$_SERVER ['SCRIPT_NAME']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s" sz="1600"/>
              <a:t>Para evitar este comportamiento de reescritura en determinados directorios (p.ej. “img”, “css”) bastaría con ubicar ahí un </a:t>
            </a:r>
            <a:r>
              <a:rPr b="1" lang="es" sz="1600"/>
              <a:t>.htaccess</a:t>
            </a:r>
            <a:r>
              <a:rPr lang="es" sz="1600"/>
              <a:t> que contenga “</a:t>
            </a:r>
            <a:r>
              <a:rPr lang="es" sz="1600">
                <a:solidFill>
                  <a:srgbClr val="A64D79"/>
                </a:solidFill>
              </a:rPr>
              <a:t>RewriteEngine Off</a:t>
            </a:r>
            <a:r>
              <a:rPr lang="es" sz="1600"/>
              <a:t>”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1024450" y="2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{8FC739BC-F073-4460-9536-2663FF5DE716}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rgbClr val="741B47"/>
                          </a:solidFill>
                        </a:rPr>
                        <a:t>RewriteEngine 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rgbClr val="741B47"/>
                          </a:solidFill>
                        </a:rPr>
                        <a:t>RewriteRule . index.php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Conceptos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La arquitectura MVC se refiere a la separación de las </a:t>
            </a:r>
            <a:r>
              <a:rPr b="1" i="1" lang="es" sz="1900"/>
              <a:t>responsabilidades </a:t>
            </a:r>
            <a:r>
              <a:rPr lang="es" sz="1900"/>
              <a:t>de una aplicación en tres áreas diferenciadas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b="1" lang="es" sz="1900" u="sng"/>
              <a:t>Modelo</a:t>
            </a:r>
            <a:r>
              <a:rPr lang="es" sz="1900"/>
              <a:t> (M ó Model)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s" sz="1800"/>
              <a:t>Se encarga de la gestión de la </a:t>
            </a:r>
            <a:r>
              <a:rPr lang="es" sz="1800" u="sng"/>
              <a:t>lógica de negocio</a:t>
            </a:r>
            <a:r>
              <a:rPr lang="es" sz="1800"/>
              <a:t> y la persistencia de </a:t>
            </a:r>
            <a:r>
              <a:rPr lang="es" sz="1800" u="sng"/>
              <a:t>datos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b="1" lang="es" sz="1900" u="sng"/>
              <a:t>Vista</a:t>
            </a:r>
            <a:r>
              <a:rPr lang="es" sz="1900"/>
              <a:t> (V ó View)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s" sz="1800"/>
              <a:t>Se encarga de la </a:t>
            </a:r>
            <a:r>
              <a:rPr lang="es" sz="1800" u="sng"/>
              <a:t>presentación</a:t>
            </a:r>
            <a:r>
              <a:rPr lang="es" sz="1800"/>
              <a:t> de los datos (interfaz de usuario) y la gestión de eventos para desencadenar acciones en el controlador (listeners en UI java, javascript en web)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b="1" lang="es" sz="1900" u="sng"/>
              <a:t>Controlador</a:t>
            </a:r>
            <a:r>
              <a:rPr lang="es" sz="1900"/>
              <a:t> (C ó Controller)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s" sz="1800"/>
              <a:t>Se encarga de </a:t>
            </a:r>
            <a:r>
              <a:rPr lang="es" sz="1800" u="sng"/>
              <a:t>gestionar</a:t>
            </a:r>
            <a:r>
              <a:rPr lang="es" sz="1800"/>
              <a:t> todas las peticiones que vienen desde la interfaz, de acceder al modelo, y transmitir estos datos a la vista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91575" y="1269325"/>
            <a:ext cx="3708899" cy="37361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Char char="●"/>
            </a:pPr>
            <a:r>
              <a:rPr lang="es" sz="1100"/>
              <a:t>El modelo y la vista son elementos “pasivos”. Actúan a demanda por parte del controlador.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●"/>
            </a:pPr>
            <a:r>
              <a:rPr lang="es" sz="1100"/>
              <a:t>Ventajas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Modularidad.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Independencia del mecanismo de persistencia (cambios en el modelo sin miedo)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Independencia de la representación de datos (cambios en las vistas sin miedo, varias interfaces, etc.)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Facilidad de mantenimiento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Escalabilidad</a:t>
            </a:r>
          </a:p>
          <a:p>
            <a:pPr indent="-298450" lvl="1" marL="9144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○"/>
            </a:pPr>
            <a:r>
              <a:rPr lang="es" sz="1100"/>
              <a:t>Inteligibilidad.</a:t>
            </a:r>
          </a:p>
          <a:p>
            <a:pPr indent="-298450" lvl="0" marL="457200" marR="101600" rtl="0">
              <a:lnSpc>
                <a:spcPct val="127200"/>
              </a:lnSpc>
              <a:spcBef>
                <a:spcPts val="800"/>
              </a:spcBef>
              <a:spcAft>
                <a:spcPts val="800"/>
              </a:spcAft>
              <a:buSzPct val="100000"/>
              <a:buChar char="●"/>
            </a:pPr>
            <a:r>
              <a:rPr lang="es" sz="1100"/>
              <a:t>En algunos casos (no en ap.web), el modelo podría comunicar datos directamente a la vista utilizando un patrón Observer.</a:t>
            </a:r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Conceptos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75" y="1269200"/>
            <a:ext cx="4360725" cy="373625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problema (1/2)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09675"/>
            <a:ext cx="7377675" cy="37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problema (2/2)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 código anterior es compacto, rápido y funciona, pero adolece de varios problemas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/>
              <a:t>Hay mezclados </a:t>
            </a:r>
            <a:r>
              <a:rPr lang="es" sz="1700" u="sng"/>
              <a:t>muchos tipos de responsabilidades</a:t>
            </a:r>
            <a:r>
              <a:rPr lang="es" sz="1700"/>
              <a:t> distintas: conexión a la BD, ejecución de queries, lógica de negocio, presentación de la página, y porque es un ejemplo muy sencillo no hay más (control de formato de datos, control de lógica de workflow, posibles redirecciones, cuáles son las pantallas siguientes, gestión de errores y excepciones, logging, etc.)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/>
              <a:t>Hay mezclados </a:t>
            </a:r>
            <a:r>
              <a:rPr lang="es" sz="1700" u="sng"/>
              <a:t>muchos lenguajes</a:t>
            </a:r>
            <a:r>
              <a:rPr lang="es" sz="1700"/>
              <a:t> informáticos (código “macarroni”): PHP, HTML, SQL, y podría ser incluso peor (JavaScript, XML, jquery...)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s" sz="1700"/>
              <a:t>MVC viene a poner un poco de orden en el diseño de arquitecturas y responsabilidades para los componentes de aplicaciones informáticas en general, y de aplicaciones web en particular. En este sencillo ejemplo, lo iríamos arreglando de la siguiente manera...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solución (1/2): separar la vista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2623799" cy="3775499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Crear un script </a:t>
            </a:r>
            <a:r>
              <a:rPr b="1" lang="es" sz="1200"/>
              <a:t>view.php</a:t>
            </a:r>
            <a:r>
              <a:rPr lang="es" sz="1200"/>
              <a:t> en el que extraeremos todo lo que tiene que ver con presentación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HTML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javascript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PHP (escueto)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etc.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El resto del código quedará en </a:t>
            </a:r>
            <a:r>
              <a:rPr b="1" lang="es" sz="1200"/>
              <a:t>resto.php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Como es lógico habrá que pasarle a </a:t>
            </a:r>
            <a:r>
              <a:rPr b="1" lang="es" sz="1200"/>
              <a:t>view.php</a:t>
            </a:r>
            <a:r>
              <a:rPr lang="es" sz="1200"/>
              <a:t> datos desde </a:t>
            </a:r>
            <a:r>
              <a:rPr b="1" lang="es" sz="1200"/>
              <a:t>resto.php</a:t>
            </a:r>
            <a:r>
              <a:rPr lang="es" sz="1200"/>
              <a:t> que es el que sabe qué datos hay que “pintar”.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s" sz="1200"/>
              <a:t>Intentaremos quitar (en </a:t>
            </a:r>
            <a:r>
              <a:rPr b="1" lang="es" sz="1200"/>
              <a:t>view.php</a:t>
            </a:r>
            <a:r>
              <a:rPr lang="es" sz="1200"/>
              <a:t>) el máximo de lógica y código PHP, utilizando marcas más escuetas y evitando “echos”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950" y="1200150"/>
            <a:ext cx="4631399" cy="184905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9" name="Shape 79"/>
          <p:cNvSpPr txBox="1"/>
          <p:nvPr/>
        </p:nvSpPr>
        <p:spPr>
          <a:xfrm rot="-5400000">
            <a:off x="2923550" y="1904550"/>
            <a:ext cx="1115099" cy="32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resto.php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0" name="Shape 80"/>
          <p:cNvSpPr txBox="1"/>
          <p:nvPr/>
        </p:nvSpPr>
        <p:spPr>
          <a:xfrm rot="-5400000">
            <a:off x="2923550" y="3893912"/>
            <a:ext cx="1115099" cy="32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view.php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950" y="3055975"/>
            <a:ext cx="4631399" cy="190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solución (2/2) separar el modelo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2440499" cy="37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Crear un script </a:t>
            </a:r>
            <a:r>
              <a:rPr b="1" lang="es" sz="1200"/>
              <a:t>model.php</a:t>
            </a:r>
            <a:r>
              <a:rPr lang="es" sz="1200"/>
              <a:t> en el que extraeremos todo lo que tiene que ver con acceso a datos y lógica de negocio.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" sz="1200"/>
              <a:t>El código que nos queda, sería el del </a:t>
            </a:r>
            <a:r>
              <a:rPr b="1" lang="es" sz="1200"/>
              <a:t>controller.php</a:t>
            </a:r>
            <a:r>
              <a:rPr lang="es" sz="1200"/>
              <a:t>, que en este sencillo ejemplo lo único que haría es invocar al </a:t>
            </a:r>
            <a:r>
              <a:rPr b="1" i="1" lang="es" sz="1200"/>
              <a:t>model </a:t>
            </a:r>
            <a:r>
              <a:rPr lang="es" sz="1200"/>
              <a:t>para obtener los datos y pasárselos al </a:t>
            </a:r>
            <a:r>
              <a:rPr b="1" i="1" lang="es" sz="1200" u="sng"/>
              <a:t>view</a:t>
            </a:r>
            <a:r>
              <a:rPr i="1" lang="es" sz="1200"/>
              <a:t> </a:t>
            </a:r>
            <a:r>
              <a:rPr lang="es" sz="1200"/>
              <a:t>para que los “pinte”</a:t>
            </a:r>
            <a:r>
              <a:rPr b="1" lang="es" sz="1200"/>
              <a:t>,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-64554" t="0"/>
          <a:stretch/>
        </p:blipFill>
        <p:spPr>
          <a:xfrm>
            <a:off x="3773225" y="1200150"/>
            <a:ext cx="4655400" cy="170497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975" y="2981325"/>
            <a:ext cx="4655400" cy="1955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0" name="Shape 90"/>
          <p:cNvSpPr txBox="1"/>
          <p:nvPr/>
        </p:nvSpPr>
        <p:spPr>
          <a:xfrm rot="-5400000">
            <a:off x="2879868" y="1870354"/>
            <a:ext cx="1426800" cy="32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controller.php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91" name="Shape 91"/>
          <p:cNvSpPr txBox="1"/>
          <p:nvPr/>
        </p:nvSpPr>
        <p:spPr>
          <a:xfrm rot="-5400000">
            <a:off x="3051971" y="3713270"/>
            <a:ext cx="1115099" cy="32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model.php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de MVC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Las ideas anteriormente expuestas se pueden implementar con más o menos complejidad.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Las implementaciones más sencillas harán que ejemplos sencillos se hagan bien, pero que sea difícil escalar y reutilizar código.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Las más complejas, hacen que sea más difícil la programación inicial, pero luego mucho más sencillo crear nuevos controladores, vistas y modelos.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Otra buena opción es no realizar esta labor de “fontanería” previa y dejar que otros la programen por nosotros en los llamados “frameworks MVC” (Symfony, Code Igniter, CakePHP,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etc</a:t>
            </a:r>
            <a:r>
              <a:rPr lang="es" sz="1800"/>
              <a:t>.).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ventaja: desarrollos rápidos y mucho más robustos. 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s" sz="1800"/>
              <a:t>inconveniente: hay que aprender a manejar el framework (archivos XML de configuración, plantillas, etc.) para sacarle partido, y la curva de aprendizaje inicial es más lenta.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controlador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047750"/>
            <a:ext cx="8229600" cy="391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Habrá normalmente un ligero controlador de fachada y varios subcontroladores: uno por cada entidad, por caso de uso o por funcionalidad.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Pueden realizar varias acciones, la acción por defecto se suele llamar “index” (no tiene nada que ver con la página index.html o index.php)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Sólo deben contener PHP (no HTML, no SQL, no JavaScript)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Son los únicos que manejan sesiones, cookies y cabeceras.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El controlador de fachada debe ser el punto único de entrada a nuestra aplicación (suele ser el fichero index.php bajo el DocRoot)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s" sz="1900"/>
              <a:t>Como el número de operaciones que se pueden hacer en una aplicación es potencialmente muy grande, en la práctica habrá un controlador frontal que derivará las peticiones realizadas a otros subcontroladores.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