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930" lvl="1" marL="8890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Char char="○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132" lvl="2" marL="129381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3" lvl="3" marL="1681163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0701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5273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2984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4417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3898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20" name="Shape 20"/>
          <p:cNvGrpSpPr/>
          <p:nvPr/>
        </p:nvGrpSpPr>
        <p:grpSpPr>
          <a:xfrm>
            <a:off x="0" y="914400"/>
            <a:ext cx="8686799" cy="2514600"/>
            <a:chOff x="0" y="576"/>
            <a:chExt cx="5471" cy="1584"/>
          </a:xfrm>
        </p:grpSpPr>
        <p:sp>
          <p:nvSpPr>
            <p:cNvPr id="21" name="Shape 21"/>
            <p:cNvSpPr/>
            <p:nvPr/>
          </p:nvSpPr>
          <p:spPr>
            <a:xfrm>
              <a:off x="144" y="576"/>
              <a:ext cx="1584" cy="1584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0" y="1056"/>
              <a:ext cx="2975" cy="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495" y="1056"/>
              <a:ext cx="2975" cy="7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383" y="960"/>
              <a:ext cx="144" cy="9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762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943" y="761"/>
              <a:ext cx="165" cy="86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762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lvl="0" marL="447675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930" lvl="1" marL="8890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Char char="○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132" lvl="2" marL="1293813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3" lvl="3" marL="1681163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Char char="○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0701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5273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29845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4417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3898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651375" y="2136775"/>
            <a:ext cx="5999162" cy="19192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735806" y="292894"/>
            <a:ext cx="5999162" cy="5607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lvl="0" marL="447675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930" lvl="1" marL="8890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Char char="○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132" lvl="2" marL="1293813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3" lvl="3" marL="1681163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Char char="○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0701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5273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29845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4417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3898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none"/>
            </a:lvl1pPr>
            <a:lvl2pPr lvl="1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2000"/>
            </a:lvl1pPr>
            <a:lvl2pPr indent="0" lvl="1" marL="457200" rtl="0">
              <a:spcBef>
                <a:spcPts val="0"/>
              </a:spcBef>
              <a:buFont typeface="Arial"/>
              <a:buNone/>
              <a:defRPr sz="1800"/>
            </a:lvl2pPr>
            <a:lvl3pPr indent="0" lvl="2" marL="914400" rtl="0">
              <a:spcBef>
                <a:spcPts val="0"/>
              </a:spcBef>
              <a:buFont typeface="Arial"/>
              <a:buNone/>
              <a:defRPr sz="1600"/>
            </a:lvl3pPr>
            <a:lvl4pPr indent="0" lvl="3" marL="1371600" rtl="0">
              <a:spcBef>
                <a:spcPts val="0"/>
              </a:spcBef>
              <a:buFont typeface="Arial"/>
              <a:buNone/>
              <a:defRPr sz="1400"/>
            </a:lvl4pPr>
            <a:lvl5pPr indent="0" lvl="4" marL="1828800" rtl="0">
              <a:spcBef>
                <a:spcPts val="0"/>
              </a:spcBef>
              <a:buFont typeface="Arial"/>
              <a:buNone/>
              <a:defRPr sz="1400"/>
            </a:lvl5pPr>
            <a:lvl6pPr indent="0" lvl="5" marL="2286000" rtl="0">
              <a:spcBef>
                <a:spcPts val="0"/>
              </a:spcBef>
              <a:buFont typeface="Arial"/>
              <a:buNone/>
              <a:defRPr sz="1400"/>
            </a:lvl6pPr>
            <a:lvl7pPr indent="0" lvl="6" marL="2743200" rtl="0">
              <a:spcBef>
                <a:spcPts val="0"/>
              </a:spcBef>
              <a:buFont typeface="Arial"/>
              <a:buNone/>
              <a:defRPr sz="1400"/>
            </a:lvl7pPr>
            <a:lvl8pPr indent="0" lvl="7" marL="3200400" rtl="0">
              <a:spcBef>
                <a:spcPts val="0"/>
              </a:spcBef>
              <a:buFont typeface="Arial"/>
              <a:buNone/>
              <a:defRPr sz="1400"/>
            </a:lvl8pPr>
            <a:lvl9pPr indent="0" lvl="8" marL="3657600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49325" y="1981200"/>
            <a:ext cx="37544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indent="0" lvl="1" marL="457200" rtl="0">
              <a:spcBef>
                <a:spcPts val="0"/>
              </a:spcBef>
              <a:buFont typeface="Arial"/>
              <a:buNone/>
              <a:defRPr sz="1200"/>
            </a:lvl2pPr>
            <a:lvl3pPr indent="0" lvl="2" marL="914400" rtl="0">
              <a:spcBef>
                <a:spcPts val="0"/>
              </a:spcBef>
              <a:buFont typeface="Arial"/>
              <a:buNone/>
              <a:defRPr sz="1000"/>
            </a:lvl3pPr>
            <a:lvl4pPr indent="0" lvl="3" marL="1371600" rtl="0">
              <a:spcBef>
                <a:spcPts val="0"/>
              </a:spcBef>
              <a:buFont typeface="Arial"/>
              <a:buNone/>
              <a:defRPr sz="900"/>
            </a:lvl4pPr>
            <a:lvl5pPr indent="0" lvl="4" marL="1828800" rtl="0">
              <a:spcBef>
                <a:spcPts val="0"/>
              </a:spcBef>
              <a:buFont typeface="Arial"/>
              <a:buNone/>
              <a:defRPr sz="900"/>
            </a:lvl5pPr>
            <a:lvl6pPr indent="0" lvl="5" marL="2286000" rtl="0">
              <a:spcBef>
                <a:spcPts val="0"/>
              </a:spcBef>
              <a:buFont typeface="Arial"/>
              <a:buNone/>
              <a:defRPr sz="900"/>
            </a:lvl6pPr>
            <a:lvl7pPr indent="0" lvl="6" marL="2743200" rtl="0">
              <a:spcBef>
                <a:spcPts val="0"/>
              </a:spcBef>
              <a:buFont typeface="Arial"/>
              <a:buNone/>
              <a:defRPr sz="900"/>
            </a:lvl7pPr>
            <a:lvl8pPr indent="0" lvl="7" marL="3200400" rtl="0">
              <a:spcBef>
                <a:spcPts val="0"/>
              </a:spcBef>
              <a:buFont typeface="Arial"/>
              <a:buNone/>
              <a:defRPr sz="900"/>
            </a:lvl8pPr>
            <a:lvl9pPr indent="0" lvl="8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indent="0" lvl="1" marL="457200" rtl="0">
              <a:spcBef>
                <a:spcPts val="0"/>
              </a:spcBef>
              <a:buFont typeface="Arial"/>
              <a:buNone/>
              <a:defRPr sz="1200"/>
            </a:lvl2pPr>
            <a:lvl3pPr indent="0" lvl="2" marL="914400" rtl="0">
              <a:spcBef>
                <a:spcPts val="0"/>
              </a:spcBef>
              <a:buFont typeface="Arial"/>
              <a:buNone/>
              <a:defRPr sz="1000"/>
            </a:lvl3pPr>
            <a:lvl4pPr indent="0" lvl="3" marL="1371600" rtl="0">
              <a:spcBef>
                <a:spcPts val="0"/>
              </a:spcBef>
              <a:buFont typeface="Arial"/>
              <a:buNone/>
              <a:defRPr sz="900"/>
            </a:lvl4pPr>
            <a:lvl5pPr indent="0" lvl="4" marL="1828800" rtl="0">
              <a:spcBef>
                <a:spcPts val="0"/>
              </a:spcBef>
              <a:buFont typeface="Arial"/>
              <a:buNone/>
              <a:defRPr sz="900"/>
            </a:lvl5pPr>
            <a:lvl6pPr indent="0" lvl="5" marL="2286000" rtl="0">
              <a:spcBef>
                <a:spcPts val="0"/>
              </a:spcBef>
              <a:buFont typeface="Arial"/>
              <a:buNone/>
              <a:defRPr sz="900"/>
            </a:lvl6pPr>
            <a:lvl7pPr indent="0" lvl="6" marL="2743200" rtl="0">
              <a:spcBef>
                <a:spcPts val="0"/>
              </a:spcBef>
              <a:buFont typeface="Arial"/>
              <a:buNone/>
              <a:defRPr sz="900"/>
            </a:lvl7pPr>
            <a:lvl8pPr indent="0" lvl="7" marL="3200400" rtl="0">
              <a:spcBef>
                <a:spcPts val="0"/>
              </a:spcBef>
              <a:buFont typeface="Arial"/>
              <a:buNone/>
              <a:defRPr sz="900"/>
            </a:lvl8pPr>
            <a:lvl9pPr indent="0" lvl="8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722562" y="207962"/>
            <a:ext cx="4114800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lvl="0" marL="447675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930" lvl="1" marL="8890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Char char="○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132" lvl="2" marL="1293813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3" lvl="3" marL="1681163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Char char="○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0701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5273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29845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4417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3898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377950"/>
            <a:ext cx="2133599" cy="101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447800" y="1377950"/>
            <a:ext cx="7239000" cy="10159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8930" lvl="1" marL="8890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Char char="○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132" lvl="2" marL="129381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3" lvl="3" marL="1681163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Char char="○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0701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5273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2984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4417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3898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" name="Shape 13"/>
          <p:cNvSpPr/>
          <p:nvPr/>
        </p:nvSpPr>
        <p:spPr>
          <a:xfrm>
            <a:off x="838200" y="561975"/>
            <a:ext cx="152399" cy="106679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8262938" y="269875"/>
            <a:ext cx="152399" cy="1073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Extensiones / Plugins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es una extensión?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extensión de jQuery es simplemente un nuevo método que se utilizará para extender el prototipo (</a:t>
            </a:r>
            <a:r>
              <a:rPr b="0" i="1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del objeto jQuery. </a:t>
            </a:r>
          </a:p>
          <a:p>
            <a:pPr indent="-447675" lvl="0" marL="447675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de una extensión es realizar una acción utilizando una colección de elementos, de la misma forma que lo hacen, por ejemplo, los métodos fadeOut o addClass de la biblioteca.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 2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(function($){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$.fn.localiza = function() {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this.filter('a').each(function(){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$(this).append(' (' + $(this).attr('href') + ')');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});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};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})(jQuery);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Ejemplo de utilización: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$('a').localiza();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 3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23850" y="1978025"/>
            <a:ext cx="84962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(function($){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$.fn.fadeyclase = function(duracion, clase) 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return this.fadeIn(duracion, function(){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$(this).addClass(clase);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});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})(jQuery);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Ejemplo de utilización: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$('a').fadeyclase(400, 'finishedFading');</a:t>
            </a:r>
          </a:p>
        </p:txBody>
      </p:sp>
      <p:sp>
        <p:nvSpPr>
          <p:cNvPr id="165" name="Shape 165"/>
          <p:cNvSpPr/>
          <p:nvPr/>
        </p:nvSpPr>
        <p:spPr>
          <a:xfrm>
            <a:off x="4859350" y="3689350"/>
            <a:ext cx="3960899" cy="164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otro ejemplo, no se requiere realizar un bucle en cada elemento ya que se delega la funcionalidad directamente en otros métodos jQuery.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31862" y="96838"/>
            <a:ext cx="7743824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Encontrar y evaluar extensiones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8831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■"/>
            </a:pP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 de los aspectos más populares de jQuery es la diversidad de extensiones que existen.</a:t>
            </a:r>
          </a:p>
          <a:p>
            <a:pPr indent="-488315" lvl="0" marL="447675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■"/>
            </a:pP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embargo, la calidad entre extensiones puede variar enormemente.</a:t>
            </a:r>
          </a:p>
          <a:p>
            <a:pPr indent="-488315" lvl="0" marL="447675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■"/>
            </a:pPr>
            <a:r>
              <a:rPr lang="es-ES" sz="2600"/>
              <a:t>Hay que a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</a:t>
            </a:r>
            <a:r>
              <a:rPr lang="es-ES" sz="2600"/>
              <a:t>u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rarse que la extensión </a:t>
            </a:r>
            <a:r>
              <a:rPr lang="es-ES" sz="2600"/>
              <a:t>esté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bien documentada, y que se ofrecen ejemplos de su utilización.</a:t>
            </a:r>
          </a:p>
          <a:p>
            <a:pPr indent="-488315" lvl="0" marL="447675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■"/>
            </a:pPr>
            <a:r>
              <a:rPr lang="es-ES" sz="2600"/>
              <a:t>C</a:t>
            </a: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uidado con las extensiones que realizan más de lo que necesita, estas pueden llegar a sobrecargar la página.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jQuery UI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s-ES"/>
              <a:t>Extensión de la biblioteca jQuery que implementa métodos relativos a la interfaz del usuario.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675" y="2273150"/>
            <a:ext cx="4291925" cy="42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Crear una extensión básica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código para realizar una extensión básica es la siguiente:</a:t>
            </a:r>
          </a:p>
          <a:p>
            <a:pPr indent="-44767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(function($){</a:t>
            </a:r>
          </a:p>
          <a:p>
            <a:pPr indent="-44767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$.fn.nombre_plugin = function() { 			//Realizar algo</a:t>
            </a:r>
          </a:p>
          <a:p>
            <a:pPr indent="-44767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};</a:t>
            </a:r>
          </a:p>
          <a:p>
            <a:pPr indent="-44767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})(jQuery);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Crear una extensión básica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es la estructura inicial del plugin.</a:t>
            </a:r>
          </a:p>
          <a:p>
            <a:pPr indent="-44767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encapsulamiento del plugin dentro de la función $, es una de las buenas prácticas que se usan para que el plugin no interfiera con otras librerías que puedan usar este mismo signo. </a:t>
            </a:r>
          </a:p>
        </p:txBody>
      </p:sp>
      <p:sp>
        <p:nvSpPr>
          <p:cNvPr id="114" name="Shape 114"/>
          <p:cNvSpPr/>
          <p:nvPr/>
        </p:nvSpPr>
        <p:spPr>
          <a:xfrm>
            <a:off x="1116012" y="-26988"/>
            <a:ext cx="7158036" cy="1412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Crear una extensión básica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8312" y="1981200"/>
            <a:ext cx="814228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necesario tener especial cuidado al mezclar en los proyectos librerías JavaScript, puesto que podrían referenciar al signo 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y esto generaría un funcionamiento errático en el Plugin Jquery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embargo en la estructura mostrada anteriormente se utiliza la practica de IIFE (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Immediately Invoked Function Expression</a:t>
            </a: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decir, se le pasa el objeto jQuery como parámetro a la función inmediatamente declarada, evitando que el signo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$</a:t>
            </a: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sea sobrescrito por otra librería JS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nos da la seguridad de que nuestro Plugin trabajará correctamente. </a:t>
            </a:r>
          </a:p>
        </p:txBody>
      </p:sp>
      <p:sp>
        <p:nvSpPr>
          <p:cNvPr id="121" name="Shape 121"/>
          <p:cNvSpPr/>
          <p:nvPr/>
        </p:nvSpPr>
        <p:spPr>
          <a:xfrm>
            <a:off x="1116012" y="-26988"/>
            <a:ext cx="7158036" cy="1412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 1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37001" l="3320" r="40820" t="25586"/>
          <a:stretch/>
        </p:blipFill>
        <p:spPr>
          <a:xfrm>
            <a:off x="539750" y="1989138"/>
            <a:ext cx="8135938" cy="408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 1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ejemplo el plugin devuelve un valor entero.</a:t>
            </a:r>
          </a:p>
          <a:p>
            <a:pPr indent="-44767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Normalmente nos puede interesar que un plugin modifique una colección de datos para que otra función pueda seguir modificándolos. Por ejemplo: 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34050" l="3320" r="26172" t="55121"/>
          <a:stretch/>
        </p:blipFill>
        <p:spPr>
          <a:xfrm>
            <a:off x="1223962" y="5157787"/>
            <a:ext cx="6877050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Encadenamiento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código sería el siguiente:</a:t>
            </a:r>
          </a:p>
          <a:p>
            <a:pPr indent="-447675" lvl="0" marL="447675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(function($){</a:t>
            </a:r>
          </a:p>
          <a:p>
            <a:pPr indent="-447675" lvl="0" marL="447675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$.fn.nombre_plugin = function() { 		     		return this.each(function(){</a:t>
            </a:r>
          </a:p>
          <a:p>
            <a:pPr indent="-447675" lvl="0" marL="447675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//Realizar algo</a:t>
            </a:r>
          </a:p>
          <a:p>
            <a:pPr indent="-447675" lvl="0" marL="447675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});	</a:t>
            </a:r>
          </a:p>
          <a:p>
            <a:pPr indent="-447675" lvl="0" marL="447675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};</a:t>
            </a:r>
          </a:p>
          <a:p>
            <a:pPr indent="-447675" lvl="0" marL="447675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})(jQuery);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Encadenamiento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68312" y="1981200"/>
            <a:ext cx="814228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igual que otros métodos, each() devuelve un objeto jQuery, permitiendo utilizar el encadenado de métodos ($(...).css().attr()...).</a:t>
            </a:r>
          </a:p>
          <a:p>
            <a:pPr indent="-44767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no romper esta convención, la extensión a crear deberá devolver el objeto this, para permitir seguir con el encadenamiento.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31862" y="96838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Colección de elementos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objeto jQuery, normalmente, contendrá referencias a varios elementos DOM, es por ello que a menudo se los refiere como una colección.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interactuar con la colección de elementos, es necesario realizar un bucle, el cual se logra fácilmente con el método each():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$.fn.myNewPlugin = function() {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return this.each(function(){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});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};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Eje">
  <a:themeElements>
    <a:clrScheme name="Eje 9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A48128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