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Code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F542260-2994-4456-8D9A-B61E61D2B4E7}">
  <a:tblStyle styleId="{8F542260-2994-4456-8D9A-B61E61D2B4E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SourceCodePro-bold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notesMaster" Target="notesMasters/notesMaster.xml"/><Relationship Id="rId19" Type="http://schemas.openxmlformats.org/officeDocument/2006/relationships/slide" Target="slides/slide13.xml"/><Relationship Id="rId6" Type="http://schemas.openxmlformats.org/officeDocument/2006/relationships/slide" Target="slides/slide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Ejemplo de acceso JDBC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package alberto.test.pruebasJDBC;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java.io.IOException;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java.io.PrintWriter;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java.sql.Connection;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java.sql.DriverManager;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java.sql.PreparedStatement;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java.sql.ResultSet;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java.sql.SQLException;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javax.servlet.ServletException;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javax.servlet.annotation.WebServlet;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javax.servlet.http.HttpServlet;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javax.servlet.http.HttpServletRequest;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import javax.servlet.http.HttpServletResponse;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@WebServlet("/AccesoJDBC")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public class AccesoJDBC extends HttpServlet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private static final long serialVersionUID = 1L;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	protected void doGet(HttpServletRequest request, HttpServletResponse response)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throws ServletException, IOException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// 1. Cargar driver JDBC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Class.forName("com.mysql.jdbc.Driver");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 catch (ClassNotFoundException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e.printStackTrace();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		// 2. Conectar a la BD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Connection con = null;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con = DriverManager.getConnection("jdbc:mysql://localhost/test", "root", "");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 catch (SQLException e)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			e.printStackTrace();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		// 3. Preparar una SELECT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PreparedStatement ps = null;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ps = con.prepareStatement("select idjee as i,nombre as n from jee");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 catch (SQLException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e.printStackTrace();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		// 4. Ejecutar sentencia y recoger resultado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ResultSet rs = null;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rs = ps.executeQuery();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 catch (SQLException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e.printStackTrace();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// 5. Procesar el result set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PrintWriter o = response.getWriter();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response.setContentType("text/html");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o.println("&lt;table&gt;");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o.println("&lt;tr&gt;&lt;th&gt;ID&lt;/th&gt;&lt;th&gt;NOMBRE&lt;/th&gt;&lt;/tr&gt;");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while (rs.next())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	o.println("&lt;tr&gt;");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				int i1 = rs.getInt("idjee");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	String s1 = rs.getString("nombre");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				o.println("&lt;td&gt;" + i1 + "&lt;/td&gt;");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	o.println("&lt;td&gt;" + s1 + "&lt;/td&gt;");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				o.println("&lt;/tr&gt;");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}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 catch (SQLException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o.println("&lt;h1&gt;DE QUE VAS&lt;/h1&gt;");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		o.println("&lt;/table&gt;");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// 6. Cerrar conexión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con.close();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 catch (SQLException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e.printStackTrace();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	protected void doPost(HttpServletRequest request, HttpServletResponse response)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	throws ServletException, IOException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	doGet(request, response);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http://docs.oracle.com/javaee/6/tutorial/doc/gmhba.html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SzPct val="100000"/>
              <a:buNone/>
              <a:defRPr sz="3000"/>
            </a:lvl2pPr>
            <a:lvl3pPr lvl="2">
              <a:spcBef>
                <a:spcPts val="0"/>
              </a:spcBef>
              <a:buSzPct val="100000"/>
              <a:buNone/>
              <a:defRPr sz="3000"/>
            </a:lvl3pPr>
            <a:lvl4pPr lvl="3">
              <a:spcBef>
                <a:spcPts val="0"/>
              </a:spcBef>
              <a:buSzPct val="100000"/>
              <a:buNone/>
              <a:defRPr sz="3000"/>
            </a:lvl4pPr>
            <a:lvl5pPr lvl="4">
              <a:spcBef>
                <a:spcPts val="0"/>
              </a:spcBef>
              <a:buSzPct val="100000"/>
              <a:buNone/>
              <a:defRPr sz="3000"/>
            </a:lvl5pPr>
            <a:lvl6pPr lvl="5">
              <a:spcBef>
                <a:spcPts val="0"/>
              </a:spcBef>
              <a:buSzPct val="100000"/>
              <a:buNone/>
              <a:defRPr sz="3000"/>
            </a:lvl6pPr>
            <a:lvl7pPr lvl="6">
              <a:spcBef>
                <a:spcPts val="0"/>
              </a:spcBef>
              <a:buSzPct val="100000"/>
              <a:buNone/>
              <a:defRPr sz="3000"/>
            </a:lvl7pPr>
            <a:lvl8pPr lvl="7">
              <a:spcBef>
                <a:spcPts val="0"/>
              </a:spcBef>
              <a:buSzPct val="100000"/>
              <a:buNone/>
              <a:defRPr sz="3000"/>
            </a:lvl8pPr>
            <a:lvl9pPr lvl="8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#slide=id.g77bb85efe_0170" TargetMode="External"/><Relationship Id="rId4" Type="http://schemas.openxmlformats.org/officeDocument/2006/relationships/hyperlink" Target="#slide=id.g77bb85efe_046" TargetMode="External"/><Relationship Id="rId5" Type="http://schemas.openxmlformats.org/officeDocument/2006/relationships/hyperlink" Target="#slide=id.g7801cb8a7_00" TargetMode="External"/><Relationship Id="rId6" Type="http://schemas.openxmlformats.org/officeDocument/2006/relationships/hyperlink" Target="#slide=id.g7863c7165_00" TargetMode="External"/><Relationship Id="rId7" Type="http://schemas.openxmlformats.org/officeDocument/2006/relationships/hyperlink" Target="#slide=id.g7863c7165_06" TargetMode="External"/><Relationship Id="rId8" Type="http://schemas.openxmlformats.org/officeDocument/2006/relationships/hyperlink" Target="#slide=id.g7863c7165_017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v.mysql.com/downloads/connector/j" TargetMode="External"/><Relationship Id="rId4" Type="http://schemas.openxmlformats.org/officeDocument/2006/relationships/hyperlink" Target="https://docs.google.com/presentation/d/1QKna0Q9OObVRWSt-ATLmxWULVclqjqb3le64kudNHLg/edit#slide=id.g12dcf1f32_1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Trabajando con Servlets</a:t>
            </a:r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Realizado por A.Garay (dpto.de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Resumen de contenidos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78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3"/>
              </a:rPr>
              <a:t>Conceptos generales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4"/>
              </a:rPr>
              <a:t>Creación y manejo general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5"/>
              </a:rPr>
              <a:t>Ficheros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6"/>
              </a:rPr>
              <a:t>Cookies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7"/>
              </a:rPr>
              <a:t>Sesiones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8"/>
              </a:rPr>
              <a:t>Acceso a datos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Cookies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123950"/>
            <a:ext cx="8229600" cy="391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Crear una cookie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Cookie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=new Cookie(”Nombre”,”valor”)</a:t>
            </a: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500"/>
              <a:t>Modificar la cookie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.setValue(”Otro valor”);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.setMaxAge(24000); </a:t>
            </a:r>
            <a:r>
              <a:rPr lang="es" sz="1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//6h.en segundos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Enviarla al cliente (antes del primer “print”)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response.addCookie(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Recuperar cookies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Cookie[ ]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request.getCookies( )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Comprobar si hay alguna cookie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null &amp;&amp;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.length &gt; 0) { … }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Acceso a los datos de cada cookie del array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[indice].getName( )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[indice].getValue( )</a:t>
            </a: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500"/>
              <a:t>Codificando / decodificando los caracteres “raros” de las cookies (nombre y/o valor)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URLEncoder.encode( datoDeCookie , “UTF-8”)</a:t>
            </a:r>
          </a:p>
          <a:p>
            <a:pPr indent="-323850" lvl="1" marL="91440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URLDecoder.decode( datoDeCookie , “UTF-8”)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Sesiones (1/2)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123950"/>
            <a:ext cx="8229600" cy="38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Crear u obtener una sesión ya iniciada.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HttpSession 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 = request.getSession(true)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Consultar datos de sesión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.getId( )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new Date(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.getCreationTime( ))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new Date(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.getLastAccessedTime( ))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Guardar datos en la sesión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.setAttribute("numero", new Integer(10))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Recuperar datos de sesión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(Integer) 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.getAttribute("numero")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Eliminar un dato de la sesión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.removeAttribute("numero")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Destruir sesión</a:t>
            </a:r>
          </a:p>
          <a:p>
            <a:pPr indent="-336550" lvl="1" marL="91440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.invalidate( 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Sesiones: control de validez (2/2)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Una sesión (con todos sus datos de sesión asociados) se mantiene hasta que se ejecuta </a:t>
            </a:r>
            <a:r>
              <a:rPr lang="es" sz="1700">
                <a:solidFill>
                  <a:srgbClr val="980000"/>
                </a:solidFill>
              </a:rPr>
              <a:t>invalidate</a:t>
            </a:r>
            <a:r>
              <a:rPr lang="es" sz="1700"/>
              <a:t>().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Las sesiones se autoinvalidan cuando vence el timeout de validez, de manera que al llamar a </a:t>
            </a:r>
            <a:r>
              <a:rPr lang="es" sz="1700">
                <a:solidFill>
                  <a:srgbClr val="980000"/>
                </a:solidFill>
              </a:rPr>
              <a:t>getSession</a:t>
            </a:r>
            <a:r>
              <a:rPr lang="es" sz="1700"/>
              <a:t>(...) se obtiene una nueva (con nuevos datos).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El tiempo de validez de una sesión se controla editando la entrada “</a:t>
            </a:r>
            <a:r>
              <a:rPr lang="es" sz="1700">
                <a:solidFill>
                  <a:srgbClr val="980000"/>
                </a:solidFill>
              </a:rPr>
              <a:t>session-timeout</a:t>
            </a:r>
            <a:r>
              <a:rPr lang="es" sz="1700"/>
              <a:t>” en el fichero “web-content/WEB-INF/</a:t>
            </a:r>
            <a:r>
              <a:rPr b="1" lang="es" sz="1700"/>
              <a:t>web.xml</a:t>
            </a:r>
            <a:r>
              <a:rPr lang="es" sz="1700"/>
              <a:t>”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En este ejemplo, la sesión se invalidaría a los 15 minutos sin </a:t>
            </a:r>
            <a:r>
              <a:rPr lang="es" sz="1700" u="sng"/>
              <a:t>usarse</a:t>
            </a:r>
            <a:r>
              <a:rPr lang="es" sz="1700"/>
              <a:t>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Para que el fichero web.xml sea “visible” en Eclipse hacer clic-derecho sobre el proyecto, “Java EE tools”, “Generate deployment descriptor stub”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608150" y="2975275"/>
            <a:ext cx="5622900" cy="9264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600"/>
              </a:spcBef>
              <a:buNone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&lt;session-config&gt;</a:t>
            </a:r>
          </a:p>
          <a:p>
            <a:pPr indent="457200" lvl="0" marL="457200" rtl="0">
              <a:spcBef>
                <a:spcPts val="600"/>
              </a:spcBef>
              <a:buNone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&lt;session-timeout&gt;</a:t>
            </a:r>
            <a:r>
              <a:rPr lang="es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&lt;/session-timeout&gt;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&lt;/session-config&gt;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Pasando datos con set/getAttribute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Si se utiliza un dispatcher se pueden pasar datos de un servlet a otro utilizando el objeto request.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(servlet1) </a:t>
            </a:r>
          </a:p>
          <a:p>
            <a:pPr indent="-361950" lvl="2" marL="1371600" rtl="0">
              <a:spcBef>
                <a:spcPts val="0"/>
              </a:spcBef>
              <a:buSzPct val="100000"/>
            </a:pPr>
            <a:r>
              <a:rPr lang="es" sz="2100">
                <a:solidFill>
                  <a:srgbClr val="980000"/>
                </a:solidFill>
              </a:rPr>
              <a:t>request</a:t>
            </a:r>
            <a:r>
              <a:rPr lang="es" sz="2100"/>
              <a:t>.</a:t>
            </a:r>
            <a:r>
              <a:rPr lang="es" sz="2100">
                <a:solidFill>
                  <a:srgbClr val="0000FF"/>
                </a:solidFill>
              </a:rPr>
              <a:t>setAttribute</a:t>
            </a:r>
            <a:r>
              <a:rPr lang="es" sz="2100"/>
              <a:t>(“nombre”,”pepe”);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/>
              <a:t>(servlet1) </a:t>
            </a:r>
          </a:p>
          <a:p>
            <a:pPr indent="-330200" lvl="2" marL="13716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request.</a:t>
            </a:r>
            <a:r>
              <a:rPr lang="es" sz="1600">
                <a:solidFill>
                  <a:srgbClr val="0000FF"/>
                </a:solidFill>
              </a:rPr>
              <a:t>getRequestDispatcher</a:t>
            </a:r>
            <a:r>
              <a:rPr lang="es" sz="1600">
                <a:solidFill>
                  <a:srgbClr val="000000"/>
                </a:solidFill>
              </a:rPr>
              <a:t>(“servlet2”)</a:t>
            </a:r>
            <a:r>
              <a:rPr lang="es" sz="1600">
                <a:solidFill>
                  <a:srgbClr val="980000"/>
                </a:solidFill>
              </a:rPr>
              <a:t>.</a:t>
            </a:r>
            <a:r>
              <a:rPr lang="es" sz="1600">
                <a:solidFill>
                  <a:srgbClr val="0000FF"/>
                </a:solidFill>
              </a:rPr>
              <a:t>forward</a:t>
            </a:r>
            <a:r>
              <a:rPr lang="es" sz="1600">
                <a:solidFill>
                  <a:srgbClr val="000000"/>
                </a:solidFill>
              </a:rPr>
              <a:t>(request, response)</a:t>
            </a:r>
          </a:p>
          <a:p>
            <a:pPr indent="-361950" lvl="1" marL="9144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/>
              <a:t>(servlet2) </a:t>
            </a:r>
          </a:p>
          <a:p>
            <a:pPr indent="-361950" lvl="2" marL="13716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request</a:t>
            </a:r>
            <a:r>
              <a:rPr lang="es" sz="2100"/>
              <a:t>.</a:t>
            </a:r>
            <a:r>
              <a:rPr lang="es" sz="2100">
                <a:solidFill>
                  <a:srgbClr val="0000FF"/>
                </a:solidFill>
              </a:rPr>
              <a:t>getAttribute</a:t>
            </a:r>
            <a:r>
              <a:rPr lang="es" sz="2100"/>
              <a:t>(“nombre”) </a:t>
            </a:r>
            <a:r>
              <a:rPr lang="es" sz="2100">
                <a:solidFill>
                  <a:srgbClr val="38761D"/>
                </a:solidFill>
              </a:rPr>
              <a:t>//devuelve “pepe”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84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ct val="100000"/>
            </a:pPr>
            <a:r>
              <a:rPr lang="es" sz="1300"/>
              <a:t>Incluir el “jar” del </a:t>
            </a:r>
            <a:r>
              <a:rPr lang="es" sz="1300" u="sng">
                <a:solidFill>
                  <a:schemeClr val="hlink"/>
                </a:solidFill>
                <a:hlinkClick r:id="rId3"/>
              </a:rPr>
              <a:t>driver JDBC</a:t>
            </a:r>
            <a:r>
              <a:rPr lang="es" sz="1300"/>
              <a:t> en la carpeta “lib” del proyecto.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s" sz="1300"/>
              <a:t>Cargar driver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s" sz="1300"/>
              <a:t>Class.</a:t>
            </a:r>
            <a:r>
              <a:rPr lang="es" sz="1300">
                <a:solidFill>
                  <a:srgbClr val="980000"/>
                </a:solidFill>
              </a:rPr>
              <a:t>forName</a:t>
            </a:r>
            <a:r>
              <a:rPr lang="es" sz="1300"/>
              <a:t>(“com.mysql.jdbc.Driver”)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s" sz="1300"/>
              <a:t>Obtener conexion con BD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s" sz="1300"/>
              <a:t>Connection con = DriverManager.</a:t>
            </a:r>
            <a:r>
              <a:rPr lang="es" sz="1300">
                <a:solidFill>
                  <a:srgbClr val="980000"/>
                </a:solidFill>
              </a:rPr>
              <a:t>getConnection</a:t>
            </a:r>
            <a:r>
              <a:rPr lang="es" sz="1300"/>
              <a:t>(“jdbc:mysql://localhost/test”,”root”,””)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s" sz="1300"/>
              <a:t>Crear sentencia preparada para realizar consultas.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s" sz="1300"/>
              <a:t>PreparedStatement ps = con.</a:t>
            </a:r>
            <a:r>
              <a:rPr lang="es" sz="1300">
                <a:solidFill>
                  <a:srgbClr val="980000"/>
                </a:solidFill>
              </a:rPr>
              <a:t>prepareStatement</a:t>
            </a:r>
            <a:r>
              <a:rPr lang="es" sz="1300"/>
              <a:t>(“...?...?...”)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s" sz="1300"/>
              <a:t>Rellenar “huecos” (si fuera necesario) en la sentencia preparada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s" sz="1300"/>
              <a:t>ps.</a:t>
            </a:r>
            <a:r>
              <a:rPr lang="es" sz="1300">
                <a:solidFill>
                  <a:srgbClr val="980000"/>
                </a:solidFill>
              </a:rPr>
              <a:t>setInt</a:t>
            </a:r>
            <a:r>
              <a:rPr lang="es" sz="1300"/>
              <a:t>(1,unEntero); ps.</a:t>
            </a:r>
            <a:r>
              <a:rPr lang="es" sz="1300">
                <a:solidFill>
                  <a:srgbClr val="980000"/>
                </a:solidFill>
              </a:rPr>
              <a:t>setString</a:t>
            </a:r>
            <a:r>
              <a:rPr lang="es" sz="1300"/>
              <a:t>(2,unaCadena);etc...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s" sz="1300"/>
              <a:t>Ejecutar INSERT, UPDATE o DELETE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s" sz="1300"/>
              <a:t>ps.</a:t>
            </a:r>
            <a:r>
              <a:rPr lang="es" sz="1300">
                <a:solidFill>
                  <a:srgbClr val="980000"/>
                </a:solidFill>
              </a:rPr>
              <a:t>executeUpdate</a:t>
            </a:r>
            <a:r>
              <a:rPr lang="es" sz="1300"/>
              <a:t>( ) </a:t>
            </a:r>
            <a:r>
              <a:rPr lang="es" sz="1300">
                <a:solidFill>
                  <a:srgbClr val="0000FF"/>
                </a:solidFill>
              </a:rPr>
              <a:t>ó bien </a:t>
            </a:r>
            <a:r>
              <a:rPr lang="es" sz="1300"/>
              <a:t>ps.</a:t>
            </a:r>
            <a:r>
              <a:rPr lang="es" sz="1300">
                <a:solidFill>
                  <a:srgbClr val="980000"/>
                </a:solidFill>
              </a:rPr>
              <a:t>execute</a:t>
            </a:r>
            <a:r>
              <a:rPr lang="es" sz="1300"/>
              <a:t>( )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s" sz="1300"/>
              <a:t>Ejecutar SELECT y almacenar el resultado en un ResultSet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s" sz="1300"/>
              <a:t>ResultSet rs = ps.</a:t>
            </a:r>
            <a:r>
              <a:rPr lang="es" sz="1300">
                <a:solidFill>
                  <a:srgbClr val="980000"/>
                </a:solidFill>
              </a:rPr>
              <a:t>executeQuery</a:t>
            </a:r>
            <a:r>
              <a:rPr lang="es" sz="1300"/>
              <a:t>( );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s" sz="1300"/>
              <a:t>Recorrer el ResultSet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s" sz="1300"/>
              <a:t>while (rs.</a:t>
            </a:r>
            <a:r>
              <a:rPr lang="es" sz="1300">
                <a:solidFill>
                  <a:srgbClr val="980000"/>
                </a:solidFill>
              </a:rPr>
              <a:t>next</a:t>
            </a:r>
            <a:r>
              <a:rPr lang="es" sz="1300"/>
              <a:t>() ) { int i1=rs.</a:t>
            </a:r>
            <a:r>
              <a:rPr lang="es" sz="1300">
                <a:solidFill>
                  <a:srgbClr val="980000"/>
                </a:solidFill>
              </a:rPr>
              <a:t>getInt</a:t>
            </a:r>
            <a:r>
              <a:rPr lang="es" sz="1300"/>
              <a:t>(“COL_INT”); String s1=rs.getString(“COL_STRING”); }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s" sz="1300"/>
              <a:t>Cerrar la conexión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s" sz="1300"/>
              <a:t>con.close();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s" sz="1300" u="sng">
                <a:solidFill>
                  <a:schemeClr val="hlink"/>
                </a:solidFill>
                <a:hlinkClick r:id="rId4"/>
              </a:rPr>
              <a:t>Más información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Acceso a datos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500"/>
              <a:t>Apéndice 1: Map vs. arrays asoc.PHP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{8F542260-2994-4456-8D9A-B61E61D2B4E7}</a:tableStyleId>
              </a:tblPr>
              <a:tblGrid>
                <a:gridCol w="2680900"/>
                <a:gridCol w="45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/>
                        <a:t>PHP</a:t>
                      </a: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/>
                        <a:t>JAVA</a:t>
                      </a: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$comida = [ 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Map&lt;String,String&gt; comida =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    new HashMap&lt;String,String&gt;()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$comida['pepe']='fabada'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comida.put("pepe","fabada")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echo $comida['pepe']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System.out.println(comida.get("pepe"))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for ($comida as $c)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    echo "$c".PHP_EOL;}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for (String c : comida.values() 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	System.out.println(c); }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for ($comida as $k =&gt; $v)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    echo "$k $v".PHP_EOL;}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for (String k : comida.keySet() )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	System.out.println(k+" "+comida.get(k)); }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Definición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Un servlet es una clase JAVA que se utiliza para ampliar las capacidades de un servidor.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Usualmente, este servidor es un servidor web, y el servlet es capaz de procesar peticiones HTTP.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Para adquirir estas capacidades, el servlet hereda de la clase HttpServlet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La palabra servlet, proviene de applet que eran pequeños programas JAVA, pensados para ejecutarse en el lado cliente (en un navegador)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s" sz="1900"/>
              <a:t>Son más ligeros que los CGIs clásicos porque se ejecutan en hilos, y no en procesos. Se crea el proceso la primera vez que se llama, y las siguientes veces que se instancian se generan hilos.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Ciclo de vida y métodos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Inicialización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init</a:t>
            </a:r>
            <a:r>
              <a:rPr lang="es" sz="1600"/>
              <a:t>() se ejecuta una sola vez al cargar el servlet (cuando un cliente escribe por primera vez la URL del servlet)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service</a:t>
            </a:r>
            <a:r>
              <a:rPr lang="es" sz="1600"/>
              <a:t>() es el “main()” del servlet. NO hay que sobreescribirlo. Tomcat lo invoca al recibir una petición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Interacción con el cliente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doGet</a:t>
            </a:r>
            <a:r>
              <a:rPr lang="es" sz="1600"/>
              <a:t>() Se ejecuta cuando se recibe una solicitud por el método GET. Este método debe ser sobreescrito para personalizar nuestro servlet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doPost</a:t>
            </a:r>
            <a:r>
              <a:rPr lang="es" sz="1600"/>
              <a:t>() Se ejecuta cuando se recibe una solicitud por el método POST. Este método debe ser sobreescrito para personalizar nuestro servlet.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doPut</a:t>
            </a:r>
            <a:r>
              <a:rPr lang="es" sz="1600"/>
              <a:t>(), </a:t>
            </a:r>
            <a:r>
              <a:rPr b="1" lang="es" sz="1600"/>
              <a:t>doDelete</a:t>
            </a:r>
            <a:r>
              <a:rPr lang="es" sz="1600"/>
              <a:t>()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Finalización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destroy</a:t>
            </a:r>
            <a:r>
              <a:rPr lang="es" sz="1600"/>
              <a:t>() se ejecuta una vez al finalizar el servlet.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Creando un servlet en Eclipse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En JavaResources-&gt;src, crear un Servlet (new-&gt;servlet) en un paquete distinto al de defecto.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Observar que se crean un par de métodos </a:t>
            </a:r>
            <a:r>
              <a:rPr lang="es" sz="1600">
                <a:solidFill>
                  <a:srgbClr val="0000FF"/>
                </a:solidFill>
              </a:rPr>
              <a:t>doGet(...)</a:t>
            </a:r>
            <a:r>
              <a:rPr lang="es" sz="1600"/>
              <a:t> y </a:t>
            </a:r>
            <a:r>
              <a:rPr lang="es" sz="1600">
                <a:solidFill>
                  <a:srgbClr val="0000FF"/>
                </a:solidFill>
              </a:rPr>
              <a:t>doPost(...)</a:t>
            </a:r>
            <a:r>
              <a:rPr lang="es" sz="1600"/>
              <a:t> que serán los que Tomcat invoque cuando detecte que se solicita la URI mapeada a este servlet (visible en la anotación </a:t>
            </a:r>
            <a:r>
              <a:rPr lang="es" sz="1600">
                <a:solidFill>
                  <a:srgbClr val="980000"/>
                </a:solidFill>
              </a:rPr>
              <a:t>@WebServlet({"</a:t>
            </a:r>
            <a:r>
              <a:rPr lang="es" sz="1600">
                <a:solidFill>
                  <a:srgbClr val="A64D79"/>
                </a:solidFill>
              </a:rPr>
              <a:t>/Uri</a:t>
            </a:r>
            <a:r>
              <a:rPr lang="es" sz="1600">
                <a:solidFill>
                  <a:srgbClr val="980000"/>
                </a:solidFill>
              </a:rPr>
              <a:t>"</a:t>
            </a:r>
            <a:r>
              <a:rPr lang="es" sz="1600">
                <a:solidFill>
                  <a:srgbClr val="A64D79"/>
                </a:solidFill>
              </a:rPr>
              <a:t>, </a:t>
            </a:r>
            <a:r>
              <a:rPr lang="es" sz="1600">
                <a:solidFill>
                  <a:srgbClr val="980000"/>
                </a:solidFill>
              </a:rPr>
              <a:t>"</a:t>
            </a:r>
            <a:r>
              <a:rPr lang="es" sz="1600">
                <a:solidFill>
                  <a:srgbClr val="A64D79"/>
                </a:solidFill>
              </a:rPr>
              <a:t>/OtraUri, ...</a:t>
            </a:r>
            <a:r>
              <a:rPr lang="es" sz="1600">
                <a:solidFill>
                  <a:srgbClr val="980000"/>
                </a:solidFill>
              </a:rPr>
              <a:t>"}) </a:t>
            </a:r>
            <a:r>
              <a:rPr lang="es" sz="1600"/>
              <a:t>o en la sección </a:t>
            </a:r>
            <a:r>
              <a:rPr lang="es" sz="1600">
                <a:solidFill>
                  <a:srgbClr val="38761D"/>
                </a:solidFill>
              </a:rPr>
              <a:t>“Deployment Descriptor -&gt; Servlet Mappings”</a:t>
            </a:r>
            <a:r>
              <a:rPr lang="es" sz="1600"/>
              <a:t>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0000FF"/>
                </a:solidFill>
              </a:rPr>
              <a:t>doGet(...)</a:t>
            </a:r>
            <a:r>
              <a:rPr lang="es" sz="1600"/>
              <a:t> se invocará si sólo llegan parámetros vía GET o no llegan parámetros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0000FF"/>
                </a:solidFill>
              </a:rPr>
              <a:t>doPost(...) </a:t>
            </a:r>
            <a:r>
              <a:rPr lang="es" sz="1600"/>
              <a:t>en el caso de que lleguen parámetros vía POST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Ambos métodos reciben como argumentos dos objetos llamados: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request</a:t>
            </a:r>
            <a:r>
              <a:rPr lang="es" sz="1600"/>
              <a:t>: encapsula toda la información de los datos provenientes del invocante (el navegador, normalmente).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response</a:t>
            </a:r>
            <a:r>
              <a:rPr lang="es" sz="1600"/>
              <a:t>: encapsula toda la información de los datos que enviaremos de vuelta al invocante.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Mandar una respuesta al invocante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57275" y="1274975"/>
            <a:ext cx="8229600" cy="154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  <a:buChar char="●"/>
            </a:pPr>
            <a:r>
              <a:rPr lang="es" sz="4800"/>
              <a:t>Ejemplo: Hola Mundo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25" y="2157475"/>
            <a:ext cx="7829899" cy="2811649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300"/>
              <a:t>Consulta de los parámetros de entrada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Valor único (text, radio button, etc.)</a:t>
            </a:r>
          </a:p>
          <a:p>
            <a:pPr indent="-3683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200">
                <a:solidFill>
                  <a:srgbClr val="0000FF"/>
                </a:solidFill>
              </a:rPr>
              <a:t>String </a:t>
            </a:r>
            <a:r>
              <a:rPr lang="es" sz="2200">
                <a:solidFill>
                  <a:srgbClr val="980000"/>
                </a:solidFill>
              </a:rPr>
              <a:t>nombre</a:t>
            </a:r>
            <a:r>
              <a:rPr lang="es" sz="2200">
                <a:solidFill>
                  <a:srgbClr val="0000FF"/>
                </a:solidFill>
              </a:rPr>
              <a:t> = request.getParameter("rbNombre");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Valores múltiples (checkboxes, select multiples, etc.)</a:t>
            </a:r>
          </a:p>
          <a:p>
            <a:pPr indent="-3429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800">
                <a:solidFill>
                  <a:srgbClr val="0000FF"/>
                </a:solidFill>
              </a:rPr>
              <a:t>String[ ] </a:t>
            </a:r>
            <a:r>
              <a:rPr lang="es" sz="1800">
                <a:solidFill>
                  <a:srgbClr val="980000"/>
                </a:solidFill>
              </a:rPr>
              <a:t>listaIdiomas</a:t>
            </a:r>
            <a:r>
              <a:rPr lang="es" sz="1800">
                <a:solidFill>
                  <a:srgbClr val="0000FF"/>
                </a:solidFill>
              </a:rPr>
              <a:t> = request.getParameterValues("ckIdioma[ ]");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Control de parámetros que no se envían.</a:t>
            </a:r>
          </a:p>
          <a:p>
            <a:pPr indent="-3683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200">
                <a:solidFill>
                  <a:srgbClr val="0000FF"/>
                </a:solidFill>
              </a:rPr>
              <a:t>if (</a:t>
            </a:r>
            <a:r>
              <a:rPr lang="es" sz="2200">
                <a:solidFill>
                  <a:srgbClr val="980000"/>
                </a:solidFill>
              </a:rPr>
              <a:t>listaIdiomas</a:t>
            </a:r>
            <a:r>
              <a:rPr lang="es" sz="2200">
                <a:solidFill>
                  <a:srgbClr val="0000FF"/>
                </a:solidFill>
              </a:rPr>
              <a:t> == null) { out.println("Idioma inválido"); }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Nombre de todos los parámetros de entrada</a:t>
            </a:r>
          </a:p>
          <a:p>
            <a:pPr indent="-3302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600">
                <a:solidFill>
                  <a:srgbClr val="0000FF"/>
                </a:solidFill>
              </a:rPr>
              <a:t>Enumeration&lt;String&gt; nombresParametros = request.getParameterNames( );</a:t>
            </a:r>
          </a:p>
          <a:p>
            <a:pPr indent="-3302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600">
                <a:solidFill>
                  <a:srgbClr val="000000"/>
                </a:solidFill>
              </a:rPr>
              <a:t>Las enumeraciones se pueden recorrer con un iterador o un </a:t>
            </a:r>
            <a:r>
              <a:rPr lang="es" sz="1600">
                <a:solidFill>
                  <a:srgbClr val="0000FF"/>
                </a:solidFill>
              </a:rPr>
              <a:t>for (... : …) {...}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Redirecciones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response.</a:t>
            </a:r>
            <a:r>
              <a:rPr lang="es" sz="2100">
                <a:solidFill>
                  <a:srgbClr val="0000FF"/>
                </a:solidFill>
              </a:rPr>
              <a:t>sendRedirect</a:t>
            </a:r>
            <a:r>
              <a:rPr lang="es" sz="2100">
                <a:solidFill>
                  <a:srgbClr val="980000"/>
                </a:solidFill>
              </a:rPr>
              <a:t>(“url”)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Redirige a “url”, mandando un código 300 por las cabeceras de respuesta. La redirección la hace el navegador</a:t>
            </a:r>
          </a:p>
          <a:p>
            <a:pPr indent="-361950" lvl="0" marL="4572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request.</a:t>
            </a:r>
            <a:r>
              <a:rPr lang="es" sz="2100">
                <a:solidFill>
                  <a:srgbClr val="0000FF"/>
                </a:solidFill>
              </a:rPr>
              <a:t>getRequestDispatcher</a:t>
            </a:r>
            <a:r>
              <a:rPr lang="es" sz="2100">
                <a:solidFill>
                  <a:srgbClr val="980000"/>
                </a:solidFill>
              </a:rPr>
              <a:t>(“url”).</a:t>
            </a:r>
            <a:r>
              <a:rPr lang="es" sz="2100">
                <a:solidFill>
                  <a:srgbClr val="0000FF"/>
                </a:solidFill>
              </a:rPr>
              <a:t>forward</a:t>
            </a:r>
            <a:r>
              <a:rPr lang="es" sz="2100">
                <a:solidFill>
                  <a:srgbClr val="980000"/>
                </a:solidFill>
              </a:rPr>
              <a:t>(request, response)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Redirige a “url” pasándole a dicha URL la misma información de petición y respuesta que tenía el servlet original.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La redirección la hace el servidor. En el navegador se sigue viendo la primera URL.</a:t>
            </a:r>
          </a:p>
          <a:p>
            <a:pPr indent="-361950" lvl="1" marL="914400">
              <a:spcBef>
                <a:spcPts val="0"/>
              </a:spcBef>
              <a:buSzPct val="100000"/>
            </a:pPr>
            <a:r>
              <a:rPr lang="es" sz="2100"/>
              <a:t>Muy útil para el diseño de controladores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Incluyendo HTML en servlets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El servlet debería hacer labor de “backend” en términos generales, y no dedicarse a enviar texto HTML “de vuelta” (para eso, ya están los JSP que veremos después)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Para mantener el código JAVA separado del HTML, se podría incluir un código HTML estático utilizando el comando: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>
                <a:solidFill>
                  <a:srgbClr val="980000"/>
                </a:solidFill>
              </a:rPr>
              <a:t>request</a:t>
            </a:r>
            <a:r>
              <a:rPr lang="es" sz="1800"/>
              <a:t>.</a:t>
            </a:r>
            <a:r>
              <a:rPr lang="es" sz="1800">
                <a:solidFill>
                  <a:srgbClr val="0000FF"/>
                </a:solidFill>
              </a:rPr>
              <a:t>getRequestDispatcher</a:t>
            </a:r>
            <a:r>
              <a:rPr lang="es" sz="1800"/>
              <a:t>("mi.html").</a:t>
            </a:r>
            <a:r>
              <a:rPr lang="es" sz="1800">
                <a:solidFill>
                  <a:srgbClr val="0000FF"/>
                </a:solidFill>
              </a:rPr>
              <a:t>include</a:t>
            </a:r>
            <a:r>
              <a:rPr lang="es" sz="1800"/>
              <a:t>(request, response)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2400"/>
              <a:t>El inconveniente es que no se pueden hacer más comandos de salida estándar aparte de éste.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Subiendo ficheros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182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Igual que en PHP, es importante incluir en el &lt;form&gt; de subida el atributo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enctype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="multipart/form-data"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Hay que “anotar” el servlet con la carpeta objetivo y el tamaño máximo.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@MultipartConfig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location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= "c:\\upload", 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maxFileSize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= 10485760L) </a:t>
            </a:r>
            <a:r>
              <a:rPr lang="es" sz="1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10MB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El archivo (proveniente del 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&lt;input type=”file” name=”miArchivo”&gt;</a:t>
            </a:r>
            <a:r>
              <a:rPr lang="es" sz="1200"/>
              <a:t>) se recupera así: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parteArchivo = 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request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getPart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("miArchivo");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Hay que renombrar el archivo temporal con el nombre original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Source Code Pro"/>
            </a:pP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parteArchivo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(nombreArchivo);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El nombre original del archivo se obtiene así.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00" y="3022150"/>
            <a:ext cx="5933338" cy="1903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