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F9BF6D0-B393-42BB-B083-11573A1A0EE0}">
  <a:tblStyle styleId="{3F9BF6D0-B393-42BB-B083-11573A1A0EE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A852F4D-D79D-4A98-BE97-3EEEA5825D54}" styleName="Table_1">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dictosaltrabajo.com/tutoriales/tutoriales.php?pagina=taglib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
              <a:t>Más información en </a:t>
            </a:r>
            <a:r>
              <a:rPr lang="es" u="sng">
                <a:solidFill>
                  <a:schemeClr val="hlink"/>
                </a:solidFill>
                <a:hlinkClick r:id="rId2"/>
              </a:rPr>
              <a:t>http://www.adictosaltrabajo.com/tutoriales/tutoriales.php?pagina=taglibs</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sz="1000">
              <a:solidFill>
                <a:schemeClr val="dk2"/>
              </a:solidFill>
              <a:highlight>
                <a:srgbClr val="EEEEEE"/>
              </a:highlight>
              <a:latin typeface="Consolas"/>
              <a:ea typeface="Consolas"/>
              <a:cs typeface="Consolas"/>
              <a:sym typeface="Consolas"/>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2" name="Shape 12"/>
          <p:cNvSpPr txBox="1"/>
          <p:nvPr>
            <p:ph type="ctrTitle"/>
          </p:nvPr>
        </p:nvSpPr>
        <p:spPr>
          <a:xfrm>
            <a:off x="685800" y="473108"/>
            <a:ext cx="7772400" cy="2842199"/>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896921"/>
            <a:ext cx="7772400" cy="460800"/>
          </a:xfrm>
          <a:prstGeom prst="rect">
            <a:avLst/>
          </a:prstGeom>
        </p:spPr>
        <p:txBody>
          <a:bodyPr anchorCtr="0" anchor="ctr" bIns="91425" lIns="91425" rIns="91425" tIns="91425"/>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p:txBody>
      </p:sp>
      <p:sp>
        <p:nvSpPr>
          <p:cNvPr id="14" name="Shape 14"/>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7" name="Shape 17"/>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3" name="Shape 23"/>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4" name="Shape 24"/>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7" name="Shape 27"/>
          <p:cNvSpPr txBox="1"/>
          <p:nvPr>
            <p:ph idx="2" type="body"/>
          </p:nvPr>
        </p:nvSpPr>
        <p:spPr>
          <a:xfrm>
            <a:off x="4761353"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1" name="Shape 31"/>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2" name="Shape 32"/>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372035" y="4276652"/>
            <a:ext cx="8399999" cy="649199"/>
          </a:xfrm>
          <a:prstGeom prst="rect">
            <a:avLst/>
          </a:prstGeom>
        </p:spPr>
        <p:txBody>
          <a:bodyPr anchorCtr="0" anchor="t" bIns="91425" lIns="91425" rIns="91425" tIns="91425"/>
          <a:lstStyle>
            <a:lvl1pPr lvl="0">
              <a:spcBef>
                <a:spcPts val="0"/>
              </a:spcBef>
              <a:buClr>
                <a:schemeClr val="lt1"/>
              </a:buClr>
              <a:buSzPct val="100000"/>
              <a:buNone/>
              <a:defRPr b="1" sz="2400">
                <a:solidFill>
                  <a:schemeClr val="lt1"/>
                </a:solidFill>
              </a:defRPr>
            </a:lvl1pPr>
          </a:lstStyle>
          <a:p/>
        </p:txBody>
      </p:sp>
      <p:sp>
        <p:nvSpPr>
          <p:cNvPr id="36" name="Shape 36"/>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7" name="Shape 37"/>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8" name="Shape 38"/>
        <p:cNvGrpSpPr/>
        <p:nvPr/>
      </p:nvGrpSpPr>
      <p:grpSpPr>
        <a:xfrm>
          <a:off x="0" y="0"/>
          <a:ext cx="0" cy="0"/>
          <a:chOff x="0" y="0"/>
          <a:chExt cx="0" cy="0"/>
        </a:xfrm>
      </p:grpSpPr>
      <p:sp>
        <p:nvSpPr>
          <p:cNvPr id="39" name="Shape 39"/>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40" name="Shape 4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39527"/>
            <a:ext cx="8229600" cy="857400"/>
          </a:xfrm>
          <a:prstGeom prst="rect">
            <a:avLst/>
          </a:prstGeom>
          <a:noFill/>
          <a:ln>
            <a:noFill/>
          </a:ln>
        </p:spPr>
        <p:txBody>
          <a:bodyPr anchorCtr="0" anchor="b" bIns="91425" lIns="91425" rIns="91425" tIns="91425"/>
          <a:lstStyle>
            <a:lvl1pPr lvl="0">
              <a:spcBef>
                <a:spcPts val="0"/>
              </a:spcBef>
              <a:buClr>
                <a:schemeClr val="dk2"/>
              </a:buClr>
              <a:buSzPct val="100000"/>
              <a:buNone/>
              <a:defRPr b="1" sz="3600">
                <a:solidFill>
                  <a:schemeClr val="dk2"/>
                </a:solidFill>
              </a:defRPr>
            </a:lvl1pPr>
            <a:lvl2pPr lvl="1">
              <a:spcBef>
                <a:spcPts val="0"/>
              </a:spcBef>
              <a:buClr>
                <a:schemeClr val="dk2"/>
              </a:buClr>
              <a:buSzPct val="100000"/>
              <a:buNone/>
              <a:defRPr b="1" sz="3600">
                <a:solidFill>
                  <a:schemeClr val="dk2"/>
                </a:solidFill>
              </a:defRPr>
            </a:lvl2pPr>
            <a:lvl3pPr lvl="2">
              <a:spcBef>
                <a:spcPts val="0"/>
              </a:spcBef>
              <a:buClr>
                <a:schemeClr val="dk2"/>
              </a:buClr>
              <a:buSzPct val="100000"/>
              <a:buNone/>
              <a:defRPr b="1" sz="3600">
                <a:solidFill>
                  <a:schemeClr val="dk2"/>
                </a:solidFill>
              </a:defRPr>
            </a:lvl3pPr>
            <a:lvl4pPr lvl="3">
              <a:spcBef>
                <a:spcPts val="0"/>
              </a:spcBef>
              <a:buClr>
                <a:schemeClr val="dk2"/>
              </a:buClr>
              <a:buSzPct val="100000"/>
              <a:buNone/>
              <a:defRPr b="1" sz="3600">
                <a:solidFill>
                  <a:schemeClr val="dk2"/>
                </a:solidFill>
              </a:defRPr>
            </a:lvl4pPr>
            <a:lvl5pPr lvl="4">
              <a:spcBef>
                <a:spcPts val="0"/>
              </a:spcBef>
              <a:buClr>
                <a:schemeClr val="dk2"/>
              </a:buClr>
              <a:buSzPct val="100000"/>
              <a:buNone/>
              <a:defRPr b="1" sz="3600">
                <a:solidFill>
                  <a:schemeClr val="dk2"/>
                </a:solidFill>
              </a:defRPr>
            </a:lvl5pPr>
            <a:lvl6pPr lvl="5">
              <a:spcBef>
                <a:spcPts val="0"/>
              </a:spcBef>
              <a:buClr>
                <a:schemeClr val="dk2"/>
              </a:buClr>
              <a:buSzPct val="100000"/>
              <a:buNone/>
              <a:defRPr b="1" sz="3600">
                <a:solidFill>
                  <a:schemeClr val="dk2"/>
                </a:solidFill>
              </a:defRPr>
            </a:lvl6pPr>
            <a:lvl7pPr lvl="6">
              <a:spcBef>
                <a:spcPts val="0"/>
              </a:spcBef>
              <a:buClr>
                <a:schemeClr val="dk2"/>
              </a:buClr>
              <a:buSzPct val="100000"/>
              <a:buNone/>
              <a:defRPr b="1" sz="3600">
                <a:solidFill>
                  <a:schemeClr val="dk2"/>
                </a:solidFill>
              </a:defRPr>
            </a:lvl7pPr>
            <a:lvl8pPr lvl="7">
              <a:spcBef>
                <a:spcPts val="0"/>
              </a:spcBef>
              <a:buClr>
                <a:schemeClr val="dk2"/>
              </a:buClr>
              <a:buSzPct val="100000"/>
              <a:buNone/>
              <a:defRPr b="1" sz="3600">
                <a:solidFill>
                  <a:schemeClr val="dk2"/>
                </a:solidFill>
              </a:defRPr>
            </a:lvl8pPr>
            <a:lvl9pPr lvl="8">
              <a:spcBef>
                <a:spcPts val="0"/>
              </a:spcBef>
              <a:buClr>
                <a:schemeClr val="dk2"/>
              </a:buClr>
              <a:buSzPct val="100000"/>
              <a:buNone/>
              <a:defRPr b="1" sz="3600">
                <a:solidFill>
                  <a:schemeClr val="dk2"/>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om.com/libreri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repo1.maven.org/maven2/jstl/jstl/1.2/jstl-1.2.jar" TargetMode="External"/><Relationship Id="rId4" Type="http://schemas.openxmlformats.org/officeDocument/2006/relationships/hyperlink" Target="http://docs.oracle.com/javaee/5/jstl/1.1/docs/tlddoc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ctrTitle"/>
          </p:nvPr>
        </p:nvSpPr>
        <p:spPr>
          <a:xfrm>
            <a:off x="685800" y="473108"/>
            <a:ext cx="7772400" cy="2842199"/>
          </a:xfrm>
          <a:prstGeom prst="rect">
            <a:avLst/>
          </a:prstGeom>
        </p:spPr>
        <p:txBody>
          <a:bodyPr anchorCtr="0" anchor="b" bIns="91425" lIns="91425" rIns="91425" tIns="91425">
            <a:noAutofit/>
          </a:bodyPr>
          <a:lstStyle/>
          <a:p>
            <a:pPr lvl="0">
              <a:spcBef>
                <a:spcPts val="0"/>
              </a:spcBef>
              <a:buNone/>
            </a:pPr>
            <a:r>
              <a:rPr lang="es"/>
              <a:t>JSP y JSTL</a:t>
            </a:r>
          </a:p>
        </p:txBody>
      </p:sp>
      <p:sp>
        <p:nvSpPr>
          <p:cNvPr id="46" name="Shape 46"/>
          <p:cNvSpPr txBox="1"/>
          <p:nvPr>
            <p:ph idx="1" type="subTitle"/>
          </p:nvPr>
        </p:nvSpPr>
        <p:spPr>
          <a:xfrm>
            <a:off x="685800" y="3896921"/>
            <a:ext cx="7772400" cy="460800"/>
          </a:xfrm>
          <a:prstGeom prst="rect">
            <a:avLst/>
          </a:prstGeom>
        </p:spPr>
        <p:txBody>
          <a:bodyPr anchorCtr="0" anchor="ctr" bIns="91425" lIns="91425" rIns="91425" tIns="91425">
            <a:noAutofit/>
          </a:bodyPr>
          <a:lstStyle/>
          <a:p>
            <a:pPr lvl="0">
              <a:spcBef>
                <a:spcPts val="0"/>
              </a:spcBef>
              <a:buNone/>
            </a:pPr>
            <a:r>
              <a:rPr lang="es"/>
              <a:t>Realizado por A.Garay (Dpto.de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Expresiones</a:t>
            </a:r>
          </a:p>
        </p:txBody>
      </p:sp>
      <p:sp>
        <p:nvSpPr>
          <p:cNvPr id="100" name="Shape 10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Hacen eco de cualquier expresión que pueda ser resuelta.</a:t>
            </a:r>
          </a:p>
          <a:p>
            <a:pPr indent="-228600" lvl="0" marL="457200" rtl="0">
              <a:spcBef>
                <a:spcPts val="0"/>
              </a:spcBef>
            </a:pPr>
            <a:r>
              <a:rPr lang="es"/>
              <a:t>Dos formas</a:t>
            </a:r>
          </a:p>
          <a:p>
            <a:pPr indent="-228600" lvl="1" marL="914400" rtl="0">
              <a:spcBef>
                <a:spcPts val="0"/>
              </a:spcBef>
            </a:pPr>
            <a:r>
              <a:rPr lang="es">
                <a:solidFill>
                  <a:srgbClr val="0000FF"/>
                </a:solidFill>
              </a:rPr>
              <a:t>&lt;%=</a:t>
            </a:r>
            <a:r>
              <a:rPr lang="es"/>
              <a:t>					</a:t>
            </a:r>
            <a:r>
              <a:rPr lang="es">
                <a:solidFill>
                  <a:srgbClr val="980000"/>
                </a:solidFill>
              </a:rPr>
              <a:t>expresión</a:t>
            </a:r>
            <a:r>
              <a:rPr lang="es"/>
              <a:t>		</a:t>
            </a:r>
            <a:r>
              <a:rPr lang="es">
                <a:solidFill>
                  <a:srgbClr val="0000FF"/>
                </a:solidFill>
              </a:rPr>
              <a:t>%&gt;</a:t>
            </a:r>
          </a:p>
          <a:p>
            <a:pPr indent="-228600" lvl="1" marL="914400" rtl="0">
              <a:spcBef>
                <a:spcPts val="0"/>
              </a:spcBef>
            </a:pPr>
            <a:r>
              <a:rPr lang="es">
                <a:solidFill>
                  <a:srgbClr val="0000FF"/>
                </a:solidFill>
              </a:rPr>
              <a:t>&lt;jsp:expression&gt;</a:t>
            </a:r>
            <a:r>
              <a:rPr lang="es"/>
              <a:t>	</a:t>
            </a:r>
            <a:r>
              <a:rPr lang="es">
                <a:solidFill>
                  <a:srgbClr val="980000"/>
                </a:solidFill>
              </a:rPr>
              <a:t>expresión</a:t>
            </a:r>
            <a:r>
              <a:rPr lang="es"/>
              <a:t>		</a:t>
            </a:r>
            <a:r>
              <a:rPr lang="es">
                <a:solidFill>
                  <a:srgbClr val="0000FF"/>
                </a:solidFill>
              </a:rPr>
              <a:t>&lt;/jsp:expression&gt;</a:t>
            </a:r>
          </a:p>
          <a:p>
            <a:pPr indent="-228600" lvl="0" marL="457200" rtl="0">
              <a:spcBef>
                <a:spcPts val="0"/>
              </a:spcBef>
            </a:pPr>
            <a:r>
              <a:rPr lang="es"/>
              <a:t>Ejemplo</a:t>
            </a:r>
          </a:p>
          <a:p>
            <a:pPr indent="-228600" lvl="1" marL="914400">
              <a:spcBef>
                <a:spcPts val="0"/>
              </a:spcBef>
            </a:pPr>
            <a:r>
              <a:rPr lang="es">
                <a:solidFill>
                  <a:srgbClr val="0000FF"/>
                </a:solidFill>
              </a:rPr>
              <a:t>&lt;%=</a:t>
            </a:r>
            <a:r>
              <a:rPr lang="es"/>
              <a:t>	doble(8)	</a:t>
            </a:r>
            <a:r>
              <a:rPr lang="es">
                <a:solidFill>
                  <a:srgbClr val="0000FF"/>
                </a:solidFill>
              </a:rPr>
              <a:t>%&gt;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Comentarios</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Son comentarios al código JSP que </a:t>
            </a:r>
            <a:r>
              <a:rPr lang="es" u="sng"/>
              <a:t>NO</a:t>
            </a:r>
            <a:r>
              <a:rPr lang="es"/>
              <a:t> se verán en la página HTML generada.</a:t>
            </a:r>
          </a:p>
          <a:p>
            <a:pPr indent="-228600" lvl="0" marL="457200">
              <a:spcBef>
                <a:spcPts val="0"/>
              </a:spcBef>
            </a:pPr>
            <a:r>
              <a:rPr lang="es">
                <a:solidFill>
                  <a:srgbClr val="0000FF"/>
                </a:solidFill>
              </a:rPr>
              <a:t>&lt;%-- </a:t>
            </a:r>
            <a:r>
              <a:rPr lang="es"/>
              <a:t>	</a:t>
            </a:r>
            <a:r>
              <a:rPr lang="es">
                <a:solidFill>
                  <a:srgbClr val="980000"/>
                </a:solidFill>
              </a:rPr>
              <a:t>comentario</a:t>
            </a:r>
            <a:r>
              <a:rPr lang="es"/>
              <a:t> 	</a:t>
            </a:r>
            <a:r>
              <a:rPr lang="es">
                <a:solidFill>
                  <a:srgbClr val="0000FF"/>
                </a:solidFill>
              </a:rPr>
              <a:t>--%&gt;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Directivas</a:t>
            </a:r>
          </a:p>
        </p:txBody>
      </p:sp>
      <p:sp>
        <p:nvSpPr>
          <p:cNvPr id="112" name="Shape 112"/>
          <p:cNvSpPr txBox="1"/>
          <p:nvPr>
            <p:ph idx="1" type="body"/>
          </p:nvPr>
        </p:nvSpPr>
        <p:spPr>
          <a:xfrm>
            <a:off x="5334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&lt;%@page 		%&gt;</a:t>
            </a:r>
          </a:p>
          <a:p>
            <a:pPr indent="-228600" lvl="0" marL="457200" rtl="0">
              <a:spcBef>
                <a:spcPts val="0"/>
              </a:spcBef>
            </a:pPr>
            <a:r>
              <a:rPr lang="es"/>
              <a:t>&lt;%@include 		%&gt;</a:t>
            </a:r>
          </a:p>
          <a:p>
            <a:pPr indent="-228600" lvl="0" marL="457200" rtl="0">
              <a:spcBef>
                <a:spcPts val="0"/>
              </a:spcBef>
            </a:pPr>
            <a:r>
              <a:rPr lang="es"/>
              <a:t>&lt;%@taglib 		%&gt;</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a:t>
            </a:r>
          </a:p>
        </p:txBody>
      </p:sp>
      <p:sp>
        <p:nvSpPr>
          <p:cNvPr id="118" name="Shape 11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Permite fijar propiedades generales del archivo JSP</a:t>
            </a:r>
          </a:p>
          <a:p>
            <a:pPr indent="-228600" lvl="1" marL="914400" rtl="0">
              <a:spcBef>
                <a:spcPts val="0"/>
              </a:spcBef>
            </a:pPr>
            <a:r>
              <a:rPr lang="es"/>
              <a:t>import</a:t>
            </a:r>
          </a:p>
          <a:p>
            <a:pPr indent="-228600" lvl="1" marL="914400" rtl="0">
              <a:spcBef>
                <a:spcPts val="0"/>
              </a:spcBef>
            </a:pPr>
            <a:r>
              <a:rPr lang="es"/>
              <a:t>contentType</a:t>
            </a:r>
          </a:p>
          <a:p>
            <a:pPr indent="-228600" lvl="1" marL="914400" rtl="0">
              <a:spcBef>
                <a:spcPts val="0"/>
              </a:spcBef>
            </a:pPr>
            <a:r>
              <a:rPr lang="es"/>
              <a:t>errorPage</a:t>
            </a:r>
          </a:p>
          <a:p>
            <a:pPr indent="-228600" lvl="1" marL="914400" rtl="0">
              <a:spcBef>
                <a:spcPts val="0"/>
              </a:spcBef>
            </a:pPr>
            <a:r>
              <a:rPr lang="es"/>
              <a:t>extends</a:t>
            </a:r>
          </a:p>
          <a:p>
            <a:pPr indent="-228600" lvl="1" marL="914400" rtl="0">
              <a:spcBef>
                <a:spcPts val="0"/>
              </a:spcBef>
            </a:pPr>
            <a:r>
              <a:rPr lang="es"/>
              <a:t>session</a:t>
            </a:r>
          </a:p>
          <a:p>
            <a:pPr indent="-228600" lvl="1" marL="914400" rtl="0">
              <a:spcBef>
                <a:spcPts val="0"/>
              </a:spcBef>
            </a:pPr>
            <a:r>
              <a:rPr lang="es"/>
              <a:t>language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import</a:t>
            </a:r>
          </a:p>
        </p:txBody>
      </p:sp>
      <p:sp>
        <p:nvSpPr>
          <p:cNvPr id="124" name="Shape 12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Indica qué clases (accesibles en nuestro classpath) se han de utilizar en este JSP</a:t>
            </a:r>
          </a:p>
          <a:p>
            <a:pPr indent="-228600" lvl="0" marL="457200" rtl="0">
              <a:spcBef>
                <a:spcPts val="0"/>
              </a:spcBef>
            </a:pPr>
            <a:r>
              <a:rPr lang="es"/>
              <a:t>Ejemplo</a:t>
            </a:r>
          </a:p>
          <a:p>
            <a:pPr indent="-228600" lvl="1" marL="914400">
              <a:spcBef>
                <a:spcPts val="0"/>
              </a:spcBef>
            </a:pPr>
            <a:r>
              <a:rPr lang="es">
                <a:solidFill>
                  <a:srgbClr val="0000FF"/>
                </a:solidFill>
              </a:rPr>
              <a:t>&lt;%@page</a:t>
            </a:r>
            <a:r>
              <a:rPr lang="es"/>
              <a:t> </a:t>
            </a:r>
            <a:r>
              <a:rPr lang="es">
                <a:solidFill>
                  <a:srgbClr val="980000"/>
                </a:solidFill>
              </a:rPr>
              <a:t>import</a:t>
            </a:r>
            <a:r>
              <a:rPr lang="es"/>
              <a:t>="java.util.Vector"	</a:t>
            </a:r>
            <a:r>
              <a:rPr lang="es">
                <a:solidFill>
                  <a:srgbClr val="0000FF"/>
                </a:solidFill>
              </a:rPr>
              <a:t>%&gt;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contentType</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Fija el tipo MIME y el juego de caracteres de la paǵina JSP</a:t>
            </a:r>
          </a:p>
          <a:p>
            <a:pPr indent="-228600" lvl="0" marL="457200" rtl="0">
              <a:spcBef>
                <a:spcPts val="0"/>
              </a:spcBef>
            </a:pPr>
            <a:r>
              <a:rPr lang="es"/>
              <a:t>Ejemplo</a:t>
            </a:r>
          </a:p>
          <a:p>
            <a:pPr indent="-368300" lvl="1" marL="914400" rtl="0">
              <a:spcBef>
                <a:spcPts val="0"/>
              </a:spcBef>
              <a:buSzPct val="100000"/>
            </a:pPr>
            <a:r>
              <a:rPr lang="es" sz="2200">
                <a:solidFill>
                  <a:srgbClr val="0000FF"/>
                </a:solidFill>
              </a:rPr>
              <a:t>&lt;%@page</a:t>
            </a:r>
            <a:r>
              <a:rPr lang="es" sz="2200"/>
              <a:t> </a:t>
            </a:r>
            <a:r>
              <a:rPr lang="es" sz="2200">
                <a:solidFill>
                  <a:srgbClr val="980000"/>
                </a:solidFill>
              </a:rPr>
              <a:t>contentType</a:t>
            </a:r>
            <a:r>
              <a:rPr lang="es" sz="2200"/>
              <a:t>="text/html;charset=UTF-8" </a:t>
            </a:r>
            <a:r>
              <a:rPr lang="es" sz="2200">
                <a:solidFill>
                  <a:srgbClr val="0000FF"/>
                </a:solidFill>
              </a:rPr>
              <a:t>%&gt;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sz="3300"/>
              <a:t>Directiva @page errorPage, isErrorPage</a:t>
            </a:r>
          </a:p>
        </p:txBody>
      </p:sp>
      <p:sp>
        <p:nvSpPr>
          <p:cNvPr id="136" name="Shape 13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Se usa para redirigir las excepciones no manejadas en esta página a la página indicada.</a:t>
            </a:r>
          </a:p>
          <a:p>
            <a:pPr indent="-228600" lvl="0" marL="457200" rtl="0">
              <a:spcBef>
                <a:spcPts val="0"/>
              </a:spcBef>
            </a:pPr>
            <a:r>
              <a:rPr lang="es"/>
              <a:t>Ejemplo</a:t>
            </a:r>
          </a:p>
          <a:p>
            <a:pPr indent="-228600" lvl="1" marL="914400" rtl="0">
              <a:spcBef>
                <a:spcPts val="0"/>
              </a:spcBef>
            </a:pPr>
            <a:r>
              <a:rPr lang="es">
                <a:solidFill>
                  <a:srgbClr val="0000FF"/>
                </a:solidFill>
              </a:rPr>
              <a:t> &lt;%@page</a:t>
            </a:r>
            <a:r>
              <a:rPr lang="es"/>
              <a:t> </a:t>
            </a:r>
            <a:r>
              <a:rPr lang="es">
                <a:solidFill>
                  <a:srgbClr val="980000"/>
                </a:solidFill>
              </a:rPr>
              <a:t>errorPage</a:t>
            </a:r>
            <a:r>
              <a:rPr lang="es">
                <a:solidFill>
                  <a:srgbClr val="000000"/>
                </a:solidFill>
              </a:rPr>
              <a:t>="error.jsp"</a:t>
            </a:r>
            <a:r>
              <a:rPr lang="es"/>
              <a:t> </a:t>
            </a:r>
            <a:r>
              <a:rPr lang="es">
                <a:solidFill>
                  <a:srgbClr val="0000FF"/>
                </a:solidFill>
              </a:rPr>
              <a:t>%&gt;</a:t>
            </a:r>
          </a:p>
          <a:p>
            <a:pPr indent="-228600" lvl="1" marL="914400" rtl="0">
              <a:spcBef>
                <a:spcPts val="0"/>
              </a:spcBef>
              <a:buClr>
                <a:srgbClr val="000000"/>
              </a:buClr>
            </a:pPr>
            <a:r>
              <a:rPr lang="es">
                <a:solidFill>
                  <a:srgbClr val="000000"/>
                </a:solidFill>
              </a:rPr>
              <a:t>En este ejemplo “error.jsp” deberá tener la directiva</a:t>
            </a:r>
          </a:p>
          <a:p>
            <a:pPr indent="-228600" lvl="2" marL="1371600">
              <a:spcBef>
                <a:spcPts val="0"/>
              </a:spcBef>
              <a:buClr>
                <a:srgbClr val="0000FF"/>
              </a:buClr>
            </a:pPr>
            <a:r>
              <a:rPr lang="es">
                <a:solidFill>
                  <a:srgbClr val="0000FF"/>
                </a:solidFill>
              </a:rPr>
              <a:t>&lt;%@page </a:t>
            </a:r>
            <a:r>
              <a:rPr lang="es">
                <a:solidFill>
                  <a:srgbClr val="980000"/>
                </a:solidFill>
              </a:rPr>
              <a:t>isErrorPage</a:t>
            </a:r>
            <a:r>
              <a:rPr lang="es">
                <a:solidFill>
                  <a:srgbClr val="000000"/>
                </a:solidFill>
              </a:rPr>
              <a:t>="true" </a:t>
            </a:r>
            <a:r>
              <a:rPr lang="es">
                <a:solidFill>
                  <a:srgbClr val="0000FF"/>
                </a:solidFill>
              </a:rPr>
              <a:t>%&gt;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extends</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Permite extender una clase mediante el mecanismo de herencia.</a:t>
            </a:r>
          </a:p>
          <a:p>
            <a:pPr indent="-228600" lvl="0" marL="457200" rtl="0">
              <a:spcBef>
                <a:spcPts val="0"/>
              </a:spcBef>
            </a:pPr>
            <a:r>
              <a:rPr lang="es"/>
              <a:t>Ejemplo</a:t>
            </a:r>
          </a:p>
          <a:p>
            <a:pPr indent="-393700" lvl="1" marL="914400" rtl="0">
              <a:spcBef>
                <a:spcPts val="0"/>
              </a:spcBef>
              <a:buSzPct val="100000"/>
            </a:pPr>
            <a:r>
              <a:rPr lang="es" sz="2600">
                <a:solidFill>
                  <a:srgbClr val="0000FF"/>
                </a:solidFill>
              </a:rPr>
              <a:t>&lt;%@page </a:t>
            </a:r>
            <a:r>
              <a:rPr lang="es" sz="2600">
                <a:solidFill>
                  <a:srgbClr val="980000"/>
                </a:solidFill>
              </a:rPr>
              <a:t>extends</a:t>
            </a:r>
            <a:r>
              <a:rPr lang="es" sz="2600"/>
              <a:t>= "unPaquete.UnaClase" </a:t>
            </a:r>
            <a:r>
              <a:rPr lang="es" sz="2600">
                <a:solidFill>
                  <a:srgbClr val="0000FF"/>
                </a:solidFill>
              </a:rPr>
              <a:t>%&gt;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session</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Indica si el objeto sesión está activo o no para esta página.</a:t>
            </a:r>
          </a:p>
          <a:p>
            <a:pPr indent="-228600" lvl="1" marL="914400" rtl="0">
              <a:spcBef>
                <a:spcPts val="0"/>
              </a:spcBef>
            </a:pPr>
            <a:r>
              <a:rPr lang="es"/>
              <a:t>¡¡OJO!! por defecto está activado y consume recursos. Si no se va a utilizar, conviene desactivarlo por motivos de rendimiento.</a:t>
            </a:r>
          </a:p>
          <a:p>
            <a:pPr indent="-228600" lvl="0" marL="457200" rtl="0">
              <a:spcBef>
                <a:spcPts val="0"/>
              </a:spcBef>
            </a:pPr>
            <a:r>
              <a:rPr lang="es"/>
              <a:t>Ejemplo</a:t>
            </a:r>
          </a:p>
          <a:p>
            <a:pPr indent="-228600" lvl="1" marL="914400">
              <a:spcBef>
                <a:spcPts val="0"/>
              </a:spcBef>
            </a:pPr>
            <a:r>
              <a:rPr lang="es">
                <a:solidFill>
                  <a:srgbClr val="0000FF"/>
                </a:solidFill>
              </a:rPr>
              <a:t>&lt;%@page </a:t>
            </a:r>
            <a:r>
              <a:rPr lang="es">
                <a:solidFill>
                  <a:srgbClr val="980000"/>
                </a:solidFill>
              </a:rPr>
              <a:t>session</a:t>
            </a:r>
            <a:r>
              <a:rPr lang="es"/>
              <a:t>="false" </a:t>
            </a:r>
            <a:r>
              <a:rPr lang="es">
                <a:solidFill>
                  <a:srgbClr val="0000FF"/>
                </a:solidFill>
              </a:rPr>
              <a:t>%&gt;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@page language</a:t>
            </a:r>
          </a:p>
        </p:txBody>
      </p:sp>
      <p:sp>
        <p:nvSpPr>
          <p:cNvPr id="154" name="Shape 1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lenguaje de programación que usa la página (sólo válido Java)</a:t>
            </a:r>
          </a:p>
          <a:p>
            <a:pPr indent="-228600" lvl="0" marL="457200" rtl="0">
              <a:spcBef>
                <a:spcPts val="0"/>
              </a:spcBef>
            </a:pPr>
            <a:r>
              <a:rPr lang="es"/>
              <a:t>Ejemplo</a:t>
            </a:r>
          </a:p>
          <a:p>
            <a:pPr indent="-412750" lvl="1" marL="914400" rtl="0">
              <a:spcBef>
                <a:spcPts val="0"/>
              </a:spcBef>
              <a:buSzPct val="100000"/>
            </a:pPr>
            <a:r>
              <a:rPr lang="es" sz="2900">
                <a:solidFill>
                  <a:srgbClr val="0000FF"/>
                </a:solidFill>
              </a:rPr>
              <a:t>&lt;%@page </a:t>
            </a:r>
            <a:r>
              <a:rPr lang="es" sz="2900">
                <a:solidFill>
                  <a:srgbClr val="980000"/>
                </a:solidFill>
              </a:rPr>
              <a:t>language</a:t>
            </a:r>
            <a:r>
              <a:rPr lang="es" sz="2900"/>
              <a:t>="java" </a:t>
            </a:r>
            <a:r>
              <a:rPr lang="es" sz="2900">
                <a:solidFill>
                  <a:srgbClr val="0000FF"/>
                </a:solidFill>
              </a:rPr>
              <a:t>%&gt;</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Resumen de contenidos</a:t>
            </a:r>
          </a:p>
        </p:txBody>
      </p:sp>
      <p:sp>
        <p:nvSpPr>
          <p:cNvPr id="52" name="Shape 52"/>
          <p:cNvSpPr txBox="1"/>
          <p:nvPr>
            <p:ph idx="1" type="body"/>
          </p:nvPr>
        </p:nvSpPr>
        <p:spPr>
          <a:xfrm>
            <a:off x="457200" y="1200150"/>
            <a:ext cx="8229600" cy="3777299"/>
          </a:xfrm>
          <a:prstGeom prst="rect">
            <a:avLst/>
          </a:prstGeom>
        </p:spPr>
        <p:txBody>
          <a:bodyPr anchorCtr="0" anchor="t" bIns="91425" lIns="91425" rIns="91425" tIns="91425">
            <a:noAutofit/>
          </a:bodyPr>
          <a:lstStyle/>
          <a:p>
            <a:pPr indent="-381000" lvl="0" marL="457200" rtl="0">
              <a:spcBef>
                <a:spcPts val="0"/>
              </a:spcBef>
              <a:buSzPct val="100000"/>
            </a:pPr>
            <a:r>
              <a:rPr lang="es" sz="2400"/>
              <a:t>Conceptos</a:t>
            </a:r>
          </a:p>
          <a:p>
            <a:pPr indent="-381000" lvl="0" marL="457200" rtl="0">
              <a:spcBef>
                <a:spcPts val="0"/>
              </a:spcBef>
              <a:buSzPct val="100000"/>
            </a:pPr>
            <a:r>
              <a:rPr lang="es" sz="2400"/>
              <a:t>Ciclo de vida. Ubicación</a:t>
            </a:r>
          </a:p>
          <a:p>
            <a:pPr indent="-381000" lvl="0" marL="457200" rtl="0">
              <a:spcBef>
                <a:spcPts val="0"/>
              </a:spcBef>
              <a:buSzPct val="100000"/>
            </a:pPr>
            <a:r>
              <a:rPr lang="es" sz="2400"/>
              <a:t>Tipos de etiquetas</a:t>
            </a:r>
          </a:p>
          <a:p>
            <a:pPr indent="-228600" lvl="1" marL="914400" rtl="0">
              <a:spcBef>
                <a:spcPts val="600"/>
              </a:spcBef>
            </a:pPr>
            <a:r>
              <a:rPr lang="es"/>
              <a:t>Scriptlets</a:t>
            </a:r>
          </a:p>
          <a:p>
            <a:pPr indent="-228600" lvl="1" marL="914400" rtl="0">
              <a:spcBef>
                <a:spcPts val="600"/>
              </a:spcBef>
            </a:pPr>
            <a:r>
              <a:rPr lang="es"/>
              <a:t>Declaraciones</a:t>
            </a:r>
          </a:p>
          <a:p>
            <a:pPr indent="-228600" lvl="1" marL="914400" rtl="0">
              <a:spcBef>
                <a:spcPts val="600"/>
              </a:spcBef>
            </a:pPr>
            <a:r>
              <a:rPr lang="es"/>
              <a:t>Expresiones</a:t>
            </a:r>
          </a:p>
          <a:p>
            <a:pPr indent="-228600" lvl="1" marL="914400" rtl="0">
              <a:spcBef>
                <a:spcPts val="600"/>
              </a:spcBef>
            </a:pPr>
            <a:r>
              <a:rPr lang="es"/>
              <a:t>Comentarios</a:t>
            </a:r>
          </a:p>
          <a:p>
            <a:pPr indent="-228600" lvl="1" marL="914400" rtl="0">
              <a:spcBef>
                <a:spcPts val="600"/>
              </a:spcBef>
            </a:pPr>
            <a:r>
              <a:rPr lang="es"/>
              <a:t>Directivas (page, include, taglib)</a:t>
            </a:r>
          </a:p>
          <a:p>
            <a:pPr indent="-228600" lvl="1" marL="914400" rtl="0">
              <a:spcBef>
                <a:spcPts val="600"/>
              </a:spcBef>
            </a:pPr>
            <a:r>
              <a:rPr lang="es"/>
              <a:t>Acciones</a:t>
            </a:r>
          </a:p>
          <a:p>
            <a:pPr indent="-381000" lvl="0" marL="457200" rtl="0">
              <a:spcBef>
                <a:spcPts val="600"/>
              </a:spcBef>
              <a:buSzPct val="100000"/>
            </a:pPr>
            <a:r>
              <a:rPr lang="es" sz="2400"/>
              <a:t>JSTL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Directiva &lt;%@include … %&gt;</a:t>
            </a:r>
          </a:p>
        </p:txBody>
      </p:sp>
      <p:sp>
        <p:nvSpPr>
          <p:cNvPr id="160" name="Shape 1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93700" lvl="0" marL="457200" rtl="0">
              <a:spcBef>
                <a:spcPts val="0"/>
              </a:spcBef>
              <a:buSzPct val="100000"/>
            </a:pPr>
            <a:r>
              <a:rPr lang="es" sz="2600"/>
              <a:t>Todos los contenidos incluidos en el JSP se "pegan" en el Servlet generado.</a:t>
            </a:r>
          </a:p>
          <a:p>
            <a:pPr indent="-393700" lvl="0" marL="457200" rtl="0">
              <a:spcBef>
                <a:spcPts val="0"/>
              </a:spcBef>
              <a:buSzPct val="100000"/>
            </a:pPr>
            <a:r>
              <a:rPr lang="es" sz="2600"/>
              <a:t>Sucede en "tiempo de traducción" y sólo se permiten contenidos estáticos.</a:t>
            </a:r>
          </a:p>
          <a:p>
            <a:pPr indent="-393700" lvl="0" marL="457200" rtl="0">
              <a:spcBef>
                <a:spcPts val="0"/>
              </a:spcBef>
              <a:buSzPct val="100000"/>
            </a:pPr>
            <a:r>
              <a:rPr lang="es" sz="2600"/>
              <a:t>Tiene un único atributo file, que permite indicar el nombre del archivo que se incluirá en el JSP en tiempo de traducción.</a:t>
            </a:r>
          </a:p>
          <a:p>
            <a:pPr indent="-393700" lvl="0" marL="457200" rtl="0">
              <a:spcBef>
                <a:spcPts val="0"/>
              </a:spcBef>
              <a:buSzPct val="100000"/>
            </a:pPr>
            <a:r>
              <a:rPr lang="es" sz="2600"/>
              <a:t>Ejemplo</a:t>
            </a:r>
          </a:p>
          <a:p>
            <a:pPr indent="-393700" lvl="1" marL="914400" rtl="0">
              <a:spcBef>
                <a:spcPts val="0"/>
              </a:spcBef>
              <a:buSzPct val="100000"/>
            </a:pPr>
            <a:r>
              <a:rPr lang="es" sz="2600">
                <a:solidFill>
                  <a:srgbClr val="0000FF"/>
                </a:solidFill>
              </a:rPr>
              <a:t>&lt;%@include </a:t>
            </a:r>
            <a:r>
              <a:rPr lang="es" sz="2600">
                <a:solidFill>
                  <a:srgbClr val="980000"/>
                </a:solidFill>
              </a:rPr>
              <a:t>file</a:t>
            </a:r>
            <a:r>
              <a:rPr lang="es" sz="2600"/>
              <a:t>= "cabecera.html" </a:t>
            </a:r>
            <a:r>
              <a:rPr lang="es" sz="2600">
                <a:solidFill>
                  <a:srgbClr val="0000FF"/>
                </a:solidFill>
              </a:rPr>
              <a:t>%&gt;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&lt;%@taglib … %&gt;</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Se usa para incluir bibliotecas de etiquetas en el JSP </a:t>
            </a:r>
            <a:r>
              <a:rPr lang="es" sz="2800"/>
              <a:t>(como JSTL, que veremos después)</a:t>
            </a:r>
          </a:p>
          <a:p>
            <a:pPr indent="-228600" lvl="0" marL="457200" rtl="0">
              <a:spcBef>
                <a:spcPts val="0"/>
              </a:spcBef>
            </a:pPr>
            <a:r>
              <a:rPr lang="es"/>
              <a:t>Atributos:</a:t>
            </a:r>
          </a:p>
          <a:p>
            <a:pPr indent="-228600" lvl="1" marL="914400" rtl="0">
              <a:spcBef>
                <a:spcPts val="0"/>
              </a:spcBef>
            </a:pPr>
            <a:r>
              <a:rPr lang="es"/>
              <a:t>uri: ubicación del TLD de la biblioteca</a:t>
            </a:r>
          </a:p>
          <a:p>
            <a:pPr indent="-228600" lvl="1" marL="914400" rtl="0">
              <a:spcBef>
                <a:spcPts val="0"/>
              </a:spcBef>
            </a:pPr>
            <a:r>
              <a:rPr lang="es"/>
              <a:t>prefix: prefijo de las etiquetas</a:t>
            </a:r>
          </a:p>
          <a:p>
            <a:pPr indent="-228600" lvl="0" marL="457200" rtl="0">
              <a:spcBef>
                <a:spcPts val="0"/>
              </a:spcBef>
            </a:pPr>
            <a:r>
              <a:rPr lang="es"/>
              <a:t>Ejemplo</a:t>
            </a:r>
          </a:p>
          <a:p>
            <a:pPr indent="-368300" lvl="1" marL="914400" rtl="0">
              <a:spcBef>
                <a:spcPts val="0"/>
              </a:spcBef>
              <a:buSzPct val="100000"/>
            </a:pPr>
            <a:r>
              <a:rPr lang="es" sz="2200">
                <a:solidFill>
                  <a:srgbClr val="0000FF"/>
                </a:solidFill>
              </a:rPr>
              <a:t>&lt;%@taglib</a:t>
            </a:r>
            <a:r>
              <a:rPr lang="es" sz="2200"/>
              <a:t> </a:t>
            </a:r>
            <a:r>
              <a:rPr lang="es" sz="2200">
                <a:solidFill>
                  <a:srgbClr val="980000"/>
                </a:solidFill>
              </a:rPr>
              <a:t>uri</a:t>
            </a:r>
            <a:r>
              <a:rPr lang="es" sz="2200"/>
              <a:t>=”</a:t>
            </a:r>
            <a:r>
              <a:rPr lang="es" sz="2200" u="sng">
                <a:solidFill>
                  <a:schemeClr val="hlink"/>
                </a:solidFill>
                <a:hlinkClick r:id="rId3"/>
              </a:rPr>
              <a:t>http://dom.com/libreria</a:t>
            </a:r>
            <a:r>
              <a:rPr lang="es" sz="2200"/>
              <a:t>” </a:t>
            </a:r>
            <a:r>
              <a:rPr lang="es" sz="2200">
                <a:solidFill>
                  <a:srgbClr val="980000"/>
                </a:solidFill>
              </a:rPr>
              <a:t>prefix</a:t>
            </a:r>
            <a:r>
              <a:rPr lang="es" sz="2200"/>
              <a:t>=”pref” </a:t>
            </a:r>
            <a:r>
              <a:rPr lang="es" sz="2200">
                <a:solidFill>
                  <a:srgbClr val="0000FF"/>
                </a:solidFill>
              </a:rPr>
              <a:t>%&gt;</a:t>
            </a:r>
          </a:p>
          <a:p>
            <a:pPr indent="-228600" lvl="1" marL="914400">
              <a:spcBef>
                <a:spcPts val="0"/>
              </a:spcBef>
            </a:pPr>
            <a:r>
              <a:rPr lang="es"/>
              <a:t>&lt;pref:mensaje /&gt;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Acciones (1/2)</a:t>
            </a:r>
          </a:p>
        </p:txBody>
      </p:sp>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Son etiquetas que realizan tareas concretas.</a:t>
            </a:r>
          </a:p>
          <a:p>
            <a:pPr indent="-228600" lvl="0" marL="457200" rtl="0">
              <a:spcBef>
                <a:spcPts val="0"/>
              </a:spcBef>
            </a:pPr>
            <a:r>
              <a:rPr lang="es"/>
              <a:t>Están en el espacio de nombres jsp :</a:t>
            </a:r>
          </a:p>
          <a:p>
            <a:pPr indent="-228600" lvl="0" marL="457200" rtl="0">
              <a:spcBef>
                <a:spcPts val="0"/>
              </a:spcBef>
            </a:pPr>
            <a:r>
              <a:rPr lang="es"/>
              <a:t>Ejemplo </a:t>
            </a:r>
          </a:p>
          <a:p>
            <a:pPr indent="-228600" lvl="1" marL="914400" rtl="0">
              <a:spcBef>
                <a:spcPts val="0"/>
              </a:spcBef>
            </a:pPr>
            <a:r>
              <a:rPr lang="es"/>
              <a:t>&lt;jsp:param&gt; ... &lt;/jsp:param&gt;</a:t>
            </a:r>
          </a:p>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Acciones (2/2)</a:t>
            </a:r>
          </a:p>
        </p:txBody>
      </p:sp>
      <p:graphicFrame>
        <p:nvGraphicFramePr>
          <p:cNvPr id="178" name="Shape 178"/>
          <p:cNvGraphicFramePr/>
          <p:nvPr/>
        </p:nvGraphicFramePr>
        <p:xfrm>
          <a:off x="434900" y="1192120"/>
          <a:ext cx="3000000" cy="3000000"/>
        </p:xfrm>
        <a:graphic>
          <a:graphicData uri="http://schemas.openxmlformats.org/drawingml/2006/table">
            <a:tbl>
              <a:tblPr>
                <a:noFill/>
                <a:tableStyleId>{3A852F4D-D79D-4A98-BE97-3EEEA5825D54}</a:tableStyleId>
              </a:tblPr>
              <a:tblGrid>
                <a:gridCol w="1755250"/>
                <a:gridCol w="6568000"/>
              </a:tblGrid>
              <a:tr h="340375">
                <a:tc>
                  <a:txBody>
                    <a:bodyPr>
                      <a:noAutofit/>
                    </a:bodyPr>
                    <a:lstStyle/>
                    <a:p>
                      <a:pPr lvl="0">
                        <a:spcBef>
                          <a:spcPts val="0"/>
                        </a:spcBef>
                        <a:buNone/>
                      </a:pPr>
                      <a:r>
                        <a:rPr lang="es" sz="900">
                          <a:solidFill>
                            <a:srgbClr val="0000FF"/>
                          </a:solidFill>
                        </a:rPr>
                        <a:t>jsp: include</a:t>
                      </a:r>
                    </a:p>
                  </a:txBody>
                  <a:tcPr marT="91425" marB="91425" marR="91425" marL="91425"/>
                </a:tc>
                <a:tc>
                  <a:txBody>
                    <a:bodyPr>
                      <a:noAutofit/>
                    </a:bodyPr>
                    <a:lstStyle/>
                    <a:p>
                      <a:pPr lvl="0">
                        <a:spcBef>
                          <a:spcPts val="0"/>
                        </a:spcBef>
                        <a:buNone/>
                      </a:pPr>
                      <a:r>
                        <a:rPr lang="es" sz="900"/>
                        <a:t>incluye un archivo, pudiéndose usar su código</a:t>
                      </a:r>
                    </a:p>
                  </a:txBody>
                  <a:tcPr marT="91425" marB="91425" marR="91425" marL="91425"/>
                </a:tc>
              </a:tr>
              <a:tr h="310200">
                <a:tc>
                  <a:txBody>
                    <a:bodyPr>
                      <a:noAutofit/>
                    </a:bodyPr>
                    <a:lstStyle/>
                    <a:p>
                      <a:pPr lvl="0">
                        <a:spcBef>
                          <a:spcPts val="0"/>
                        </a:spcBef>
                        <a:buNone/>
                      </a:pPr>
                      <a:r>
                        <a:rPr lang="es" sz="900">
                          <a:solidFill>
                            <a:srgbClr val="0000FF"/>
                          </a:solidFill>
                        </a:rPr>
                        <a:t>jsp: useBean</a:t>
                      </a:r>
                    </a:p>
                  </a:txBody>
                  <a:tcPr marT="91425" marB="91425" marR="91425" marL="91425"/>
                </a:tc>
                <a:tc>
                  <a:txBody>
                    <a:bodyPr>
                      <a:noAutofit/>
                    </a:bodyPr>
                    <a:lstStyle/>
                    <a:p>
                      <a:pPr lvl="0">
                        <a:spcBef>
                          <a:spcPts val="0"/>
                        </a:spcBef>
                        <a:buNone/>
                      </a:pPr>
                      <a:r>
                        <a:rPr lang="es" sz="900"/>
                        <a:t>instancia un bean</a:t>
                      </a:r>
                    </a:p>
                  </a:txBody>
                  <a:tcPr marT="91425" marB="91425" marR="91425" marL="91425"/>
                </a:tc>
              </a:tr>
              <a:tr h="310200">
                <a:tc>
                  <a:txBody>
                    <a:bodyPr>
                      <a:noAutofit/>
                    </a:bodyPr>
                    <a:lstStyle/>
                    <a:p>
                      <a:pPr lvl="0">
                        <a:spcBef>
                          <a:spcPts val="0"/>
                        </a:spcBef>
                        <a:buNone/>
                      </a:pPr>
                      <a:r>
                        <a:rPr lang="es" sz="900">
                          <a:solidFill>
                            <a:srgbClr val="0000FF"/>
                          </a:solidFill>
                        </a:rPr>
                        <a:t>jsp: setProperty</a:t>
                      </a:r>
                    </a:p>
                  </a:txBody>
                  <a:tcPr marT="91425" marB="91425" marR="91425" marL="91425"/>
                </a:tc>
                <a:tc>
                  <a:txBody>
                    <a:bodyPr>
                      <a:noAutofit/>
                    </a:bodyPr>
                    <a:lstStyle/>
                    <a:p>
                      <a:pPr lvl="0">
                        <a:spcBef>
                          <a:spcPts val="0"/>
                        </a:spcBef>
                        <a:buNone/>
                      </a:pPr>
                      <a:r>
                        <a:rPr lang="es" sz="900"/>
                        <a:t>establece el valor del atributo de un bean</a:t>
                      </a:r>
                    </a:p>
                  </a:txBody>
                  <a:tcPr marT="91425" marB="91425" marR="91425" marL="91425"/>
                </a:tc>
              </a:tr>
              <a:tr h="310200">
                <a:tc>
                  <a:txBody>
                    <a:bodyPr>
                      <a:noAutofit/>
                    </a:bodyPr>
                    <a:lstStyle/>
                    <a:p>
                      <a:pPr lvl="0">
                        <a:spcBef>
                          <a:spcPts val="0"/>
                        </a:spcBef>
                        <a:buNone/>
                      </a:pPr>
                      <a:r>
                        <a:rPr lang="es" sz="900">
                          <a:solidFill>
                            <a:srgbClr val="0000FF"/>
                          </a:solidFill>
                        </a:rPr>
                        <a:t>jsp: getProperty</a:t>
                      </a:r>
                    </a:p>
                  </a:txBody>
                  <a:tcPr marT="91425" marB="91425" marR="91425" marL="91425"/>
                </a:tc>
                <a:tc>
                  <a:txBody>
                    <a:bodyPr>
                      <a:noAutofit/>
                    </a:bodyPr>
                    <a:lstStyle/>
                    <a:p>
                      <a:pPr lvl="0">
                        <a:spcBef>
                          <a:spcPts val="0"/>
                        </a:spcBef>
                        <a:buNone/>
                      </a:pPr>
                      <a:r>
                        <a:rPr lang="es" sz="900"/>
                        <a:t>obtiene el valor del atributo de un bean</a:t>
                      </a:r>
                    </a:p>
                  </a:txBody>
                  <a:tcPr marT="91425" marB="91425" marR="91425" marL="91425"/>
                </a:tc>
              </a:tr>
              <a:tr h="310200">
                <a:tc>
                  <a:txBody>
                    <a:bodyPr>
                      <a:noAutofit/>
                    </a:bodyPr>
                    <a:lstStyle/>
                    <a:p>
                      <a:pPr lvl="0">
                        <a:spcBef>
                          <a:spcPts val="0"/>
                        </a:spcBef>
                        <a:buNone/>
                      </a:pPr>
                      <a:r>
                        <a:rPr lang="es" sz="900">
                          <a:solidFill>
                            <a:srgbClr val="0000FF"/>
                          </a:solidFill>
                        </a:rPr>
                        <a:t>jsp: forward</a:t>
                      </a:r>
                    </a:p>
                  </a:txBody>
                  <a:tcPr marT="91425" marB="91425" marR="91425" marL="91425"/>
                </a:tc>
                <a:tc>
                  <a:txBody>
                    <a:bodyPr>
                      <a:noAutofit/>
                    </a:bodyPr>
                    <a:lstStyle/>
                    <a:p>
                      <a:pPr lvl="0">
                        <a:spcBef>
                          <a:spcPts val="0"/>
                        </a:spcBef>
                        <a:buNone/>
                      </a:pPr>
                      <a:r>
                        <a:rPr lang="es" sz="900"/>
                        <a:t>redirige a una nueva página (.html, .jsp, servlet, etc.)</a:t>
                      </a:r>
                    </a:p>
                  </a:txBody>
                  <a:tcPr marT="91425" marB="91425" marR="91425" marL="91425"/>
                </a:tc>
              </a:tr>
              <a:tr h="310200">
                <a:tc>
                  <a:txBody>
                    <a:bodyPr>
                      <a:noAutofit/>
                    </a:bodyPr>
                    <a:lstStyle/>
                    <a:p>
                      <a:pPr lvl="0">
                        <a:spcBef>
                          <a:spcPts val="0"/>
                        </a:spcBef>
                        <a:buNone/>
                      </a:pPr>
                      <a:r>
                        <a:rPr lang="es" sz="900">
                          <a:solidFill>
                            <a:srgbClr val="0000FF"/>
                          </a:solidFill>
                        </a:rPr>
                        <a:t>jsp: plugin</a:t>
                      </a:r>
                    </a:p>
                  </a:txBody>
                  <a:tcPr marT="91425" marB="91425" marR="91425" marL="91425"/>
                </a:tc>
                <a:tc>
                  <a:txBody>
                    <a:bodyPr>
                      <a:noAutofit/>
                    </a:bodyPr>
                    <a:lstStyle/>
                    <a:p>
                      <a:pPr lvl="0">
                        <a:spcBef>
                          <a:spcPts val="0"/>
                        </a:spcBef>
                        <a:buNone/>
                      </a:pPr>
                      <a:r>
                        <a:t/>
                      </a:r>
                      <a:endParaRPr sz="900"/>
                    </a:p>
                  </a:txBody>
                  <a:tcPr marT="91425" marB="91425" marR="91425" marL="91425"/>
                </a:tc>
              </a:tr>
              <a:tr h="310200">
                <a:tc>
                  <a:txBody>
                    <a:bodyPr>
                      <a:noAutofit/>
                    </a:bodyPr>
                    <a:lstStyle/>
                    <a:p>
                      <a:pPr lvl="0">
                        <a:spcBef>
                          <a:spcPts val="0"/>
                        </a:spcBef>
                        <a:buNone/>
                      </a:pPr>
                      <a:r>
                        <a:rPr lang="es" sz="900">
                          <a:solidFill>
                            <a:srgbClr val="0000FF"/>
                          </a:solidFill>
                        </a:rPr>
                        <a:t>jsp: element</a:t>
                      </a:r>
                    </a:p>
                  </a:txBody>
                  <a:tcPr marT="91425" marB="91425" marR="91425" marL="91425"/>
                </a:tc>
                <a:tc>
                  <a:txBody>
                    <a:bodyPr>
                      <a:noAutofit/>
                    </a:bodyPr>
                    <a:lstStyle/>
                    <a:p>
                      <a:pPr lvl="0">
                        <a:spcBef>
                          <a:spcPts val="0"/>
                        </a:spcBef>
                        <a:buNone/>
                      </a:pPr>
                      <a:r>
                        <a:rPr lang="es" sz="900"/>
                        <a:t>define un elemento XML dinámicamente</a:t>
                      </a:r>
                    </a:p>
                  </a:txBody>
                  <a:tcPr marT="91425" marB="91425" marR="91425" marL="91425"/>
                </a:tc>
              </a:tr>
              <a:tr h="310200">
                <a:tc>
                  <a:txBody>
                    <a:bodyPr>
                      <a:noAutofit/>
                    </a:bodyPr>
                    <a:lstStyle/>
                    <a:p>
                      <a:pPr lvl="0">
                        <a:spcBef>
                          <a:spcPts val="0"/>
                        </a:spcBef>
                        <a:buNone/>
                      </a:pPr>
                      <a:r>
                        <a:rPr lang="es" sz="900">
                          <a:solidFill>
                            <a:srgbClr val="0000FF"/>
                          </a:solidFill>
                        </a:rPr>
                        <a:t>jsp: attribute</a:t>
                      </a:r>
                    </a:p>
                  </a:txBody>
                  <a:tcPr marT="91425" marB="91425" marR="91425" marL="91425"/>
                </a:tc>
                <a:tc>
                  <a:txBody>
                    <a:bodyPr>
                      <a:noAutofit/>
                    </a:bodyPr>
                    <a:lstStyle/>
                    <a:p>
                      <a:pPr lvl="0">
                        <a:spcBef>
                          <a:spcPts val="0"/>
                        </a:spcBef>
                        <a:buNone/>
                      </a:pPr>
                      <a:r>
                        <a:rPr lang="es" sz="900"/>
                        <a:t>define el atributo de un elemento XML dinámicamente</a:t>
                      </a:r>
                    </a:p>
                  </a:txBody>
                  <a:tcPr marT="91425" marB="91425" marR="91425" marL="91425"/>
                </a:tc>
              </a:tr>
              <a:tr h="310200">
                <a:tc>
                  <a:txBody>
                    <a:bodyPr>
                      <a:noAutofit/>
                    </a:bodyPr>
                    <a:lstStyle/>
                    <a:p>
                      <a:pPr lvl="0">
                        <a:spcBef>
                          <a:spcPts val="0"/>
                        </a:spcBef>
                        <a:buNone/>
                      </a:pPr>
                      <a:r>
                        <a:rPr lang="es" sz="900">
                          <a:solidFill>
                            <a:srgbClr val="0000FF"/>
                          </a:solidFill>
                        </a:rPr>
                        <a:t>jsp: body</a:t>
                      </a:r>
                    </a:p>
                  </a:txBody>
                  <a:tcPr marT="91425" marB="91425" marR="91425" marL="91425"/>
                </a:tc>
                <a:tc>
                  <a:txBody>
                    <a:bodyPr>
                      <a:noAutofit/>
                    </a:bodyPr>
                    <a:lstStyle/>
                    <a:p>
                      <a:pPr lvl="0">
                        <a:spcBef>
                          <a:spcPts val="0"/>
                        </a:spcBef>
                        <a:buNone/>
                      </a:pPr>
                      <a:r>
                        <a:rPr lang="es" sz="900"/>
                        <a:t>define un elemento body</a:t>
                      </a:r>
                    </a:p>
                  </a:txBody>
                  <a:tcPr marT="91425" marB="91425" marR="91425" marL="91425"/>
                </a:tc>
              </a:tr>
              <a:tr h="310200">
                <a:tc>
                  <a:txBody>
                    <a:bodyPr>
                      <a:noAutofit/>
                    </a:bodyPr>
                    <a:lstStyle/>
                    <a:p>
                      <a:pPr lvl="0">
                        <a:spcBef>
                          <a:spcPts val="0"/>
                        </a:spcBef>
                        <a:buNone/>
                      </a:pPr>
                      <a:r>
                        <a:rPr lang="es" sz="900">
                          <a:solidFill>
                            <a:srgbClr val="0000FF"/>
                          </a:solidFill>
                        </a:rPr>
                        <a:t>jsp: text</a:t>
                      </a:r>
                    </a:p>
                  </a:txBody>
                  <a:tcPr marT="91425" marB="91425" marR="91425" marL="91425"/>
                </a:tc>
                <a:tc>
                  <a:txBody>
                    <a:bodyPr>
                      <a:noAutofit/>
                    </a:bodyPr>
                    <a:lstStyle/>
                    <a:p>
                      <a:pPr lvl="0">
                        <a:spcBef>
                          <a:spcPts val="0"/>
                        </a:spcBef>
                        <a:buNone/>
                      </a:pPr>
                      <a:r>
                        <a:rPr lang="es" sz="900"/>
                        <a:t>escribe texto literal</a:t>
                      </a:r>
                    </a:p>
                  </a:txBody>
                  <a:tcPr marT="91425" marB="91425" marR="91425" marL="91425"/>
                </a:tc>
              </a:tr>
              <a:tr h="310200">
                <a:tc>
                  <a:txBody>
                    <a:bodyPr>
                      <a:noAutofit/>
                    </a:bodyPr>
                    <a:lstStyle/>
                    <a:p>
                      <a:pPr lvl="0">
                        <a:spcBef>
                          <a:spcPts val="0"/>
                        </a:spcBef>
                        <a:buNone/>
                      </a:pPr>
                      <a:r>
                        <a:rPr lang="es" sz="900">
                          <a:solidFill>
                            <a:srgbClr val="0000FF"/>
                          </a:solidFill>
                        </a:rPr>
                        <a:t>jsp: param</a:t>
                      </a:r>
                    </a:p>
                  </a:txBody>
                  <a:tcPr marT="91425" marB="91425" marR="91425" marL="91425"/>
                </a:tc>
                <a:tc>
                  <a:txBody>
                    <a:bodyPr>
                      <a:noAutofit/>
                    </a:bodyPr>
                    <a:lstStyle/>
                    <a:p>
                      <a:pPr lvl="0">
                        <a:spcBef>
                          <a:spcPts val="0"/>
                        </a:spcBef>
                        <a:buNone/>
                      </a:pPr>
                      <a:r>
                        <a:rPr lang="es" sz="900"/>
                        <a:t>añade un parámetro a la petición actual. Se puede usar dentro de bloques jsp:include, jsp:forward o jsp:params</a:t>
                      </a:r>
                    </a:p>
                  </a:txBody>
                  <a:tcPr marT="91425" marB="91425" marR="91425" marL="91425"/>
                </a:tc>
              </a:tr>
              <a:tr h="310200">
                <a:tc>
                  <a:txBody>
                    <a:bodyPr>
                      <a:noAutofit/>
                    </a:bodyPr>
                    <a:lstStyle/>
                    <a:p>
                      <a:pPr lvl="0">
                        <a:spcBef>
                          <a:spcPts val="0"/>
                        </a:spcBef>
                        <a:buNone/>
                      </a:pPr>
                      <a:r>
                        <a:rPr lang="es" sz="900">
                          <a:solidFill>
                            <a:srgbClr val="0000FF"/>
                          </a:solidFill>
                        </a:rPr>
                        <a:t>jsp: params</a:t>
                      </a:r>
                    </a:p>
                  </a:txBody>
                  <a:tcPr marT="91425" marB="91425" marR="91425" marL="91425"/>
                </a:tc>
                <a:tc>
                  <a:txBody>
                    <a:bodyPr>
                      <a:noAutofit/>
                    </a:bodyPr>
                    <a:lstStyle/>
                    <a:p>
                      <a:pPr lvl="0">
                        <a:spcBef>
                          <a:spcPts val="0"/>
                        </a:spcBef>
                        <a:buNone/>
                      </a:pPr>
                      <a:r>
                        <a:t/>
                      </a:r>
                      <a:endParaRPr sz="900"/>
                    </a:p>
                  </a:txBody>
                  <a:tcPr marT="91425" marB="91425" marR="91425" marL="91425"/>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Acciones &lt;jsp:include&gt;</a:t>
            </a:r>
          </a:p>
        </p:txBody>
      </p:sp>
      <p:sp>
        <p:nvSpPr>
          <p:cNvPr id="184" name="Shape 1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s" sz="2400"/>
              <a:t>Permite incluir contenidos estáticos y dinámicos (puede recibir parámetros con &lt;jsp:param&gt;)</a:t>
            </a:r>
          </a:p>
          <a:p>
            <a:pPr indent="-381000" lvl="0" marL="457200" rtl="0">
              <a:spcBef>
                <a:spcPts val="0"/>
              </a:spcBef>
              <a:buSzPct val="100000"/>
            </a:pPr>
            <a:r>
              <a:rPr lang="es" sz="2400"/>
              <a:t>Se produce la inclusión en "tiempo de ejecución" (al producirse la petición [request]).</a:t>
            </a:r>
          </a:p>
          <a:p>
            <a:pPr indent="-381000" lvl="0" marL="457200" rtl="0">
              <a:spcBef>
                <a:spcPts val="0"/>
              </a:spcBef>
              <a:buSzPct val="100000"/>
            </a:pPr>
            <a:r>
              <a:rPr lang="es" sz="2400"/>
              <a:t>Comparten los objetos request y response</a:t>
            </a:r>
          </a:p>
          <a:p>
            <a:pPr indent="-381000" lvl="0" marL="457200" rtl="0">
              <a:spcBef>
                <a:spcPts val="0"/>
              </a:spcBef>
              <a:buSzPct val="100000"/>
            </a:pPr>
            <a:r>
              <a:rPr lang="es" sz="2400"/>
              <a:t>El contenido incluido no aparece directamente en el Servlet generado.</a:t>
            </a:r>
          </a:p>
          <a:p>
            <a:pPr indent="-381000" lvl="0" marL="457200" rtl="0">
              <a:spcBef>
                <a:spcPts val="0"/>
              </a:spcBef>
              <a:buSzPct val="100000"/>
            </a:pPr>
            <a:r>
              <a:rPr lang="es" sz="2400"/>
              <a:t>Ejemplo</a:t>
            </a:r>
          </a:p>
          <a:p>
            <a:pPr indent="-228600" lvl="1" marL="914400" rtl="0">
              <a:spcBef>
                <a:spcPts val="0"/>
              </a:spcBef>
            </a:pPr>
            <a:r>
              <a:rPr lang="es">
                <a:solidFill>
                  <a:srgbClr val="0000FF"/>
                </a:solidFill>
              </a:rPr>
              <a:t>&lt;jsp:include</a:t>
            </a:r>
            <a:r>
              <a:rPr lang="es"/>
              <a:t> </a:t>
            </a:r>
            <a:r>
              <a:rPr lang="es">
                <a:solidFill>
                  <a:srgbClr val="980000"/>
                </a:solidFill>
              </a:rPr>
              <a:t>page</a:t>
            </a:r>
            <a:r>
              <a:rPr lang="es"/>
              <a:t>= "banner.jsp" </a:t>
            </a:r>
            <a:r>
              <a:rPr lang="es">
                <a:solidFill>
                  <a:srgbClr val="0000FF"/>
                </a:solidFill>
              </a:rPr>
              <a:t>/&gt;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Objetos implícitos</a:t>
            </a:r>
          </a:p>
        </p:txBody>
      </p:sp>
      <p:graphicFrame>
        <p:nvGraphicFramePr>
          <p:cNvPr id="190" name="Shape 190"/>
          <p:cNvGraphicFramePr/>
          <p:nvPr/>
        </p:nvGraphicFramePr>
        <p:xfrm>
          <a:off x="457200" y="1214800"/>
          <a:ext cx="3000000" cy="3000000"/>
        </p:xfrm>
        <a:graphic>
          <a:graphicData uri="http://schemas.openxmlformats.org/drawingml/2006/table">
            <a:tbl>
              <a:tblPr>
                <a:noFill/>
                <a:tableStyleId>{3A852F4D-D79D-4A98-BE97-3EEEA5825D54}</a:tableStyleId>
              </a:tblPr>
              <a:tblGrid>
                <a:gridCol w="5315975"/>
                <a:gridCol w="2966575"/>
              </a:tblGrid>
              <a:tr h="422175">
                <a:tc>
                  <a:txBody>
                    <a:bodyPr>
                      <a:noAutofit/>
                    </a:bodyPr>
                    <a:lstStyle/>
                    <a:p>
                      <a:pPr lvl="0">
                        <a:spcBef>
                          <a:spcPts val="0"/>
                        </a:spcBef>
                        <a:buNone/>
                      </a:pPr>
                      <a:r>
                        <a:rPr lang="es">
                          <a:solidFill>
                            <a:srgbClr val="0000FF"/>
                          </a:solidFill>
                        </a:rPr>
                        <a:t>request</a:t>
                      </a:r>
                    </a:p>
                  </a:txBody>
                  <a:tcPr marT="91425" marB="91425" marR="91425" marL="91425"/>
                </a:tc>
                <a:tc>
                  <a:txBody>
                    <a:bodyPr>
                      <a:noAutofit/>
                    </a:bodyPr>
                    <a:lstStyle/>
                    <a:p>
                      <a:pPr lvl="0">
                        <a:spcBef>
                          <a:spcPts val="0"/>
                        </a:spcBef>
                        <a:buNone/>
                      </a:pPr>
                      <a:r>
                        <a:rPr lang="es"/>
                        <a:t>solicitud del cliente</a:t>
                      </a:r>
                    </a:p>
                  </a:txBody>
                  <a:tcPr marT="91425" marB="91425" marR="91425" marL="91425"/>
                </a:tc>
              </a:tr>
              <a:tr h="422175">
                <a:tc>
                  <a:txBody>
                    <a:bodyPr>
                      <a:noAutofit/>
                    </a:bodyPr>
                    <a:lstStyle/>
                    <a:p>
                      <a:pPr lvl="0">
                        <a:spcBef>
                          <a:spcPts val="0"/>
                        </a:spcBef>
                        <a:buNone/>
                      </a:pPr>
                      <a:r>
                        <a:rPr lang="es">
                          <a:solidFill>
                            <a:srgbClr val="0000FF"/>
                          </a:solidFill>
                        </a:rPr>
                        <a:t>response</a:t>
                      </a:r>
                    </a:p>
                  </a:txBody>
                  <a:tcPr marT="91425" marB="91425" marR="91425" marL="91425"/>
                </a:tc>
                <a:tc>
                  <a:txBody>
                    <a:bodyPr>
                      <a:noAutofit/>
                    </a:bodyPr>
                    <a:lstStyle/>
                    <a:p>
                      <a:pPr lvl="0">
                        <a:spcBef>
                          <a:spcPts val="0"/>
                        </a:spcBef>
                        <a:buNone/>
                      </a:pPr>
                      <a:r>
                        <a:rPr lang="es"/>
                        <a:t>respuesta al cliente</a:t>
                      </a:r>
                    </a:p>
                  </a:txBody>
                  <a:tcPr marT="91425" marB="91425" marR="91425" marL="91425"/>
                </a:tc>
              </a:tr>
              <a:tr h="422175">
                <a:tc>
                  <a:txBody>
                    <a:bodyPr>
                      <a:noAutofit/>
                    </a:bodyPr>
                    <a:lstStyle/>
                    <a:p>
                      <a:pPr lvl="0">
                        <a:spcBef>
                          <a:spcPts val="0"/>
                        </a:spcBef>
                        <a:buNone/>
                      </a:pPr>
                      <a:r>
                        <a:rPr lang="es">
                          <a:solidFill>
                            <a:srgbClr val="0000FF"/>
                          </a:solidFill>
                        </a:rPr>
                        <a:t>out</a:t>
                      </a:r>
                    </a:p>
                  </a:txBody>
                  <a:tcPr marT="91425" marB="91425" marR="91425" marL="91425"/>
                </a:tc>
                <a:tc>
                  <a:txBody>
                    <a:bodyPr>
                      <a:noAutofit/>
                    </a:bodyPr>
                    <a:lstStyle/>
                    <a:p>
                      <a:pPr lvl="0">
                        <a:spcBef>
                          <a:spcPts val="0"/>
                        </a:spcBef>
                        <a:buNone/>
                      </a:pPr>
                      <a:r>
                        <a:rPr lang="es"/>
                        <a:t>salida al navegador</a:t>
                      </a:r>
                    </a:p>
                  </a:txBody>
                  <a:tcPr marT="91425" marB="91425" marR="91425" marL="91425"/>
                </a:tc>
              </a:tr>
              <a:tr h="422175">
                <a:tc>
                  <a:txBody>
                    <a:bodyPr>
                      <a:noAutofit/>
                    </a:bodyPr>
                    <a:lstStyle/>
                    <a:p>
                      <a:pPr lvl="0">
                        <a:spcBef>
                          <a:spcPts val="0"/>
                        </a:spcBef>
                        <a:buNone/>
                      </a:pPr>
                      <a:r>
                        <a:rPr lang="es">
                          <a:solidFill>
                            <a:srgbClr val="0000FF"/>
                          </a:solidFill>
                        </a:rPr>
                        <a:t>session</a:t>
                      </a:r>
                    </a:p>
                  </a:txBody>
                  <a:tcPr marT="91425" marB="91425" marR="91425" marL="91425"/>
                </a:tc>
                <a:tc>
                  <a:txBody>
                    <a:bodyPr>
                      <a:noAutofit/>
                    </a:bodyPr>
                    <a:lstStyle/>
                    <a:p>
                      <a:pPr lvl="0">
                        <a:spcBef>
                          <a:spcPts val="0"/>
                        </a:spcBef>
                        <a:buNone/>
                      </a:pPr>
                      <a:r>
                        <a:rPr lang="es"/>
                        <a:t>sesión</a:t>
                      </a:r>
                    </a:p>
                  </a:txBody>
                  <a:tcPr marT="91425" marB="91425" marR="91425" marL="91425"/>
                </a:tc>
              </a:tr>
              <a:tr h="422175">
                <a:tc>
                  <a:txBody>
                    <a:bodyPr>
                      <a:noAutofit/>
                    </a:bodyPr>
                    <a:lstStyle/>
                    <a:p>
                      <a:pPr lvl="0">
                        <a:spcBef>
                          <a:spcPts val="0"/>
                        </a:spcBef>
                        <a:buNone/>
                      </a:pPr>
                      <a:r>
                        <a:rPr lang="es">
                          <a:solidFill>
                            <a:srgbClr val="0000FF"/>
                          </a:solidFill>
                        </a:rPr>
                        <a:t>application</a:t>
                      </a:r>
                    </a:p>
                  </a:txBody>
                  <a:tcPr marT="91425" marB="91425" marR="91425" marL="91425"/>
                </a:tc>
                <a:tc>
                  <a:txBody>
                    <a:bodyPr>
                      <a:noAutofit/>
                    </a:bodyPr>
                    <a:lstStyle/>
                    <a:p>
                      <a:pPr lvl="0">
                        <a:spcBef>
                          <a:spcPts val="0"/>
                        </a:spcBef>
                        <a:buNone/>
                      </a:pPr>
                      <a:r>
                        <a:rPr lang="es"/>
                        <a:t>ServletContext (get/setAttribute)</a:t>
                      </a:r>
                    </a:p>
                  </a:txBody>
                  <a:tcPr marT="91425" marB="91425" marR="91425" marL="91425"/>
                </a:tc>
              </a:tr>
              <a:tr h="422175">
                <a:tc>
                  <a:txBody>
                    <a:bodyPr>
                      <a:noAutofit/>
                    </a:bodyPr>
                    <a:lstStyle/>
                    <a:p>
                      <a:pPr lvl="0">
                        <a:spcBef>
                          <a:spcPts val="0"/>
                        </a:spcBef>
                        <a:buNone/>
                      </a:pPr>
                      <a:r>
                        <a:rPr lang="es">
                          <a:solidFill>
                            <a:srgbClr val="0000FF"/>
                          </a:solidFill>
                        </a:rPr>
                        <a:t>config</a:t>
                      </a:r>
                    </a:p>
                  </a:txBody>
                  <a:tcPr marT="91425" marB="91425" marR="91425" marL="91425"/>
                </a:tc>
                <a:tc>
                  <a:txBody>
                    <a:bodyPr>
                      <a:noAutofit/>
                    </a:bodyPr>
                    <a:lstStyle/>
                    <a:p>
                      <a:pPr lvl="0">
                        <a:spcBef>
                          <a:spcPts val="0"/>
                        </a:spcBef>
                        <a:buNone/>
                      </a:pPr>
                      <a:r>
                        <a:rPr lang="es"/>
                        <a:t>ServletConfig</a:t>
                      </a:r>
                    </a:p>
                  </a:txBody>
                  <a:tcPr marT="91425" marB="91425" marR="91425" marL="91425"/>
                </a:tc>
              </a:tr>
              <a:tr h="422175">
                <a:tc>
                  <a:txBody>
                    <a:bodyPr>
                      <a:noAutofit/>
                    </a:bodyPr>
                    <a:lstStyle/>
                    <a:p>
                      <a:pPr lvl="0">
                        <a:spcBef>
                          <a:spcPts val="0"/>
                        </a:spcBef>
                        <a:buNone/>
                      </a:pPr>
                      <a:r>
                        <a:rPr lang="es">
                          <a:solidFill>
                            <a:srgbClr val="0000FF"/>
                          </a:solidFill>
                        </a:rPr>
                        <a:t>pageContext, servletContext</a:t>
                      </a:r>
                    </a:p>
                  </a:txBody>
                  <a:tcPr marT="91425" marB="91425" marR="91425" marL="91425"/>
                </a:tc>
                <a:tc>
                  <a:txBody>
                    <a:bodyPr>
                      <a:noAutofit/>
                    </a:bodyPr>
                    <a:lstStyle/>
                    <a:p>
                      <a:pPr lvl="0">
                        <a:spcBef>
                          <a:spcPts val="0"/>
                        </a:spcBef>
                        <a:buNone/>
                      </a:pPr>
                      <a:r>
                        <a:rPr lang="es"/>
                        <a:t>PageContext</a:t>
                      </a:r>
                    </a:p>
                  </a:txBody>
                  <a:tcPr marT="91425" marB="91425" marR="91425" marL="91425"/>
                </a:tc>
              </a:tr>
              <a:tr h="422175">
                <a:tc>
                  <a:txBody>
                    <a:bodyPr>
                      <a:noAutofit/>
                    </a:bodyPr>
                    <a:lstStyle/>
                    <a:p>
                      <a:pPr lvl="0">
                        <a:spcBef>
                          <a:spcPts val="0"/>
                        </a:spcBef>
                        <a:buNone/>
                      </a:pPr>
                      <a:r>
                        <a:rPr lang="es">
                          <a:solidFill>
                            <a:srgbClr val="0000FF"/>
                          </a:solidFill>
                        </a:rPr>
                        <a:t>pageScope, requestScope, sessionScope, applicationScope</a:t>
                      </a:r>
                    </a:p>
                  </a:txBody>
                  <a:tcPr marT="91425" marB="91425" marR="91425" marL="91425"/>
                </a:tc>
                <a:tc>
                  <a:txBody>
                    <a:bodyPr>
                      <a:noAutofit/>
                    </a:bodyPr>
                    <a:lstStyle/>
                    <a:p>
                      <a:pPr lvl="0">
                        <a:spcBef>
                          <a:spcPts val="0"/>
                        </a:spcBef>
                        <a:buNone/>
                      </a:pPr>
                      <a:r>
                        <a:t/>
                      </a:r>
                      <a:endParaRPr/>
                    </a:p>
                  </a:txBody>
                  <a:tcPr marT="91425" marB="91425" marR="91425" marL="91425"/>
                </a:tc>
              </a:tr>
              <a:tr h="422175">
                <a:tc>
                  <a:txBody>
                    <a:bodyPr>
                      <a:noAutofit/>
                    </a:bodyPr>
                    <a:lstStyle/>
                    <a:p>
                      <a:pPr lvl="0">
                        <a:spcBef>
                          <a:spcPts val="0"/>
                        </a:spcBef>
                        <a:buNone/>
                      </a:pPr>
                      <a:r>
                        <a:rPr lang="es">
                          <a:solidFill>
                            <a:srgbClr val="0000FF"/>
                          </a:solidFill>
                        </a:rPr>
                        <a:t>exception</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72035" y="4276652"/>
            <a:ext cx="8399999" cy="649199"/>
          </a:xfrm>
          <a:prstGeom prst="rect">
            <a:avLst/>
          </a:prstGeom>
        </p:spPr>
        <p:txBody>
          <a:bodyPr anchorCtr="0" anchor="t" bIns="91425" lIns="91425" rIns="91425" tIns="91425">
            <a:noAutofit/>
          </a:bodyPr>
          <a:lstStyle/>
          <a:p>
            <a:pPr lvl="0">
              <a:spcBef>
                <a:spcPts val="0"/>
              </a:spcBef>
              <a:buNone/>
            </a:pPr>
            <a:r>
              <a:rPr lang="es"/>
              <a:t>JSTL: JavaServerPages Standard Tag Library</a:t>
            </a:r>
          </a:p>
        </p:txBody>
      </p:sp>
      <p:pic>
        <p:nvPicPr>
          <p:cNvPr id="196" name="Shape 196"/>
          <p:cNvPicPr preferRelativeResize="0"/>
          <p:nvPr/>
        </p:nvPicPr>
        <p:blipFill>
          <a:blip r:embed="rId3">
            <a:alphaModFix/>
          </a:blip>
          <a:stretch>
            <a:fillRect/>
          </a:stretch>
        </p:blipFill>
        <p:spPr>
          <a:xfrm>
            <a:off x="2553200" y="234025"/>
            <a:ext cx="3836025" cy="38360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sz="2800"/>
              <a:t>JSTL: JavaServerPages Standard Tag Library</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Son un conjunto de librerías estándar de etiquetas que se pueden cargar en el contexto de un fichero JSP para simplificar la sintaxis del mismo.</a:t>
            </a:r>
          </a:p>
          <a:p>
            <a:pPr indent="-228600" lvl="0" marL="457200" rtl="0">
              <a:spcBef>
                <a:spcPts val="0"/>
              </a:spcBef>
            </a:pPr>
            <a:r>
              <a:rPr lang="es"/>
              <a:t>Hace casi innecesaria la necesidad de scriptlets</a:t>
            </a:r>
          </a:p>
          <a:p>
            <a:pPr indent="-228600" lvl="0" marL="457200">
              <a:spcBef>
                <a:spcPts val="0"/>
              </a:spcBef>
            </a:pPr>
            <a:r>
              <a:rPr lang="es"/>
              <a:t>Hace más comprensible la sintaxis para un no-programador</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Instalación</a:t>
            </a:r>
          </a:p>
        </p:txBody>
      </p:sp>
      <p:sp>
        <p:nvSpPr>
          <p:cNvPr id="208" name="Shape 20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Descargar jstl-X.Y.jar del repositorio </a:t>
            </a:r>
            <a:r>
              <a:rPr lang="es" sz="2400" u="sng">
                <a:solidFill>
                  <a:schemeClr val="hlink"/>
                </a:solidFill>
                <a:hlinkClick r:id="rId3"/>
              </a:rPr>
              <a:t>http://repo1.maven.org/maven2/jstl/jstl/1.2/jstl-1.2.jar</a:t>
            </a:r>
          </a:p>
          <a:p>
            <a:pPr indent="-228600" lvl="1" marL="914400" rtl="0">
              <a:spcBef>
                <a:spcPts val="0"/>
              </a:spcBef>
            </a:pPr>
            <a:r>
              <a:rPr lang="es"/>
              <a:t>Incluirlo en WEB-INF/lib</a:t>
            </a:r>
          </a:p>
          <a:p>
            <a:pPr indent="-228600" lvl="0" marL="457200" rtl="0">
              <a:spcBef>
                <a:spcPts val="0"/>
              </a:spcBef>
            </a:pPr>
            <a:r>
              <a:rPr lang="es"/>
              <a:t>Añadir al principio de nuestro JSP el siguiente taglib</a:t>
            </a:r>
          </a:p>
          <a:p>
            <a:pPr indent="-349250" lvl="1" marL="914400" rtl="0">
              <a:spcBef>
                <a:spcPts val="0"/>
              </a:spcBef>
              <a:buSzPct val="100000"/>
            </a:pPr>
            <a:r>
              <a:rPr lang="es" sz="1900">
                <a:solidFill>
                  <a:srgbClr val="0000FF"/>
                </a:solidFill>
              </a:rPr>
              <a:t>&lt;%@ taglib</a:t>
            </a:r>
            <a:r>
              <a:rPr lang="es" sz="1900"/>
              <a:t> </a:t>
            </a:r>
            <a:r>
              <a:rPr lang="es" sz="1900">
                <a:solidFill>
                  <a:srgbClr val="980000"/>
                </a:solidFill>
              </a:rPr>
              <a:t>prefix</a:t>
            </a:r>
            <a:r>
              <a:rPr lang="es" sz="1900"/>
              <a:t>="c" </a:t>
            </a:r>
            <a:r>
              <a:rPr lang="es" sz="1900">
                <a:solidFill>
                  <a:srgbClr val="980000"/>
                </a:solidFill>
              </a:rPr>
              <a:t>uri</a:t>
            </a:r>
            <a:r>
              <a:rPr lang="es" sz="1900"/>
              <a:t>="http://java.sun.com/jstl/core_rt" </a:t>
            </a:r>
            <a:r>
              <a:rPr lang="es" sz="1900">
                <a:solidFill>
                  <a:srgbClr val="0000FF"/>
                </a:solidFill>
              </a:rPr>
              <a:t>%&gt;</a:t>
            </a:r>
          </a:p>
          <a:p>
            <a:pPr indent="-228600" lvl="0" marL="457200" rtl="0">
              <a:spcBef>
                <a:spcPts val="0"/>
              </a:spcBef>
              <a:buClr>
                <a:srgbClr val="000000"/>
              </a:buClr>
            </a:pPr>
            <a:r>
              <a:rPr lang="es">
                <a:solidFill>
                  <a:srgbClr val="000000"/>
                </a:solidFill>
              </a:rPr>
              <a:t>Documentación completa en:</a:t>
            </a:r>
          </a:p>
          <a:p>
            <a:pPr indent="-349250" lvl="1" marL="914400">
              <a:spcBef>
                <a:spcPts val="0"/>
              </a:spcBef>
              <a:buClr>
                <a:srgbClr val="0000FF"/>
              </a:buClr>
              <a:buSzPct val="100000"/>
            </a:pPr>
            <a:r>
              <a:rPr lang="es" sz="1900" u="sng">
                <a:solidFill>
                  <a:schemeClr val="hlink"/>
                </a:solidFill>
                <a:hlinkClick r:id="rId4"/>
              </a:rPr>
              <a:t>http://docs.oracle.com/javaee/5/jstl/1.1/docs/tlddocs/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Etiquetas básicas</a:t>
            </a:r>
          </a:p>
        </p:txBody>
      </p:sp>
      <p:graphicFrame>
        <p:nvGraphicFramePr>
          <p:cNvPr id="214" name="Shape 214"/>
          <p:cNvGraphicFramePr/>
          <p:nvPr/>
        </p:nvGraphicFramePr>
        <p:xfrm>
          <a:off x="457200" y="1207800"/>
          <a:ext cx="3000000" cy="3000000"/>
        </p:xfrm>
        <a:graphic>
          <a:graphicData uri="http://schemas.openxmlformats.org/drawingml/2006/table">
            <a:tbl>
              <a:tblPr>
                <a:noFill/>
                <a:tableStyleId>{3A852F4D-D79D-4A98-BE97-3EEEA5825D54}</a:tableStyleId>
              </a:tblPr>
              <a:tblGrid>
                <a:gridCol w="3943575"/>
                <a:gridCol w="4102925"/>
              </a:tblGrid>
              <a:tr h="1051025">
                <a:tc>
                  <a:txBody>
                    <a:bodyPr>
                      <a:noAutofit/>
                    </a:bodyPr>
                    <a:lstStyle/>
                    <a:p>
                      <a:pPr lvl="0">
                        <a:spcBef>
                          <a:spcPts val="0"/>
                        </a:spcBef>
                        <a:buNone/>
                      </a:pPr>
                      <a:r>
                        <a:rPr lang="es">
                          <a:solidFill>
                            <a:srgbClr val="A64D79"/>
                          </a:solidFill>
                        </a:rPr>
                        <a:t>${variable}</a:t>
                      </a:r>
                    </a:p>
                  </a:txBody>
                  <a:tcPr marT="91425" marB="91425" marR="91425" marL="91425" anchor="ctr"/>
                </a:tc>
                <a:tc>
                  <a:txBody>
                    <a:bodyPr>
                      <a:noAutofit/>
                    </a:bodyPr>
                    <a:lstStyle/>
                    <a:p>
                      <a:pPr indent="-228600" lvl="0" marL="457200" rtl="0">
                        <a:spcBef>
                          <a:spcPts val="0"/>
                        </a:spcBef>
                        <a:buChar char="●"/>
                      </a:pPr>
                      <a:r>
                        <a:rPr lang="es"/>
                        <a:t>Hace eco del valor de una variable.</a:t>
                      </a:r>
                    </a:p>
                    <a:p>
                      <a:pPr indent="-228600" lvl="0" marL="457200">
                        <a:spcBef>
                          <a:spcPts val="0"/>
                        </a:spcBef>
                        <a:buChar char="●"/>
                      </a:pPr>
                      <a:r>
                        <a:rPr lang="es"/>
                        <a:t>“variable” puede ser el nombre de un atributo pasado vía “request”</a:t>
                      </a:r>
                    </a:p>
                  </a:txBody>
                  <a:tcPr marT="91425" marB="91425" marR="91425" marL="91425" anchor="ctr"/>
                </a:tc>
              </a:tr>
              <a:tr h="1513025">
                <a:tc>
                  <a:txBody>
                    <a:bodyPr>
                      <a:noAutofit/>
                    </a:bodyPr>
                    <a:lstStyle/>
                    <a:p>
                      <a:pPr lvl="0" rtl="0">
                        <a:spcBef>
                          <a:spcPts val="0"/>
                        </a:spcBef>
                        <a:buNone/>
                      </a:pPr>
                      <a:r>
                        <a:rPr lang="es">
                          <a:solidFill>
                            <a:srgbClr val="0000FF"/>
                          </a:solidFill>
                        </a:rPr>
                        <a:t>&lt;c:forEach</a:t>
                      </a:r>
                      <a:r>
                        <a:rPr lang="es"/>
                        <a:t> </a:t>
                      </a:r>
                      <a:r>
                        <a:rPr lang="es">
                          <a:solidFill>
                            <a:srgbClr val="980000"/>
                          </a:solidFill>
                        </a:rPr>
                        <a:t>var</a:t>
                      </a:r>
                      <a:r>
                        <a:rPr lang="es"/>
                        <a:t>="objeto" </a:t>
                      </a:r>
                      <a:r>
                        <a:rPr lang="es">
                          <a:solidFill>
                            <a:srgbClr val="980000"/>
                          </a:solidFill>
                        </a:rPr>
                        <a:t>items</a:t>
                      </a:r>
                      <a:r>
                        <a:rPr lang="es"/>
                        <a:t>="</a:t>
                      </a:r>
                      <a:r>
                        <a:rPr lang="es">
                          <a:solidFill>
                            <a:srgbClr val="741B47"/>
                          </a:solidFill>
                        </a:rPr>
                        <a:t>${lista}</a:t>
                      </a:r>
                      <a:r>
                        <a:rPr lang="es"/>
                        <a:t>"</a:t>
                      </a:r>
                      <a:r>
                        <a:rPr lang="es">
                          <a:solidFill>
                            <a:srgbClr val="0000FF"/>
                          </a:solidFill>
                        </a:rPr>
                        <a:t>&gt;</a:t>
                      </a:r>
                    </a:p>
                    <a:p>
                      <a:pPr lvl="0" rtl="0">
                        <a:spcBef>
                          <a:spcPts val="0"/>
                        </a:spcBef>
                        <a:buNone/>
                      </a:pPr>
                      <a:r>
                        <a:rPr lang="es"/>
                        <a:t>     </a:t>
                      </a:r>
                      <a:r>
                        <a:rPr lang="es">
                          <a:solidFill>
                            <a:srgbClr val="741B47"/>
                          </a:solidFill>
                        </a:rPr>
                        <a:t>${objeto.atributo}</a:t>
                      </a:r>
                    </a:p>
                    <a:p>
                      <a:pPr lvl="0">
                        <a:spcBef>
                          <a:spcPts val="0"/>
                        </a:spcBef>
                        <a:buNone/>
                      </a:pPr>
                      <a:r>
                        <a:rPr lang="es">
                          <a:solidFill>
                            <a:srgbClr val="0000FF"/>
                          </a:solidFill>
                        </a:rPr>
                        <a:t>&lt;/c:forEach&gt;</a:t>
                      </a:r>
                    </a:p>
                  </a:txBody>
                  <a:tcPr marT="91425" marB="91425" marR="91425" marL="91425" anchor="ctr"/>
                </a:tc>
                <a:tc>
                  <a:txBody>
                    <a:bodyPr>
                      <a:noAutofit/>
                    </a:bodyPr>
                    <a:lstStyle/>
                    <a:p>
                      <a:pPr indent="-228600" lvl="0" marL="457200" rtl="0">
                        <a:spcBef>
                          <a:spcPts val="0"/>
                        </a:spcBef>
                        <a:buChar char="●"/>
                      </a:pPr>
                      <a:r>
                        <a:rPr lang="es"/>
                        <a:t>Recorre la colección “lista”, apuntando a cada objeto recorrido con la variable “objeto”</a:t>
                      </a:r>
                    </a:p>
                    <a:p>
                      <a:pPr indent="-228600" lvl="0" marL="457200" rtl="0">
                        <a:spcBef>
                          <a:spcPts val="0"/>
                        </a:spcBef>
                        <a:buChar char="●"/>
                      </a:pPr>
                      <a:r>
                        <a:rPr lang="es"/>
                        <a:t>${lista} suele ser una lista de objetos pasados vía request</a:t>
                      </a:r>
                    </a:p>
                    <a:p>
                      <a:pPr indent="-228600" lvl="0" marL="457200">
                        <a:spcBef>
                          <a:spcPts val="0"/>
                        </a:spcBef>
                        <a:buChar char="●"/>
                      </a:pPr>
                      <a:r>
                        <a:rPr lang="es"/>
                        <a:t>${objeto.atributo} accede al atributo a través del getter</a:t>
                      </a:r>
                    </a:p>
                  </a:txBody>
                  <a:tcPr marT="91425" marB="91425" marR="91425" marL="91425" anchor="ctr"/>
                </a:tc>
              </a:tr>
              <a:tr h="1051025">
                <a:tc>
                  <a:txBody>
                    <a:bodyPr>
                      <a:noAutofit/>
                    </a:bodyPr>
                    <a:lstStyle/>
                    <a:p>
                      <a:pPr lvl="0" rtl="0">
                        <a:spcBef>
                          <a:spcPts val="0"/>
                        </a:spcBef>
                        <a:buNone/>
                      </a:pPr>
                      <a:r>
                        <a:rPr lang="es">
                          <a:solidFill>
                            <a:srgbClr val="0000FF"/>
                          </a:solidFill>
                        </a:rPr>
                        <a:t>&lt;c:if </a:t>
                      </a:r>
                      <a:r>
                        <a:rPr lang="es">
                          <a:solidFill>
                            <a:srgbClr val="980000"/>
                          </a:solidFill>
                        </a:rPr>
                        <a:t>test</a:t>
                      </a:r>
                      <a:r>
                        <a:rPr lang="es"/>
                        <a:t>=”</a:t>
                      </a:r>
                      <a:r>
                        <a:rPr lang="es">
                          <a:solidFill>
                            <a:srgbClr val="741B47"/>
                          </a:solidFill>
                        </a:rPr>
                        <a:t>${edad&gt;30}</a:t>
                      </a:r>
                      <a:r>
                        <a:rPr lang="es"/>
                        <a:t>”</a:t>
                      </a:r>
                      <a:r>
                        <a:rPr lang="es">
                          <a:solidFill>
                            <a:srgbClr val="0000FF"/>
                          </a:solidFill>
                        </a:rPr>
                        <a:t>&gt;</a:t>
                      </a:r>
                    </a:p>
                    <a:p>
                      <a:pPr lvl="0" rtl="0">
                        <a:spcBef>
                          <a:spcPts val="0"/>
                        </a:spcBef>
                        <a:buNone/>
                      </a:pPr>
                      <a:r>
                        <a:rPr lang="es"/>
                        <a:t>    Eres una persona adulta de </a:t>
                      </a:r>
                      <a:r>
                        <a:rPr lang="es">
                          <a:solidFill>
                            <a:srgbClr val="741B47"/>
                          </a:solidFill>
                        </a:rPr>
                        <a:t>${edad</a:t>
                      </a:r>
                      <a:r>
                        <a:rPr lang="es"/>
                        <a:t>} años</a:t>
                      </a:r>
                    </a:p>
                    <a:p>
                      <a:pPr lvl="0">
                        <a:spcBef>
                          <a:spcPts val="0"/>
                        </a:spcBef>
                        <a:buNone/>
                      </a:pPr>
                      <a:r>
                        <a:rPr lang="es">
                          <a:solidFill>
                            <a:srgbClr val="0000FF"/>
                          </a:solidFill>
                        </a:rPr>
                        <a:t>&lt;/c:if&gt;</a:t>
                      </a:r>
                    </a:p>
                  </a:txBody>
                  <a:tcPr marT="91425" marB="91425" marR="91425" marL="91425" anchor="ctr"/>
                </a:tc>
                <a:tc>
                  <a:txBody>
                    <a:bodyPr>
                      <a:noAutofit/>
                    </a:bodyPr>
                    <a:lstStyle/>
                    <a:p>
                      <a:pPr indent="-228600" lvl="0" marL="457200">
                        <a:spcBef>
                          <a:spcPts val="0"/>
                        </a:spcBef>
                        <a:buChar char="●"/>
                      </a:pPr>
                      <a:r>
                        <a:rPr lang="es"/>
                        <a:t>Evalúa la condición test, y muestra el contenido del tag en el caso de ser cierto.</a:t>
                      </a:r>
                    </a:p>
                  </a:txBody>
                  <a:tcPr marT="91425" marB="91425" marR="91425" marL="91425" anchor="ctr"/>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Conceptos generales</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0050" lvl="0" marL="457200" rtl="0">
              <a:spcBef>
                <a:spcPts val="0"/>
              </a:spcBef>
              <a:buSzPct val="100000"/>
            </a:pPr>
            <a:r>
              <a:rPr lang="es" sz="2700"/>
              <a:t>JSP (Java Server Pages) es una tecnología que nos ayuda a crear páginas web dinámicas a base de incrustar código JAVA dentro de código HTML</a:t>
            </a:r>
          </a:p>
          <a:p>
            <a:pPr indent="-400050" lvl="0" marL="457200">
              <a:spcBef>
                <a:spcPts val="0"/>
              </a:spcBef>
              <a:buSzPct val="100000"/>
            </a:pPr>
            <a:r>
              <a:rPr lang="es" sz="2700"/>
              <a:t>Un fichero JSP (HTML con código JAVA embebido) </a:t>
            </a:r>
            <a:r>
              <a:rPr lang="es" sz="2700" u="sng"/>
              <a:t>es un servlet</a:t>
            </a:r>
            <a:r>
              <a:rPr lang="es" sz="2700"/>
              <a:t>, de hecho lo primero que hace el contenedor de servlets es </a:t>
            </a:r>
            <a:r>
              <a:rPr lang="es" sz="2700" u="sng"/>
              <a:t>traducir y compilar el JSP invocado</a:t>
            </a:r>
            <a:r>
              <a:rPr lang="es" sz="2700"/>
              <a:t> a un servlet.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Otras etiquetas</a:t>
            </a:r>
          </a:p>
        </p:txBody>
      </p:sp>
      <p:graphicFrame>
        <p:nvGraphicFramePr>
          <p:cNvPr id="220" name="Shape 220"/>
          <p:cNvGraphicFramePr/>
          <p:nvPr/>
        </p:nvGraphicFramePr>
        <p:xfrm>
          <a:off x="548750" y="2426975"/>
          <a:ext cx="3000000" cy="3000000"/>
        </p:xfrm>
        <a:graphic>
          <a:graphicData uri="http://schemas.openxmlformats.org/drawingml/2006/table">
            <a:tbl>
              <a:tblPr>
                <a:noFill/>
                <a:tableStyleId>{3A852F4D-D79D-4A98-BE97-3EEEA5825D54}</a:tableStyleId>
              </a:tblPr>
              <a:tblGrid>
                <a:gridCol w="4183300"/>
                <a:gridCol w="3863200"/>
              </a:tblGrid>
              <a:tr h="1051025">
                <a:tc>
                  <a:txBody>
                    <a:bodyPr>
                      <a:noAutofit/>
                    </a:bodyPr>
                    <a:lstStyle/>
                    <a:p>
                      <a:pPr lvl="0" rtl="0">
                        <a:spcBef>
                          <a:spcPts val="0"/>
                        </a:spcBef>
                        <a:buNone/>
                      </a:pPr>
                      <a:r>
                        <a:rPr lang="es" sz="1200">
                          <a:solidFill>
                            <a:srgbClr val="0000FF"/>
                          </a:solidFill>
                          <a:latin typeface="Consolas"/>
                          <a:ea typeface="Consolas"/>
                          <a:cs typeface="Consolas"/>
                          <a:sym typeface="Consolas"/>
                        </a:rPr>
                        <a:t>&lt;c:choose&gt; </a:t>
                      </a:r>
                    </a:p>
                    <a:p>
                      <a:pPr lvl="0" rtl="0">
                        <a:spcBef>
                          <a:spcPts val="0"/>
                        </a:spcBef>
                        <a:buNone/>
                      </a:pPr>
                      <a:r>
                        <a:rPr lang="es" sz="1200">
                          <a:solidFill>
                            <a:srgbClr val="0000FF"/>
                          </a:solidFill>
                          <a:latin typeface="Consolas"/>
                          <a:ea typeface="Consolas"/>
                          <a:cs typeface="Consolas"/>
                          <a:sym typeface="Consolas"/>
                        </a:rPr>
                        <a:t>  &lt;c:when </a:t>
                      </a:r>
                      <a:r>
                        <a:rPr lang="es" sz="1200">
                          <a:solidFill>
                            <a:srgbClr val="980000"/>
                          </a:solidFill>
                          <a:latin typeface="Consolas"/>
                          <a:ea typeface="Consolas"/>
                          <a:cs typeface="Consolas"/>
                          <a:sym typeface="Consolas"/>
                        </a:rPr>
                        <a:t>test</a:t>
                      </a:r>
                      <a:r>
                        <a:rPr lang="es" sz="1200">
                          <a:solidFill>
                            <a:srgbClr val="0000FF"/>
                          </a:solidFill>
                          <a:latin typeface="Consolas"/>
                          <a:ea typeface="Consolas"/>
                          <a:cs typeface="Consolas"/>
                          <a:sym typeface="Consolas"/>
                        </a:rPr>
                        <a:t>=</a:t>
                      </a:r>
                      <a:r>
                        <a:rPr lang="es" sz="1200">
                          <a:solidFill>
                            <a:srgbClr val="A64D79"/>
                          </a:solidFill>
                          <a:latin typeface="Consolas"/>
                          <a:ea typeface="Consolas"/>
                          <a:cs typeface="Consolas"/>
                          <a:sym typeface="Consolas"/>
                        </a:rPr>
                        <a:t>"${condicion1}"</a:t>
                      </a:r>
                      <a:r>
                        <a:rPr lang="es" sz="1200">
                          <a:solidFill>
                            <a:srgbClr val="0000FF"/>
                          </a:solidFill>
                          <a:latin typeface="Consolas"/>
                          <a:ea typeface="Consolas"/>
                          <a:cs typeface="Consolas"/>
                          <a:sym typeface="Consolas"/>
                        </a:rPr>
                        <a:t>&gt; </a:t>
                      </a:r>
                      <a:r>
                        <a:rPr lang="es" sz="1200">
                          <a:latin typeface="Consolas"/>
                          <a:ea typeface="Consolas"/>
                          <a:cs typeface="Consolas"/>
                          <a:sym typeface="Consolas"/>
                        </a:rPr>
                        <a:t>... </a:t>
                      </a:r>
                      <a:r>
                        <a:rPr lang="es" sz="1200">
                          <a:solidFill>
                            <a:srgbClr val="0000FF"/>
                          </a:solidFill>
                          <a:latin typeface="Consolas"/>
                          <a:ea typeface="Consolas"/>
                          <a:cs typeface="Consolas"/>
                          <a:sym typeface="Consolas"/>
                        </a:rPr>
                        <a:t>&lt;/c:when&gt; </a:t>
                      </a:r>
                    </a:p>
                    <a:p>
                      <a:pPr lvl="0" rtl="0">
                        <a:spcBef>
                          <a:spcPts val="0"/>
                        </a:spcBef>
                        <a:buNone/>
                      </a:pPr>
                      <a:r>
                        <a:rPr lang="es" sz="1200">
                          <a:solidFill>
                            <a:srgbClr val="0000FF"/>
                          </a:solidFill>
                          <a:latin typeface="Consolas"/>
                          <a:ea typeface="Consolas"/>
                          <a:cs typeface="Consolas"/>
                          <a:sym typeface="Consolas"/>
                        </a:rPr>
                        <a:t>  &lt;c:when </a:t>
                      </a:r>
                      <a:r>
                        <a:rPr lang="es" sz="1200">
                          <a:solidFill>
                            <a:srgbClr val="980000"/>
                          </a:solidFill>
                          <a:latin typeface="Consolas"/>
                          <a:ea typeface="Consolas"/>
                          <a:cs typeface="Consolas"/>
                          <a:sym typeface="Consolas"/>
                        </a:rPr>
                        <a:t>test</a:t>
                      </a:r>
                      <a:r>
                        <a:rPr lang="es" sz="1200">
                          <a:solidFill>
                            <a:srgbClr val="0000FF"/>
                          </a:solidFill>
                          <a:latin typeface="Consolas"/>
                          <a:ea typeface="Consolas"/>
                          <a:cs typeface="Consolas"/>
                          <a:sym typeface="Consolas"/>
                        </a:rPr>
                        <a:t>=</a:t>
                      </a:r>
                      <a:r>
                        <a:rPr lang="es" sz="1200">
                          <a:solidFill>
                            <a:srgbClr val="A64D79"/>
                          </a:solidFill>
                          <a:latin typeface="Consolas"/>
                          <a:ea typeface="Consolas"/>
                          <a:cs typeface="Consolas"/>
                          <a:sym typeface="Consolas"/>
                        </a:rPr>
                        <a:t>"${condicion2}"</a:t>
                      </a:r>
                      <a:r>
                        <a:rPr lang="es" sz="1200">
                          <a:solidFill>
                            <a:srgbClr val="0000FF"/>
                          </a:solidFill>
                          <a:latin typeface="Consolas"/>
                          <a:ea typeface="Consolas"/>
                          <a:cs typeface="Consolas"/>
                          <a:sym typeface="Consolas"/>
                        </a:rPr>
                        <a:t>&gt; </a:t>
                      </a:r>
                      <a:r>
                        <a:rPr lang="es" sz="1200">
                          <a:latin typeface="Consolas"/>
                          <a:ea typeface="Consolas"/>
                          <a:cs typeface="Consolas"/>
                          <a:sym typeface="Consolas"/>
                        </a:rPr>
                        <a:t>...</a:t>
                      </a:r>
                      <a:r>
                        <a:rPr lang="es" sz="1200">
                          <a:solidFill>
                            <a:srgbClr val="0000FF"/>
                          </a:solidFill>
                          <a:latin typeface="Consolas"/>
                          <a:ea typeface="Consolas"/>
                          <a:cs typeface="Consolas"/>
                          <a:sym typeface="Consolas"/>
                        </a:rPr>
                        <a:t> &lt;/c:when&gt;</a:t>
                      </a:r>
                    </a:p>
                    <a:p>
                      <a:pPr lvl="0" rtl="0">
                        <a:spcBef>
                          <a:spcPts val="0"/>
                        </a:spcBef>
                        <a:buNone/>
                      </a:pPr>
                      <a:r>
                        <a:rPr lang="es" sz="1200">
                          <a:solidFill>
                            <a:srgbClr val="0000FF"/>
                          </a:solidFill>
                          <a:latin typeface="Consolas"/>
                          <a:ea typeface="Consolas"/>
                          <a:cs typeface="Consolas"/>
                          <a:sym typeface="Consolas"/>
                        </a:rPr>
                        <a:t>  &lt;c:otherwise&gt; </a:t>
                      </a:r>
                      <a:r>
                        <a:rPr lang="es" sz="1200">
                          <a:latin typeface="Consolas"/>
                          <a:ea typeface="Consolas"/>
                          <a:cs typeface="Consolas"/>
                          <a:sym typeface="Consolas"/>
                        </a:rPr>
                        <a:t>...</a:t>
                      </a:r>
                      <a:r>
                        <a:rPr lang="es" sz="1200">
                          <a:solidFill>
                            <a:srgbClr val="0000FF"/>
                          </a:solidFill>
                          <a:latin typeface="Consolas"/>
                          <a:ea typeface="Consolas"/>
                          <a:cs typeface="Consolas"/>
                          <a:sym typeface="Consolas"/>
                        </a:rPr>
                        <a:t> &lt;/c:otherwise&gt; </a:t>
                      </a:r>
                    </a:p>
                    <a:p>
                      <a:pPr lvl="0" rtl="0">
                        <a:spcBef>
                          <a:spcPts val="0"/>
                        </a:spcBef>
                        <a:buNone/>
                      </a:pPr>
                      <a:r>
                        <a:rPr lang="es" sz="1200">
                          <a:solidFill>
                            <a:srgbClr val="0000FF"/>
                          </a:solidFill>
                          <a:latin typeface="Consolas"/>
                          <a:ea typeface="Consolas"/>
                          <a:cs typeface="Consolas"/>
                          <a:sym typeface="Consolas"/>
                        </a:rPr>
                        <a:t>&lt;/c:choose&gt;</a:t>
                      </a:r>
                    </a:p>
                  </a:txBody>
                  <a:tcPr marT="91425" marB="91425" marR="91425" marL="91425" anchor="ctr"/>
                </a:tc>
                <a:tc>
                  <a:txBody>
                    <a:bodyPr>
                      <a:noAutofit/>
                    </a:bodyPr>
                    <a:lstStyle/>
                    <a:p>
                      <a:pPr indent="-228600" lvl="0" marL="457200" rtl="0">
                        <a:spcBef>
                          <a:spcPts val="0"/>
                        </a:spcBef>
                        <a:buChar char="●"/>
                      </a:pPr>
                      <a:r>
                        <a:rPr lang="es"/>
                        <a:t>Equivalente a un switch</a:t>
                      </a:r>
                    </a:p>
                    <a:p>
                      <a:pPr indent="-228600" lvl="0" marL="457200" rtl="0">
                        <a:spcBef>
                          <a:spcPts val="0"/>
                        </a:spcBef>
                        <a:buChar char="●"/>
                      </a:pPr>
                      <a:r>
                        <a:rPr lang="es"/>
                        <a:t>Única opción equivalente al if...else</a:t>
                      </a:r>
                    </a:p>
                  </a:txBody>
                  <a:tcPr marT="91425" marB="91425" marR="91425" marL="91425" anchor="ctr"/>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Diferencias JSP y Servlets</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s" sz="2400">
                <a:solidFill>
                  <a:srgbClr val="000000"/>
                </a:solidFill>
              </a:rPr>
              <a:t>En JSP, el código de presentación está separado de la lógica del programa, mientras que en un servlet, el código de presentación se compila dentro de la clase.</a:t>
            </a:r>
          </a:p>
          <a:p>
            <a:pPr indent="-381000" lvl="0" marL="457200" rtl="0">
              <a:spcBef>
                <a:spcPts val="0"/>
              </a:spcBef>
              <a:buClr>
                <a:srgbClr val="000000"/>
              </a:buClr>
              <a:buSzPct val="100000"/>
            </a:pPr>
            <a:r>
              <a:rPr lang="es" sz="2400">
                <a:solidFill>
                  <a:srgbClr val="000000"/>
                </a:solidFill>
              </a:rPr>
              <a:t>En una página JSP el código de presentación puede ser actualizado por un diseñador web que no conozca Java.</a:t>
            </a:r>
          </a:p>
          <a:p>
            <a:pPr indent="-381000" lvl="0" marL="457200" rtl="0">
              <a:spcBef>
                <a:spcPts val="0"/>
              </a:spcBef>
              <a:buClr>
                <a:srgbClr val="000000"/>
              </a:buClr>
              <a:buSzPct val="100000"/>
            </a:pPr>
            <a:r>
              <a:rPr lang="es" sz="2400">
                <a:solidFill>
                  <a:srgbClr val="000000"/>
                </a:solidFill>
              </a:rPr>
              <a:t>Los servlets se encuentran ya compilados, mientras que las páginas JSP se compilan bajo petición, lo que hace que la ejecución del servlet sea algo más rápida (en la primera petición).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Ciclo de vida de un JSP</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b="1" lang="es" sz="2400"/>
              <a:t>Traducción</a:t>
            </a:r>
            <a:r>
              <a:rPr lang="es" sz="2400"/>
              <a:t>: se traduce a un servlet</a:t>
            </a:r>
          </a:p>
          <a:p>
            <a:pPr indent="-381000" lvl="0" marL="457200" rtl="0">
              <a:spcBef>
                <a:spcPts val="0"/>
              </a:spcBef>
              <a:buSzPct val="100000"/>
            </a:pPr>
            <a:r>
              <a:rPr b="1" lang="es" sz="2400"/>
              <a:t>Compilación</a:t>
            </a:r>
            <a:r>
              <a:rPr lang="es" sz="2400"/>
              <a:t>: el servlet generado se compila</a:t>
            </a:r>
          </a:p>
          <a:p>
            <a:pPr indent="-381000" lvl="0" marL="457200" rtl="0">
              <a:spcBef>
                <a:spcPts val="0"/>
              </a:spcBef>
              <a:buSzPct val="100000"/>
            </a:pPr>
            <a:r>
              <a:rPr b="1" lang="es" sz="2400"/>
              <a:t>Carga</a:t>
            </a:r>
            <a:r>
              <a:rPr lang="es" sz="2400"/>
              <a:t>: se carga en memoria</a:t>
            </a:r>
          </a:p>
          <a:p>
            <a:pPr indent="-381000" lvl="0" marL="457200" rtl="0">
              <a:spcBef>
                <a:spcPts val="0"/>
              </a:spcBef>
              <a:buSzPct val="100000"/>
            </a:pPr>
            <a:r>
              <a:rPr b="1" lang="es" sz="2400"/>
              <a:t>Instanciación</a:t>
            </a:r>
            <a:r>
              <a:rPr lang="es" sz="2400"/>
              <a:t>: Se instancia por parte del contenedor de Servlets (Tomcat)</a:t>
            </a:r>
          </a:p>
          <a:p>
            <a:pPr indent="-381000" lvl="0" marL="457200" rtl="0">
              <a:spcBef>
                <a:spcPts val="0"/>
              </a:spcBef>
              <a:buSzPct val="100000"/>
            </a:pPr>
            <a:r>
              <a:rPr b="1" lang="es" sz="2400"/>
              <a:t>Inicialización</a:t>
            </a:r>
            <a:r>
              <a:rPr lang="es" sz="2400"/>
              <a:t>: se inicializa con la invocación del método </a:t>
            </a:r>
            <a:r>
              <a:rPr lang="es" sz="2400">
                <a:solidFill>
                  <a:srgbClr val="980000"/>
                </a:solidFill>
              </a:rPr>
              <a:t>jspInit()</a:t>
            </a:r>
          </a:p>
          <a:p>
            <a:pPr indent="-381000" lvl="0" marL="457200" rtl="0">
              <a:spcBef>
                <a:spcPts val="0"/>
              </a:spcBef>
              <a:buSzPct val="100000"/>
            </a:pPr>
            <a:r>
              <a:rPr lang="es" sz="2400"/>
              <a:t>Servicio de </a:t>
            </a:r>
            <a:r>
              <a:rPr b="1" lang="es" sz="2400"/>
              <a:t>peticiones</a:t>
            </a:r>
            <a:r>
              <a:rPr lang="es" sz="2400"/>
              <a:t>: </a:t>
            </a:r>
            <a:r>
              <a:rPr lang="es" sz="2400">
                <a:solidFill>
                  <a:srgbClr val="980000"/>
                </a:solidFill>
              </a:rPr>
              <a:t>_jspService()</a:t>
            </a:r>
          </a:p>
          <a:p>
            <a:pPr indent="-381000" lvl="0" marL="457200">
              <a:spcBef>
                <a:spcPts val="0"/>
              </a:spcBef>
              <a:buSzPct val="100000"/>
            </a:pPr>
            <a:r>
              <a:rPr b="1" lang="es" sz="2400"/>
              <a:t>Destrucción</a:t>
            </a:r>
            <a:r>
              <a:rPr lang="es" sz="2400"/>
              <a:t>: </a:t>
            </a:r>
            <a:r>
              <a:rPr lang="es" sz="2400">
                <a:solidFill>
                  <a:srgbClr val="980000"/>
                </a:solidFill>
              </a:rPr>
              <a:t>jspDestroy()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Ubicación de JSP</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s" sz="2400"/>
              <a:t>En Eclipse, el código fuente de los servlets se ubica bajo “Java resources/src”, las clases compiladas bajo “WEB-INF/classes” en el WAR de despliegue.</a:t>
            </a:r>
          </a:p>
          <a:p>
            <a:pPr indent="-381000" lvl="0" marL="457200" rtl="0">
              <a:spcBef>
                <a:spcPts val="0"/>
              </a:spcBef>
              <a:buSzPct val="100000"/>
            </a:pPr>
            <a:r>
              <a:rPr lang="es" sz="2400"/>
              <a:t>Los JSP se desplegarán directamente bajo WebContent, es decir bajo la estructura principal del war, y en la misma estructura de directorios bajo la que ubiquemos nuestras páginas HTML “puras”</a:t>
            </a:r>
          </a:p>
          <a:p>
            <a:pPr indent="-381000" lvl="0" marL="457200" rtl="0">
              <a:spcBef>
                <a:spcPts val="0"/>
              </a:spcBef>
              <a:buSzPct val="100000"/>
            </a:pPr>
            <a:r>
              <a:rPr lang="es" sz="2400"/>
              <a:t>Los JSP se traducirán tras la primera invocación, y su código traducido a servlet estará ubicado en</a:t>
            </a:r>
          </a:p>
          <a:p>
            <a:pPr indent="-323850" lvl="1" marL="914400">
              <a:spcBef>
                <a:spcPts val="0"/>
              </a:spcBef>
              <a:buSzPct val="100000"/>
              <a:buFont typeface="Calibri"/>
            </a:pPr>
            <a:r>
              <a:rPr lang="es" sz="1500">
                <a:solidFill>
                  <a:srgbClr val="0000FF"/>
                </a:solidFill>
                <a:latin typeface="Calibri"/>
                <a:ea typeface="Calibri"/>
                <a:cs typeface="Calibri"/>
                <a:sym typeface="Calibri"/>
              </a:rPr>
              <a:t>%CATALINA_HOME%</a:t>
            </a:r>
            <a:r>
              <a:rPr lang="es" sz="1500">
                <a:latin typeface="Calibri"/>
                <a:ea typeface="Calibri"/>
                <a:cs typeface="Calibri"/>
                <a:sym typeface="Calibri"/>
              </a:rPr>
              <a:t>/</a:t>
            </a:r>
            <a:r>
              <a:rPr lang="es" sz="1500">
                <a:solidFill>
                  <a:srgbClr val="000000"/>
                </a:solidFill>
                <a:highlight>
                  <a:srgbClr val="FFFFFF"/>
                </a:highlight>
                <a:latin typeface="Calibri"/>
                <a:ea typeface="Calibri"/>
                <a:cs typeface="Calibri"/>
                <a:sym typeface="Calibri"/>
              </a:rPr>
              <a:t>work/Catalina/localhost/</a:t>
            </a:r>
            <a:r>
              <a:rPr lang="es" sz="1500">
                <a:solidFill>
                  <a:srgbClr val="0000FF"/>
                </a:solidFill>
                <a:highlight>
                  <a:srgbClr val="FFFFFF"/>
                </a:highlight>
                <a:latin typeface="Calibri"/>
                <a:ea typeface="Calibri"/>
                <a:cs typeface="Calibri"/>
                <a:sym typeface="Calibri"/>
              </a:rPr>
              <a:t>%NOMBRE_PROYECTO%/</a:t>
            </a:r>
            <a:r>
              <a:rPr lang="es" sz="1500">
                <a:solidFill>
                  <a:srgbClr val="000000"/>
                </a:solidFill>
                <a:highlight>
                  <a:srgbClr val="FFFFFF"/>
                </a:highlight>
                <a:latin typeface="Calibri"/>
                <a:ea typeface="Calibri"/>
                <a:cs typeface="Calibri"/>
                <a:sym typeface="Calibri"/>
              </a:rPr>
              <a:t>org/apache/jsp</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Tipos de etiquetas</a:t>
            </a:r>
          </a:p>
        </p:txBody>
      </p:sp>
      <p:graphicFrame>
        <p:nvGraphicFramePr>
          <p:cNvPr id="82" name="Shape 82"/>
          <p:cNvGraphicFramePr/>
          <p:nvPr/>
        </p:nvGraphicFramePr>
        <p:xfrm>
          <a:off x="479600" y="1250400"/>
          <a:ext cx="3000000" cy="3000000"/>
        </p:xfrm>
        <a:graphic>
          <a:graphicData uri="http://schemas.openxmlformats.org/drawingml/2006/table">
            <a:tbl>
              <a:tblPr>
                <a:noFill/>
                <a:tableStyleId>{3F9BF6D0-B393-42BB-B083-11573A1A0EE0}</a:tableStyleId>
              </a:tblPr>
              <a:tblGrid>
                <a:gridCol w="1852600"/>
                <a:gridCol w="2591850"/>
                <a:gridCol w="3663775"/>
              </a:tblGrid>
              <a:tr h="563200">
                <a:tc>
                  <a:txBody>
                    <a:bodyPr>
                      <a:noAutofit/>
                    </a:bodyPr>
                    <a:lstStyle/>
                    <a:p>
                      <a:pPr lvl="0" rtl="0">
                        <a:spcBef>
                          <a:spcPts val="600"/>
                        </a:spcBef>
                        <a:buNone/>
                      </a:pPr>
                      <a:r>
                        <a:rPr lang="es" sz="2000">
                          <a:solidFill>
                            <a:schemeClr val="dk1"/>
                          </a:solidFill>
                        </a:rPr>
                        <a:t>Scriptlets</a:t>
                      </a:r>
                    </a:p>
                  </a:txBody>
                  <a:tcPr marT="91425" marB="91425" marR="91425" marL="91425" anchor="ctr"/>
                </a:tc>
                <a:tc>
                  <a:txBody>
                    <a:bodyPr>
                      <a:noAutofit/>
                    </a:bodyPr>
                    <a:lstStyle/>
                    <a:p>
                      <a:pPr lvl="0">
                        <a:spcBef>
                          <a:spcPts val="0"/>
                        </a:spcBef>
                        <a:buNone/>
                      </a:pPr>
                      <a:r>
                        <a:rPr lang="es" sz="2000"/>
                        <a:t>&lt;% … %&gt;</a:t>
                      </a:r>
                    </a:p>
                  </a:txBody>
                  <a:tcPr marT="91425" marB="91425" marR="91425" marL="91425" anchor="ctr"/>
                </a:tc>
                <a:tc>
                  <a:txBody>
                    <a:bodyPr>
                      <a:noAutofit/>
                    </a:bodyPr>
                    <a:lstStyle/>
                    <a:p>
                      <a:pPr lvl="0" rtl="0">
                        <a:spcBef>
                          <a:spcPts val="0"/>
                        </a:spcBef>
                        <a:buNone/>
                      </a:pPr>
                      <a:r>
                        <a:rPr lang="es" sz="1500"/>
                        <a:t>Código JAVA puro</a:t>
                      </a:r>
                    </a:p>
                  </a:txBody>
                  <a:tcPr marT="91425" marB="91425" marR="91425" marL="91425" anchor="ctr"/>
                </a:tc>
              </a:tr>
              <a:tr h="563200">
                <a:tc>
                  <a:txBody>
                    <a:bodyPr>
                      <a:noAutofit/>
                    </a:bodyPr>
                    <a:lstStyle/>
                    <a:p>
                      <a:pPr lvl="0" rtl="0">
                        <a:spcBef>
                          <a:spcPts val="600"/>
                        </a:spcBef>
                        <a:buNone/>
                      </a:pPr>
                      <a:r>
                        <a:rPr lang="es" sz="2000">
                          <a:solidFill>
                            <a:schemeClr val="dk1"/>
                          </a:solidFill>
                        </a:rPr>
                        <a:t>Declaraciones</a:t>
                      </a:r>
                    </a:p>
                  </a:txBody>
                  <a:tcPr marT="91425" marB="91425" marR="91425" marL="91425" anchor="ctr"/>
                </a:tc>
                <a:tc>
                  <a:txBody>
                    <a:bodyPr>
                      <a:noAutofit/>
                    </a:bodyPr>
                    <a:lstStyle/>
                    <a:p>
                      <a:pPr lvl="0">
                        <a:spcBef>
                          <a:spcPts val="0"/>
                        </a:spcBef>
                        <a:buNone/>
                      </a:pPr>
                      <a:r>
                        <a:rPr lang="es" sz="2000"/>
                        <a:t>&lt;%</a:t>
                      </a:r>
                      <a:r>
                        <a:rPr b="1" lang="es" sz="2000">
                          <a:solidFill>
                            <a:srgbClr val="0000FF"/>
                          </a:solidFill>
                        </a:rPr>
                        <a:t>!</a:t>
                      </a:r>
                      <a:r>
                        <a:rPr lang="es" sz="2000"/>
                        <a:t> … %&gt;</a:t>
                      </a:r>
                    </a:p>
                  </a:txBody>
                  <a:tcPr marT="91425" marB="91425" marR="91425" marL="91425" anchor="ctr"/>
                </a:tc>
                <a:tc>
                  <a:txBody>
                    <a:bodyPr>
                      <a:noAutofit/>
                    </a:bodyPr>
                    <a:lstStyle/>
                    <a:p>
                      <a:pPr lvl="0" rtl="0">
                        <a:spcBef>
                          <a:spcPts val="0"/>
                        </a:spcBef>
                        <a:buNone/>
                      </a:pPr>
                      <a:r>
                        <a:rPr lang="es" sz="1500"/>
                        <a:t>Métodos</a:t>
                      </a:r>
                    </a:p>
                  </a:txBody>
                  <a:tcPr marT="91425" marB="91425" marR="91425" marL="91425" anchor="ctr"/>
                </a:tc>
              </a:tr>
              <a:tr h="563200">
                <a:tc>
                  <a:txBody>
                    <a:bodyPr>
                      <a:noAutofit/>
                    </a:bodyPr>
                    <a:lstStyle/>
                    <a:p>
                      <a:pPr lvl="0" rtl="0">
                        <a:spcBef>
                          <a:spcPts val="600"/>
                        </a:spcBef>
                        <a:buNone/>
                      </a:pPr>
                      <a:r>
                        <a:rPr lang="es" sz="2000">
                          <a:solidFill>
                            <a:schemeClr val="dk1"/>
                          </a:solidFill>
                        </a:rPr>
                        <a:t>Expresiones</a:t>
                      </a:r>
                    </a:p>
                  </a:txBody>
                  <a:tcPr marT="91425" marB="91425" marR="91425" marL="91425" anchor="ctr"/>
                </a:tc>
                <a:tc>
                  <a:txBody>
                    <a:bodyPr>
                      <a:noAutofit/>
                    </a:bodyPr>
                    <a:lstStyle/>
                    <a:p>
                      <a:pPr lvl="0">
                        <a:spcBef>
                          <a:spcPts val="0"/>
                        </a:spcBef>
                        <a:buNone/>
                      </a:pPr>
                      <a:r>
                        <a:rPr lang="es" sz="2000"/>
                        <a:t>&lt;%</a:t>
                      </a:r>
                      <a:r>
                        <a:rPr b="1" lang="es" sz="2000">
                          <a:solidFill>
                            <a:srgbClr val="0000FF"/>
                          </a:solidFill>
                        </a:rPr>
                        <a:t>=</a:t>
                      </a:r>
                      <a:r>
                        <a:rPr lang="es" sz="2000"/>
                        <a:t> … %&gt;</a:t>
                      </a:r>
                    </a:p>
                  </a:txBody>
                  <a:tcPr marT="91425" marB="91425" marR="91425" marL="91425" anchor="ctr"/>
                </a:tc>
                <a:tc>
                  <a:txBody>
                    <a:bodyPr>
                      <a:noAutofit/>
                    </a:bodyPr>
                    <a:lstStyle/>
                    <a:p>
                      <a:pPr lvl="0" rtl="0">
                        <a:spcBef>
                          <a:spcPts val="0"/>
                        </a:spcBef>
                        <a:buNone/>
                      </a:pPr>
                      <a:r>
                        <a:rPr lang="es" sz="1500"/>
                        <a:t>salida de una expresión</a:t>
                      </a:r>
                    </a:p>
                  </a:txBody>
                  <a:tcPr marT="91425" marB="91425" marR="91425" marL="91425" anchor="ctr"/>
                </a:tc>
              </a:tr>
              <a:tr h="563200">
                <a:tc>
                  <a:txBody>
                    <a:bodyPr>
                      <a:noAutofit/>
                    </a:bodyPr>
                    <a:lstStyle/>
                    <a:p>
                      <a:pPr lvl="0" rtl="0">
                        <a:spcBef>
                          <a:spcPts val="600"/>
                        </a:spcBef>
                        <a:buNone/>
                      </a:pPr>
                      <a:r>
                        <a:rPr lang="es" sz="2000">
                          <a:solidFill>
                            <a:schemeClr val="dk1"/>
                          </a:solidFill>
                        </a:rPr>
                        <a:t>Comentarios</a:t>
                      </a:r>
                    </a:p>
                  </a:txBody>
                  <a:tcPr marT="91425" marB="91425" marR="91425" marL="91425" anchor="ctr"/>
                </a:tc>
                <a:tc>
                  <a:txBody>
                    <a:bodyPr>
                      <a:noAutofit/>
                    </a:bodyPr>
                    <a:lstStyle/>
                    <a:p>
                      <a:pPr lvl="0">
                        <a:spcBef>
                          <a:spcPts val="0"/>
                        </a:spcBef>
                        <a:buNone/>
                      </a:pPr>
                      <a:r>
                        <a:rPr lang="es" sz="2000"/>
                        <a:t>&lt;%</a:t>
                      </a:r>
                      <a:r>
                        <a:rPr b="1" lang="es" sz="2000">
                          <a:solidFill>
                            <a:srgbClr val="0000FF"/>
                          </a:solidFill>
                        </a:rPr>
                        <a:t>--</a:t>
                      </a:r>
                      <a:r>
                        <a:rPr lang="es" sz="2000"/>
                        <a:t> … </a:t>
                      </a:r>
                      <a:r>
                        <a:rPr b="1" lang="es" sz="2000">
                          <a:solidFill>
                            <a:srgbClr val="0000FF"/>
                          </a:solidFill>
                        </a:rPr>
                        <a:t>--</a:t>
                      </a:r>
                      <a:r>
                        <a:rPr lang="es" sz="2000"/>
                        <a:t>%&gt;</a:t>
                      </a:r>
                    </a:p>
                  </a:txBody>
                  <a:tcPr marT="91425" marB="91425" marR="91425" marL="91425" anchor="ctr"/>
                </a:tc>
                <a:tc>
                  <a:txBody>
                    <a:bodyPr>
                      <a:noAutofit/>
                    </a:bodyPr>
                    <a:lstStyle/>
                    <a:p>
                      <a:pPr lvl="0" rtl="0">
                        <a:spcBef>
                          <a:spcPts val="0"/>
                        </a:spcBef>
                        <a:buNone/>
                      </a:pPr>
                      <a:r>
                        <a:rPr lang="es" sz="1500"/>
                        <a:t>comentarios</a:t>
                      </a:r>
                    </a:p>
                  </a:txBody>
                  <a:tcPr marT="91425" marB="91425" marR="91425" marL="91425" anchor="ctr"/>
                </a:tc>
              </a:tr>
              <a:tr h="848825">
                <a:tc>
                  <a:txBody>
                    <a:bodyPr>
                      <a:noAutofit/>
                    </a:bodyPr>
                    <a:lstStyle/>
                    <a:p>
                      <a:pPr lvl="0" rtl="0">
                        <a:spcBef>
                          <a:spcPts val="600"/>
                        </a:spcBef>
                        <a:buNone/>
                      </a:pPr>
                      <a:r>
                        <a:rPr lang="es" sz="2000">
                          <a:solidFill>
                            <a:schemeClr val="dk1"/>
                          </a:solidFill>
                        </a:rPr>
                        <a:t>Directivas</a:t>
                      </a:r>
                    </a:p>
                  </a:txBody>
                  <a:tcPr marT="91425" marB="91425" marR="91425" marL="91425" anchor="ctr"/>
                </a:tc>
                <a:tc>
                  <a:txBody>
                    <a:bodyPr>
                      <a:noAutofit/>
                    </a:bodyPr>
                    <a:lstStyle/>
                    <a:p>
                      <a:pPr lvl="0" rtl="0">
                        <a:spcBef>
                          <a:spcPts val="0"/>
                        </a:spcBef>
                        <a:buNone/>
                      </a:pPr>
                      <a:r>
                        <a:rPr lang="es" sz="1500"/>
                        <a:t>&lt;%</a:t>
                      </a:r>
                      <a:r>
                        <a:rPr b="1" lang="es" sz="1500">
                          <a:solidFill>
                            <a:srgbClr val="0000FF"/>
                          </a:solidFill>
                        </a:rPr>
                        <a:t>@page</a:t>
                      </a:r>
                      <a:r>
                        <a:rPr lang="es" sz="1500"/>
                        <a:t> … %&gt;</a:t>
                      </a:r>
                    </a:p>
                    <a:p>
                      <a:pPr lvl="0" rtl="0">
                        <a:spcBef>
                          <a:spcPts val="0"/>
                        </a:spcBef>
                        <a:buNone/>
                      </a:pPr>
                      <a:r>
                        <a:rPr lang="es" sz="1500"/>
                        <a:t>&lt;%</a:t>
                      </a:r>
                      <a:r>
                        <a:rPr b="1" lang="es" sz="1500">
                          <a:solidFill>
                            <a:srgbClr val="980000"/>
                          </a:solidFill>
                        </a:rPr>
                        <a:t>@include</a:t>
                      </a:r>
                      <a:r>
                        <a:rPr lang="es" sz="1500"/>
                        <a:t> … %&gt;</a:t>
                      </a:r>
                    </a:p>
                    <a:p>
                      <a:pPr lvl="0">
                        <a:spcBef>
                          <a:spcPts val="0"/>
                        </a:spcBef>
                        <a:buNone/>
                      </a:pPr>
                      <a:r>
                        <a:rPr lang="es" sz="1500"/>
                        <a:t>&lt;%</a:t>
                      </a:r>
                      <a:r>
                        <a:rPr b="1" lang="es" sz="1500">
                          <a:solidFill>
                            <a:srgbClr val="38761D"/>
                          </a:solidFill>
                        </a:rPr>
                        <a:t>@taglib</a:t>
                      </a:r>
                      <a:r>
                        <a:rPr lang="es" sz="1500"/>
                        <a:t> … %&gt;</a:t>
                      </a:r>
                    </a:p>
                  </a:txBody>
                  <a:tcPr marT="91425" marB="91425" marR="91425" marL="91425" anchor="ctr"/>
                </a:tc>
                <a:tc>
                  <a:txBody>
                    <a:bodyPr>
                      <a:noAutofit/>
                    </a:bodyPr>
                    <a:lstStyle/>
                    <a:p>
                      <a:pPr indent="0" lvl="0" marL="0" rtl="0">
                        <a:spcBef>
                          <a:spcPts val="480"/>
                        </a:spcBef>
                        <a:buNone/>
                      </a:pPr>
                      <a:r>
                        <a:rPr b="1" lang="es" sz="900">
                          <a:solidFill>
                            <a:srgbClr val="0000FF"/>
                          </a:solidFill>
                        </a:rPr>
                        <a:t>import, contentType, errorPage, extends, session, language</a:t>
                      </a:r>
                    </a:p>
                    <a:p>
                      <a:pPr indent="0" lvl="0" marL="0" rtl="0">
                        <a:spcBef>
                          <a:spcPts val="480"/>
                        </a:spcBef>
                        <a:buNone/>
                      </a:pPr>
                      <a:r>
                        <a:rPr b="1" lang="es" sz="900">
                          <a:solidFill>
                            <a:srgbClr val="980000"/>
                          </a:solidFill>
                        </a:rPr>
                        <a:t>ficheros estáticos</a:t>
                      </a:r>
                    </a:p>
                    <a:p>
                      <a:pPr indent="0" lvl="0" marL="0" rtl="0">
                        <a:spcBef>
                          <a:spcPts val="480"/>
                        </a:spcBef>
                        <a:buNone/>
                      </a:pPr>
                      <a:r>
                        <a:rPr b="1" lang="es" sz="900">
                          <a:solidFill>
                            <a:srgbClr val="38761D"/>
                          </a:solidFill>
                        </a:rPr>
                        <a:t>librerías de etiquetas</a:t>
                      </a:r>
                    </a:p>
                  </a:txBody>
                  <a:tcPr marT="91425" marB="91425" marR="91425" marL="91425" anchor="ctr"/>
                </a:tc>
              </a:tr>
              <a:tr h="563200">
                <a:tc>
                  <a:txBody>
                    <a:bodyPr>
                      <a:noAutofit/>
                    </a:bodyPr>
                    <a:lstStyle/>
                    <a:p>
                      <a:pPr lvl="0" rtl="0">
                        <a:spcBef>
                          <a:spcPts val="600"/>
                        </a:spcBef>
                        <a:buNone/>
                      </a:pPr>
                      <a:r>
                        <a:rPr lang="es" sz="2000">
                          <a:solidFill>
                            <a:schemeClr val="dk1"/>
                          </a:solidFill>
                        </a:rPr>
                        <a:t>Acciones</a:t>
                      </a:r>
                    </a:p>
                  </a:txBody>
                  <a:tcPr marT="91425" marB="91425" marR="91425" marL="91425" anchor="ctr"/>
                </a:tc>
                <a:tc>
                  <a:txBody>
                    <a:bodyPr>
                      <a:noAutofit/>
                    </a:bodyPr>
                    <a:lstStyle/>
                    <a:p>
                      <a:pPr lvl="0">
                        <a:spcBef>
                          <a:spcPts val="0"/>
                        </a:spcBef>
                        <a:buNone/>
                      </a:pPr>
                      <a:r>
                        <a:rPr lang="es" sz="2000"/>
                        <a:t>&lt;</a:t>
                      </a:r>
                      <a:r>
                        <a:rPr b="1" lang="es" sz="2000">
                          <a:solidFill>
                            <a:srgbClr val="0000FF"/>
                          </a:solidFill>
                        </a:rPr>
                        <a:t>jsp:accion</a:t>
                      </a:r>
                      <a:r>
                        <a:rPr lang="es" sz="2000"/>
                        <a:t> … &gt;</a:t>
                      </a:r>
                    </a:p>
                  </a:txBody>
                  <a:tcPr marT="91425" marB="91425" marR="91425" marL="91425" anchor="ctr"/>
                </a:tc>
                <a:tc>
                  <a:txBody>
                    <a:bodyPr>
                      <a:noAutofit/>
                    </a:bodyPr>
                    <a:lstStyle/>
                    <a:p>
                      <a:pPr lvl="0" rtl="0">
                        <a:spcBef>
                          <a:spcPts val="0"/>
                        </a:spcBef>
                        <a:buNone/>
                      </a:pPr>
                      <a:r>
                        <a:rPr lang="es" sz="1000"/>
                        <a:t>include, useBean, setProperty, getProperty, forward, plugin, element, attribute, body, text, param, params</a:t>
                      </a:r>
                    </a:p>
                  </a:txBody>
                  <a:tcPr marT="91425" marB="91425" marR="91425" marL="91425" anchor="ctr"/>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Scriptlet</a:t>
            </a:r>
          </a:p>
        </p:txBody>
      </p:sp>
      <p:sp>
        <p:nvSpPr>
          <p:cNvPr id="88" name="Shape 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Código JAVA puro incrustado en el JSP.</a:t>
            </a:r>
          </a:p>
          <a:p>
            <a:pPr indent="-228600" lvl="0" marL="457200" rtl="0">
              <a:spcBef>
                <a:spcPts val="0"/>
              </a:spcBef>
            </a:pPr>
            <a:r>
              <a:rPr lang="es"/>
              <a:t>Dos formas</a:t>
            </a:r>
          </a:p>
          <a:p>
            <a:pPr indent="-228600" lvl="1" marL="914400" rtl="0">
              <a:spcBef>
                <a:spcPts val="0"/>
              </a:spcBef>
            </a:pPr>
            <a:r>
              <a:rPr lang="es">
                <a:solidFill>
                  <a:srgbClr val="0000FF"/>
                </a:solidFill>
              </a:rPr>
              <a:t>&lt;%</a:t>
            </a:r>
            <a:r>
              <a:rPr lang="es"/>
              <a:t>					</a:t>
            </a:r>
            <a:r>
              <a:rPr lang="es">
                <a:solidFill>
                  <a:srgbClr val="980000"/>
                </a:solidFill>
              </a:rPr>
              <a:t>código</a:t>
            </a:r>
            <a:r>
              <a:rPr lang="es"/>
              <a:t>		</a:t>
            </a:r>
            <a:r>
              <a:rPr lang="es">
                <a:solidFill>
                  <a:srgbClr val="0000FF"/>
                </a:solidFill>
              </a:rPr>
              <a:t>%&gt;</a:t>
            </a:r>
          </a:p>
          <a:p>
            <a:pPr indent="-228600" lvl="1" marL="914400" rtl="0">
              <a:spcBef>
                <a:spcPts val="0"/>
              </a:spcBef>
            </a:pPr>
            <a:r>
              <a:rPr lang="es">
                <a:solidFill>
                  <a:srgbClr val="0000FF"/>
                </a:solidFill>
              </a:rPr>
              <a:t>&lt;jsp:scriptlet&gt;</a:t>
            </a:r>
            <a:r>
              <a:rPr lang="es"/>
              <a:t>	</a:t>
            </a:r>
            <a:r>
              <a:rPr lang="es">
                <a:solidFill>
                  <a:srgbClr val="980000"/>
                </a:solidFill>
              </a:rPr>
              <a:t>código</a:t>
            </a:r>
            <a:r>
              <a:rPr lang="es"/>
              <a:t>		</a:t>
            </a:r>
            <a:r>
              <a:rPr lang="es">
                <a:solidFill>
                  <a:srgbClr val="0000FF"/>
                </a:solidFill>
              </a:rPr>
              <a:t>&lt;/jsp:scriptlet&gt;</a:t>
            </a:r>
          </a:p>
          <a:p>
            <a:pPr indent="-228600" lvl="0" marL="457200" rtl="0">
              <a:spcBef>
                <a:spcPts val="0"/>
              </a:spcBef>
            </a:pPr>
            <a:r>
              <a:rPr lang="es"/>
              <a:t>Ejemplo</a:t>
            </a:r>
          </a:p>
          <a:p>
            <a:pPr indent="-368300" lvl="1" marL="914400" rtl="0">
              <a:spcBef>
                <a:spcPts val="0"/>
              </a:spcBef>
              <a:buSzPct val="100000"/>
            </a:pPr>
            <a:r>
              <a:rPr lang="es" sz="2200">
                <a:solidFill>
                  <a:srgbClr val="0000FF"/>
                </a:solidFill>
              </a:rPr>
              <a:t>&lt;% </a:t>
            </a:r>
            <a:r>
              <a:rPr lang="es" sz="2200">
                <a:solidFill>
                  <a:srgbClr val="000000"/>
                </a:solidFill>
              </a:rPr>
              <a:t>for</a:t>
            </a:r>
            <a:r>
              <a:rPr lang="es" sz="2200"/>
              <a:t> (int i=1;i&lt;5;i++) {  </a:t>
            </a:r>
            <a:r>
              <a:rPr lang="es" sz="2200">
                <a:solidFill>
                  <a:srgbClr val="980000"/>
                </a:solidFill>
              </a:rPr>
              <a:t>response</a:t>
            </a:r>
            <a:r>
              <a:rPr lang="es" sz="2200"/>
              <a:t>.</a:t>
            </a:r>
            <a:r>
              <a:rPr lang="es" sz="2200">
                <a:solidFill>
                  <a:srgbClr val="6AA84F"/>
                </a:solidFill>
              </a:rPr>
              <a:t>getWriter</a:t>
            </a:r>
            <a:r>
              <a:rPr lang="es" sz="2200"/>
              <a:t>().</a:t>
            </a:r>
            <a:r>
              <a:rPr lang="es" sz="2200">
                <a:solidFill>
                  <a:srgbClr val="6AA84F"/>
                </a:solidFill>
              </a:rPr>
              <a:t>println</a:t>
            </a:r>
            <a:r>
              <a:rPr lang="es" sz="2200"/>
              <a:t>("&lt;h"+i+"&gt;HOLA&lt;/h"+i+"&gt;");} </a:t>
            </a:r>
            <a:r>
              <a:rPr lang="es" sz="2200">
                <a:solidFill>
                  <a:srgbClr val="0000FF"/>
                </a:solidFill>
              </a:rPr>
              <a:t>%&gt;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s"/>
              <a:t>Declaraciones</a:t>
            </a:r>
          </a:p>
        </p:txBody>
      </p:sp>
      <p:sp>
        <p:nvSpPr>
          <p:cNvPr id="94" name="Shape 9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Declaraciones de </a:t>
            </a:r>
            <a:r>
              <a:rPr lang="es" u="sng"/>
              <a:t>métodos</a:t>
            </a:r>
            <a:r>
              <a:rPr lang="es"/>
              <a:t>. Su validez (ámbito) abarca el JSP exclusivamente.</a:t>
            </a:r>
          </a:p>
          <a:p>
            <a:pPr indent="-228600" lvl="0" marL="457200" rtl="0">
              <a:spcBef>
                <a:spcPts val="0"/>
              </a:spcBef>
            </a:pPr>
            <a:r>
              <a:rPr lang="es"/>
              <a:t>Dos formas</a:t>
            </a:r>
          </a:p>
          <a:p>
            <a:pPr indent="-228600" lvl="1" marL="914400" rtl="0">
              <a:spcBef>
                <a:spcPts val="0"/>
              </a:spcBef>
            </a:pPr>
            <a:r>
              <a:rPr lang="es">
                <a:solidFill>
                  <a:srgbClr val="0000FF"/>
                </a:solidFill>
              </a:rPr>
              <a:t>&lt;%!</a:t>
            </a:r>
            <a:r>
              <a:rPr lang="es"/>
              <a:t> 					</a:t>
            </a:r>
            <a:r>
              <a:rPr lang="es">
                <a:solidFill>
                  <a:srgbClr val="980000"/>
                </a:solidFill>
              </a:rPr>
              <a:t>declaración</a:t>
            </a:r>
            <a:r>
              <a:rPr lang="es"/>
              <a:t> </a:t>
            </a:r>
            <a:r>
              <a:rPr lang="es">
                <a:solidFill>
                  <a:srgbClr val="0000FF"/>
                </a:solidFill>
              </a:rPr>
              <a:t>%&gt;</a:t>
            </a:r>
          </a:p>
          <a:p>
            <a:pPr indent="-228600" lvl="1" marL="914400" rtl="0">
              <a:spcBef>
                <a:spcPts val="0"/>
              </a:spcBef>
            </a:pPr>
            <a:r>
              <a:rPr lang="es">
                <a:solidFill>
                  <a:srgbClr val="0000FF"/>
                </a:solidFill>
              </a:rPr>
              <a:t>&lt;jsp:declaration&gt; </a:t>
            </a:r>
            <a:r>
              <a:rPr lang="es"/>
              <a:t>	</a:t>
            </a:r>
            <a:r>
              <a:rPr lang="es">
                <a:solidFill>
                  <a:srgbClr val="980000"/>
                </a:solidFill>
              </a:rPr>
              <a:t>declaración</a:t>
            </a:r>
            <a:r>
              <a:rPr lang="es"/>
              <a:t> </a:t>
            </a:r>
            <a:r>
              <a:rPr lang="es">
                <a:solidFill>
                  <a:srgbClr val="0000FF"/>
                </a:solidFill>
              </a:rPr>
              <a:t>&lt;/jsp:declaration&gt;</a:t>
            </a:r>
          </a:p>
          <a:p>
            <a:pPr indent="-228600" lvl="0" marL="457200" rtl="0">
              <a:spcBef>
                <a:spcPts val="0"/>
              </a:spcBef>
            </a:pPr>
            <a:r>
              <a:rPr lang="es"/>
              <a:t>Ejemplo</a:t>
            </a:r>
          </a:p>
          <a:p>
            <a:pPr indent="-228600" lvl="1" marL="914400">
              <a:spcBef>
                <a:spcPts val="0"/>
              </a:spcBef>
            </a:pPr>
            <a:r>
              <a:rPr lang="es">
                <a:solidFill>
                  <a:srgbClr val="0000FF"/>
                </a:solidFill>
              </a:rPr>
              <a:t>&lt;%!</a:t>
            </a:r>
            <a:r>
              <a:rPr lang="es"/>
              <a:t>	int doble(int x) {return 2 * x;}	</a:t>
            </a:r>
            <a:r>
              <a:rPr lang="es">
                <a:solidFill>
                  <a:srgbClr val="0000FF"/>
                </a:solidFill>
              </a:rPr>
              <a:t>%&gt;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