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95" r:id="rId14"/>
    <p:sldId id="282" r:id="rId15"/>
    <p:sldId id="283" r:id="rId16"/>
    <p:sldId id="284" r:id="rId17"/>
    <p:sldId id="286" r:id="rId18"/>
    <p:sldId id="287" r:id="rId19"/>
    <p:sldId id="288" r:id="rId20"/>
    <p:sldId id="289" r:id="rId21"/>
    <p:sldId id="285" r:id="rId22"/>
    <p:sldId id="290" r:id="rId23"/>
    <p:sldId id="291" r:id="rId24"/>
    <p:sldId id="294" r:id="rId25"/>
  </p:sldIdLst>
  <p:sldSz cx="9144000" cy="5143500" type="screen16x9"/>
  <p:notesSz cx="6858000" cy="9144000"/>
  <p:embeddedFontLst>
    <p:embeddedFont>
      <p:font typeface="Source Code Pro" charset="0"/>
      <p:regular r:id="rId27"/>
      <p:bold r:id="rId28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53996" autoAdjust="0"/>
  </p:normalViewPr>
  <p:slideViewPr>
    <p:cSldViewPr>
      <p:cViewPr>
        <p:scale>
          <a:sx n="102" d="100"/>
          <a:sy n="102" d="100"/>
        </p:scale>
        <p:origin x="-456" y="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25064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309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EEEEEE"/>
                </a:highlight>
              </a:rPr>
              <a:t>Ejemplo: git clone https://github.com/libgit2/libgit2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372035" y="233279"/>
            <a:ext cx="8399999" cy="3330674"/>
          </a:xfrm>
          <a:prstGeom prst="roundRect">
            <a:avLst>
              <a:gd name="adj" fmla="val 365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372035" y="3678300"/>
            <a:ext cx="8399999" cy="904950"/>
          </a:xfrm>
          <a:prstGeom prst="roundRect">
            <a:avLst>
              <a:gd name="adj" fmla="val 1524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473108"/>
            <a:ext cx="7772400" cy="2841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896921"/>
            <a:ext cx="7772400" cy="460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72035" y="1163170"/>
            <a:ext cx="8399999" cy="3877874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372035" y="-90"/>
            <a:ext cx="8399999" cy="104985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>
                <a:solidFill>
                  <a:schemeClr val="dk2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372035" y="1163170"/>
            <a:ext cx="4114800" cy="3877874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10800000" flipH="1">
            <a:off x="372035" y="-90"/>
            <a:ext cx="8399999" cy="104985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>
                <a:solidFill>
                  <a:schemeClr val="dk2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25500" cy="3725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2" name="Shape 22"/>
          <p:cNvSpPr/>
          <p:nvPr/>
        </p:nvSpPr>
        <p:spPr>
          <a:xfrm>
            <a:off x="4657164" y="1163170"/>
            <a:ext cx="4114800" cy="3877874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761353" y="1200150"/>
            <a:ext cx="3925500" cy="3725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372035" y="1163170"/>
            <a:ext cx="8399999" cy="3877874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 rot="10800000" flipH="1">
            <a:off x="372035" y="-90"/>
            <a:ext cx="8399999" cy="104985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>
                <a:solidFill>
                  <a:schemeClr val="dk2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72035" y="4276652"/>
            <a:ext cx="8399999" cy="649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2400" b="1">
                <a:solidFill>
                  <a:schemeClr val="lt1"/>
                </a:solidFill>
              </a:defRPr>
            </a:lvl1pPr>
            <a:lvl2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>
                <a:solidFill>
                  <a:schemeClr val="lt1"/>
                </a:solidFill>
              </a:defRPr>
            </a:lvl2pPr>
            <a:lvl3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>
                <a:solidFill>
                  <a:schemeClr val="lt1"/>
                </a:solidFill>
              </a:defRPr>
            </a:lvl3pPr>
            <a:lvl4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2400" b="1">
                <a:solidFill>
                  <a:schemeClr val="lt1"/>
                </a:solidFill>
              </a:defRPr>
            </a:lvl4pPr>
            <a:lvl5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>
                <a:solidFill>
                  <a:schemeClr val="lt1"/>
                </a:solidFill>
              </a:defRPr>
            </a:lvl5pPr>
            <a:lvl6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>
                <a:solidFill>
                  <a:schemeClr val="lt1"/>
                </a:solidFill>
              </a:defRPr>
            </a:lvl6pPr>
            <a:lvl7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2400" b="1">
                <a:solidFill>
                  <a:schemeClr val="lt1"/>
                </a:solidFill>
              </a:defRPr>
            </a:lvl7pPr>
            <a:lvl8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>
                <a:solidFill>
                  <a:schemeClr val="lt1"/>
                </a:solidFill>
              </a:defRPr>
            </a:lvl8pPr>
            <a:lvl9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372035" y="233279"/>
            <a:ext cx="8399999" cy="3868650"/>
          </a:xfrm>
          <a:prstGeom prst="roundRect">
            <a:avLst>
              <a:gd name="adj" fmla="val 2776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372035" y="235584"/>
            <a:ext cx="8399999" cy="4672350"/>
          </a:xfrm>
          <a:prstGeom prst="roundRect">
            <a:avLst>
              <a:gd name="adj" fmla="val 225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8" name="Shape 298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github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ourcetreeapp.com/" TargetMode="External"/><Relationship Id="rId5" Type="http://schemas.openxmlformats.org/officeDocument/2006/relationships/hyperlink" Target="https://desktop.github.com/" TargetMode="External"/><Relationship Id="rId4" Type="http://schemas.openxmlformats.org/officeDocument/2006/relationships/hyperlink" Target="http://git-scm.com/download/win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en/v2/Getting-Started-First-Time-Git-Setu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r5C6yXNaSGo" TargetMode="External"/><Relationship Id="rId3" Type="http://schemas.openxmlformats.org/officeDocument/2006/relationships/hyperlink" Target="http://www.slideshare.net/fraann/subversion-3365412" TargetMode="External"/><Relationship Id="rId7" Type="http://schemas.openxmlformats.org/officeDocument/2006/relationships/hyperlink" Target="http://git-scm.com/book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peakinbytes.com/2014/02/git-para-principiantes-noob-te-presento-a-git/#more-424" TargetMode="External"/><Relationship Id="rId5" Type="http://schemas.openxmlformats.org/officeDocument/2006/relationships/hyperlink" Target="http://rogerdudler.github.io/git-guide/index.es.html" TargetMode="External"/><Relationship Id="rId10" Type="http://schemas.openxmlformats.org/officeDocument/2006/relationships/hyperlink" Target="https://www.youtube.com/watch?v=Y9XZQO1n_7c" TargetMode="External"/><Relationship Id="rId4" Type="http://schemas.openxmlformats.org/officeDocument/2006/relationships/hyperlink" Target="http://www.slideshare.net/pavlom/subversion-la-tortuga-y-sus-documentos" TargetMode="External"/><Relationship Id="rId9" Type="http://schemas.openxmlformats.org/officeDocument/2006/relationships/hyperlink" Target="https://www.youtube.com/watch?v=KfeqnernMm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473108"/>
            <a:ext cx="7772400" cy="28419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dirty="0"/>
              <a:t>Control de versiones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685800" y="3896921"/>
            <a:ext cx="7772400" cy="4605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dirty="0"/>
              <a:t>Realizado por A.Garay (dpto. de Informática</a:t>
            </a:r>
            <a:r>
              <a:rPr lang="es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s" dirty="0" smtClean="0"/>
              <a:t>Modificado por Guillermo Muela</a:t>
            </a:r>
            <a:endParaRPr lang="es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Evolución de versiones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74" y="1954000"/>
            <a:ext cx="8379025" cy="21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Tipos de SCV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800"/>
              <a:t>Hay fundamentalmente dos: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800"/>
              <a:t>De gestión centralizada (</a:t>
            </a:r>
            <a:r>
              <a:rPr lang="es" sz="1800" b="1"/>
              <a:t>Subversion</a:t>
            </a:r>
            <a:r>
              <a:rPr lang="es" sz="1800"/>
              <a:t>, CVS, etc.)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800"/>
              <a:t>De gestión distribuida (</a:t>
            </a:r>
            <a:r>
              <a:rPr lang="es" sz="1800" b="1"/>
              <a:t>Git</a:t>
            </a:r>
            <a:r>
              <a:rPr lang="es" sz="1800"/>
              <a:t>, Bazaar, Mercurial, etc.)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800"/>
              <a:t>Pros y contras (svn vs. git)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800"/>
              <a:t>SVN es más sencillo de entender.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800"/>
              <a:t>SVN maneja números de versiones más inteligibles.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800"/>
              <a:t>GIT es más flexible y apropiado para desarrollo de SW con muchos programadores contribuyentes esporádicos.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800"/>
              <a:t>GIT permite trabajar offline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800"/>
              <a:t>GIT es más tolerante a fallos (todos los usuarios tienen una copia del repositorio)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800"/>
              <a:t>GIT es más rápido y ocupa menos espacio (30 veces menos)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800"/>
              <a:t>GIT tiene </a:t>
            </a:r>
            <a:r>
              <a:rPr lang="es" sz="1800" u="sng">
                <a:solidFill>
                  <a:schemeClr val="hlink"/>
                </a:solidFill>
                <a:hlinkClick r:id="rId3"/>
              </a:rPr>
              <a:t>github.com</a:t>
            </a:r>
            <a:r>
              <a:rPr lang="es" sz="1800"/>
              <a:t> (la plataforma más famosa de SW libre)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Repositorio Centralizado/Distribuido</a:t>
            </a:r>
            <a:endParaRPr lang="es-ES" dirty="0"/>
          </a:p>
        </p:txBody>
      </p:sp>
      <p:pic>
        <p:nvPicPr>
          <p:cNvPr id="1026" name="Picture 2" descr="C:\Users\curso mañana\Downloads\svn-rep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15566"/>
            <a:ext cx="6761450" cy="439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007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372035" y="4276652"/>
            <a:ext cx="8399999" cy="64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GIT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825" y="272294"/>
            <a:ext cx="3792399" cy="379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Concepto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400"/>
              <a:t>A diferencia de “Subversion”, que es un SCV de gestión centralizada, “Git” es el software de versionado estrella de la familia de gestión distribuida (estilo Bazaar o Mercurial).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400"/>
              <a:t>Gestión distribuida significa que no es imprescindible en GIT estar “online” (es decir tener acceso al repositorio remoto) para poder hacer “commits”. </a:t>
            </a:r>
          </a:p>
          <a:p>
            <a:pPr marL="457200" lvl="0" indent="-228600">
              <a:spcBef>
                <a:spcPts val="0"/>
              </a:spcBef>
              <a:buSzPct val="100000"/>
            </a:pPr>
            <a:r>
              <a:rPr lang="es" sz="2400"/>
              <a:t>La mayoría del trabajo con GIT se hace en local. Una vez online se pueden mezclar los dos repositorios (local y remoto)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Instalación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" dirty="0"/>
              <a:t>Interfaz de </a:t>
            </a:r>
            <a:r>
              <a:rPr lang="es" dirty="0" smtClean="0"/>
              <a:t>comandos</a:t>
            </a:r>
            <a:endParaRPr lang="es" dirty="0"/>
          </a:p>
          <a:p>
            <a:pPr marL="914400" lvl="1" indent="-228600" rtl="0">
              <a:spcBef>
                <a:spcPts val="0"/>
              </a:spcBef>
            </a:pPr>
            <a:r>
              <a:rPr lang="es-ES" u="sng" dirty="0" err="1" smtClean="0">
                <a:solidFill>
                  <a:schemeClr val="hlink"/>
                </a:solidFill>
                <a:hlinkClick r:id="rId3"/>
              </a:rPr>
              <a:t>Download</a:t>
            </a:r>
            <a:r>
              <a:rPr lang="es-ES" u="sng" dirty="0" smtClean="0">
                <a:solidFill>
                  <a:schemeClr val="hlink"/>
                </a:solidFill>
                <a:hlinkClick r:id="rId3"/>
              </a:rPr>
              <a:t> </a:t>
            </a:r>
            <a:r>
              <a:rPr lang="es-ES" u="sng" dirty="0" err="1" smtClean="0">
                <a:solidFill>
                  <a:schemeClr val="hlink"/>
                </a:solidFill>
                <a:hlinkClick r:id="rId3"/>
              </a:rPr>
              <a:t>Git</a:t>
            </a:r>
            <a:endParaRPr lang="es" u="sng" dirty="0" smtClean="0">
              <a:solidFill>
                <a:schemeClr val="hlink"/>
              </a:solidFill>
              <a:hlinkClick r:id="rId4"/>
            </a:endParaRPr>
          </a:p>
          <a:p>
            <a:pPr marL="685800" lvl="1" rtl="0">
              <a:spcBef>
                <a:spcPts val="0"/>
              </a:spcBef>
              <a:buNone/>
            </a:pPr>
            <a:endParaRPr lang="es" u="sng" dirty="0">
              <a:solidFill>
                <a:schemeClr val="hlink"/>
              </a:solidFill>
              <a:hlinkClick r:id="rId4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s" dirty="0"/>
              <a:t>Clientes </a:t>
            </a:r>
            <a:r>
              <a:rPr lang="es" dirty="0" smtClean="0"/>
              <a:t>gráficos </a:t>
            </a:r>
            <a:r>
              <a:rPr lang="es" dirty="0" smtClean="0">
                <a:solidFill>
                  <a:schemeClr val="tx1"/>
                </a:solidFill>
              </a:rPr>
              <a:t>Windows</a:t>
            </a:r>
            <a:endParaRPr lang="es" dirty="0">
              <a:solidFill>
                <a:schemeClr val="tx1"/>
              </a:solidFill>
            </a:endParaRPr>
          </a:p>
          <a:p>
            <a:pPr marL="914400" lvl="1" indent="-228600" rtl="0">
              <a:spcBef>
                <a:spcPts val="0"/>
              </a:spcBef>
            </a:pPr>
            <a:r>
              <a:rPr lang="es-ES" u="sng" dirty="0" err="1" smtClean="0">
                <a:solidFill>
                  <a:schemeClr val="hlink"/>
                </a:solidFill>
                <a:hlinkClick r:id="rId5"/>
              </a:rPr>
              <a:t>GitHub</a:t>
            </a:r>
            <a:r>
              <a:rPr lang="es-ES" u="sng" dirty="0" smtClean="0">
                <a:solidFill>
                  <a:schemeClr val="hlink"/>
                </a:solidFill>
                <a:hlinkClick r:id="rId5"/>
              </a:rPr>
              <a:t> Desktop</a:t>
            </a:r>
            <a:endParaRPr lang="es-ES" u="sng" dirty="0" smtClean="0">
              <a:solidFill>
                <a:schemeClr val="hlink"/>
              </a:solidFill>
            </a:endParaRPr>
          </a:p>
          <a:p>
            <a:pPr marL="914400" lvl="1" indent="-228600" rtl="0">
              <a:spcBef>
                <a:spcPts val="0"/>
              </a:spcBef>
            </a:pPr>
            <a:r>
              <a:rPr lang="es-ES" u="sng" dirty="0" err="1" smtClean="0">
                <a:solidFill>
                  <a:schemeClr val="hlink"/>
                </a:solidFill>
                <a:hlinkClick r:id="rId6"/>
              </a:rPr>
              <a:t>SourceTree</a:t>
            </a:r>
            <a:endParaRPr lang="es" u="sng" dirty="0" smtClean="0">
              <a:solidFill>
                <a:schemeClr val="hlink"/>
              </a:solidFill>
            </a:endParaRPr>
          </a:p>
          <a:p>
            <a:pPr marL="685800" lvl="1" rtl="0">
              <a:spcBef>
                <a:spcPts val="0"/>
              </a:spcBef>
              <a:buNone/>
            </a:pPr>
            <a:endParaRPr lang="es" dirty="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Inicialización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000" dirty="0"/>
              <a:t>A diferencia de subversion, GIT no trabaja con un repositorio en formato propietario, sino que cualquier directorio es susceptible de ser versionado, ubicándonos en él y ejecutando:</a:t>
            </a:r>
          </a:p>
          <a:p>
            <a:pPr marL="914400" lvl="1" indent="-228600" rtl="0">
              <a:spcBef>
                <a:spcPts val="0"/>
              </a:spcBef>
              <a:buClr>
                <a:srgbClr val="0000FF"/>
              </a:buClr>
            </a:pPr>
            <a:r>
              <a:rPr lang="es" dirty="0">
                <a:solidFill>
                  <a:srgbClr val="0000FF"/>
                </a:solidFill>
              </a:rPr>
              <a:t>git init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000" dirty="0"/>
              <a:t>O bien, podemos copiarnos (clonar) un repositorio existente ejecutando: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2000" dirty="0"/>
              <a:t>(De otro repositorio local)</a:t>
            </a:r>
          </a:p>
          <a:p>
            <a:pPr marL="1371600" lvl="2" indent="-228600" rtl="0">
              <a:spcBef>
                <a:spcPts val="0"/>
              </a:spcBef>
              <a:buSzPct val="66666"/>
            </a:pPr>
            <a:r>
              <a:rPr lang="es" dirty="0">
                <a:solidFill>
                  <a:srgbClr val="0000FF"/>
                </a:solidFill>
              </a:rPr>
              <a:t>git clone </a:t>
            </a:r>
            <a:r>
              <a:rPr lang="es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&lt;/ruta/al/repositorio&gt;</a:t>
            </a:r>
            <a:endParaRPr lang="es" i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2000" dirty="0"/>
              <a:t>(De un repositorio remoto)</a:t>
            </a:r>
          </a:p>
          <a:p>
            <a: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66666"/>
            </a:pPr>
            <a:r>
              <a:rPr lang="es" dirty="0">
                <a:solidFill>
                  <a:srgbClr val="0000FF"/>
                </a:solidFill>
              </a:rPr>
              <a:t>git clone </a:t>
            </a:r>
            <a:r>
              <a:rPr lang="e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&lt;usuario@host</a:t>
            </a:r>
            <a:r>
              <a:rPr lang="e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:/</a:t>
            </a:r>
            <a:r>
              <a:rPr lang="e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ruta/al/repositorio&gt;</a:t>
            </a:r>
            <a:endParaRPr lang="e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Áreas de trabajo de GIT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632" y="1779662"/>
            <a:ext cx="6552728" cy="2664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Estados de un fichero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62" y="1459725"/>
            <a:ext cx="8304273" cy="342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/>
        </p:nvSpPr>
        <p:spPr>
          <a:xfrm>
            <a:off x="5775250" y="2855486"/>
            <a:ext cx="1471199" cy="3810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sz="1100">
                <a:latin typeface="Source Code Pro"/>
                <a:ea typeface="Source Code Pro"/>
                <a:cs typeface="Source Code Pro"/>
                <a:sym typeface="Source Code Pro"/>
              </a:rPr>
              <a:t>git </a:t>
            </a:r>
            <a:r>
              <a:rPr lang="es" sz="1100" b="1">
                <a:latin typeface="Source Code Pro"/>
                <a:ea typeface="Source Code Pro"/>
                <a:cs typeface="Source Code Pro"/>
                <a:sym typeface="Source Code Pro"/>
              </a:rPr>
              <a:t>add</a:t>
            </a:r>
            <a:r>
              <a:rPr lang="es" sz="1100">
                <a:latin typeface="Source Code Pro"/>
                <a:ea typeface="Source Code Pro"/>
                <a:cs typeface="Source Code Pro"/>
                <a:sym typeface="Source Code Pro"/>
              </a:rPr>
              <a:t> fichero</a:t>
            </a:r>
          </a:p>
          <a:p>
            <a:pPr>
              <a:spcBef>
                <a:spcPts val="0"/>
              </a:spcBef>
              <a:buNone/>
            </a:pPr>
            <a:r>
              <a:rPr lang="es" sz="1100">
                <a:latin typeface="Source Code Pro"/>
                <a:ea typeface="Source Code Pro"/>
                <a:cs typeface="Source Code Pro"/>
                <a:sym typeface="Source Code Pro"/>
              </a:rPr>
              <a:t>git </a:t>
            </a:r>
            <a:r>
              <a:rPr lang="es" sz="1100" b="1">
                <a:latin typeface="Source Code Pro"/>
                <a:ea typeface="Source Code Pro"/>
                <a:cs typeface="Source Code Pro"/>
                <a:sym typeface="Source Code Pro"/>
              </a:rPr>
              <a:t>add</a:t>
            </a:r>
            <a:r>
              <a:rPr lang="es" sz="1100">
                <a:latin typeface="Source Code Pro"/>
                <a:ea typeface="Source Code Pro"/>
                <a:cs typeface="Source Code Pro"/>
                <a:sym typeface="Source Code Pro"/>
              </a:rPr>
              <a:t> .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4991260" y="4084608"/>
            <a:ext cx="2233799" cy="274499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100">
                <a:latin typeface="Source Code Pro"/>
                <a:ea typeface="Source Code Pro"/>
                <a:cs typeface="Source Code Pro"/>
                <a:sym typeface="Source Code Pro"/>
              </a:rPr>
              <a:t>git </a:t>
            </a:r>
            <a:r>
              <a:rPr lang="es" sz="1100" b="1">
                <a:latin typeface="Source Code Pro"/>
                <a:ea typeface="Source Code Pro"/>
                <a:cs typeface="Source Code Pro"/>
                <a:sym typeface="Source Code Pro"/>
              </a:rPr>
              <a:t>commit</a:t>
            </a:r>
            <a:r>
              <a:rPr lang="es" sz="1100">
                <a:latin typeface="Source Code Pro"/>
                <a:ea typeface="Source Code Pro"/>
                <a:cs typeface="Source Code Pro"/>
                <a:sym typeface="Source Code Pro"/>
              </a:rPr>
              <a:t> -m “mensaje”</a:t>
            </a:r>
          </a:p>
        </p:txBody>
      </p:sp>
      <p:sp>
        <p:nvSpPr>
          <p:cNvPr id="241" name="Shape 241"/>
          <p:cNvSpPr/>
          <p:nvPr/>
        </p:nvSpPr>
        <p:spPr>
          <a:xfrm>
            <a:off x="3389050" y="4567650"/>
            <a:ext cx="2233799" cy="57569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1000">
                <a:latin typeface="Source Code Pro"/>
                <a:ea typeface="Source Code Pro"/>
                <a:cs typeface="Source Code Pro"/>
                <a:sym typeface="Source Code Pro"/>
              </a:rPr>
              <a:t>git </a:t>
            </a:r>
            <a:r>
              <a:rPr lang="es" sz="1000" b="1">
                <a:latin typeface="Source Code Pro"/>
                <a:ea typeface="Source Code Pro"/>
                <a:cs typeface="Source Code Pro"/>
                <a:sym typeface="Source Code Pro"/>
              </a:rPr>
              <a:t>commit</a:t>
            </a:r>
            <a:r>
              <a:rPr lang="es" sz="1000">
                <a:latin typeface="Source Code Pro"/>
                <a:ea typeface="Source Code Pro"/>
                <a:cs typeface="Source Code Pro"/>
                <a:sym typeface="Source Code Pro"/>
              </a:rPr>
              <a:t> -a -m “mensaje”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2171854" y="3551200"/>
            <a:ext cx="1402500" cy="274499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100">
                <a:latin typeface="Source Code Pro"/>
                <a:ea typeface="Source Code Pro"/>
                <a:cs typeface="Source Code Pro"/>
                <a:sym typeface="Source Code Pro"/>
              </a:rPr>
              <a:t>git </a:t>
            </a:r>
            <a:r>
              <a:rPr lang="es" sz="1100" b="1">
                <a:latin typeface="Source Code Pro"/>
                <a:ea typeface="Source Code Pro"/>
                <a:cs typeface="Source Code Pro"/>
                <a:sym typeface="Source Code Pro"/>
              </a:rPr>
              <a:t>rm</a:t>
            </a:r>
            <a:r>
              <a:rPr lang="es" sz="1100">
                <a:latin typeface="Source Code Pro"/>
                <a:ea typeface="Source Code Pro"/>
                <a:cs typeface="Source Code Pro"/>
                <a:sym typeface="Source Code Pro"/>
              </a:rPr>
              <a:t> fichero</a:t>
            </a:r>
          </a:p>
        </p:txBody>
      </p:sp>
      <p:cxnSp>
        <p:nvCxnSpPr>
          <p:cNvPr id="243" name="Shape 243"/>
          <p:cNvCxnSpPr>
            <a:stCxn id="239" idx="0"/>
          </p:cNvCxnSpPr>
          <p:nvPr/>
        </p:nvCxnSpPr>
        <p:spPr>
          <a:xfrm rot="10800000">
            <a:off x="5808249" y="2528186"/>
            <a:ext cx="702600" cy="32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4" name="Shape 244"/>
          <p:cNvCxnSpPr>
            <a:stCxn id="239" idx="2"/>
          </p:cNvCxnSpPr>
          <p:nvPr/>
        </p:nvCxnSpPr>
        <p:spPr>
          <a:xfrm flipH="1">
            <a:off x="6342249" y="3236486"/>
            <a:ext cx="168600" cy="21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5" name="Shape 245"/>
          <p:cNvSpPr/>
          <p:nvPr/>
        </p:nvSpPr>
        <p:spPr>
          <a:xfrm>
            <a:off x="5688272" y="2441069"/>
            <a:ext cx="119999" cy="116099"/>
          </a:xfrm>
          <a:prstGeom prst="ellipse">
            <a:avLst/>
          </a:prstGeom>
          <a:solidFill>
            <a:srgbClr val="98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6341380" y="3333675"/>
            <a:ext cx="119999" cy="116099"/>
          </a:xfrm>
          <a:prstGeom prst="ellipse">
            <a:avLst/>
          </a:prstGeom>
          <a:solidFill>
            <a:srgbClr val="98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Trabajando con un servidor remoto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400" dirty="0" smtClean="0"/>
              <a:t>Para vincular nuestro </a:t>
            </a:r>
            <a:r>
              <a:rPr lang="es" sz="2400" dirty="0"/>
              <a:t>repositorio local con uno remoto, haremos…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s" dirty="0">
                <a:solidFill>
                  <a:srgbClr val="0000FF"/>
                </a:solidFill>
              </a:rPr>
              <a:t>git remote add </a:t>
            </a:r>
            <a:r>
              <a:rPr lang="es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&lt;</a:t>
            </a:r>
            <a:r>
              <a:rPr lang="es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nombreRepoRemoto&gt;</a:t>
            </a:r>
            <a:r>
              <a:rPr lang="e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&lt;</a:t>
            </a:r>
            <a:r>
              <a:rPr lang="es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dirección&gt;</a:t>
            </a:r>
          </a:p>
          <a:p>
            <a:pPr marL="457200" lvl="0" indent="-228600"/>
            <a:r>
              <a:rPr lang="es" sz="2400" dirty="0"/>
              <a:t>Una vez realizados los cambios pertinentes en nuestro repositorio local (uno o varios commits), se pueden “subir” al repositorio remoto ejecutando.</a:t>
            </a:r>
          </a:p>
          <a:p>
            <a:pPr marL="914400" lvl="1" indent="-228600">
              <a:buClr>
                <a:srgbClr val="0000FF"/>
              </a:buClr>
            </a:pPr>
            <a:r>
              <a:rPr lang="es" dirty="0">
                <a:solidFill>
                  <a:srgbClr val="0000FF"/>
                </a:solidFill>
              </a:rPr>
              <a:t>git push </a:t>
            </a:r>
            <a:r>
              <a:rPr lang="es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&lt;nombreRepoRemoto&gt; &lt;rama&gt;</a:t>
            </a:r>
            <a:endParaRPr lang="es" i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400" dirty="0"/>
              <a:t>Para obtener la última versión del repositorio remoto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s" dirty="0">
                <a:solidFill>
                  <a:srgbClr val="0000FF"/>
                </a:solidFill>
              </a:rPr>
              <a:t>git pull</a:t>
            </a:r>
          </a:p>
          <a:p>
            <a:pPr marL="914400" lvl="1" indent="-228600" rtl="0">
              <a:spcBef>
                <a:spcPts val="0"/>
              </a:spcBef>
              <a:buClr>
                <a:srgbClr val="0000FF"/>
              </a:buClr>
            </a:pPr>
            <a:r>
              <a:rPr lang="es" dirty="0">
                <a:solidFill>
                  <a:srgbClr val="0000FF"/>
                </a:solidFill>
              </a:rPr>
              <a:t>(o bien) git fetch (...y luego) git merge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Resumen de contenidos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37257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275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2900"/>
              <a:t>Concepto de SCV</a:t>
            </a:r>
          </a:p>
          <a:p>
            <a:pPr marL="457200" lvl="0" indent="-41275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2900"/>
              <a:t>Versionado de documentos: problemas y soluciones.</a:t>
            </a:r>
          </a:p>
          <a:p>
            <a:pPr marL="457200" lvl="0" indent="-41275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2900"/>
              <a:t>Elementos: branches (ramas), tags (etiquetas)</a:t>
            </a:r>
          </a:p>
          <a:p>
            <a:pPr marL="457200" lvl="0" indent="-41275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2900"/>
              <a:t>Tipos de SCV</a:t>
            </a:r>
          </a:p>
          <a:p>
            <a:pPr marL="914400" lvl="1" indent="-41275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s" sz="2900"/>
              <a:t>Subversion</a:t>
            </a:r>
          </a:p>
          <a:p>
            <a:pPr marL="914400" lvl="1" indent="-41275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s" sz="2900"/>
              <a:t>GIT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dirty="0"/>
              <a:t>Configuración previa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" dirty="0"/>
              <a:t>Para evitar tener que introducir nuestras credenciales cada vez que trabajemos con un repositorio remoto, es conveniente definir con qué usuario vamos a trabajar.</a:t>
            </a:r>
          </a:p>
          <a:p>
            <a:pPr marL="914400" lvl="1" indent="-228600" rtl="0">
              <a:spcBef>
                <a:spcPts val="0"/>
              </a:spcBef>
              <a:buClr>
                <a:srgbClr val="0000FF"/>
              </a:buClr>
            </a:pPr>
            <a:r>
              <a:rPr lang="es" dirty="0">
                <a:solidFill>
                  <a:srgbClr val="0000FF"/>
                </a:solidFill>
              </a:rPr>
              <a:t>git config --global user.name </a:t>
            </a:r>
            <a:r>
              <a:rPr lang="es" dirty="0" smtClean="0">
                <a:solidFill>
                  <a:srgbClr val="0000FF"/>
                </a:solidFill>
              </a:rPr>
              <a:t>"</a:t>
            </a:r>
            <a:r>
              <a:rPr lang="es" dirty="0">
                <a:solidFill>
                  <a:srgbClr val="0000FF"/>
                </a:solidFill>
              </a:rPr>
              <a:t>Alberto </a:t>
            </a:r>
            <a:r>
              <a:rPr lang="es" dirty="0" smtClean="0">
                <a:solidFill>
                  <a:srgbClr val="0000FF"/>
                </a:solidFill>
              </a:rPr>
              <a:t>Garay"</a:t>
            </a:r>
            <a:endParaRPr lang="es" dirty="0">
              <a:solidFill>
                <a:srgbClr val="0000FF"/>
              </a:solidFill>
            </a:endParaRPr>
          </a:p>
          <a:p>
            <a:pPr marL="914400" lvl="1" indent="-228600" rtl="0">
              <a:spcBef>
                <a:spcPts val="0"/>
              </a:spcBef>
              <a:buClr>
                <a:srgbClr val="0000FF"/>
              </a:buClr>
            </a:pPr>
            <a:r>
              <a:rPr lang="es" dirty="0">
                <a:solidFill>
                  <a:srgbClr val="0000FF"/>
                </a:solidFill>
              </a:rPr>
              <a:t>git config --global user.email agaray@gmail.com</a:t>
            </a:r>
          </a:p>
          <a:p>
            <a:pPr marL="457200" lvl="0" indent="-228600">
              <a:spcBef>
                <a:spcPts val="0"/>
              </a:spcBef>
            </a:pPr>
            <a:r>
              <a:rPr lang="es" dirty="0"/>
              <a:t>Ver </a:t>
            </a:r>
            <a:r>
              <a:rPr lang="es" sz="1800" u="sng" dirty="0">
                <a:solidFill>
                  <a:schemeClr val="hlink"/>
                </a:solidFill>
                <a:hlinkClick r:id="rId3"/>
              </a:rPr>
              <a:t>http://git-scm.com/book/en/v2/Getting-Started-First-Time-Git-Setup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Trabajando con ramas de desarrollo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8229600" cy="384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000" dirty="0"/>
              <a:t>Crear una rama</a:t>
            </a:r>
          </a:p>
          <a:p>
            <a:pPr marL="914400" lvl="1" indent="-2286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2000" dirty="0">
                <a:solidFill>
                  <a:srgbClr val="0000FF"/>
                </a:solidFill>
              </a:rPr>
              <a:t>git branch </a:t>
            </a:r>
            <a:r>
              <a:rPr lang="es" sz="2000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&lt;nombreRama&gt;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000" dirty="0"/>
              <a:t>Cambiarse a una rama</a:t>
            </a:r>
          </a:p>
          <a:p>
            <a:pPr marL="914400" lvl="1" indent="-2286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2000" dirty="0">
                <a:solidFill>
                  <a:srgbClr val="0000FF"/>
                </a:solidFill>
              </a:rPr>
              <a:t>git checkout </a:t>
            </a:r>
            <a:r>
              <a:rPr lang="es" sz="2000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&lt;nombreRama&gt;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000" dirty="0"/>
              <a:t>Mezclar dos ramas</a:t>
            </a:r>
          </a:p>
          <a:p>
            <a:pPr marL="914400" lvl="1" indent="-2286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2000" dirty="0">
                <a:solidFill>
                  <a:srgbClr val="0000FF"/>
                </a:solidFill>
              </a:rPr>
              <a:t>git checkout </a:t>
            </a:r>
            <a:r>
              <a:rPr lang="es" sz="2000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&lt;</a:t>
            </a:r>
            <a:r>
              <a:rPr lang="es" sz="2000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nombreRama&gt;</a:t>
            </a:r>
            <a:endParaRPr lang="es" sz="2000" i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914400" lvl="1" indent="-2286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2000" dirty="0">
                <a:solidFill>
                  <a:srgbClr val="0000FF"/>
                </a:solidFill>
              </a:rPr>
              <a:t>git merge </a:t>
            </a:r>
            <a:r>
              <a:rPr lang="es" sz="2000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&lt;</a:t>
            </a:r>
            <a:r>
              <a:rPr lang="es" sz="2000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nombreRama</a:t>
            </a:r>
            <a:r>
              <a:rPr lang="es" sz="2000" b="1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QueQuieroMezclarConLaActual</a:t>
            </a:r>
            <a:r>
              <a:rPr lang="es" sz="2000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&gt;</a:t>
            </a:r>
            <a:endParaRPr lang="es" sz="2000" i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s" sz="2000" dirty="0"/>
              <a:t>Borrar una rama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s" sz="2000" dirty="0">
                <a:solidFill>
                  <a:srgbClr val="0000FF"/>
                </a:solidFill>
              </a:rPr>
              <a:t>git branch -d </a:t>
            </a:r>
            <a:r>
              <a:rPr lang="es" sz="2000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&lt;nombreRama&gt;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s" sz="2000" dirty="0"/>
              <a:t>Publicar una rama en el repositorio remoto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ct val="100000"/>
            </a:pPr>
            <a:r>
              <a:rPr lang="es" sz="2000" dirty="0">
                <a:solidFill>
                  <a:srgbClr val="0000FF"/>
                </a:solidFill>
              </a:rPr>
              <a:t>git push </a:t>
            </a:r>
            <a:r>
              <a:rPr lang="es" sz="2000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&lt;nombreRepoRemoto&gt; </a:t>
            </a:r>
            <a:r>
              <a:rPr lang="es" sz="2000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&lt;nombreRama&gt;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Gestión de conflictos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" dirty="0"/>
              <a:t>Si al hacer un merge hay un conflicto, lo resolveremos manualmente, y después lo “marcaremos” como resuelto así:</a:t>
            </a:r>
          </a:p>
          <a:p>
            <a:pPr marL="914400" lvl="1" indent="-228600" rtl="0">
              <a:spcBef>
                <a:spcPts val="0"/>
              </a:spcBef>
              <a:buClr>
                <a:srgbClr val="0000FF"/>
              </a:buClr>
            </a:pPr>
            <a:r>
              <a:rPr lang="es" dirty="0">
                <a:solidFill>
                  <a:srgbClr val="0000FF"/>
                </a:solidFill>
              </a:rPr>
              <a:t>git add </a:t>
            </a:r>
            <a:r>
              <a:rPr lang="es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&lt;ficheroEnConflicto&gt;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Referencias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000" u="sng" dirty="0">
                <a:solidFill>
                  <a:schemeClr val="hlink"/>
                </a:solidFill>
                <a:hlinkClick r:id="rId3"/>
              </a:rPr>
              <a:t>http://</a:t>
            </a:r>
            <a:r>
              <a:rPr lang="es" sz="2000" u="sng" dirty="0" smtClean="0">
                <a:solidFill>
                  <a:schemeClr val="hlink"/>
                </a:solidFill>
                <a:hlinkClick r:id="rId3"/>
              </a:rPr>
              <a:t>www.slideshare.net/fraann/subversion-3365412</a:t>
            </a:r>
            <a:r>
              <a:rPr lang="es" sz="2000" u="sng" dirty="0" smtClean="0">
                <a:solidFill>
                  <a:schemeClr val="hlink"/>
                </a:solidFill>
                <a:hlinkClick r:id="rId4"/>
              </a:rPr>
              <a:t>http</a:t>
            </a:r>
            <a:r>
              <a:rPr lang="es" sz="2000" u="sng" dirty="0">
                <a:solidFill>
                  <a:schemeClr val="hlink"/>
                </a:solidFill>
                <a:hlinkClick r:id="rId4"/>
              </a:rPr>
              <a:t>://www.slideshare.net/pavlom/subversion-la-tortuga-y-sus-documentos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000" u="sng" dirty="0">
                <a:solidFill>
                  <a:schemeClr val="hlink"/>
                </a:solidFill>
                <a:hlinkClick r:id="rId5"/>
              </a:rPr>
              <a:t>http://rogerdudler.github.io/git-guide/index.es.html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000" u="sng" dirty="0">
                <a:solidFill>
                  <a:schemeClr val="hlink"/>
                </a:solidFill>
                <a:hlinkClick r:id="rId6"/>
              </a:rPr>
              <a:t>http://speakinbytes.com/2014/02/git-para-principiantes-noob-te-presento-a-git/#more-424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000" u="sng" dirty="0">
                <a:solidFill>
                  <a:schemeClr val="hlink"/>
                </a:solidFill>
                <a:hlinkClick r:id="rId7"/>
              </a:rPr>
              <a:t>http://git-scm.com/book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000" u="sng" dirty="0">
                <a:solidFill>
                  <a:schemeClr val="hlink"/>
                </a:solidFill>
                <a:hlinkClick r:id="rId8"/>
              </a:rPr>
              <a:t>https://www.youtube.com/watch?v=r5C6yXNaSGo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000" u="sng" dirty="0">
                <a:solidFill>
                  <a:schemeClr val="hlink"/>
                </a:solidFill>
                <a:hlinkClick r:id="rId9"/>
              </a:rPr>
              <a:t>https://www.youtube.com/watch?v=KfeqnernMmE</a:t>
            </a:r>
          </a:p>
          <a:p>
            <a:pPr marL="457200" lvl="0" indent="-228600">
              <a:spcBef>
                <a:spcPts val="0"/>
              </a:spcBef>
              <a:buSzPct val="100000"/>
            </a:pPr>
            <a:r>
              <a:rPr lang="es" sz="2000" u="sng" dirty="0">
                <a:solidFill>
                  <a:schemeClr val="hlink"/>
                </a:solidFill>
                <a:hlinkClick r:id="rId10"/>
              </a:rPr>
              <a:t>https://www.youtube.com/watch?v=Y9XZQO1n_7c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Sistema de control de versiones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195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2100"/>
              <a:t>Un SCV es una herramienta que permite gestionar las diferentes revisiones de un documento a lo largo de su ciclo de vida.</a:t>
            </a:r>
          </a:p>
          <a:p>
            <a:pPr marL="457200" lvl="0" indent="-36195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2100"/>
              <a:t>Se suelen basar en un repositorio centralizado en el que un </a:t>
            </a:r>
            <a:r>
              <a:rPr lang="es" sz="2100" u="sng"/>
              <a:t>equipo de trabajo</a:t>
            </a:r>
            <a:r>
              <a:rPr lang="es" sz="2100"/>
              <a:t> comparte la misma versión de un documento.</a:t>
            </a:r>
          </a:p>
          <a:p>
            <a:pPr marL="457200" lvl="0" indent="-36195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2100"/>
              <a:t>Cuando se realizan cambios se genera una </a:t>
            </a:r>
            <a:r>
              <a:rPr lang="es" sz="2100" u="sng"/>
              <a:t>nueva versión automáticamente.</a:t>
            </a:r>
          </a:p>
          <a:p>
            <a:pPr marL="457200" lvl="0" indent="-361950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2100"/>
              <a:t>En cualquier momento se puede volver a una versión anterior del documento o consultar toda la historia de cambios que haya tenido.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2800"/>
              <a:t>¿Qué tipo de documentos son "versionables"?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2400"/>
              <a:t>Un SCV está especialmente recomendado para versionar </a:t>
            </a:r>
            <a:r>
              <a:rPr lang="es" sz="2400" u="sng"/>
              <a:t>ficheros de texto</a:t>
            </a:r>
            <a:r>
              <a:rPr lang="es" sz="2400"/>
              <a:t> (código fuente C++, JAVA, etc., Documentos hipertextuales HTML, XML, y en general cualquier documento escrito en código ASCII)</a:t>
            </a:r>
          </a:p>
          <a:p>
            <a:pPr marL="457200" lvl="0" indent="-381000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2400"/>
              <a:t>También se podría utilizar para mantener una perspectiva histórica de archivos binarios en general, aunque no se dispondría en este caso de funcionalidades útiles como detectar cambios, mezclar contenidos, etc.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El problema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375" y="1206731"/>
            <a:ext cx="4096060" cy="3824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Solución 1: bloqueo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987" y="1204780"/>
            <a:ext cx="3523968" cy="3804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Solución 2: mezcla (1/2)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012" y="1159650"/>
            <a:ext cx="3942418" cy="3860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Solución 2: mezcla (2/2)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887" y="1169859"/>
            <a:ext cx="3730507" cy="385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Ramas (branch)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775" y="2973440"/>
            <a:ext cx="4986337" cy="203596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599025" y="1288031"/>
            <a:ext cx="7752000" cy="1466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3000"/>
              <a:t>Lineas de desarrollo independientes, que comparten una línea común, si se mira suficientemente atrás en el tiempo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828</Words>
  <Application>Microsoft Office PowerPoint</Application>
  <PresentationFormat>Presentación en pantalla (16:9)</PresentationFormat>
  <Paragraphs>102</Paragraphs>
  <Slides>23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Source Code Pro</vt:lpstr>
      <vt:lpstr>Wingdings</vt:lpstr>
      <vt:lpstr>Courier New</vt:lpstr>
      <vt:lpstr>Custom Theme</vt:lpstr>
      <vt:lpstr>simple-light</vt:lpstr>
      <vt:lpstr>Control de versiones</vt:lpstr>
      <vt:lpstr>Resumen de contenidos</vt:lpstr>
      <vt:lpstr>Sistema de control de versiones</vt:lpstr>
      <vt:lpstr>¿Qué tipo de documentos son "versionables"?</vt:lpstr>
      <vt:lpstr>El problema</vt:lpstr>
      <vt:lpstr>Solución 1: bloqueo</vt:lpstr>
      <vt:lpstr>Solución 2: mezcla (1/2)</vt:lpstr>
      <vt:lpstr>Solución 2: mezcla (2/2)</vt:lpstr>
      <vt:lpstr>Ramas (branch)</vt:lpstr>
      <vt:lpstr>Evolución de versiones</vt:lpstr>
      <vt:lpstr>Tipos de SCV</vt:lpstr>
      <vt:lpstr>Repositorio Centralizado/Distribuido</vt:lpstr>
      <vt:lpstr>Presentación de PowerPoint</vt:lpstr>
      <vt:lpstr>Concepto</vt:lpstr>
      <vt:lpstr>Instalación</vt:lpstr>
      <vt:lpstr>Inicialización</vt:lpstr>
      <vt:lpstr>Áreas de trabajo de GIT</vt:lpstr>
      <vt:lpstr>Estados de un fichero</vt:lpstr>
      <vt:lpstr>Trabajando con un servidor remoto</vt:lpstr>
      <vt:lpstr>Configuración previa</vt:lpstr>
      <vt:lpstr>Trabajando con ramas de desarrollo</vt:lpstr>
      <vt:lpstr>Gestión de conflictos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versiones</dc:title>
  <cp:lastModifiedBy>curso mañana</cp:lastModifiedBy>
  <cp:revision>6</cp:revision>
  <dcterms:modified xsi:type="dcterms:W3CDTF">2016-11-22T13:14:36Z</dcterms:modified>
</cp:coreProperties>
</file>