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417B2-639C-45AB-9F68-D6560A318798}" type="datetimeFigureOut">
              <a:rPr lang="it-IT" smtClean="0"/>
              <a:t>05/03/2012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DC3B9-1EEF-49E4-9023-7C756675190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D437-BB44-401B-869A-93ADE9282E9D}" type="datetimeFigureOut">
              <a:rPr lang="it-IT" smtClean="0"/>
              <a:pPr/>
              <a:t>05/03/2012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E1F5-DE10-45C8-BE02-1473B69972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D437-BB44-401B-869A-93ADE9282E9D}" type="datetimeFigureOut">
              <a:rPr lang="it-IT" smtClean="0"/>
              <a:pPr/>
              <a:t>05/03/2012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E1F5-DE10-45C8-BE02-1473B69972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D437-BB44-401B-869A-93ADE9282E9D}" type="datetimeFigureOut">
              <a:rPr lang="it-IT" smtClean="0"/>
              <a:pPr/>
              <a:t>05/03/2012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E1F5-DE10-45C8-BE02-1473B69972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D437-BB44-401B-869A-93ADE9282E9D}" type="datetimeFigureOut">
              <a:rPr lang="it-IT" smtClean="0"/>
              <a:pPr/>
              <a:t>05/03/2012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E1F5-DE10-45C8-BE02-1473B69972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D437-BB44-401B-869A-93ADE9282E9D}" type="datetimeFigureOut">
              <a:rPr lang="it-IT" smtClean="0"/>
              <a:pPr/>
              <a:t>05/03/2012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E1F5-DE10-45C8-BE02-1473B69972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D437-BB44-401B-869A-93ADE9282E9D}" type="datetimeFigureOut">
              <a:rPr lang="it-IT" smtClean="0"/>
              <a:pPr/>
              <a:t>05/03/2012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E1F5-DE10-45C8-BE02-1473B69972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D437-BB44-401B-869A-93ADE9282E9D}" type="datetimeFigureOut">
              <a:rPr lang="it-IT" smtClean="0"/>
              <a:pPr/>
              <a:t>05/03/2012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E1F5-DE10-45C8-BE02-1473B69972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D437-BB44-401B-869A-93ADE9282E9D}" type="datetimeFigureOut">
              <a:rPr lang="it-IT" smtClean="0"/>
              <a:pPr/>
              <a:t>05/03/2012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E1F5-DE10-45C8-BE02-1473B69972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D437-BB44-401B-869A-93ADE9282E9D}" type="datetimeFigureOut">
              <a:rPr lang="it-IT" smtClean="0"/>
              <a:pPr/>
              <a:t>05/03/2012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E1F5-DE10-45C8-BE02-1473B69972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D437-BB44-401B-869A-93ADE9282E9D}" type="datetimeFigureOut">
              <a:rPr lang="it-IT" smtClean="0"/>
              <a:pPr/>
              <a:t>05/03/2012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E1F5-DE10-45C8-BE02-1473B69972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D437-BB44-401B-869A-93ADE9282E9D}" type="datetimeFigureOut">
              <a:rPr lang="it-IT" smtClean="0"/>
              <a:pPr/>
              <a:t>05/03/2012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E1F5-DE10-45C8-BE02-1473B69972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FD437-BB44-401B-869A-93ADE9282E9D}" type="datetimeFigureOut">
              <a:rPr lang="it-IT" smtClean="0"/>
              <a:pPr/>
              <a:t>05/03/2012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0E1F5-DE10-45C8-BE02-1473B69972C4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ttangolo 49"/>
          <p:cNvSpPr/>
          <p:nvPr/>
        </p:nvSpPr>
        <p:spPr>
          <a:xfrm>
            <a:off x="7380312" y="908720"/>
            <a:ext cx="1584176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Rettangolo 53"/>
          <p:cNvSpPr/>
          <p:nvPr/>
        </p:nvSpPr>
        <p:spPr>
          <a:xfrm>
            <a:off x="2195736" y="4869160"/>
            <a:ext cx="6840760" cy="12241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79512" y="3356992"/>
            <a:ext cx="172819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Si chiedono i METADATI del servizio (</a:t>
            </a:r>
            <a:r>
              <a:rPr lang="it-IT" sz="1200" dirty="0" err="1" smtClean="0"/>
              <a:t>serviceUri</a:t>
            </a:r>
            <a:r>
              <a:rPr lang="it-IT" sz="1200" dirty="0" smtClean="0"/>
              <a:t>/</a:t>
            </a:r>
            <a:r>
              <a:rPr lang="it-IT" sz="1200" dirty="0" err="1" smtClean="0"/>
              <a:t>$metadata</a:t>
            </a:r>
            <a:r>
              <a:rPr lang="it-IT" sz="1200" dirty="0" smtClean="0"/>
              <a:t>)</a:t>
            </a:r>
          </a:p>
        </p:txBody>
      </p:sp>
      <p:sp>
        <p:nvSpPr>
          <p:cNvPr id="5" name="Rettangolo 4"/>
          <p:cNvSpPr/>
          <p:nvPr/>
        </p:nvSpPr>
        <p:spPr>
          <a:xfrm>
            <a:off x="2699792" y="3356992"/>
            <a:ext cx="151216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Si leggono i METADATI e si inizializza la struttura della griglia</a:t>
            </a:r>
            <a:endParaRPr lang="it-IT" sz="1200" dirty="0"/>
          </a:p>
        </p:txBody>
      </p:sp>
      <p:cxnSp>
        <p:nvCxnSpPr>
          <p:cNvPr id="7" name="Connettore 2 6"/>
          <p:cNvCxnSpPr/>
          <p:nvPr/>
        </p:nvCxnSpPr>
        <p:spPr>
          <a:xfrm>
            <a:off x="2051720" y="386104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>
          <a:xfrm>
            <a:off x="5004048" y="3356992"/>
            <a:ext cx="165618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Se si tratta di una collezione se ne chiede il </a:t>
            </a:r>
            <a:r>
              <a:rPr lang="it-IT" sz="1200" dirty="0" err="1" smtClean="0"/>
              <a:t>count</a:t>
            </a:r>
            <a:r>
              <a:rPr lang="it-IT" sz="1200" dirty="0" smtClean="0"/>
              <a:t> (/</a:t>
            </a:r>
            <a:r>
              <a:rPr lang="it-IT" sz="1200" dirty="0" err="1" smtClean="0"/>
              <a:t>$count</a:t>
            </a:r>
            <a:r>
              <a:rPr lang="it-IT" sz="1200" dirty="0" smtClean="0"/>
              <a:t>)</a:t>
            </a:r>
            <a:endParaRPr lang="it-IT" sz="1200" dirty="0"/>
          </a:p>
        </p:txBody>
      </p:sp>
      <p:cxnSp>
        <p:nvCxnSpPr>
          <p:cNvPr id="9" name="Connettore 2 8"/>
          <p:cNvCxnSpPr/>
          <p:nvPr/>
        </p:nvCxnSpPr>
        <p:spPr>
          <a:xfrm>
            <a:off x="4355976" y="386104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6732240" y="386104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/>
          <p:cNvSpPr/>
          <p:nvPr/>
        </p:nvSpPr>
        <p:spPr>
          <a:xfrm>
            <a:off x="7380312" y="3356992"/>
            <a:ext cx="165618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Si visualizzano i dati in griglia</a:t>
            </a:r>
            <a:endParaRPr lang="it-IT" sz="1200" dirty="0"/>
          </a:p>
        </p:txBody>
      </p:sp>
      <p:sp>
        <p:nvSpPr>
          <p:cNvPr id="18" name="Rettangolo 17"/>
          <p:cNvSpPr/>
          <p:nvPr/>
        </p:nvSpPr>
        <p:spPr>
          <a:xfrm>
            <a:off x="6812632" y="5229200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FILTRI</a:t>
            </a:r>
            <a:endParaRPr lang="it-IT" sz="1200" dirty="0"/>
          </a:p>
        </p:txBody>
      </p:sp>
      <p:sp>
        <p:nvSpPr>
          <p:cNvPr id="19" name="Rettangolo 18"/>
          <p:cNvSpPr/>
          <p:nvPr/>
        </p:nvSpPr>
        <p:spPr>
          <a:xfrm>
            <a:off x="7748736" y="5229200"/>
            <a:ext cx="12157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ORDINAMENTO</a:t>
            </a:r>
          </a:p>
        </p:txBody>
      </p:sp>
      <p:sp>
        <p:nvSpPr>
          <p:cNvPr id="20" name="Rettangolo 19"/>
          <p:cNvSpPr/>
          <p:nvPr/>
        </p:nvSpPr>
        <p:spPr>
          <a:xfrm>
            <a:off x="3851920" y="5229200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LINKS</a:t>
            </a:r>
          </a:p>
        </p:txBody>
      </p:sp>
      <p:cxnSp>
        <p:nvCxnSpPr>
          <p:cNvPr id="22" name="Connettore 2 21"/>
          <p:cNvCxnSpPr/>
          <p:nvPr/>
        </p:nvCxnSpPr>
        <p:spPr>
          <a:xfrm>
            <a:off x="8604448" y="450912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Connettore 2 23"/>
          <p:cNvCxnSpPr/>
          <p:nvPr/>
        </p:nvCxnSpPr>
        <p:spPr>
          <a:xfrm flipV="1">
            <a:off x="8460432" y="450912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Connettore 2 24"/>
          <p:cNvCxnSpPr/>
          <p:nvPr/>
        </p:nvCxnSpPr>
        <p:spPr>
          <a:xfrm flipH="1">
            <a:off x="7308304" y="4437112"/>
            <a:ext cx="864096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Connettore 2 26"/>
          <p:cNvCxnSpPr/>
          <p:nvPr/>
        </p:nvCxnSpPr>
        <p:spPr>
          <a:xfrm flipH="1" flipV="1">
            <a:off x="6588224" y="4437112"/>
            <a:ext cx="64807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Connettore 2 35"/>
          <p:cNvCxnSpPr/>
          <p:nvPr/>
        </p:nvCxnSpPr>
        <p:spPr>
          <a:xfrm flipH="1">
            <a:off x="4716016" y="4437112"/>
            <a:ext cx="280831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nettore 2 37"/>
          <p:cNvCxnSpPr/>
          <p:nvPr/>
        </p:nvCxnSpPr>
        <p:spPr>
          <a:xfrm flipV="1">
            <a:off x="4644008" y="2852936"/>
            <a:ext cx="0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107504" y="1628800"/>
            <a:ext cx="4608512" cy="115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>
                <a:solidFill>
                  <a:schemeClr val="tx1"/>
                </a:solidFill>
              </a:rPr>
              <a:t>$('</a:t>
            </a:r>
            <a:r>
              <a:rPr lang="it-IT" sz="1000" dirty="0" err="1">
                <a:solidFill>
                  <a:schemeClr val="tx1"/>
                </a:solidFill>
              </a:rPr>
              <a:t>#list</a:t>
            </a:r>
            <a:r>
              <a:rPr lang="it-IT" sz="1000" dirty="0">
                <a:solidFill>
                  <a:schemeClr val="tx1"/>
                </a:solidFill>
              </a:rPr>
              <a:t>').</a:t>
            </a:r>
            <a:r>
              <a:rPr lang="it-IT" sz="1000" dirty="0" err="1">
                <a:solidFill>
                  <a:schemeClr val="tx1"/>
                </a:solidFill>
              </a:rPr>
              <a:t>ODataGrid</a:t>
            </a:r>
            <a:r>
              <a:rPr lang="it-IT" sz="1000" dirty="0">
                <a:solidFill>
                  <a:schemeClr val="tx1"/>
                </a:solidFill>
              </a:rPr>
              <a:t>({</a:t>
            </a:r>
          </a:p>
          <a:p>
            <a:r>
              <a:rPr lang="it-IT" sz="1000" dirty="0">
                <a:solidFill>
                  <a:schemeClr val="tx1"/>
                </a:solidFill>
              </a:rPr>
              <a:t> </a:t>
            </a:r>
            <a:r>
              <a:rPr lang="it-IT" sz="1000" dirty="0" smtClean="0">
                <a:solidFill>
                  <a:schemeClr val="tx1"/>
                </a:solidFill>
              </a:rPr>
              <a:t>    </a:t>
            </a:r>
            <a:r>
              <a:rPr lang="it-IT" sz="1000" b="1" dirty="0" err="1" smtClean="0">
                <a:solidFill>
                  <a:schemeClr val="tx1"/>
                </a:solidFill>
              </a:rPr>
              <a:t>serviceUri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>
                <a:solidFill>
                  <a:schemeClr val="tx1"/>
                </a:solidFill>
              </a:rPr>
              <a:t>: </a:t>
            </a:r>
            <a:r>
              <a:rPr lang="it-IT" sz="1000" dirty="0" smtClean="0">
                <a:solidFill>
                  <a:schemeClr val="tx1"/>
                </a:solidFill>
              </a:rPr>
              <a:t>URL DEL SERVIZIO,</a:t>
            </a:r>
            <a:endParaRPr lang="it-IT" sz="1000" dirty="0">
              <a:solidFill>
                <a:schemeClr val="tx1"/>
              </a:solidFill>
            </a:endParaRPr>
          </a:p>
          <a:p>
            <a:r>
              <a:rPr lang="it-IT" sz="1000" dirty="0" smtClean="0">
                <a:solidFill>
                  <a:schemeClr val="tx1"/>
                </a:solidFill>
              </a:rPr>
              <a:t>     </a:t>
            </a:r>
            <a:r>
              <a:rPr lang="it-IT" sz="1000" b="1" dirty="0" err="1" smtClean="0">
                <a:solidFill>
                  <a:schemeClr val="tx1"/>
                </a:solidFill>
              </a:rPr>
              <a:t>resourcePath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>
                <a:solidFill>
                  <a:schemeClr val="tx1"/>
                </a:solidFill>
              </a:rPr>
              <a:t>: </a:t>
            </a:r>
            <a:r>
              <a:rPr lang="it-IT" sz="1000" dirty="0" smtClean="0">
                <a:solidFill>
                  <a:schemeClr val="tx1"/>
                </a:solidFill>
              </a:rPr>
              <a:t>PATH DELLA RISORSA ODATA,</a:t>
            </a:r>
            <a:endParaRPr lang="it-IT" sz="1000" dirty="0">
              <a:solidFill>
                <a:schemeClr val="tx1"/>
              </a:solidFill>
            </a:endParaRPr>
          </a:p>
          <a:p>
            <a:r>
              <a:rPr lang="it-IT" sz="1000" dirty="0" smtClean="0">
                <a:solidFill>
                  <a:schemeClr val="tx1"/>
                </a:solidFill>
              </a:rPr>
              <a:t>     </a:t>
            </a:r>
            <a:r>
              <a:rPr lang="it-IT" sz="1000" b="1" dirty="0" err="1" smtClean="0">
                <a:solidFill>
                  <a:schemeClr val="tx1"/>
                </a:solidFill>
              </a:rPr>
              <a:t>crossDomainProxy</a:t>
            </a:r>
            <a:r>
              <a:rPr lang="it-IT" sz="1000" dirty="0" smtClean="0">
                <a:solidFill>
                  <a:schemeClr val="tx1"/>
                </a:solidFill>
              </a:rPr>
              <a:t>:  PROXY PER RICHIESTE CROSS DOMAIN,</a:t>
            </a:r>
            <a:endParaRPr lang="it-IT" sz="1000" dirty="0">
              <a:solidFill>
                <a:schemeClr val="tx1"/>
              </a:solidFill>
            </a:endParaRPr>
          </a:p>
          <a:p>
            <a:r>
              <a:rPr lang="it-IT" sz="1000" b="1" dirty="0" smtClean="0">
                <a:solidFill>
                  <a:schemeClr val="tx1"/>
                </a:solidFill>
              </a:rPr>
              <a:t>     </a:t>
            </a:r>
            <a:r>
              <a:rPr lang="it-IT" sz="1000" b="1" dirty="0" err="1" smtClean="0">
                <a:solidFill>
                  <a:schemeClr val="tx1"/>
                </a:solidFill>
              </a:rPr>
              <a:t>includeNavigationProperties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>
                <a:solidFill>
                  <a:schemeClr val="tx1"/>
                </a:solidFill>
              </a:rPr>
              <a:t>: </a:t>
            </a:r>
            <a:r>
              <a:rPr lang="it-IT" sz="1000" dirty="0" smtClean="0">
                <a:solidFill>
                  <a:schemeClr val="tx1"/>
                </a:solidFill>
              </a:rPr>
              <a:t>TRUE PER ATTIVARE I LINK NELLA NAVIGAZIONE</a:t>
            </a:r>
            <a:endParaRPr lang="it-IT" sz="1000" dirty="0">
              <a:solidFill>
                <a:schemeClr val="tx1"/>
              </a:solidFill>
            </a:endParaRPr>
          </a:p>
          <a:p>
            <a:r>
              <a:rPr lang="it-IT" sz="1000" dirty="0" smtClean="0">
                <a:solidFill>
                  <a:schemeClr val="tx1"/>
                </a:solidFill>
              </a:rPr>
              <a:t>});  </a:t>
            </a:r>
            <a:endParaRPr lang="it-IT" sz="1000" dirty="0">
              <a:solidFill>
                <a:schemeClr val="tx1"/>
              </a:solidFill>
            </a:endParaRPr>
          </a:p>
        </p:txBody>
      </p:sp>
      <p:cxnSp>
        <p:nvCxnSpPr>
          <p:cNvPr id="45" name="Connettore 2 44"/>
          <p:cNvCxnSpPr/>
          <p:nvPr/>
        </p:nvCxnSpPr>
        <p:spPr>
          <a:xfrm>
            <a:off x="1043608" y="285293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29"/>
          <p:cNvSpPr/>
          <p:nvPr/>
        </p:nvSpPr>
        <p:spPr>
          <a:xfrm>
            <a:off x="7524328" y="1556792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ESCLUSIONE </a:t>
            </a:r>
            <a:r>
              <a:rPr lang="it-IT" sz="1200" dirty="0" err="1" smtClean="0"/>
              <a:t>DI</a:t>
            </a:r>
            <a:r>
              <a:rPr lang="it-IT" sz="1200" dirty="0" smtClean="0"/>
              <a:t> COLONNE</a:t>
            </a:r>
          </a:p>
        </p:txBody>
      </p:sp>
      <p:cxnSp>
        <p:nvCxnSpPr>
          <p:cNvPr id="31" name="Connettore 2 30"/>
          <p:cNvCxnSpPr/>
          <p:nvPr/>
        </p:nvCxnSpPr>
        <p:spPr>
          <a:xfrm flipV="1">
            <a:off x="8244408" y="2348880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CasellaDiTesto 54"/>
          <p:cNvSpPr txBox="1"/>
          <p:nvPr/>
        </p:nvSpPr>
        <p:spPr>
          <a:xfrm>
            <a:off x="7884368" y="5805264"/>
            <a:ext cx="1403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ODataTable</a:t>
            </a: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Saetta 59"/>
          <p:cNvSpPr/>
          <p:nvPr/>
        </p:nvSpPr>
        <p:spPr>
          <a:xfrm flipH="1">
            <a:off x="2771800" y="3068960"/>
            <a:ext cx="216024" cy="216024"/>
          </a:xfrm>
          <a:prstGeom prst="lightningBol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Rettangolo 60"/>
          <p:cNvSpPr/>
          <p:nvPr/>
        </p:nvSpPr>
        <p:spPr>
          <a:xfrm>
            <a:off x="2915816" y="3068960"/>
            <a:ext cx="119135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700" dirty="0" err="1" smtClean="0"/>
              <a:t>ODataEvent_columnNames</a:t>
            </a:r>
            <a:endParaRPr lang="it-IT" sz="700" dirty="0"/>
          </a:p>
        </p:txBody>
      </p:sp>
      <p:cxnSp>
        <p:nvCxnSpPr>
          <p:cNvPr id="28" name="Connettore 2 27"/>
          <p:cNvCxnSpPr/>
          <p:nvPr/>
        </p:nvCxnSpPr>
        <p:spPr>
          <a:xfrm flipH="1">
            <a:off x="4860032" y="1772816"/>
            <a:ext cx="24482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CasellaDiTesto 45"/>
          <p:cNvSpPr txBox="1"/>
          <p:nvPr/>
        </p:nvSpPr>
        <p:spPr>
          <a:xfrm>
            <a:off x="5148064" y="1268760"/>
            <a:ext cx="23042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/>
              <a:t>Nei servizi SISTER potrebbe trattarsi di aggregazioni (in caso di esclusione di una o più dimensioni)</a:t>
            </a:r>
            <a:endParaRPr lang="it-IT" sz="900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7596336" y="98072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ODataPanel</a:t>
            </a: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32"/>
          <p:cNvSpPr/>
          <p:nvPr/>
        </p:nvSpPr>
        <p:spPr>
          <a:xfrm>
            <a:off x="2195736" y="4869160"/>
            <a:ext cx="6840760" cy="12241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4" name="Rettangolo 33"/>
          <p:cNvSpPr/>
          <p:nvPr/>
        </p:nvSpPr>
        <p:spPr>
          <a:xfrm>
            <a:off x="179512" y="3356992"/>
            <a:ext cx="172819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Si chiedono i METADATI del servizio (</a:t>
            </a:r>
            <a:r>
              <a:rPr lang="it-IT" sz="1200" dirty="0" err="1" smtClean="0"/>
              <a:t>serviceUri</a:t>
            </a:r>
            <a:r>
              <a:rPr lang="it-IT" sz="1200" dirty="0" smtClean="0"/>
              <a:t>/</a:t>
            </a:r>
            <a:r>
              <a:rPr lang="it-IT" sz="1200" dirty="0" err="1" smtClean="0"/>
              <a:t>$metadata</a:t>
            </a:r>
            <a:r>
              <a:rPr lang="it-IT" sz="1200" dirty="0" smtClean="0"/>
              <a:t>)</a:t>
            </a:r>
          </a:p>
        </p:txBody>
      </p:sp>
      <p:sp>
        <p:nvSpPr>
          <p:cNvPr id="35" name="Rettangolo 34"/>
          <p:cNvSpPr/>
          <p:nvPr/>
        </p:nvSpPr>
        <p:spPr>
          <a:xfrm>
            <a:off x="2699792" y="3356992"/>
            <a:ext cx="151216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Si leggono i METADATI e si inizializza la struttura della griglia</a:t>
            </a:r>
            <a:endParaRPr lang="it-IT" sz="1200" dirty="0"/>
          </a:p>
        </p:txBody>
      </p:sp>
      <p:cxnSp>
        <p:nvCxnSpPr>
          <p:cNvPr id="36" name="Connettore 2 35"/>
          <p:cNvCxnSpPr/>
          <p:nvPr/>
        </p:nvCxnSpPr>
        <p:spPr>
          <a:xfrm>
            <a:off x="2051720" y="386104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/>
          <p:cNvSpPr/>
          <p:nvPr/>
        </p:nvSpPr>
        <p:spPr>
          <a:xfrm>
            <a:off x="5004048" y="3356992"/>
            <a:ext cx="165618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Se si tratta di una collezione se ne chiede il </a:t>
            </a:r>
            <a:r>
              <a:rPr lang="it-IT" sz="1200" dirty="0" err="1" smtClean="0"/>
              <a:t>count</a:t>
            </a:r>
            <a:r>
              <a:rPr lang="it-IT" sz="1200" dirty="0" smtClean="0"/>
              <a:t> (/</a:t>
            </a:r>
            <a:r>
              <a:rPr lang="it-IT" sz="1200" dirty="0" err="1" smtClean="0"/>
              <a:t>$count</a:t>
            </a:r>
            <a:r>
              <a:rPr lang="it-IT" sz="1200" dirty="0" smtClean="0"/>
              <a:t>)</a:t>
            </a:r>
            <a:endParaRPr lang="it-IT" sz="1200" dirty="0"/>
          </a:p>
        </p:txBody>
      </p:sp>
      <p:cxnSp>
        <p:nvCxnSpPr>
          <p:cNvPr id="38" name="Connettore 2 37"/>
          <p:cNvCxnSpPr/>
          <p:nvPr/>
        </p:nvCxnSpPr>
        <p:spPr>
          <a:xfrm>
            <a:off x="4355976" y="386104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/>
          <p:nvPr/>
        </p:nvCxnSpPr>
        <p:spPr>
          <a:xfrm>
            <a:off x="6732240" y="386104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tangolo 39"/>
          <p:cNvSpPr/>
          <p:nvPr/>
        </p:nvSpPr>
        <p:spPr>
          <a:xfrm>
            <a:off x="7380312" y="3356992"/>
            <a:ext cx="165618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Si visualizzano i dati in griglia</a:t>
            </a:r>
            <a:endParaRPr lang="it-IT" sz="1200" dirty="0"/>
          </a:p>
        </p:txBody>
      </p:sp>
      <p:sp>
        <p:nvSpPr>
          <p:cNvPr id="41" name="Rettangolo 40"/>
          <p:cNvSpPr/>
          <p:nvPr/>
        </p:nvSpPr>
        <p:spPr>
          <a:xfrm>
            <a:off x="6812632" y="5229200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FILTRI</a:t>
            </a:r>
            <a:endParaRPr lang="it-IT" sz="1200" dirty="0"/>
          </a:p>
        </p:txBody>
      </p:sp>
      <p:sp>
        <p:nvSpPr>
          <p:cNvPr id="42" name="Rettangolo 41"/>
          <p:cNvSpPr/>
          <p:nvPr/>
        </p:nvSpPr>
        <p:spPr>
          <a:xfrm>
            <a:off x="7748736" y="5229200"/>
            <a:ext cx="12157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ORDINAMENTO</a:t>
            </a:r>
          </a:p>
        </p:txBody>
      </p:sp>
      <p:sp>
        <p:nvSpPr>
          <p:cNvPr id="43" name="Rettangolo 42"/>
          <p:cNvSpPr/>
          <p:nvPr/>
        </p:nvSpPr>
        <p:spPr>
          <a:xfrm>
            <a:off x="3851920" y="5229200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LINKS</a:t>
            </a:r>
          </a:p>
        </p:txBody>
      </p:sp>
      <p:cxnSp>
        <p:nvCxnSpPr>
          <p:cNvPr id="44" name="Connettore 2 43"/>
          <p:cNvCxnSpPr/>
          <p:nvPr/>
        </p:nvCxnSpPr>
        <p:spPr>
          <a:xfrm>
            <a:off x="8604448" y="450912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Connettore 2 44"/>
          <p:cNvCxnSpPr/>
          <p:nvPr/>
        </p:nvCxnSpPr>
        <p:spPr>
          <a:xfrm flipV="1">
            <a:off x="8460432" y="450912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Connettore 2 45"/>
          <p:cNvCxnSpPr/>
          <p:nvPr/>
        </p:nvCxnSpPr>
        <p:spPr>
          <a:xfrm flipH="1">
            <a:off x="7308304" y="4437112"/>
            <a:ext cx="864096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Connettore 2 46"/>
          <p:cNvCxnSpPr/>
          <p:nvPr/>
        </p:nvCxnSpPr>
        <p:spPr>
          <a:xfrm flipH="1" flipV="1">
            <a:off x="6588224" y="4437112"/>
            <a:ext cx="64807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Connettore 2 47"/>
          <p:cNvCxnSpPr/>
          <p:nvPr/>
        </p:nvCxnSpPr>
        <p:spPr>
          <a:xfrm flipH="1">
            <a:off x="4716016" y="4437112"/>
            <a:ext cx="280831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ttore 2 48"/>
          <p:cNvCxnSpPr/>
          <p:nvPr/>
        </p:nvCxnSpPr>
        <p:spPr>
          <a:xfrm flipV="1">
            <a:off x="4644008" y="2852936"/>
            <a:ext cx="0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ttangolo 49"/>
          <p:cNvSpPr/>
          <p:nvPr/>
        </p:nvSpPr>
        <p:spPr>
          <a:xfrm>
            <a:off x="107504" y="1628800"/>
            <a:ext cx="4608512" cy="115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>
                <a:solidFill>
                  <a:schemeClr val="tx1"/>
                </a:solidFill>
              </a:rPr>
              <a:t>$('</a:t>
            </a:r>
            <a:r>
              <a:rPr lang="it-IT" sz="1000" dirty="0" err="1">
                <a:solidFill>
                  <a:schemeClr val="tx1"/>
                </a:solidFill>
              </a:rPr>
              <a:t>#list</a:t>
            </a:r>
            <a:r>
              <a:rPr lang="it-IT" sz="1000" dirty="0">
                <a:solidFill>
                  <a:schemeClr val="tx1"/>
                </a:solidFill>
              </a:rPr>
              <a:t>').</a:t>
            </a:r>
            <a:r>
              <a:rPr lang="it-IT" sz="1000" dirty="0" err="1">
                <a:solidFill>
                  <a:schemeClr val="tx1"/>
                </a:solidFill>
              </a:rPr>
              <a:t>ODataGrid</a:t>
            </a:r>
            <a:r>
              <a:rPr lang="it-IT" sz="1000" dirty="0">
                <a:solidFill>
                  <a:schemeClr val="tx1"/>
                </a:solidFill>
              </a:rPr>
              <a:t>({</a:t>
            </a:r>
          </a:p>
          <a:p>
            <a:r>
              <a:rPr lang="it-IT" sz="1000" dirty="0">
                <a:solidFill>
                  <a:schemeClr val="tx1"/>
                </a:solidFill>
              </a:rPr>
              <a:t> </a:t>
            </a:r>
            <a:r>
              <a:rPr lang="it-IT" sz="1000" dirty="0" smtClean="0">
                <a:solidFill>
                  <a:schemeClr val="tx1"/>
                </a:solidFill>
              </a:rPr>
              <a:t>    </a:t>
            </a:r>
            <a:r>
              <a:rPr lang="it-IT" sz="1000" b="1" dirty="0" err="1" smtClean="0">
                <a:solidFill>
                  <a:schemeClr val="tx1"/>
                </a:solidFill>
              </a:rPr>
              <a:t>serviceUri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>
                <a:solidFill>
                  <a:schemeClr val="tx1"/>
                </a:solidFill>
              </a:rPr>
              <a:t>: </a:t>
            </a:r>
            <a:r>
              <a:rPr lang="it-IT" sz="1000" dirty="0" smtClean="0">
                <a:solidFill>
                  <a:schemeClr val="tx1"/>
                </a:solidFill>
              </a:rPr>
              <a:t>URL DEL SERVIZIO,</a:t>
            </a:r>
            <a:endParaRPr lang="it-IT" sz="1000" dirty="0">
              <a:solidFill>
                <a:schemeClr val="tx1"/>
              </a:solidFill>
            </a:endParaRPr>
          </a:p>
          <a:p>
            <a:r>
              <a:rPr lang="it-IT" sz="1000" dirty="0" smtClean="0">
                <a:solidFill>
                  <a:schemeClr val="tx1"/>
                </a:solidFill>
              </a:rPr>
              <a:t>     </a:t>
            </a:r>
            <a:r>
              <a:rPr lang="it-IT" sz="1000" b="1" dirty="0" err="1" smtClean="0">
                <a:solidFill>
                  <a:schemeClr val="tx1"/>
                </a:solidFill>
              </a:rPr>
              <a:t>resourcePath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>
                <a:solidFill>
                  <a:schemeClr val="tx1"/>
                </a:solidFill>
              </a:rPr>
              <a:t>: </a:t>
            </a:r>
            <a:r>
              <a:rPr lang="it-IT" sz="1000" dirty="0" smtClean="0">
                <a:solidFill>
                  <a:schemeClr val="tx1"/>
                </a:solidFill>
              </a:rPr>
              <a:t>PATH DELLA RISORSA ODATA,</a:t>
            </a:r>
            <a:endParaRPr lang="it-IT" sz="1000" dirty="0">
              <a:solidFill>
                <a:schemeClr val="tx1"/>
              </a:solidFill>
            </a:endParaRPr>
          </a:p>
          <a:p>
            <a:r>
              <a:rPr lang="it-IT" sz="1000" dirty="0" smtClean="0">
                <a:solidFill>
                  <a:schemeClr val="tx1"/>
                </a:solidFill>
              </a:rPr>
              <a:t>     </a:t>
            </a:r>
            <a:r>
              <a:rPr lang="it-IT" sz="1000" b="1" dirty="0" err="1" smtClean="0">
                <a:solidFill>
                  <a:schemeClr val="tx1"/>
                </a:solidFill>
              </a:rPr>
              <a:t>crossDomainProxy</a:t>
            </a:r>
            <a:r>
              <a:rPr lang="it-IT" sz="1000" dirty="0" smtClean="0">
                <a:solidFill>
                  <a:schemeClr val="tx1"/>
                </a:solidFill>
              </a:rPr>
              <a:t>:  PROXY PER RICHIESTE CROSS DOMAIN,</a:t>
            </a:r>
            <a:endParaRPr lang="it-IT" sz="1000" dirty="0">
              <a:solidFill>
                <a:schemeClr val="tx1"/>
              </a:solidFill>
            </a:endParaRPr>
          </a:p>
          <a:p>
            <a:r>
              <a:rPr lang="it-IT" sz="1000" b="1" dirty="0" smtClean="0">
                <a:solidFill>
                  <a:schemeClr val="tx1"/>
                </a:solidFill>
              </a:rPr>
              <a:t>     </a:t>
            </a:r>
            <a:r>
              <a:rPr lang="it-IT" sz="1000" b="1" dirty="0" err="1" smtClean="0">
                <a:solidFill>
                  <a:schemeClr val="tx1"/>
                </a:solidFill>
              </a:rPr>
              <a:t>includeNavigationProperties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>
                <a:solidFill>
                  <a:schemeClr val="tx1"/>
                </a:solidFill>
              </a:rPr>
              <a:t>: </a:t>
            </a:r>
            <a:r>
              <a:rPr lang="it-IT" sz="1000" dirty="0" smtClean="0">
                <a:solidFill>
                  <a:schemeClr val="tx1"/>
                </a:solidFill>
              </a:rPr>
              <a:t>TRUE PER ATTIVARE I LINK NELLA NAVIGAZIONE</a:t>
            </a:r>
            <a:endParaRPr lang="it-IT" sz="1000" dirty="0">
              <a:solidFill>
                <a:schemeClr val="tx1"/>
              </a:solidFill>
            </a:endParaRPr>
          </a:p>
          <a:p>
            <a:r>
              <a:rPr lang="it-IT" sz="1000" dirty="0" smtClean="0">
                <a:solidFill>
                  <a:schemeClr val="tx1"/>
                </a:solidFill>
              </a:rPr>
              <a:t>});  </a:t>
            </a:r>
            <a:endParaRPr lang="it-IT" sz="1000" dirty="0">
              <a:solidFill>
                <a:schemeClr val="tx1"/>
              </a:solidFill>
            </a:endParaRPr>
          </a:p>
        </p:txBody>
      </p:sp>
      <p:cxnSp>
        <p:nvCxnSpPr>
          <p:cNvPr id="51" name="Connettore 2 50"/>
          <p:cNvCxnSpPr/>
          <p:nvPr/>
        </p:nvCxnSpPr>
        <p:spPr>
          <a:xfrm>
            <a:off x="1043608" y="285293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/>
          <p:cNvSpPr txBox="1"/>
          <p:nvPr/>
        </p:nvSpPr>
        <p:spPr>
          <a:xfrm>
            <a:off x="7884368" y="5805264"/>
            <a:ext cx="1403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ODataTable</a:t>
            </a: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195</Words>
  <Application>Microsoft Office PowerPoint</Application>
  <PresentationFormat>Presentazione su schermo 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3" baseType="lpstr">
      <vt:lpstr>Tema di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m.tiberio</dc:creator>
  <cp:lastModifiedBy>m.tiberio</cp:lastModifiedBy>
  <cp:revision>69</cp:revision>
  <dcterms:created xsi:type="dcterms:W3CDTF">2012-02-21T10:26:52Z</dcterms:created>
  <dcterms:modified xsi:type="dcterms:W3CDTF">2012-03-05T16:22:50Z</dcterms:modified>
</cp:coreProperties>
</file>