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6" autoAdjust="0"/>
  </p:normalViewPr>
  <p:slideViewPr>
    <p:cSldViewPr>
      <p:cViewPr>
        <p:scale>
          <a:sx n="78" d="100"/>
          <a:sy n="78" d="100"/>
        </p:scale>
        <p:origin x="-114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F15F-3E43-42BB-AEDD-792C4477AEB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3213E03-443C-408B-BF8D-30E0C963B574}">
      <dgm:prSet phldrT="[文本]" custT="1"/>
      <dgm:spPr/>
      <dgm:t>
        <a:bodyPr/>
        <a:lstStyle/>
        <a:p>
          <a:r>
            <a:rPr lang="en-US" altLang="zh-CN" sz="1800" b="1" dirty="0" smtClean="0"/>
            <a:t>GB</a:t>
          </a:r>
          <a:endParaRPr lang="zh-CN" altLang="en-US" sz="1800" b="1" dirty="0"/>
        </a:p>
      </dgm:t>
    </dgm:pt>
    <dgm:pt modelId="{A496B65F-E91C-4539-8D99-1D627233DB05}" cxnId="{3397CF5E-9D62-44CE-AF9C-70341C0ACDE3}" type="parTrans">
      <dgm:prSet/>
      <dgm:spPr/>
      <dgm:t>
        <a:bodyPr/>
        <a:lstStyle/>
        <a:p>
          <a:endParaRPr lang="zh-CN" altLang="en-US" b="1"/>
        </a:p>
      </dgm:t>
    </dgm:pt>
    <dgm:pt modelId="{FF13849F-C263-431C-8AFE-72C36E15774D}" cxnId="{3397CF5E-9D62-44CE-AF9C-70341C0ACDE3}" type="sibTrans">
      <dgm:prSet/>
      <dgm:spPr/>
      <dgm:t>
        <a:bodyPr/>
        <a:lstStyle/>
        <a:p>
          <a:endParaRPr lang="zh-CN" altLang="en-US" b="1"/>
        </a:p>
      </dgm:t>
    </dgm:pt>
    <dgm:pt modelId="{CD2D505B-3554-4060-A0F1-B09B400867A5}">
      <dgm:prSet phldrT="[文本]" custT="1"/>
      <dgm:spPr/>
      <dgm:t>
        <a:bodyPr/>
        <a:lstStyle/>
        <a:p>
          <a:r>
            <a:rPr lang="en-US" altLang="zh-CN" sz="2400" b="1" dirty="0" smtClean="0"/>
            <a:t>TB</a:t>
          </a:r>
          <a:endParaRPr lang="zh-CN" altLang="en-US" sz="2400" b="1" dirty="0"/>
        </a:p>
      </dgm:t>
    </dgm:pt>
    <dgm:pt modelId="{FB8BFE6F-8A3A-4493-A4EB-A015659F8BAA}" cxnId="{B1345BA9-76F3-4BD5-BCCB-788F3CE33406}" type="parTrans">
      <dgm:prSet/>
      <dgm:spPr/>
      <dgm:t>
        <a:bodyPr/>
        <a:lstStyle/>
        <a:p>
          <a:endParaRPr lang="zh-CN" altLang="en-US" b="1"/>
        </a:p>
      </dgm:t>
    </dgm:pt>
    <dgm:pt modelId="{D80081B2-6FEA-456F-B05F-A27BB5298DE1}" cxnId="{B1345BA9-76F3-4BD5-BCCB-788F3CE33406}" type="sibTrans">
      <dgm:prSet/>
      <dgm:spPr/>
      <dgm:t>
        <a:bodyPr/>
        <a:lstStyle/>
        <a:p>
          <a:endParaRPr lang="zh-CN" altLang="en-US" b="1"/>
        </a:p>
      </dgm:t>
    </dgm:pt>
    <dgm:pt modelId="{2C08D4AE-49B5-4D76-AC30-B4755CEF54B2}">
      <dgm:prSet phldrT="[文本]" custT="1"/>
      <dgm:spPr/>
      <dgm:t>
        <a:bodyPr/>
        <a:lstStyle/>
        <a:p>
          <a:r>
            <a:rPr lang="en-US" altLang="zh-CN" sz="2800" b="1" dirty="0" smtClean="0"/>
            <a:t>PB</a:t>
          </a:r>
          <a:endParaRPr lang="zh-CN" altLang="en-US" sz="2800" b="1" dirty="0"/>
        </a:p>
      </dgm:t>
    </dgm:pt>
    <dgm:pt modelId="{227825CF-ABAB-4F4A-AE51-F6FBF70BA516}" cxnId="{216C72EE-55AF-4378-8DAA-C72F3043665B}" type="parTrans">
      <dgm:prSet/>
      <dgm:spPr/>
      <dgm:t>
        <a:bodyPr/>
        <a:lstStyle/>
        <a:p>
          <a:endParaRPr lang="zh-CN" altLang="en-US" b="1"/>
        </a:p>
      </dgm:t>
    </dgm:pt>
    <dgm:pt modelId="{B2E70F28-B543-4253-BD09-F9EAA29EAFCD}" cxnId="{216C72EE-55AF-4378-8DAA-C72F3043665B}" type="sibTrans">
      <dgm:prSet/>
      <dgm:spPr/>
      <dgm:t>
        <a:bodyPr/>
        <a:lstStyle/>
        <a:p>
          <a:endParaRPr lang="zh-CN" altLang="en-US" b="1"/>
        </a:p>
      </dgm:t>
    </dgm:pt>
    <dgm:pt modelId="{4223DE39-05D8-49D8-A593-60F6F6E5060B}">
      <dgm:prSet phldrT="[文本]" custT="1"/>
      <dgm:spPr/>
      <dgm:t>
        <a:bodyPr/>
        <a:lstStyle/>
        <a:p>
          <a:r>
            <a:rPr lang="en-US" altLang="zh-CN" sz="4000" b="1" dirty="0" smtClean="0"/>
            <a:t>ZB</a:t>
          </a:r>
          <a:endParaRPr lang="zh-CN" altLang="en-US" sz="4000" b="1" dirty="0"/>
        </a:p>
      </dgm:t>
    </dgm:pt>
    <dgm:pt modelId="{EA597581-16D1-42B1-B8D6-5042B3CB2D4F}" cxnId="{A5B541E9-C535-460D-AF70-229083EA95B2}" type="parTrans">
      <dgm:prSet/>
      <dgm:spPr/>
      <dgm:t>
        <a:bodyPr/>
        <a:lstStyle/>
        <a:p>
          <a:endParaRPr lang="zh-CN" altLang="en-US" b="1"/>
        </a:p>
      </dgm:t>
    </dgm:pt>
    <dgm:pt modelId="{B181D81F-CDEC-4EE6-8324-7D456EAF1D92}" cxnId="{A5B541E9-C535-460D-AF70-229083EA95B2}" type="sibTrans">
      <dgm:prSet/>
      <dgm:spPr/>
      <dgm:t>
        <a:bodyPr/>
        <a:lstStyle/>
        <a:p>
          <a:endParaRPr lang="zh-CN" altLang="en-US" b="1"/>
        </a:p>
      </dgm:t>
    </dgm:pt>
    <dgm:pt modelId="{2965EB1A-69AE-4B56-A7B4-37D1E15F029E}">
      <dgm:prSet phldrT="[文本]" custT="1"/>
      <dgm:spPr/>
      <dgm:t>
        <a:bodyPr/>
        <a:lstStyle/>
        <a:p>
          <a:r>
            <a:rPr lang="en-US" altLang="zh-CN" sz="3200" b="1" dirty="0" smtClean="0"/>
            <a:t>EB</a:t>
          </a:r>
          <a:endParaRPr lang="zh-CN" altLang="en-US" sz="3200" b="1" dirty="0"/>
        </a:p>
      </dgm:t>
    </dgm:pt>
    <dgm:pt modelId="{CBCF9E50-6EE6-4DBB-BDAD-5AA0A33A5012}" cxnId="{F86636AC-675B-45C2-A0E3-BB71C5330433}" type="parTrans">
      <dgm:prSet/>
      <dgm:spPr/>
      <dgm:t>
        <a:bodyPr/>
        <a:lstStyle/>
        <a:p>
          <a:endParaRPr lang="zh-CN" altLang="en-US" b="1"/>
        </a:p>
      </dgm:t>
    </dgm:pt>
    <dgm:pt modelId="{5B09A628-7B06-43EC-A415-3CF1AB33E4EF}" cxnId="{F86636AC-675B-45C2-A0E3-BB71C5330433}" type="sibTrans">
      <dgm:prSet/>
      <dgm:spPr/>
      <dgm:t>
        <a:bodyPr/>
        <a:lstStyle/>
        <a:p>
          <a:endParaRPr lang="zh-CN" altLang="en-US" b="1"/>
        </a:p>
      </dgm:t>
    </dgm:pt>
    <dgm:pt modelId="{C6F8529E-2690-4228-8615-73D57ACE8FFA}" type="pres">
      <dgm:prSet presAssocID="{67CBF15F-3E43-42BB-AEDD-792C4477AEBA}" presName="arrowDiagram" presStyleCnt="0">
        <dgm:presLayoutVars>
          <dgm:chMax val="5"/>
          <dgm:dir/>
          <dgm:resizeHandles val="exact"/>
        </dgm:presLayoutVars>
      </dgm:prSet>
      <dgm:spPr/>
    </dgm:pt>
    <dgm:pt modelId="{3436D21A-DAC8-4F66-A2E9-536B9F9F3AC3}" type="pres">
      <dgm:prSet presAssocID="{67CBF15F-3E43-42BB-AEDD-792C4477AEBA}" presName="arrow" presStyleLbl="bgShp" presStyleIdx="0" presStyleCnt="1"/>
      <dgm:spPr/>
    </dgm:pt>
    <dgm:pt modelId="{DBA76F0E-51BB-46F7-9E03-7771130BB3C4}" type="pres">
      <dgm:prSet presAssocID="{67CBF15F-3E43-42BB-AEDD-792C4477AEBA}" presName="arrowDiagram5" presStyleCnt="0"/>
      <dgm:spPr/>
    </dgm:pt>
    <dgm:pt modelId="{54CDAC66-8CC4-4CFD-932E-E5B6B198F669}" type="pres">
      <dgm:prSet presAssocID="{D3213E03-443C-408B-BF8D-30E0C963B574}" presName="bullet5a" presStyleLbl="node1" presStyleIdx="0" presStyleCnt="5"/>
      <dgm:spPr/>
    </dgm:pt>
    <dgm:pt modelId="{FCDF2DD5-97E6-4374-A9A9-7D1A7DE4E3B4}" type="pres">
      <dgm:prSet presAssocID="{D3213E03-443C-408B-BF8D-30E0C963B57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D810-21FB-46EB-AC13-B79A601851F0}" type="pres">
      <dgm:prSet presAssocID="{CD2D505B-3554-4060-A0F1-B09B400867A5}" presName="bullet5b" presStyleLbl="node1" presStyleIdx="1" presStyleCnt="5"/>
      <dgm:spPr/>
    </dgm:pt>
    <dgm:pt modelId="{34E60271-8A25-45F2-BB71-FBF131464395}" type="pres">
      <dgm:prSet presAssocID="{CD2D505B-3554-4060-A0F1-B09B400867A5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0134C-821E-4B35-9AC0-FB93606407E6}" type="pres">
      <dgm:prSet presAssocID="{2C08D4AE-49B5-4D76-AC30-B4755CEF54B2}" presName="bullet5c" presStyleLbl="node1" presStyleIdx="2" presStyleCnt="5"/>
      <dgm:spPr/>
    </dgm:pt>
    <dgm:pt modelId="{4F48BDF3-224C-435E-9A33-026BCE819292}" type="pres">
      <dgm:prSet presAssocID="{2C08D4AE-49B5-4D76-AC30-B4755CEF54B2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54694-E02A-4E0A-B0F9-BCEDC8B23156}" type="pres">
      <dgm:prSet presAssocID="{2965EB1A-69AE-4B56-A7B4-37D1E15F029E}" presName="bullet5d" presStyleLbl="node1" presStyleIdx="3" presStyleCnt="5"/>
      <dgm:spPr/>
    </dgm:pt>
    <dgm:pt modelId="{4046C59F-6D0A-45A0-8B88-B8B57623365A}" type="pres">
      <dgm:prSet presAssocID="{2965EB1A-69AE-4B56-A7B4-37D1E15F029E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4B970-4909-4FE1-82B2-0AA86EB34364}" type="pres">
      <dgm:prSet presAssocID="{4223DE39-05D8-49D8-A593-60F6F6E5060B}" presName="bullet5e" presStyleLbl="node1" presStyleIdx="4" presStyleCnt="5"/>
      <dgm:spPr>
        <a:solidFill>
          <a:schemeClr val="accent2">
            <a:lumMod val="60000"/>
            <a:lumOff val="40000"/>
          </a:schemeClr>
        </a:solidFill>
      </dgm:spPr>
    </dgm:pt>
    <dgm:pt modelId="{E7B27A65-82F7-4DF6-87C6-9D961CAC23CF}" type="pres">
      <dgm:prSet presAssocID="{4223DE39-05D8-49D8-A593-60F6F6E5060B}" presName="textBox5e" presStyleLbl="revTx" presStyleIdx="4" presStyleCnt="5" custLinFactNeighborX="-18883" custLinFactNeighborY="2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79A658-E18C-41E4-ACA1-8A9261012CBC}" type="presOf" srcId="{2965EB1A-69AE-4B56-A7B4-37D1E15F029E}" destId="{4046C59F-6D0A-45A0-8B88-B8B57623365A}" srcOrd="0" destOrd="0" presId="urn:microsoft.com/office/officeart/2005/8/layout/arrow2"/>
    <dgm:cxn modelId="{3397CF5E-9D62-44CE-AF9C-70341C0ACDE3}" srcId="{67CBF15F-3E43-42BB-AEDD-792C4477AEBA}" destId="{D3213E03-443C-408B-BF8D-30E0C963B574}" srcOrd="0" destOrd="0" parTransId="{A496B65F-E91C-4539-8D99-1D627233DB05}" sibTransId="{FF13849F-C263-431C-8AFE-72C36E15774D}"/>
    <dgm:cxn modelId="{A5B541E9-C535-460D-AF70-229083EA95B2}" srcId="{67CBF15F-3E43-42BB-AEDD-792C4477AEBA}" destId="{4223DE39-05D8-49D8-A593-60F6F6E5060B}" srcOrd="4" destOrd="0" parTransId="{EA597581-16D1-42B1-B8D6-5042B3CB2D4F}" sibTransId="{B181D81F-CDEC-4EE6-8324-7D456EAF1D92}"/>
    <dgm:cxn modelId="{C2B9B9CD-A8AF-434D-A7B6-2635CAF9D60C}" type="presOf" srcId="{67CBF15F-3E43-42BB-AEDD-792C4477AEBA}" destId="{C6F8529E-2690-4228-8615-73D57ACE8FFA}" srcOrd="0" destOrd="0" presId="urn:microsoft.com/office/officeart/2005/8/layout/arrow2"/>
    <dgm:cxn modelId="{E1DE780D-E0B0-4F03-8631-C7133B4C6AEE}" type="presOf" srcId="{CD2D505B-3554-4060-A0F1-B09B400867A5}" destId="{34E60271-8A25-45F2-BB71-FBF131464395}" srcOrd="0" destOrd="0" presId="urn:microsoft.com/office/officeart/2005/8/layout/arrow2"/>
    <dgm:cxn modelId="{216C72EE-55AF-4378-8DAA-C72F3043665B}" srcId="{67CBF15F-3E43-42BB-AEDD-792C4477AEBA}" destId="{2C08D4AE-49B5-4D76-AC30-B4755CEF54B2}" srcOrd="2" destOrd="0" parTransId="{227825CF-ABAB-4F4A-AE51-F6FBF70BA516}" sibTransId="{B2E70F28-B543-4253-BD09-F9EAA29EAFCD}"/>
    <dgm:cxn modelId="{B1345BA9-76F3-4BD5-BCCB-788F3CE33406}" srcId="{67CBF15F-3E43-42BB-AEDD-792C4477AEBA}" destId="{CD2D505B-3554-4060-A0F1-B09B400867A5}" srcOrd="1" destOrd="0" parTransId="{FB8BFE6F-8A3A-4493-A4EB-A015659F8BAA}" sibTransId="{D80081B2-6FEA-456F-B05F-A27BB5298DE1}"/>
    <dgm:cxn modelId="{A14DBBA0-E83D-41F3-AD86-127A83472545}" type="presOf" srcId="{D3213E03-443C-408B-BF8D-30E0C963B574}" destId="{FCDF2DD5-97E6-4374-A9A9-7D1A7DE4E3B4}" srcOrd="0" destOrd="0" presId="urn:microsoft.com/office/officeart/2005/8/layout/arrow2"/>
    <dgm:cxn modelId="{DF57BB06-FFDA-4579-BF9C-C7B9C79EEFA4}" type="presOf" srcId="{2C08D4AE-49B5-4D76-AC30-B4755CEF54B2}" destId="{4F48BDF3-224C-435E-9A33-026BCE819292}" srcOrd="0" destOrd="0" presId="urn:microsoft.com/office/officeart/2005/8/layout/arrow2"/>
    <dgm:cxn modelId="{42078F3D-1BDE-4B30-BBF7-E11B31DE49A2}" type="presOf" srcId="{4223DE39-05D8-49D8-A593-60F6F6E5060B}" destId="{E7B27A65-82F7-4DF6-87C6-9D961CAC23CF}" srcOrd="0" destOrd="0" presId="urn:microsoft.com/office/officeart/2005/8/layout/arrow2"/>
    <dgm:cxn modelId="{F86636AC-675B-45C2-A0E3-BB71C5330433}" srcId="{67CBF15F-3E43-42BB-AEDD-792C4477AEBA}" destId="{2965EB1A-69AE-4B56-A7B4-37D1E15F029E}" srcOrd="3" destOrd="0" parTransId="{CBCF9E50-6EE6-4DBB-BDAD-5AA0A33A5012}" sibTransId="{5B09A628-7B06-43EC-A415-3CF1AB33E4EF}"/>
    <dgm:cxn modelId="{DF152C5C-3E43-40A2-A055-5FB074393C83}" type="presParOf" srcId="{C6F8529E-2690-4228-8615-73D57ACE8FFA}" destId="{3436D21A-DAC8-4F66-A2E9-536B9F9F3AC3}" srcOrd="0" destOrd="0" presId="urn:microsoft.com/office/officeart/2005/8/layout/arrow2"/>
    <dgm:cxn modelId="{A42DBEC9-88CB-4178-BA4E-51628674BE54}" type="presParOf" srcId="{C6F8529E-2690-4228-8615-73D57ACE8FFA}" destId="{DBA76F0E-51BB-46F7-9E03-7771130BB3C4}" srcOrd="1" destOrd="0" presId="urn:microsoft.com/office/officeart/2005/8/layout/arrow2"/>
    <dgm:cxn modelId="{5194FD4B-B8A4-4792-9507-B160A10C35DC}" type="presParOf" srcId="{DBA76F0E-51BB-46F7-9E03-7771130BB3C4}" destId="{54CDAC66-8CC4-4CFD-932E-E5B6B198F669}" srcOrd="0" destOrd="0" presId="urn:microsoft.com/office/officeart/2005/8/layout/arrow2"/>
    <dgm:cxn modelId="{0531014D-F04F-4EF5-982B-9D52659ABF8F}" type="presParOf" srcId="{DBA76F0E-51BB-46F7-9E03-7771130BB3C4}" destId="{FCDF2DD5-97E6-4374-A9A9-7D1A7DE4E3B4}" srcOrd="1" destOrd="0" presId="urn:microsoft.com/office/officeart/2005/8/layout/arrow2"/>
    <dgm:cxn modelId="{5F09FF3B-D7E3-43E1-AAD8-D513B98EFF35}" type="presParOf" srcId="{DBA76F0E-51BB-46F7-9E03-7771130BB3C4}" destId="{ABB9D810-21FB-46EB-AC13-B79A601851F0}" srcOrd="2" destOrd="0" presId="urn:microsoft.com/office/officeart/2005/8/layout/arrow2"/>
    <dgm:cxn modelId="{869B139F-140B-4FFF-8336-712A8019C453}" type="presParOf" srcId="{DBA76F0E-51BB-46F7-9E03-7771130BB3C4}" destId="{34E60271-8A25-45F2-BB71-FBF131464395}" srcOrd="3" destOrd="0" presId="urn:microsoft.com/office/officeart/2005/8/layout/arrow2"/>
    <dgm:cxn modelId="{30308FEB-85FF-4371-821C-718FF0C1514D}" type="presParOf" srcId="{DBA76F0E-51BB-46F7-9E03-7771130BB3C4}" destId="{4F40134C-821E-4B35-9AC0-FB93606407E6}" srcOrd="4" destOrd="0" presId="urn:microsoft.com/office/officeart/2005/8/layout/arrow2"/>
    <dgm:cxn modelId="{8637879D-84AE-4334-BD7B-B8409C6CC3F5}" type="presParOf" srcId="{DBA76F0E-51BB-46F7-9E03-7771130BB3C4}" destId="{4F48BDF3-224C-435E-9A33-026BCE819292}" srcOrd="5" destOrd="0" presId="urn:microsoft.com/office/officeart/2005/8/layout/arrow2"/>
    <dgm:cxn modelId="{54281DC1-E112-43EF-8EBD-E70883E9AEF1}" type="presParOf" srcId="{DBA76F0E-51BB-46F7-9E03-7771130BB3C4}" destId="{D9554694-E02A-4E0A-B0F9-BCEDC8B23156}" srcOrd="6" destOrd="0" presId="urn:microsoft.com/office/officeart/2005/8/layout/arrow2"/>
    <dgm:cxn modelId="{94AC2341-1006-4959-A895-321657A68577}" type="presParOf" srcId="{DBA76F0E-51BB-46F7-9E03-7771130BB3C4}" destId="{4046C59F-6D0A-45A0-8B88-B8B57623365A}" srcOrd="7" destOrd="0" presId="urn:microsoft.com/office/officeart/2005/8/layout/arrow2"/>
    <dgm:cxn modelId="{406124DB-987B-4199-A87A-4F30213A204B}" type="presParOf" srcId="{DBA76F0E-51BB-46F7-9E03-7771130BB3C4}" destId="{F284B970-4909-4FE1-82B2-0AA86EB34364}" srcOrd="8" destOrd="0" presId="urn:microsoft.com/office/officeart/2005/8/layout/arrow2"/>
    <dgm:cxn modelId="{2B234BAF-A07C-4ABE-BAD6-BFF59A22CA63}" type="presParOf" srcId="{DBA76F0E-51BB-46F7-9E03-7771130BB3C4}" destId="{E7B27A65-82F7-4DF6-87C6-9D961CAC23C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36D21A-DAC8-4F66-A2E9-536B9F9F3AC3}">
      <dsp:nvSpPr>
        <dsp:cNvPr id="0" name=""/>
        <dsp:cNvSpPr/>
      </dsp:nvSpPr>
      <dsp:spPr>
        <a:xfrm>
          <a:off x="0" y="324035"/>
          <a:ext cx="3456384" cy="21602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DAC66-8CC4-4CFD-932E-E5B6B198F669}">
      <dsp:nvSpPr>
        <dsp:cNvPr id="0" name=""/>
        <dsp:cNvSpPr/>
      </dsp:nvSpPr>
      <dsp:spPr>
        <a:xfrm>
          <a:off x="340453" y="1930390"/>
          <a:ext cx="79496" cy="79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F2DD5-97E6-4374-A9A9-7D1A7DE4E3B4}">
      <dsp:nvSpPr>
        <dsp:cNvPr id="0" name=""/>
        <dsp:cNvSpPr/>
      </dsp:nvSpPr>
      <dsp:spPr>
        <a:xfrm>
          <a:off x="380202" y="1970138"/>
          <a:ext cx="452786" cy="51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2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GB</a:t>
          </a:r>
          <a:endParaRPr lang="zh-CN" altLang="en-US" sz="1800" b="1" kern="1200" dirty="0"/>
        </a:p>
      </dsp:txBody>
      <dsp:txXfrm>
        <a:off x="380202" y="1970138"/>
        <a:ext cx="452786" cy="514137"/>
      </dsp:txXfrm>
    </dsp:sp>
    <dsp:sp modelId="{ABB9D810-21FB-46EB-AC13-B79A601851F0}">
      <dsp:nvSpPr>
        <dsp:cNvPr id="0" name=""/>
        <dsp:cNvSpPr/>
      </dsp:nvSpPr>
      <dsp:spPr>
        <a:xfrm>
          <a:off x="770773" y="1516920"/>
          <a:ext cx="124429" cy="124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0271-8A25-45F2-BB71-FBF131464395}">
      <dsp:nvSpPr>
        <dsp:cNvPr id="0" name=""/>
        <dsp:cNvSpPr/>
      </dsp:nvSpPr>
      <dsp:spPr>
        <a:xfrm>
          <a:off x="832988" y="1579135"/>
          <a:ext cx="573759" cy="90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3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TB</a:t>
          </a:r>
          <a:endParaRPr lang="zh-CN" altLang="en-US" sz="2400" b="1" kern="1200" dirty="0"/>
        </a:p>
      </dsp:txBody>
      <dsp:txXfrm>
        <a:off x="832988" y="1579135"/>
        <a:ext cx="573759" cy="905140"/>
      </dsp:txXfrm>
    </dsp:sp>
    <dsp:sp modelId="{4F40134C-821E-4B35-9AC0-FB93606407E6}">
      <dsp:nvSpPr>
        <dsp:cNvPr id="0" name=""/>
        <dsp:cNvSpPr/>
      </dsp:nvSpPr>
      <dsp:spPr>
        <a:xfrm>
          <a:off x="1323795" y="1187267"/>
          <a:ext cx="165906" cy="165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8BDF3-224C-435E-9A33-026BCE819292}">
      <dsp:nvSpPr>
        <dsp:cNvPr id="0" name=""/>
        <dsp:cNvSpPr/>
      </dsp:nvSpPr>
      <dsp:spPr>
        <a:xfrm>
          <a:off x="1406748" y="1270221"/>
          <a:ext cx="667082" cy="1214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PB</a:t>
          </a:r>
          <a:endParaRPr lang="zh-CN" altLang="en-US" sz="2800" b="1" kern="1200" dirty="0"/>
        </a:p>
      </dsp:txBody>
      <dsp:txXfrm>
        <a:off x="1406748" y="1270221"/>
        <a:ext cx="667082" cy="1214054"/>
      </dsp:txXfrm>
    </dsp:sp>
    <dsp:sp modelId="{D9554694-E02A-4E0A-B0F9-BCEDC8B23156}">
      <dsp:nvSpPr>
        <dsp:cNvPr id="0" name=""/>
        <dsp:cNvSpPr/>
      </dsp:nvSpPr>
      <dsp:spPr>
        <a:xfrm>
          <a:off x="1966682" y="929767"/>
          <a:ext cx="214295" cy="214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6C59F-6D0A-45A0-8B88-B8B57623365A}">
      <dsp:nvSpPr>
        <dsp:cNvPr id="0" name=""/>
        <dsp:cNvSpPr/>
      </dsp:nvSpPr>
      <dsp:spPr>
        <a:xfrm>
          <a:off x="2073830" y="1036915"/>
          <a:ext cx="691276" cy="144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1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EB</a:t>
          </a:r>
          <a:endParaRPr lang="zh-CN" altLang="en-US" sz="3200" b="1" kern="1200" dirty="0"/>
        </a:p>
      </dsp:txBody>
      <dsp:txXfrm>
        <a:off x="2073830" y="1036915"/>
        <a:ext cx="691276" cy="1447360"/>
      </dsp:txXfrm>
    </dsp:sp>
    <dsp:sp modelId="{F284B970-4909-4FE1-82B2-0AA86EB34364}">
      <dsp:nvSpPr>
        <dsp:cNvPr id="0" name=""/>
        <dsp:cNvSpPr/>
      </dsp:nvSpPr>
      <dsp:spPr>
        <a:xfrm>
          <a:off x="2628580" y="757812"/>
          <a:ext cx="273054" cy="27305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27A65-82F7-4DF6-87C6-9D961CAC23CF}">
      <dsp:nvSpPr>
        <dsp:cNvPr id="0" name=""/>
        <dsp:cNvSpPr/>
      </dsp:nvSpPr>
      <dsp:spPr>
        <a:xfrm>
          <a:off x="2634573" y="936106"/>
          <a:ext cx="691276" cy="158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86" tIns="0" rIns="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b="1" kern="1200" dirty="0" smtClean="0"/>
            <a:t>ZB</a:t>
          </a:r>
          <a:endParaRPr lang="zh-CN" altLang="en-US" sz="4000" b="1" kern="1200" dirty="0"/>
        </a:p>
      </dsp:txBody>
      <dsp:txXfrm>
        <a:off x="2634573" y="936106"/>
        <a:ext cx="691276" cy="1589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baike.baidu.com/item/%E8%B4%9F%E8%BD%BD%E5%9D%87%E8%A1%A1" TargetMode="External"/><Relationship Id="rId8" Type="http://schemas.openxmlformats.org/officeDocument/2006/relationships/hyperlink" Target="https://baike.baidu.com/item/%E8%99%9A%E6%8B%9F%E5%8C%96" TargetMode="External"/><Relationship Id="rId7" Type="http://schemas.openxmlformats.org/officeDocument/2006/relationships/hyperlink" Target="https://baike.baidu.com/item/%E7%BD%91%E7%BB%9C%E5%AD%98%E5%82%A8" TargetMode="External"/><Relationship Id="rId6" Type="http://schemas.openxmlformats.org/officeDocument/2006/relationships/hyperlink" Target="https://baike.baidu.com/item/%E6%95%88%E7%94%A8%E8%AE%A1%E7%AE%97" TargetMode="External"/><Relationship Id="rId5" Type="http://schemas.openxmlformats.org/officeDocument/2006/relationships/hyperlink" Target="https://baike.baidu.com/item/%E5%B9%B6%E8%A1%8C%E8%AE%A1%E7%AE%97" TargetMode="External"/><Relationship Id="rId4" Type="http://schemas.openxmlformats.org/officeDocument/2006/relationships/hyperlink" Target="https://baike.baidu.com/item/%E5%88%86%E5%B8%83%E5%BC%8F%E8%AE%A1%E7%AE%97" TargetMode="External"/><Relationship Id="rId3" Type="http://schemas.openxmlformats.org/officeDocument/2006/relationships/hyperlink" Target="https://baike.baidu.com/item/%E4%BA%91%E8%AE%A1%E7%AE%97" TargetMode="External"/><Relationship Id="rId2" Type="http://schemas.openxmlformats.org/officeDocument/2006/relationships/notesMaster" Target="../notesMasters/notesMaster1.xml"/><Relationship Id="rId12" Type="http://schemas.openxmlformats.org/officeDocument/2006/relationships/hyperlink" Target="https://baike.baidu.com/item/%E7%BD%91%E7%BB%9C%E6%8A%80%E6%9C%AF" TargetMode="External"/><Relationship Id="rId11" Type="http://schemas.openxmlformats.org/officeDocument/2006/relationships/hyperlink" Target="https://baike.baidu.com/item/%E8%AE%A1%E7%AE%97%E6%9C%BA" TargetMode="External"/><Relationship Id="rId10" Type="http://schemas.openxmlformats.org/officeDocument/2006/relationships/hyperlink" Target="https://baike.baidu.com/item/%E5%86%97%E4%BD%99/67649" TargetMode="Externa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之上构建出了很多框架其中国内比较常用的包括，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（数据库）、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（数据仓库）</a:t>
            </a:r>
            <a:endParaRPr lang="en-US" altLang="zh-CN" dirty="0" smtClean="0"/>
          </a:p>
          <a:p>
            <a:r>
              <a:rPr lang="zh-CN" altLang="en-US" dirty="0" smtClean="0"/>
              <a:t>数据库是为了支持项目运行，针对读写优化，兼顾简单查询功能的技术。适合项目初期数据量少，公司刚起步阶段</a:t>
            </a:r>
            <a:endParaRPr lang="en-US" altLang="zh-CN" dirty="0" smtClean="0"/>
          </a:p>
          <a:p>
            <a:r>
              <a:rPr lang="zh-CN" altLang="en-US" dirty="0" smtClean="0"/>
              <a:t>数据仓库为了支持项目决策、运营、商业挖掘等，针对查询</a:t>
            </a:r>
            <a:r>
              <a:rPr lang="zh-CN" altLang="en-US" smtClean="0"/>
              <a:t>优化。适合项目成熟期，有足够的数据量，公司高层需要不断的从项目数据中获取决策资料，从而来指定商业计划。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7F4D8-49C1-44C0-AF49-F86D0A3675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1600" dirty="0" smtClean="0"/>
              <a:t>第一</a:t>
            </a:r>
            <a:r>
              <a:rPr lang="en-US" altLang="zh-CN" sz="1600" dirty="0" smtClean="0"/>
              <a:t>V</a:t>
            </a:r>
            <a:r>
              <a:rPr lang="zh-CN" altLang="zh-CN" sz="1600" dirty="0" smtClean="0"/>
              <a:t>是</a:t>
            </a:r>
            <a:r>
              <a:rPr lang="en-US" altLang="zh-CN" sz="1600" dirty="0" smtClean="0"/>
              <a:t>Variety</a:t>
            </a:r>
            <a:r>
              <a:rPr lang="zh-CN" altLang="zh-CN" sz="1600" dirty="0" smtClean="0"/>
              <a:t>，海量数据有不同格式，第一种是结构化，我们常见的数据，还有半结据化网页数据，还有非结构化视频音频数据。而且这些数据化他们处理方式是比较大的。</a:t>
            </a: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>
                <a:ea typeface="黑体" panose="02010609060101010101" pitchFamily="2" charset="-122"/>
              </a:rPr>
              <a:t>很多不同形式（文本、图像、视频、机器数据），无模式或者模式不明显，不连贯的语法或句义</a:t>
            </a:r>
            <a:endParaRPr lang="en-US" altLang="zh-CN" sz="1600" dirty="0" smtClean="0"/>
          </a:p>
          <a:p>
            <a:pPr>
              <a:defRPr/>
            </a:pPr>
            <a:r>
              <a:rPr lang="zh-CN" altLang="zh-CN" sz="1600" dirty="0" smtClean="0"/>
              <a:t>第二点就是</a:t>
            </a:r>
            <a:r>
              <a:rPr lang="en-US" altLang="zh-CN" sz="1600" dirty="0" smtClean="0"/>
              <a:t>Volume</a:t>
            </a:r>
            <a:r>
              <a:rPr lang="zh-CN" altLang="zh-CN" sz="1600" dirty="0" smtClean="0"/>
              <a:t>，量比较大，我们有一些用户化每秒就要进入很多数据，很多客户内部都有几批数据，还有下面淘宝都是几</a:t>
            </a:r>
            <a:r>
              <a:rPr lang="en-US" altLang="zh-CN" sz="1600" dirty="0" smtClean="0"/>
              <a:t>PB</a:t>
            </a:r>
            <a:r>
              <a:rPr lang="zh-CN" altLang="zh-CN" sz="1600" dirty="0" smtClean="0"/>
              <a:t>数据，所以</a:t>
            </a:r>
            <a:r>
              <a:rPr lang="en-US" altLang="zh-CN" sz="1600" dirty="0" smtClean="0"/>
              <a:t>PB</a:t>
            </a:r>
            <a:r>
              <a:rPr lang="zh-CN" altLang="zh-CN" sz="1600" dirty="0" smtClean="0"/>
              <a:t>化将是比较常态的情况。</a:t>
            </a:r>
            <a:endParaRPr lang="en-US" altLang="zh-CN" sz="1600" dirty="0" smtClean="0"/>
          </a:p>
          <a:p>
            <a:pPr>
              <a:defRPr/>
            </a:pPr>
            <a:r>
              <a:rPr lang="zh-CN" altLang="en-US" sz="1600" i="1" dirty="0" smtClean="0">
                <a:solidFill>
                  <a:srgbClr val="FF0000"/>
                </a:solidFill>
                <a:ea typeface="黑体" panose="02010609060101010101" pitchFamily="2" charset="-122"/>
              </a:rPr>
              <a:t>非结构化数据</a:t>
            </a:r>
            <a:r>
              <a:rPr lang="zh-CN" altLang="en-US" sz="1600" dirty="0" smtClean="0">
                <a:ea typeface="黑体" panose="02010609060101010101" pitchFamily="2" charset="-122"/>
              </a:rPr>
              <a:t>的超大规模和增长，占总数据量的</a:t>
            </a:r>
            <a:r>
              <a:rPr lang="en-US" altLang="zh-CN" sz="1600" dirty="0" smtClean="0">
                <a:ea typeface="黑体" panose="02010609060101010101" pitchFamily="2" charset="-122"/>
              </a:rPr>
              <a:t>80~90%</a:t>
            </a:r>
            <a:r>
              <a:rPr lang="zh-CN" altLang="en-US" sz="1600" dirty="0" smtClean="0">
                <a:ea typeface="黑体" panose="02010609060101010101" pitchFamily="2" charset="-122"/>
              </a:rPr>
              <a:t>，比结构化数据增长快</a:t>
            </a:r>
            <a:r>
              <a:rPr lang="en-US" altLang="zh-CN" sz="1600" dirty="0" smtClean="0">
                <a:ea typeface="黑体" panose="02010609060101010101" pitchFamily="2" charset="-122"/>
              </a:rPr>
              <a:t>10</a:t>
            </a:r>
            <a:r>
              <a:rPr lang="zh-CN" altLang="en-US" sz="1600" dirty="0" smtClean="0">
                <a:ea typeface="黑体" panose="02010609060101010101" pitchFamily="2" charset="-122"/>
              </a:rPr>
              <a:t>倍到</a:t>
            </a:r>
            <a:r>
              <a:rPr lang="en-US" altLang="zh-CN" sz="1600" dirty="0" smtClean="0">
                <a:ea typeface="黑体" panose="02010609060101010101" pitchFamily="2" charset="-122"/>
              </a:rPr>
              <a:t>50</a:t>
            </a:r>
            <a:r>
              <a:rPr lang="zh-CN" altLang="en-US" sz="1600" dirty="0" smtClean="0">
                <a:ea typeface="黑体" panose="02010609060101010101" pitchFamily="2" charset="-122"/>
              </a:rPr>
              <a:t>倍，是传统数据仓库的</a:t>
            </a:r>
            <a:r>
              <a:rPr lang="en-US" altLang="zh-CN" sz="1600" dirty="0" smtClean="0">
                <a:ea typeface="黑体" panose="02010609060101010101" pitchFamily="2" charset="-122"/>
              </a:rPr>
              <a:t>10</a:t>
            </a:r>
            <a:r>
              <a:rPr lang="zh-CN" altLang="en-US" sz="1600" dirty="0" smtClean="0">
                <a:ea typeface="黑体" panose="02010609060101010101" pitchFamily="2" charset="-122"/>
              </a:rPr>
              <a:t>倍到</a:t>
            </a:r>
            <a:r>
              <a:rPr lang="en-US" altLang="zh-CN" sz="1600" dirty="0" smtClean="0">
                <a:ea typeface="黑体" panose="02010609060101010101" pitchFamily="2" charset="-122"/>
              </a:rPr>
              <a:t>50</a:t>
            </a:r>
            <a:r>
              <a:rPr lang="zh-CN" altLang="en-US" sz="1600" dirty="0" smtClean="0">
                <a:ea typeface="黑体" panose="02010609060101010101" pitchFamily="2" charset="-122"/>
              </a:rPr>
              <a:t>倍</a:t>
            </a:r>
            <a:endParaRPr lang="zh-CN" altLang="zh-CN" sz="1600" dirty="0" smtClean="0"/>
          </a:p>
          <a:p>
            <a:pPr>
              <a:defRPr/>
            </a:pPr>
            <a:r>
              <a:rPr lang="zh-CN" altLang="zh-CN" sz="1600" dirty="0" smtClean="0"/>
              <a:t>第三个是</a:t>
            </a:r>
            <a:r>
              <a:rPr lang="en-US" altLang="zh-CN" sz="1600" dirty="0" smtClean="0"/>
              <a:t>Velocity</a:t>
            </a:r>
            <a:r>
              <a:rPr lang="zh-CN" altLang="zh-CN" sz="1600" dirty="0" smtClean="0"/>
              <a:t>，因为数据化会存在时效性，需要快速处理，并得到结果出来。比如说，一些电商数据，今天的信息不处理没有结果化，将会影响到今天捕获很多商业决策。</a:t>
            </a: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>
                <a:ea typeface="黑体" panose="02010609060101010101" pitchFamily="2" charset="-122"/>
              </a:rPr>
              <a:t>  立竿见影而非事后见效</a:t>
            </a:r>
            <a:endParaRPr lang="en-US" altLang="zh-CN" sz="1600" dirty="0" smtClean="0">
              <a:ea typeface="黑体" panose="02010609060101010101" pitchFamily="2" charset="-122"/>
            </a:endParaRPr>
          </a:p>
          <a:p>
            <a:pPr>
              <a:defRPr/>
            </a:pPr>
            <a:r>
              <a:rPr lang="zh-CN" altLang="en-US" sz="1600" dirty="0" smtClean="0">
                <a:ea typeface="黑体" panose="02010609060101010101" pitchFamily="2" charset="-122"/>
              </a:rPr>
              <a:t>第四个是</a:t>
            </a:r>
            <a:r>
              <a:rPr lang="en-US" altLang="zh-CN" sz="1600" dirty="0" smtClean="0">
                <a:ea typeface="黑体" panose="02010609060101010101" pitchFamily="2" charset="-122"/>
              </a:rPr>
              <a:t>Value</a:t>
            </a:r>
            <a:r>
              <a:rPr lang="zh-CN" altLang="en-US" sz="1600" dirty="0" smtClean="0">
                <a:ea typeface="黑体" panose="02010609060101010101" pitchFamily="2" charset="-122"/>
              </a:rPr>
              <a:t>：大量的不相关信息，不经过处理则价值较低，属于价值密度底的数据</a:t>
            </a:r>
            <a:endParaRPr lang="en-US" altLang="zh-CN" sz="1600" dirty="0" smtClean="0">
              <a:ea typeface="黑体" panose="02010609060101010101" pitchFamily="2" charset="-122"/>
            </a:endParaRPr>
          </a:p>
          <a:p>
            <a:pPr>
              <a:defRPr/>
            </a:pPr>
            <a:endParaRPr lang="en-US" altLang="zh-CN" sz="1600" dirty="0" smtClean="0">
              <a:ea typeface="黑体" panose="02010609060101010101" pitchFamily="2" charset="-122"/>
            </a:endParaRPr>
          </a:p>
          <a:p>
            <a:pPr>
              <a:defRPr/>
            </a:pPr>
            <a:r>
              <a:rPr lang="zh-CN" altLang="zh-CN" sz="1600" dirty="0" smtClean="0"/>
              <a:t>海量数据分析非常复杂，使得过去靠单纯</a:t>
            </a:r>
            <a:r>
              <a:rPr lang="zh-CN" altLang="en-US" sz="1600" dirty="0" smtClean="0"/>
              <a:t>基于关系</a:t>
            </a:r>
            <a:r>
              <a:rPr lang="zh-CN" altLang="zh-CN" sz="1600" dirty="0" smtClean="0"/>
              <a:t>数据库</a:t>
            </a:r>
            <a:r>
              <a:rPr lang="en-US" altLang="zh-CN" sz="1600" dirty="0" smtClean="0"/>
              <a:t>BI</a:t>
            </a:r>
            <a:r>
              <a:rPr lang="zh-CN" altLang="zh-CN" sz="1600" dirty="0" smtClean="0"/>
              <a:t>已经不是太适合了。所以，可能需要新的创新。</a:t>
            </a:r>
            <a:endParaRPr lang="en-US" altLang="zh-CN" sz="1600" dirty="0" smtClean="0">
              <a:ea typeface="黑体" panose="02010609060101010101" pitchFamily="2" charset="-122"/>
            </a:endParaRPr>
          </a:p>
          <a:p>
            <a:pPr>
              <a:defRPr/>
            </a:pP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E0CFDF-2194-4879-A1A1-01ED5A63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/>
              <a:t>云计算是</a:t>
            </a:r>
            <a:r>
              <a:rPr lang="zh-CN" altLang="en-US" dirty="0" smtClean="0"/>
              <a:t>前几年</a:t>
            </a:r>
            <a:r>
              <a:rPr lang="zh-CN" altLang="en-US" dirty="0" smtClean="0"/>
              <a:t>商业炒作的产物</a:t>
            </a:r>
            <a:r>
              <a:rPr lang="zh-CN" altLang="en-US" dirty="0" smtClean="0"/>
              <a:t>，诞生之初重点不在计算而是重在</a:t>
            </a:r>
            <a:r>
              <a:rPr lang="zh-CN" altLang="en-US" dirty="0" smtClean="0"/>
              <a:t>存储大量数据方面，从而衍生出了云盘，云空间等商业</a:t>
            </a:r>
            <a:r>
              <a:rPr lang="zh-CN" altLang="en-US" dirty="0" smtClean="0"/>
              <a:t>产物。</a:t>
            </a:r>
            <a:endParaRPr lang="en-US" altLang="zh-CN" dirty="0" smtClean="0"/>
          </a:p>
          <a:p>
            <a:r>
              <a:rPr lang="zh-CN" altLang="en-US" dirty="0" smtClean="0"/>
              <a:t>这几年它的定义已经趋于明确：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云计算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分布式计算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并行计算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效用计算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网络存储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虚拟化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负载均衡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、热备份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冗余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等传统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计算机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网络技术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发展融合的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产物。</a:t>
            </a:r>
            <a:r>
              <a:rPr lang="zh-CN" altLang="en-US" smtClean="0"/>
              <a:t>当下</a:t>
            </a:r>
            <a:r>
              <a:rPr lang="zh-CN" altLang="en-US" dirty="0" smtClean="0"/>
              <a:t>国内的阿里云或华为云对外的核心业务主要是提供虚拟</a:t>
            </a:r>
            <a:r>
              <a:rPr lang="zh-CN" altLang="en-US" smtClean="0"/>
              <a:t>化资源为主，</a:t>
            </a:r>
            <a:r>
              <a:rPr lang="zh-CN" altLang="en-US" dirty="0" smtClean="0"/>
              <a:t>如</a:t>
            </a:r>
            <a:r>
              <a:rPr lang="zh-CN" altLang="en-US" smtClean="0"/>
              <a:t>虚拟空间等。同时也提供大数据分析，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B5C6E-D615-4F8F-A16D-B394D777B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zh-CN" smtClean="0"/>
              <a:t>数据越多越值钱，这个可能也是一个误区。大部分领域的头部公司其实都有很多数据，某度，某讯，他们都有很多数据，</a:t>
            </a:r>
            <a:r>
              <a:rPr lang="zh-CN" altLang="en-US" smtClean="0"/>
              <a:t>相比较而言某</a:t>
            </a:r>
            <a:r>
              <a:rPr lang="zh-CN" altLang="zh-CN" smtClean="0"/>
              <a:t>宝</a:t>
            </a:r>
            <a:r>
              <a:rPr lang="zh-CN" altLang="en-US" smtClean="0"/>
              <a:t>的</a:t>
            </a:r>
            <a:r>
              <a:rPr lang="zh-CN" altLang="zh-CN" smtClean="0"/>
              <a:t>商业数据</a:t>
            </a:r>
            <a:r>
              <a:rPr lang="zh-CN" altLang="en-US" smtClean="0"/>
              <a:t>就更有价值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85A41-9157-4B4B-9C51-F2A51BFCF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zh-CN" dirty="0" smtClean="0"/>
              <a:t>第一个是互联网企业，比如我们有用户做网络广告监测，每天有几百</a:t>
            </a:r>
            <a:r>
              <a:rPr lang="en-US" altLang="zh-CN" dirty="0" smtClean="0"/>
              <a:t>G</a:t>
            </a:r>
            <a:r>
              <a:rPr lang="zh-CN" altLang="zh-CN" dirty="0" smtClean="0"/>
              <a:t>网络点击数据，他就会去分析这些点击日志来分析，哪些用户在哪些时</a:t>
            </a:r>
            <a:r>
              <a:rPr lang="zh-CN" altLang="zh-CN" dirty="0" smtClean="0"/>
              <a:t>段点击广告，从而帮助商户们来判断他投广告是否有价值。</a:t>
            </a:r>
            <a:endParaRPr lang="en-US" altLang="zh-CN" dirty="0" smtClean="0"/>
          </a:p>
          <a:p>
            <a:r>
              <a:rPr lang="zh-CN" altLang="zh-CN" dirty="0" smtClean="0"/>
              <a:t>第二是智能电网，比如说，他们一个省有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万</a:t>
            </a:r>
            <a:r>
              <a:rPr lang="zh-CN" altLang="zh-CN" dirty="0" smtClean="0"/>
              <a:t>个用电用户，每隔几分钟会将他们大宗数据发送到后端集群当中，之后集群就会对这些数亿条数据进行分析，来分析一下大概的用电模式，根据用电模式来生产电力，这样能够节省电力资源的浪费。</a:t>
            </a:r>
            <a:endParaRPr lang="en-US" altLang="zh-CN" dirty="0" smtClean="0"/>
          </a:p>
          <a:p>
            <a:r>
              <a:rPr lang="zh-CN" altLang="zh-CN" dirty="0" smtClean="0"/>
              <a:t>第三个方面是车联网，车载终端，是每隔几分钟都会上传一些数据到后端数据集群里面，最后会分析这些数据，来判断一下大致路况是什么情况，之后将有价值的路况信息给</a:t>
            </a:r>
            <a:r>
              <a:rPr lang="en-US" altLang="zh-CN" dirty="0" smtClean="0"/>
              <a:t>Push</a:t>
            </a:r>
            <a:r>
              <a:rPr lang="zh-CN" altLang="zh-CN" dirty="0" smtClean="0"/>
              <a:t>客户端里面，能够帮助客户节省在路上时间。</a:t>
            </a:r>
            <a:endParaRPr lang="en-US" altLang="zh-CN" dirty="0" smtClean="0"/>
          </a:p>
          <a:p>
            <a:r>
              <a:rPr lang="zh-CN" altLang="zh-CN" dirty="0" smtClean="0"/>
              <a:t>第四是医疗行业，每个人看病都有病例，如果我们把全国，几千万病例都汇总起来之后进行一些数据分析，数据处理，会找出大致的一些模式，通过这种模式非常容易的帮助医生看病。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65F4F-AC8A-47F7-B7C6-87275EE1BD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/>
              <a:t>软硬件结合是所有计算机技术的基本实现方式。在大数据领域依然如此，不过我们这门课要讲的大数据应用技术</a:t>
            </a:r>
            <a:r>
              <a:rPr lang="zh-CN" altLang="en-US" dirty="0" smtClean="0"/>
              <a:t>相对于其他软件而言，他对硬件依赖性并不是很强。他甚至不需要你的计算机有很大的空间，很强的计算能力。因为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提供的分布式技术，能够让多台计算机相互协作共同完成同一件事。所谓墙倒众人推，没有什么难题是一个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集群不能够解决的，如果有那就两个。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F17CC7-1B75-4FDF-8871-3733159D72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F674A-5B15-412E-8B92-1CD7851CFBC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分布式处理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EA78DF-4E7D-4597-B501-F23467DD15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869A-1476-49BE-9F90-17B277E4E69B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4775-6855-440D-BAA5-2D1D70669D2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C423D-71A4-4371-A6C2-E0F9678C88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1520" y="285749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800" dirty="0" smtClean="0"/>
              <a:t>第二部分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Hadoop</a:t>
            </a:r>
            <a:r>
              <a:rPr lang="zh-CN" altLang="en-US" sz="2800" dirty="0" smtClean="0"/>
              <a:t>开发环境搭建：</a:t>
            </a:r>
            <a:r>
              <a:rPr lang="en-US" altLang="zh-CN" sz="2800" dirty="0" smtClean="0"/>
              <a:t>1-Hadoop</a:t>
            </a:r>
            <a:r>
              <a:rPr lang="zh-CN" altLang="en-US" sz="2800" dirty="0" smtClean="0"/>
              <a:t>大数据概述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57224" y="421481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42938" y="714375"/>
            <a:ext cx="7772400" cy="857250"/>
          </a:xfrm>
        </p:spPr>
        <p:txBody>
          <a:bodyPr anchor="ctr"/>
          <a:lstStyle/>
          <a:p>
            <a:pPr eaLnBrk="1" hangingPunct="1"/>
            <a:br>
              <a:rPr lang="en-US" altLang="zh-CN" sz="2400"/>
            </a:br>
            <a:endParaRPr lang="en-US" altLang="zh-CN" sz="2400"/>
          </a:p>
        </p:txBody>
      </p:sp>
      <p:sp>
        <p:nvSpPr>
          <p:cNvPr id="12291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2938" y="2000250"/>
            <a:ext cx="7715250" cy="3949700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44450"/>
            <a:ext cx="9331281" cy="681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5796136" y="10108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356573" y="1412776"/>
          <a:ext cx="34563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675" name="矩形 4"/>
          <p:cNvSpPr>
            <a:spLocks noChangeArrowheads="1"/>
          </p:cNvSpPr>
          <p:nvPr/>
        </p:nvSpPr>
        <p:spPr bwMode="auto">
          <a:xfrm>
            <a:off x="3492500" y="4972050"/>
            <a:ext cx="2925763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想驾驭这庞大的数据，我们必须了解大数据的特征。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矩形 5"/>
          <p:cNvSpPr>
            <a:spLocks noChangeArrowheads="1"/>
          </p:cNvSpPr>
          <p:nvPr/>
        </p:nvSpPr>
        <p:spPr bwMode="auto">
          <a:xfrm>
            <a:off x="3992563" y="1557338"/>
            <a:ext cx="4572000" cy="258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地球上至今总共的数据量：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2006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年，个人用户才刚刚迈进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时代，全球一共新产生了约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180EB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2011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年，这个数字达到了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1.8ZB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而有市场研究机构预测：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年，整个世界的数据总量将会增长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44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倍，达到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35.2ZB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1ZB=10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）！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2987675" y="4581525"/>
            <a:ext cx="4322763" cy="1368425"/>
          </a:xfrm>
          <a:prstGeom prst="cloudCallout">
            <a:avLst>
              <a:gd name="adj1" fmla="val -28473"/>
              <a:gd name="adj2" fmla="val 6992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678" name="矩形 6"/>
          <p:cNvSpPr>
            <a:spLocks noChangeArrowheads="1"/>
          </p:cNvSpPr>
          <p:nvPr/>
        </p:nvSpPr>
        <p:spPr bwMode="auto">
          <a:xfrm>
            <a:off x="387350" y="4124325"/>
            <a:ext cx="2600325" cy="738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1PB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= 2^50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1EB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= 2^60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1ZB = 2^70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大数据时代的爆炸增长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325" y="5795963"/>
            <a:ext cx="8424863" cy="585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“大量化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(Volume)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、多样化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(Variety)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、快速化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(Velocity)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、价值密度低（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）”就是“大数据”的显著特征，或者说，只有具备这些特点的数据，才是大数据。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07950" y="1689100"/>
            <a:ext cx="3600450" cy="3243263"/>
            <a:chOff x="3563888" y="1134976"/>
            <a:chExt cx="3888432" cy="3384376"/>
          </a:xfrm>
        </p:grpSpPr>
        <p:sp>
          <p:nvSpPr>
            <p:cNvPr id="8" name="圆角矩形 7"/>
            <p:cNvSpPr/>
            <p:nvPr/>
          </p:nvSpPr>
          <p:spPr>
            <a:xfrm>
              <a:off x="3995936" y="1556792"/>
              <a:ext cx="1296144" cy="1080120"/>
            </a:xfrm>
            <a:prstGeom prst="round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Volume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95936" y="2964272"/>
              <a:ext cx="1296144" cy="1080120"/>
            </a:xfrm>
            <a:prstGeom prst="round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Velocity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49280" y="2964272"/>
              <a:ext cx="1296144" cy="1080120"/>
            </a:xfrm>
            <a:prstGeom prst="round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49280" y="1570844"/>
              <a:ext cx="1296144" cy="1080120"/>
            </a:xfrm>
            <a:prstGeom prst="round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Variety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组合 20"/>
            <p:cNvGrpSpPr/>
            <p:nvPr/>
          </p:nvGrpSpPr>
          <p:grpSpPr bwMode="auto">
            <a:xfrm>
              <a:off x="3563888" y="1134976"/>
              <a:ext cx="3888432" cy="3384376"/>
              <a:chOff x="3563888" y="1124744"/>
              <a:chExt cx="3888432" cy="3384376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5508104" y="1124744"/>
                <a:ext cx="0" cy="33843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3563888" y="2781315"/>
                <a:ext cx="3888432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5" name="Picture 1" descr="C:\Users\ibm\AppData\Roaming\Tencent\Users\45857885\QQ\WinTemp\RichOle\3(7Y$P52FVF{%3[X2]4LHH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1654" y="1754590"/>
            <a:ext cx="527685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70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大数据的</a:t>
            </a:r>
            <a:r>
              <a:rPr lang="en-US" altLang="zh-CN" smtClean="0"/>
              <a:t>4V</a:t>
            </a:r>
            <a:r>
              <a:rPr lang="zh-CN" altLang="en-US" smtClean="0"/>
              <a:t>特征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密不可分的大数据与云计算</a:t>
            </a:r>
            <a:endParaRPr lang="zh-CN" altLang="en-US" b="1" dirty="0" smtClean="0"/>
          </a:p>
        </p:txBody>
      </p:sp>
      <p:pic>
        <p:nvPicPr>
          <p:cNvPr id="30723" name="Picture 4" descr="http://s2.cdn.memeburn.com/wp-content/uploads/cloud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2113" y="2060575"/>
            <a:ext cx="36433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92113" y="4087813"/>
            <a:ext cx="3643312" cy="8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商业模式驱动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0725" name="Picture 2" descr="http://steveboese.squarespace.com/storage/big-data.jpg?__SQUARESPACE_CACHEVERSION=13314053704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863" y="2060575"/>
            <a:ext cx="3643312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249863" y="4087813"/>
            <a:ext cx="3643312" cy="8524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应用需求驱动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4035425" y="2989263"/>
            <a:ext cx="1214438" cy="5715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661443" y="4930031"/>
            <a:ext cx="614366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云计算本身也是大数据的一种业务模式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31254" y="1486074"/>
            <a:ext cx="6143668" cy="4603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大数据是云计算的理论基础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4" name="矩形 19"/>
          <p:cNvSpPr>
            <a:spLocks noChangeArrowheads="1"/>
          </p:cNvSpPr>
          <p:nvPr/>
        </p:nvSpPr>
        <p:spPr bwMode="auto">
          <a:xfrm>
            <a:off x="827088" y="5489575"/>
            <a:ext cx="7921625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云计算的模式是业务模式，本质是数据处理技术。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数据是资产，云为数据资产提供存储、访问和计算。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云计算更偏重海量存储和计算，以及提供的云服务，运行云应用，但是缺乏盘活数据资产的能力，挖掘价值性信息和预测性分析，为国家、企业、个人提供决策和服务，是大数据核心议题，也是云计算的最终方向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大数据不仅仅是“大”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714375" y="1785938"/>
            <a:ext cx="2571750" cy="21431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多大？</a:t>
            </a:r>
            <a:endParaRPr lang="en-US" altLang="zh-CN" sz="3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defRPr/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至少</a:t>
            </a:r>
            <a:r>
              <a:rPr lang="en-US" altLang="zh-CN" sz="3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PB </a:t>
            </a: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级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3" y="2286000"/>
            <a:ext cx="4429125" cy="42148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比大更重要的是数据的复杂性，有时甚至大数据中的小数据如一条微博就具有颠覆性的价值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大数据的应用不仅仅是精准营销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353693"/>
            <a:ext cx="8004175" cy="86086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1800" dirty="0" smtClean="0"/>
              <a:t>通过用户行为分析实现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精准营销</a:t>
            </a:r>
            <a:r>
              <a:rPr lang="zh-CN" altLang="en-US" sz="1800" dirty="0" smtClean="0"/>
              <a:t>是大数据的典型应用，但是大数据在各行各业特别是公共服务领域具有广阔的应用前景</a:t>
            </a:r>
            <a:endParaRPr lang="zh-CN" altLang="en-US" sz="1800" dirty="0"/>
          </a:p>
        </p:txBody>
      </p:sp>
      <p:sp>
        <p:nvSpPr>
          <p:cNvPr id="4" name="椭圆 3"/>
          <p:cNvSpPr/>
          <p:nvPr/>
        </p:nvSpPr>
        <p:spPr>
          <a:xfrm>
            <a:off x="827088" y="3500438"/>
            <a:ext cx="1071562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消费行业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84400" y="3143250"/>
            <a:ext cx="1071563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金融服务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13150" y="2786063"/>
            <a:ext cx="1071563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食品安全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70463" y="2500313"/>
            <a:ext cx="1071562" cy="1143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医疗卫生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99213" y="2428875"/>
            <a:ext cx="1071562" cy="1143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70650" y="3714750"/>
            <a:ext cx="1071563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交通环保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13400" y="4643438"/>
            <a:ext cx="1071563" cy="1143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13798" y="5500702"/>
            <a:ext cx="1071570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软件是大数据的引擎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0" y="1712913"/>
            <a:ext cx="3898900" cy="22145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和数据中心（</a:t>
            </a:r>
            <a:r>
              <a:rPr lang="en-US" altLang="zh-CN" smtClean="0"/>
              <a:t>Data Center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一样，软件是大数据的驱动力，软件改变世界</a:t>
            </a:r>
            <a:endParaRPr lang="zh-CN" altLang="en-US" smtClean="0"/>
          </a:p>
        </p:txBody>
      </p:sp>
      <p:pic>
        <p:nvPicPr>
          <p:cNvPr id="32772" name="Picture 2" descr="http://www.techcn.com.cn/uploads/201204/1335779641qK9TXeAS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21238" y="1711325"/>
            <a:ext cx="414337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" descr="C:\Users\hezhaohui\AppData\Local\Microsoft\Windows\Temporary Internet Files\Content.Outlook\YBV9WJHH\大数据技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4087813"/>
            <a:ext cx="4660900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t0.gstatic.com/images?q=tbn:ANd9GcQzIgb128D9k1VDx3SUJh5XgWinYpJyEHFfS5pLtieNIzTld3Ger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7538" y="1628775"/>
            <a:ext cx="3819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"/>
          <p:cNvSpPr txBox="1">
            <a:spLocks noChangeAspect="1" noChangeArrowheads="1"/>
          </p:cNvSpPr>
          <p:nvPr/>
        </p:nvSpPr>
        <p:spPr bwMode="black">
          <a:xfrm>
            <a:off x="255588" y="1628775"/>
            <a:ext cx="3668712" cy="4968875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的预测，全球大数据市场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亿美元规模，市场发展前景很大。而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作为新一代的架构和技术，因为有利于并行分布处理 “大数据”而备受重视。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Apache </a:t>
            </a:r>
            <a:r>
              <a:rPr lang="en-US" altLang="zh-CN" sz="16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语言实现的软件框架，在由大量计算机组成的集群中运行海量数据的分布式计算，它可以让应用程序支持上千个节点和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级别的数据。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是项目的总称，主要是由分布式存储（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）、分布式计算（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）等组成 。 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638" y="2935288"/>
            <a:ext cx="4824412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可扩展：不论是存储的可扩展还是计算的可扩展都是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的设计根本。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经济：框架可以运行在任何普通的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可靠：分布式文件系统的备份恢复机制以及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的任务监控保证了分布式处理的可靠性。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高效：分布式文件系统的高效数据交互实现以及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Data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处理的模式，为高效处理海量的信息作了基础准备。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大数据主要应用技术</a:t>
            </a:r>
            <a:r>
              <a:rPr lang="en-US" altLang="zh-CN" b="1" smtClean="0"/>
              <a:t>-Hadoop</a:t>
            </a:r>
            <a:endParaRPr lang="zh-CN" altLang="en-US" b="1" smtClean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3"/>
          <p:cNvSpPr>
            <a:spLocks noChangeArrowheads="1"/>
          </p:cNvSpPr>
          <p:nvPr/>
        </p:nvSpPr>
        <p:spPr bwMode="auto">
          <a:xfrm>
            <a:off x="5562600" y="3425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AutoShape 5"/>
          <p:cNvSpPr>
            <a:spLocks noChangeArrowheads="1"/>
          </p:cNvSpPr>
          <p:nvPr/>
        </p:nvSpPr>
        <p:spPr bwMode="auto">
          <a:xfrm>
            <a:off x="1143000" y="3425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238250" y="3625850"/>
            <a:ext cx="2038350" cy="1539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：任务的分解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：结果的汇总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/>
          <p:nvPr/>
        </p:nvSpPr>
        <p:spPr bwMode="gray">
          <a:xfrm>
            <a:off x="3222625" y="33289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325813"/>
            <a:ext cx="909637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gray">
          <a:xfrm flipH="1">
            <a:off x="4875213" y="33289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048000" y="1701800"/>
            <a:ext cx="2998788" cy="1601788"/>
            <a:chOff x="1997" y="1314"/>
            <a:chExt cx="1889" cy="1009"/>
          </a:xfrm>
        </p:grpSpPr>
        <p:grpSp>
          <p:nvGrpSpPr>
            <p:cNvPr id="3" name="Group 11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73" name="Text Box 18"/>
          <p:cNvSpPr txBox="1">
            <a:spLocks noChangeArrowheads="1"/>
          </p:cNvSpPr>
          <p:nvPr/>
        </p:nvSpPr>
        <p:spPr bwMode="auto">
          <a:xfrm>
            <a:off x="3419475" y="2027238"/>
            <a:ext cx="2327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两大核心设计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Text Box 19"/>
          <p:cNvSpPr txBox="1">
            <a:spLocks noChangeArrowheads="1"/>
          </p:cNvSpPr>
          <p:nvPr/>
        </p:nvSpPr>
        <p:spPr bwMode="auto">
          <a:xfrm>
            <a:off x="5791200" y="3654425"/>
            <a:ext cx="2038350" cy="237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：文件管理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：文件存储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：文件获取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Hadoop</a:t>
            </a:r>
            <a:r>
              <a:rPr lang="zh-CN" altLang="en-US" b="1" smtClean="0"/>
              <a:t>核心设计</a:t>
            </a:r>
            <a:endParaRPr lang="zh-CN" altLang="en-US" b="1" smtClean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全屏显示(4:3)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Wingdings 2</vt:lpstr>
      <vt:lpstr>Arial Unicode MS</vt:lpstr>
      <vt:lpstr>Calibri</vt:lpstr>
      <vt:lpstr>Office 主题</vt:lpstr>
      <vt:lpstr>第二部分 Hadoop开发环境搭建：1-Hadoop大数据概述</vt:lpstr>
      <vt:lpstr>大数据时代的爆炸增长</vt:lpstr>
      <vt:lpstr>大数据的4V特征</vt:lpstr>
      <vt:lpstr>密不可分的大数据与云计算</vt:lpstr>
      <vt:lpstr>大数据不仅仅是“大”</vt:lpstr>
      <vt:lpstr>大数据的应用不仅仅是精准营销</vt:lpstr>
      <vt:lpstr>软件是大数据的引擎</vt:lpstr>
      <vt:lpstr>大数据主要应用技术-Hadoop</vt:lpstr>
      <vt:lpstr>Hadoop核心设计</vt:lpstr>
      <vt:lpstr>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132</cp:revision>
  <dcterms:created xsi:type="dcterms:W3CDTF">2009-09-29T02:37:00Z</dcterms:created>
  <dcterms:modified xsi:type="dcterms:W3CDTF">2021-10-31T01:24:20Z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