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846" autoAdjust="0"/>
  </p:normalViewPr>
  <p:slideViewPr>
    <p:cSldViewPr>
      <p:cViewPr>
        <p:scale>
          <a:sx n="75" d="100"/>
          <a:sy n="75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839AE-543A-4EF4-B4FC-ECD979EAA6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-cvf </a:t>
            </a:r>
            <a:r>
              <a:rPr lang="zh-CN" altLang="en-US"/>
              <a:t>打包</a:t>
            </a:r>
            <a:r>
              <a:rPr lang="en-US" altLang="zh-CN"/>
              <a:t>tar	-zcvf </a:t>
            </a:r>
            <a:r>
              <a:rPr lang="zh-CN" altLang="en-US"/>
              <a:t>打包 </a:t>
            </a:r>
            <a:r>
              <a:rPr lang="en-US" altLang="zh-CN"/>
              <a:t>“</a:t>
            </a:r>
            <a:r>
              <a:rPr lang="en-US" altLang="zh-CN"/>
              <a:t>.tar.gz”</a:t>
            </a:r>
            <a:endParaRPr lang="en-US" altLang="zh-CN"/>
          </a:p>
          <a:p>
            <a:r>
              <a:rPr lang="en-US" altLang="zh-CN"/>
              <a:t>-xvf </a:t>
            </a:r>
            <a:r>
              <a:rPr lang="zh-CN" altLang="en-US"/>
              <a:t>解压</a:t>
            </a:r>
            <a:r>
              <a:rPr lang="en-US" altLang="zh-CN"/>
              <a:t>	-zxvfj</a:t>
            </a:r>
            <a:r>
              <a:rPr lang="zh-CN" altLang="en-US"/>
              <a:t>解压 </a:t>
            </a:r>
            <a:r>
              <a:rPr lang="en-US" altLang="zh-CN"/>
              <a:t>“.tar.gz”</a:t>
            </a:r>
            <a:endParaRPr lang="zh-CN" altLang="en-US"/>
          </a:p>
          <a:p>
            <a:r>
              <a:rPr lang="en-US" altLang="zh-CN"/>
              <a:t>-rf </a:t>
            </a:r>
            <a:r>
              <a:rPr lang="zh-CN" altLang="en-US"/>
              <a:t>追加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2"/>
              </a:buBlip>
              <a:defRPr sz="24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1520" y="2857496"/>
            <a:ext cx="8496944" cy="1470025"/>
          </a:xfrm>
        </p:spPr>
        <p:txBody>
          <a:bodyPr>
            <a:normAutofit/>
          </a:bodyPr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br>
              <a:rPr lang="en-US" altLang="zh-CN" sz="2800" dirty="0" smtClean="0"/>
            </a:br>
            <a:r>
              <a:rPr lang="zh-CN" altLang="en-US" sz="2800" dirty="0" smtClean="0"/>
              <a:t>第二部分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Hadoop</a:t>
            </a:r>
            <a:r>
              <a:rPr lang="zh-CN" altLang="en-US" sz="2800" dirty="0" smtClean="0"/>
              <a:t>开发环境搭建：</a:t>
            </a:r>
            <a:r>
              <a:rPr lang="en-US" altLang="zh-CN" sz="2800" dirty="0" smtClean="0"/>
              <a:t>3-Linux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Shell</a:t>
            </a:r>
            <a:r>
              <a:rPr lang="zh-CN" altLang="en-US" sz="2800" dirty="0" smtClean="0"/>
              <a:t>命令</a:t>
            </a:r>
            <a:endParaRPr lang="zh-CN" altLang="en-US" sz="2800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857224" y="4214818"/>
            <a:ext cx="7715304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z="2400" dirty="0" smtClean="0"/>
              <a:t>吴晓毅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8291512" cy="5797550"/>
          </a:xfrm>
        </p:spPr>
        <p:txBody>
          <a:bodyPr/>
          <a:lstStyle/>
          <a:p>
            <a:r>
              <a:rPr lang="zh-CN" altLang="en-US" dirty="0" smtClean="0"/>
              <a:t>①  </a:t>
            </a:r>
            <a:r>
              <a:rPr lang="en-US" altLang="zh-CN" dirty="0" smtClean="0"/>
              <a:t>cp </a:t>
            </a:r>
            <a:r>
              <a:rPr lang="zh-CN" altLang="en-US" dirty="0" smtClean="0"/>
              <a:t>主要选项参数见表 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②  </a:t>
            </a:r>
            <a:r>
              <a:rPr lang="en-US" altLang="zh-CN" dirty="0" err="1" smtClean="0"/>
              <a:t>mv</a:t>
            </a:r>
            <a:r>
              <a:rPr lang="en-US" altLang="zh-CN" dirty="0" smtClean="0"/>
              <a:t> </a:t>
            </a:r>
            <a:r>
              <a:rPr lang="zh-CN" altLang="en-US" dirty="0" smtClean="0"/>
              <a:t>主要选项参数如表 </a:t>
            </a:r>
            <a:endParaRPr lang="zh-CN" altLang="en-US" dirty="0" smtClean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3528" y="1052736"/>
            <a:ext cx="8351837" cy="239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4365104"/>
            <a:ext cx="8893175" cy="135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8291512" cy="5797550"/>
          </a:xfrm>
        </p:spPr>
        <p:txBody>
          <a:bodyPr/>
          <a:lstStyle/>
          <a:p>
            <a:r>
              <a:rPr lang="zh-CN" altLang="en-US" dirty="0" smtClean="0"/>
              <a:t>③ 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</a:t>
            </a:r>
            <a:r>
              <a:rPr lang="zh-CN" altLang="en-US" dirty="0" smtClean="0"/>
              <a:t>主要选项参数如表 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）使用实例</a:t>
            </a:r>
            <a:endParaRPr lang="zh-CN" altLang="en-US" dirty="0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 smtClean="0"/>
              <a:t>[</a:t>
            </a:r>
            <a:r>
              <a:rPr lang="en-US" altLang="zh-CN" dirty="0" err="1" smtClean="0"/>
              <a:t>root@localhost</a:t>
            </a:r>
            <a:r>
              <a:rPr lang="en-US" altLang="zh-CN" dirty="0" smtClean="0"/>
              <a:t> ~]#	cp -a ./my/why/ ./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 smtClean="0"/>
              <a:t>[</a:t>
            </a:r>
            <a:r>
              <a:rPr lang="en-US" altLang="zh-CN" dirty="0" err="1" smtClean="0"/>
              <a:t>root@localhost</a:t>
            </a:r>
            <a:r>
              <a:rPr lang="en-US" altLang="zh-CN" dirty="0" smtClean="0"/>
              <a:t> ~]#	</a:t>
            </a:r>
            <a:r>
              <a:rPr lang="en-US" altLang="zh-CN" dirty="0" err="1" smtClean="0"/>
              <a:t>mv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./my/why/ ./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 smtClean="0"/>
              <a:t>[</a:t>
            </a:r>
            <a:r>
              <a:rPr lang="en-US" altLang="zh-CN" dirty="0" err="1" smtClean="0"/>
              <a:t>root@www</a:t>
            </a:r>
            <a:r>
              <a:rPr lang="en-US" altLang="zh-CN" dirty="0" smtClean="0"/>
              <a:t> hello]#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	–r 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./why</a:t>
            </a:r>
            <a:endParaRPr lang="en-US" altLang="zh-CN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7544" y="1052736"/>
            <a:ext cx="8208144" cy="184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7</a:t>
            </a:r>
            <a:r>
              <a:rPr lang="zh-CN" altLang="en-US" smtClean="0">
                <a:ea typeface="宋体" panose="02010600030101010101" pitchFamily="2" charset="-122"/>
              </a:rPr>
              <a:t>．</a:t>
            </a:r>
            <a:r>
              <a:rPr lang="en-US" altLang="zh-CN" smtClean="0">
                <a:ea typeface="宋体" panose="02010600030101010101" pitchFamily="2" charset="-122"/>
              </a:rPr>
              <a:t>chmod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29600" cy="428628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）作用</a:t>
            </a:r>
            <a:endParaRPr lang="zh-CN" altLang="en-US" sz="2400" dirty="0" smtClean="0"/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/>
              <a:t>	改变文件的访问权限。</a:t>
            </a:r>
            <a:endParaRPr lang="zh-CN" altLang="en-US" sz="2400" dirty="0" smtClean="0"/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）格式</a:t>
            </a:r>
            <a:endParaRPr lang="zh-CN" altLang="en-US" sz="2400" dirty="0" smtClean="0"/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chmod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可使用符号标记进行更改和八进制数指定更改两种方式，因此它的格式也有两种不同的形式。</a:t>
            </a:r>
            <a:endParaRPr lang="zh-CN" altLang="en-US" sz="2400" dirty="0" smtClean="0"/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/>
              <a:t>	①  符号标记：</a:t>
            </a:r>
            <a:r>
              <a:rPr lang="en-US" altLang="zh-CN" sz="2400" dirty="0" err="1" smtClean="0"/>
              <a:t>chmod</a:t>
            </a:r>
            <a:r>
              <a:rPr lang="en-US" altLang="zh-CN" sz="2400" dirty="0" smtClean="0"/>
              <a:t> [</a:t>
            </a:r>
            <a:r>
              <a:rPr lang="zh-CN" altLang="en-US" sz="2400" dirty="0" smtClean="0"/>
              <a:t>选项</a:t>
            </a:r>
            <a:r>
              <a:rPr lang="en-US" altLang="zh-CN" sz="2400" dirty="0" smtClean="0"/>
              <a:t>]…</a:t>
            </a:r>
            <a:r>
              <a:rPr lang="zh-CN" altLang="en-US" sz="2400" dirty="0" smtClean="0"/>
              <a:t>符号权限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符号权限</a:t>
            </a:r>
            <a:r>
              <a:rPr lang="en-US" altLang="zh-CN" sz="2400" dirty="0" smtClean="0"/>
              <a:t>]…</a:t>
            </a:r>
            <a:r>
              <a:rPr lang="zh-CN" altLang="en-US" sz="2400" dirty="0" smtClean="0"/>
              <a:t>文件</a:t>
            </a:r>
            <a:endParaRPr lang="zh-CN" altLang="en-US" sz="2400" dirty="0" smtClean="0"/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/>
              <a:t>	其中的符号权限可以指定为多个，也就是说，可以指定多个用户级别的权限，但它们中间要用逗号分开表示，若没有显示指出则表示不作更改。</a:t>
            </a:r>
            <a:endParaRPr lang="zh-CN" altLang="en-US" sz="2400" dirty="0" smtClean="0"/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/>
              <a:t>	②  八进制数：</a:t>
            </a:r>
            <a:r>
              <a:rPr lang="en-US" altLang="zh-CN" sz="2400" dirty="0" err="1" smtClean="0"/>
              <a:t>chmod</a:t>
            </a:r>
            <a:r>
              <a:rPr lang="en-US" altLang="zh-CN" sz="2400" dirty="0" smtClean="0"/>
              <a:t> [</a:t>
            </a:r>
            <a:r>
              <a:rPr lang="zh-CN" altLang="en-US" sz="2400" dirty="0" smtClean="0"/>
              <a:t>选项</a:t>
            </a:r>
            <a:r>
              <a:rPr lang="en-US" altLang="zh-CN" sz="2400" dirty="0" smtClean="0"/>
              <a:t>]	…</a:t>
            </a:r>
            <a:r>
              <a:rPr lang="zh-CN" altLang="en-US" sz="2400" dirty="0" smtClean="0"/>
              <a:t>八进制权限	文件</a:t>
            </a:r>
            <a:r>
              <a:rPr lang="en-US" altLang="zh-CN" sz="2400" dirty="0" smtClean="0"/>
              <a:t>…</a:t>
            </a:r>
            <a:endParaRPr lang="en-US" altLang="zh-CN" sz="2400" dirty="0" smtClean="0"/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其中的八进制权限是指要更改后的文件权限。</a:t>
            </a:r>
            <a:endParaRPr lang="zh-CN" altLang="en-US" sz="2400" dirty="0" smtClean="0"/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）使用实例</a:t>
            </a:r>
            <a:endParaRPr lang="zh-CN" altLang="en-US" sz="2400" dirty="0" smtClean="0"/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root@localhost</a:t>
            </a:r>
            <a:r>
              <a:rPr lang="en-US" altLang="zh-CN" sz="2400" dirty="0" smtClean="0"/>
              <a:t> ~]# </a:t>
            </a:r>
            <a:r>
              <a:rPr lang="en-US" altLang="zh-CN" sz="2400" dirty="0" err="1" smtClean="0"/>
              <a:t>chmod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a+rx,u+w</a:t>
            </a:r>
            <a:r>
              <a:rPr lang="en-US" altLang="zh-CN" sz="2400" dirty="0" smtClean="0"/>
              <a:t>  uClinux20031103.tgz</a:t>
            </a:r>
            <a:endParaRPr lang="en-US" altLang="zh-CN" sz="2400" dirty="0" smtClean="0"/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pt-BR" altLang="zh-CN" sz="2400" dirty="0" smtClean="0"/>
              <a:t>	[root@localhost ~]# chmod 765 genromfs-0.5.1.tar.gz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404813"/>
            <a:ext cx="8291512" cy="5726112"/>
          </a:xfrm>
        </p:spPr>
        <p:txBody>
          <a:bodyPr/>
          <a:lstStyle/>
          <a:p>
            <a:r>
              <a:rPr lang="zh-CN" altLang="en-US" sz="2600" smtClean="0"/>
              <a:t>②	对于第二种八进制数指定的方式，将文件权限字符代表的有效位设为“</a:t>
            </a:r>
            <a:r>
              <a:rPr lang="en-US" altLang="zh-CN" sz="2600" smtClean="0"/>
              <a:t>1”</a:t>
            </a:r>
            <a:r>
              <a:rPr lang="zh-CN" altLang="en-US" sz="2600" smtClean="0"/>
              <a:t>，即“</a:t>
            </a:r>
            <a:r>
              <a:rPr lang="en-US" altLang="zh-CN" sz="2600" smtClean="0"/>
              <a:t>rw-”</a:t>
            </a:r>
            <a:r>
              <a:rPr lang="zh-CN" altLang="en-US" sz="2600" smtClean="0"/>
              <a:t>、“</a:t>
            </a:r>
            <a:r>
              <a:rPr lang="en-US" altLang="zh-CN" sz="2600" smtClean="0"/>
              <a:t>rw-”</a:t>
            </a:r>
            <a:r>
              <a:rPr lang="zh-CN" altLang="en-US" sz="2600" smtClean="0"/>
              <a:t>和“</a:t>
            </a:r>
            <a:r>
              <a:rPr lang="en-US" altLang="zh-CN" sz="2600" smtClean="0"/>
              <a:t>r--”</a:t>
            </a:r>
            <a:r>
              <a:rPr lang="zh-CN" altLang="en-US" sz="2600" smtClean="0"/>
              <a:t>的八进制表示为“</a:t>
            </a:r>
            <a:r>
              <a:rPr lang="en-US" altLang="zh-CN" sz="2600" smtClean="0"/>
              <a:t>110”</a:t>
            </a:r>
            <a:r>
              <a:rPr lang="zh-CN" altLang="en-US" sz="2600" smtClean="0"/>
              <a:t>、“</a:t>
            </a:r>
            <a:r>
              <a:rPr lang="en-US" altLang="zh-CN" sz="2600" smtClean="0"/>
              <a:t>110”</a:t>
            </a:r>
            <a:r>
              <a:rPr lang="zh-CN" altLang="en-US" sz="2600" smtClean="0"/>
              <a:t>、“</a:t>
            </a:r>
            <a:r>
              <a:rPr lang="en-US" altLang="zh-CN" sz="2600" smtClean="0"/>
              <a:t>100”</a:t>
            </a:r>
            <a:r>
              <a:rPr lang="zh-CN" altLang="en-US" sz="2600" smtClean="0"/>
              <a:t>，把这个 </a:t>
            </a:r>
            <a:r>
              <a:rPr lang="en-US" altLang="zh-CN" sz="2600" smtClean="0"/>
              <a:t>2 </a:t>
            </a:r>
            <a:r>
              <a:rPr lang="zh-CN" altLang="en-US" sz="2600" smtClean="0"/>
              <a:t>进制串转换成对应的 </a:t>
            </a:r>
            <a:r>
              <a:rPr lang="en-US" altLang="zh-CN" sz="2600" smtClean="0"/>
              <a:t>8 </a:t>
            </a:r>
            <a:r>
              <a:rPr lang="zh-CN" altLang="en-US" sz="2600" smtClean="0"/>
              <a:t>进制数就是 </a:t>
            </a:r>
            <a:r>
              <a:rPr lang="en-US" altLang="zh-CN" sz="2600" smtClean="0"/>
              <a:t>6</a:t>
            </a:r>
            <a:r>
              <a:rPr lang="zh-CN" altLang="en-US" sz="2600" smtClean="0"/>
              <a:t>、</a:t>
            </a:r>
            <a:r>
              <a:rPr lang="en-US" altLang="zh-CN" sz="2600" smtClean="0"/>
              <a:t>6</a:t>
            </a:r>
            <a:r>
              <a:rPr lang="zh-CN" altLang="en-US" sz="2600" smtClean="0"/>
              <a:t>、</a:t>
            </a:r>
            <a:r>
              <a:rPr lang="en-US" altLang="zh-CN" sz="2600" smtClean="0"/>
              <a:t>4</a:t>
            </a:r>
            <a:r>
              <a:rPr lang="zh-CN" altLang="en-US" sz="2600" smtClean="0"/>
              <a:t>，也就是说该文件的权限为 </a:t>
            </a:r>
            <a:r>
              <a:rPr lang="en-US" altLang="zh-CN" sz="2600" smtClean="0"/>
              <a:t>664</a:t>
            </a:r>
            <a:r>
              <a:rPr lang="zh-CN" altLang="en-US" sz="2600" smtClean="0"/>
              <a:t>（三位八进制数）。这样对于转化后 </a:t>
            </a:r>
            <a:r>
              <a:rPr lang="en-US" altLang="zh-CN" sz="2600" smtClean="0"/>
              <a:t>8 </a:t>
            </a:r>
            <a:r>
              <a:rPr lang="zh-CN" altLang="en-US" sz="2600" smtClean="0"/>
              <a:t>进制数、</a:t>
            </a:r>
            <a:r>
              <a:rPr lang="en-US" altLang="zh-CN" sz="2600" smtClean="0"/>
              <a:t>2 </a:t>
            </a:r>
            <a:r>
              <a:rPr lang="zh-CN" altLang="en-US" sz="2600" smtClean="0"/>
              <a:t>进制及对应权限的关系如表 </a:t>
            </a:r>
            <a:r>
              <a:rPr lang="en-US" altLang="zh-CN" sz="2600" smtClean="0"/>
              <a:t>2.17 </a:t>
            </a:r>
            <a:r>
              <a:rPr lang="zh-CN" altLang="en-US" sz="2600" smtClean="0"/>
              <a:t>所示。</a:t>
            </a:r>
            <a:endParaRPr lang="zh-CN" altLang="en-US" sz="2600" smtClean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3850" y="3716338"/>
            <a:ext cx="88201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tar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对文件目录进行打包或解包。</a:t>
            </a:r>
            <a:endParaRPr lang="zh-CN" altLang="en-US" smtClean="0"/>
          </a:p>
          <a:p>
            <a:r>
              <a:rPr lang="en-US" altLang="zh-CN" smtClean="0"/>
              <a:t>[root@www home]# tar -cvf yul.tar ./yul</a:t>
            </a:r>
            <a:endParaRPr lang="en-US" altLang="zh-CN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3850" y="2852738"/>
            <a:ext cx="7272338" cy="341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1. </a:t>
            </a:r>
            <a:r>
              <a:rPr lang="zh-CN" altLang="en-US" smtClean="0">
                <a:ea typeface="宋体" panose="02010600030101010101" pitchFamily="2" charset="-122"/>
              </a:rPr>
              <a:t>系统管理命令（</a:t>
            </a:r>
            <a:r>
              <a:rPr lang="en-US" altLang="zh-CN" smtClean="0">
                <a:ea typeface="宋体" panose="02010600030101010101" pitchFamily="2" charset="-122"/>
              </a:rPr>
              <a:t>ps </a:t>
            </a:r>
            <a:r>
              <a:rPr lang="zh-CN" altLang="en-US" smtClean="0">
                <a:ea typeface="宋体" panose="02010600030101010101" pitchFamily="2" charset="-122"/>
              </a:rPr>
              <a:t>和 </a:t>
            </a:r>
            <a:r>
              <a:rPr lang="en-US" altLang="zh-CN" smtClean="0">
                <a:ea typeface="宋体" panose="02010600030101010101" pitchFamily="2" charset="-122"/>
              </a:rPr>
              <a:t>kill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Linux </a:t>
            </a:r>
            <a:r>
              <a:rPr lang="zh-CN" altLang="en-US" smtClean="0"/>
              <a:t>常见系统管理命令 </a:t>
            </a:r>
            <a:endParaRPr lang="zh-CN" altLang="en-US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484313"/>
            <a:ext cx="9144000" cy="401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260350"/>
            <a:ext cx="8291512" cy="5870575"/>
          </a:xfrm>
        </p:spPr>
        <p:txBody>
          <a:bodyPr/>
          <a:lstStyle/>
          <a:p>
            <a:r>
              <a:rPr lang="zh-CN" altLang="en-US" sz="1900" smtClean="0"/>
              <a:t>（</a:t>
            </a:r>
            <a:r>
              <a:rPr lang="en-US" altLang="zh-CN" sz="1900" smtClean="0"/>
              <a:t>1</a:t>
            </a:r>
            <a:r>
              <a:rPr lang="zh-CN" altLang="en-US" sz="1900" smtClean="0"/>
              <a:t>）作用</a:t>
            </a:r>
            <a:endParaRPr lang="zh-CN" altLang="en-US" sz="1900" smtClean="0"/>
          </a:p>
          <a:p>
            <a:pPr>
              <a:buFont typeface="Arial" panose="020B0604020202020204" pitchFamily="34" charset="0"/>
              <a:buNone/>
            </a:pPr>
            <a:r>
              <a:rPr lang="zh-CN" altLang="en-US" sz="1900" smtClean="0"/>
              <a:t>①  </a:t>
            </a:r>
            <a:r>
              <a:rPr lang="en-US" altLang="zh-CN" sz="1900" smtClean="0"/>
              <a:t>ps</a:t>
            </a:r>
            <a:r>
              <a:rPr lang="zh-CN" altLang="en-US" sz="1900" smtClean="0"/>
              <a:t>：显示当前系统中由该用户运行的进程列表。</a:t>
            </a:r>
            <a:endParaRPr lang="zh-CN" altLang="en-US" sz="1900" smtClean="0"/>
          </a:p>
          <a:p>
            <a:pPr>
              <a:buFont typeface="Arial" panose="020B0604020202020204" pitchFamily="34" charset="0"/>
              <a:buNone/>
            </a:pPr>
            <a:r>
              <a:rPr lang="zh-CN" altLang="en-US" sz="1900" smtClean="0"/>
              <a:t>②  </a:t>
            </a:r>
            <a:r>
              <a:rPr lang="en-US" altLang="zh-CN" sz="1900" smtClean="0"/>
              <a:t>kill</a:t>
            </a:r>
            <a:r>
              <a:rPr lang="zh-CN" altLang="en-US" sz="1900" smtClean="0"/>
              <a:t>：输出特定的信号给指定	</a:t>
            </a:r>
            <a:r>
              <a:rPr lang="en-US" altLang="zh-CN" sz="1900" smtClean="0"/>
              <a:t>PID</a:t>
            </a:r>
            <a:r>
              <a:rPr lang="zh-CN" altLang="en-US" sz="1900" smtClean="0"/>
              <a:t>（进程号）的进程，并根据该信号而完成指定的行为。其中可能的信号有进程挂起、进程等待、进程终止等。</a:t>
            </a:r>
            <a:endParaRPr lang="zh-CN" altLang="en-US" sz="1900" smtClean="0"/>
          </a:p>
          <a:p>
            <a:r>
              <a:rPr lang="zh-CN" altLang="en-US" sz="1900" smtClean="0"/>
              <a:t>（</a:t>
            </a:r>
            <a:r>
              <a:rPr lang="en-US" altLang="zh-CN" sz="1900" smtClean="0"/>
              <a:t>2</a:t>
            </a:r>
            <a:r>
              <a:rPr lang="zh-CN" altLang="en-US" sz="1900" smtClean="0"/>
              <a:t>）格式</a:t>
            </a:r>
            <a:endParaRPr lang="zh-CN" altLang="en-US" sz="1900" smtClean="0"/>
          </a:p>
          <a:p>
            <a:pPr>
              <a:buFont typeface="Arial" panose="020B0604020202020204" pitchFamily="34" charset="0"/>
              <a:buNone/>
            </a:pPr>
            <a:r>
              <a:rPr lang="zh-CN" altLang="en-US" sz="1900" smtClean="0"/>
              <a:t>①  </a:t>
            </a:r>
            <a:r>
              <a:rPr lang="en-US" altLang="zh-CN" sz="1900" smtClean="0"/>
              <a:t>ps</a:t>
            </a:r>
            <a:r>
              <a:rPr lang="zh-CN" altLang="en-US" sz="1900" smtClean="0"/>
              <a:t>：</a:t>
            </a:r>
            <a:r>
              <a:rPr lang="en-US" altLang="zh-CN" sz="1900" smtClean="0"/>
              <a:t>ps [</a:t>
            </a:r>
            <a:r>
              <a:rPr lang="zh-CN" altLang="en-US" sz="1900" smtClean="0"/>
              <a:t>选项</a:t>
            </a:r>
            <a:r>
              <a:rPr lang="en-US" altLang="zh-CN" sz="1900" smtClean="0"/>
              <a:t>]</a:t>
            </a:r>
            <a:r>
              <a:rPr lang="zh-CN" altLang="en-US" sz="1900" smtClean="0"/>
              <a:t>。</a:t>
            </a:r>
            <a:endParaRPr lang="zh-CN" altLang="en-US" sz="1900" smtClean="0"/>
          </a:p>
          <a:p>
            <a:pPr>
              <a:buFont typeface="Arial" panose="020B0604020202020204" pitchFamily="34" charset="0"/>
              <a:buNone/>
            </a:pPr>
            <a:r>
              <a:rPr lang="zh-CN" altLang="en-US" sz="1900" smtClean="0"/>
              <a:t>②  </a:t>
            </a:r>
            <a:r>
              <a:rPr lang="en-US" altLang="zh-CN" sz="1900" smtClean="0"/>
              <a:t>kill</a:t>
            </a:r>
            <a:r>
              <a:rPr lang="zh-CN" altLang="en-US" sz="1900" smtClean="0"/>
              <a:t>：</a:t>
            </a:r>
            <a:r>
              <a:rPr lang="en-US" altLang="zh-CN" sz="1900" smtClean="0"/>
              <a:t>kill [</a:t>
            </a:r>
            <a:r>
              <a:rPr lang="zh-CN" altLang="en-US" sz="1900" smtClean="0"/>
              <a:t>选项</a:t>
            </a:r>
            <a:r>
              <a:rPr lang="en-US" altLang="zh-CN" sz="1900" smtClean="0"/>
              <a:t>]	</a:t>
            </a:r>
            <a:r>
              <a:rPr lang="zh-CN" altLang="en-US" sz="1900" smtClean="0"/>
              <a:t>进程号（</a:t>
            </a:r>
            <a:r>
              <a:rPr lang="en-US" altLang="zh-CN" sz="1900" smtClean="0"/>
              <a:t>PID</a:t>
            </a:r>
            <a:r>
              <a:rPr lang="zh-CN" altLang="en-US" sz="1900" smtClean="0"/>
              <a:t>）。</a:t>
            </a:r>
            <a:endParaRPr lang="zh-CN" altLang="en-US" sz="1900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zh-CN" sz="1900" smtClean="0"/>
              <a:t>Kill </a:t>
            </a:r>
            <a:r>
              <a:rPr lang="zh-CN" altLang="en-US" sz="1900" smtClean="0"/>
              <a:t>命令中的进程号为信号输出的指定进程的进程号，当选项是缺省时为输出终止信号给该进程。</a:t>
            </a:r>
            <a:endParaRPr lang="zh-CN" altLang="en-US" sz="1900" smtClean="0"/>
          </a:p>
          <a:p>
            <a:r>
              <a:rPr lang="zh-CN" altLang="en-US" sz="1900" smtClean="0"/>
              <a:t>（</a:t>
            </a:r>
            <a:r>
              <a:rPr lang="en-US" altLang="zh-CN" sz="1900" smtClean="0"/>
              <a:t>3</a:t>
            </a:r>
            <a:r>
              <a:rPr lang="zh-CN" altLang="en-US" sz="1900" smtClean="0"/>
              <a:t>）常见参数</a:t>
            </a:r>
            <a:endParaRPr lang="zh-CN" altLang="en-US" sz="1900" smtClean="0"/>
          </a:p>
          <a:p>
            <a:pPr>
              <a:buFont typeface="Arial" panose="020B0604020202020204" pitchFamily="34" charset="0"/>
              <a:buNone/>
            </a:pPr>
            <a:r>
              <a:rPr lang="zh-CN" altLang="en-US" sz="1900" smtClean="0"/>
              <a:t> </a:t>
            </a:r>
            <a:r>
              <a:rPr lang="en-US" altLang="zh-CN" sz="1900" smtClean="0"/>
              <a:t>ps</a:t>
            </a:r>
            <a:r>
              <a:rPr lang="zh-CN" altLang="en-US" sz="1900" smtClean="0"/>
              <a:t>命令常见参数列表</a:t>
            </a:r>
            <a:endParaRPr lang="zh-CN" altLang="en-US" sz="1900" smtClean="0"/>
          </a:p>
          <a:p>
            <a:endParaRPr lang="zh-CN" altLang="en-US" sz="190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58775" y="4005263"/>
            <a:ext cx="8785225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070" y="260648"/>
            <a:ext cx="7524930" cy="525146"/>
          </a:xfrm>
        </p:spPr>
        <p:txBody>
          <a:bodyPr/>
          <a:lstStyle/>
          <a:p>
            <a:r>
              <a:rPr lang="en-US" altLang="zh-CN" sz="4000" dirty="0" smtClean="0">
                <a:ea typeface="宋体" panose="02010600030101010101" pitchFamily="2" charset="-122"/>
              </a:rPr>
              <a:t>2.</a:t>
            </a:r>
            <a:r>
              <a:rPr lang="zh-CN" altLang="en-US" sz="4000" dirty="0" smtClean="0">
                <a:ea typeface="宋体" panose="02010600030101010101" pitchFamily="2" charset="-122"/>
              </a:rPr>
              <a:t>文件目录相关命令</a:t>
            </a:r>
            <a:br>
              <a:rPr lang="zh-CN" altLang="en-US" sz="4000" dirty="0" smtClean="0">
                <a:ea typeface="宋体" panose="02010600030101010101" pitchFamily="2" charset="-122"/>
              </a:rPr>
            </a:br>
            <a:endParaRPr lang="zh-CN" altLang="en-US" sz="4000" dirty="0" smtClean="0"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2000" b="1" smtClean="0"/>
              <a:t>1</a:t>
            </a:r>
            <a:r>
              <a:rPr lang="zh-CN" altLang="en-US" sz="2000" b="1" smtClean="0"/>
              <a:t>．</a:t>
            </a:r>
            <a:r>
              <a:rPr lang="en-US" altLang="zh-CN" sz="2000" b="1" smtClean="0"/>
              <a:t>cd</a:t>
            </a:r>
            <a:endParaRPr lang="en-US" altLang="zh-CN" sz="2000" smtClean="0"/>
          </a:p>
          <a:p>
            <a:pPr>
              <a:lnSpc>
                <a:spcPct val="80000"/>
              </a:lnSpc>
            </a:pPr>
            <a:r>
              <a:rPr lang="zh-CN" altLang="en-US" sz="2000" smtClean="0"/>
              <a:t>（</a:t>
            </a:r>
            <a:r>
              <a:rPr lang="en-US" altLang="zh-CN" sz="2000" smtClean="0"/>
              <a:t>1</a:t>
            </a:r>
            <a:r>
              <a:rPr lang="zh-CN" altLang="en-US" sz="2000" smtClean="0"/>
              <a:t>）作用</a:t>
            </a:r>
            <a:endParaRPr lang="zh-CN" altLang="en-US" sz="2000" smtClean="0"/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000" smtClean="0"/>
              <a:t>	改变工作目录。</a:t>
            </a:r>
            <a:endParaRPr lang="zh-CN" altLang="en-US" sz="2000" smtClean="0"/>
          </a:p>
          <a:p>
            <a:pPr>
              <a:lnSpc>
                <a:spcPct val="80000"/>
              </a:lnSpc>
            </a:pPr>
            <a:r>
              <a:rPr lang="zh-CN" altLang="en-US" sz="2000" smtClean="0"/>
              <a:t>（</a:t>
            </a:r>
            <a:r>
              <a:rPr lang="en-US" altLang="zh-CN" sz="2000" smtClean="0"/>
              <a:t>2</a:t>
            </a:r>
            <a:r>
              <a:rPr lang="zh-CN" altLang="en-US" sz="2000" smtClean="0"/>
              <a:t>）格式</a:t>
            </a:r>
            <a:endParaRPr lang="zh-CN" altLang="en-US" sz="2000" smtClean="0"/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cd [</a:t>
            </a:r>
            <a:r>
              <a:rPr lang="zh-CN" altLang="en-US" sz="2000" smtClean="0"/>
              <a:t>路径</a:t>
            </a:r>
            <a:r>
              <a:rPr lang="en-US" altLang="zh-CN" sz="2000" smtClean="0"/>
              <a:t>]</a:t>
            </a:r>
            <a:endParaRPr lang="en-US" altLang="zh-CN" sz="2000" smtClean="0"/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2000" smtClean="0"/>
              <a:t>	</a:t>
            </a:r>
            <a:r>
              <a:rPr lang="zh-CN" altLang="en-US" sz="2000" smtClean="0"/>
              <a:t>其中的路径为要改变的工作目录，可为相对路径或绝对路径。</a:t>
            </a:r>
            <a:endParaRPr lang="zh-CN" altLang="en-US" sz="2000" smtClean="0"/>
          </a:p>
          <a:p>
            <a:pPr>
              <a:lnSpc>
                <a:spcPct val="80000"/>
              </a:lnSpc>
            </a:pPr>
            <a:r>
              <a:rPr lang="zh-CN" altLang="en-US" sz="2000" smtClean="0"/>
              <a:t>（</a:t>
            </a:r>
            <a:r>
              <a:rPr lang="en-US" altLang="zh-CN" sz="2000" smtClean="0"/>
              <a:t>3</a:t>
            </a:r>
            <a:r>
              <a:rPr lang="zh-CN" altLang="en-US" sz="2000" smtClean="0"/>
              <a:t>）使用实例</a:t>
            </a:r>
            <a:endParaRPr lang="zh-CN" altLang="en-US" sz="2000" smtClean="0"/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[root@www uclinux]#</a:t>
            </a:r>
            <a:r>
              <a:rPr lang="en-US" altLang="zh-CN" sz="2000" b="1" smtClean="0"/>
              <a:t> cd /home/yourname/</a:t>
            </a:r>
            <a:endParaRPr lang="en-US" altLang="zh-CN" sz="2000" b="1" smtClean="0"/>
          </a:p>
          <a:p>
            <a:pPr>
              <a:lnSpc>
                <a:spcPct val="80000"/>
              </a:lnSpc>
            </a:pPr>
            <a:r>
              <a:rPr lang="zh-CN" altLang="en-US" sz="2000" b="1" smtClean="0"/>
              <a:t>（</a:t>
            </a:r>
            <a:r>
              <a:rPr lang="en-US" altLang="zh-CN" sz="2000" b="1" smtClean="0"/>
              <a:t>4</a:t>
            </a:r>
            <a:r>
              <a:rPr lang="zh-CN" altLang="en-US" sz="2000" b="1" smtClean="0"/>
              <a:t>）使用说明</a:t>
            </a:r>
            <a:endParaRPr lang="zh-CN" altLang="en-US" sz="2000" b="1" smtClean="0"/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000" b="1" smtClean="0"/>
              <a:t>	该命令将当前目录改变至指定路径的目录。若没有指定路径，则回到用户的主目录。为了改变到指定目录，用户必须拥有对指定目录的执行和读权限。</a:t>
            </a:r>
            <a:endParaRPr lang="zh-CN" altLang="en-US" sz="2000" b="1" smtClean="0"/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000" b="1" smtClean="0"/>
              <a:t>	该命令可以使用通配符。</a:t>
            </a:r>
            <a:endParaRPr lang="zh-CN" altLang="en-US" sz="2000" b="1" smtClean="0"/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000" b="1" smtClean="0"/>
              <a:t>	</a:t>
            </a:r>
            <a:r>
              <a:rPr lang="zh-CN" altLang="en-US" sz="2000" b="1" smtClean="0">
                <a:solidFill>
                  <a:srgbClr val="FF0066"/>
                </a:solidFill>
              </a:rPr>
              <a:t>可使用“</a:t>
            </a:r>
            <a:r>
              <a:rPr lang="en-US" altLang="zh-CN" sz="2000" b="1" smtClean="0">
                <a:solidFill>
                  <a:srgbClr val="FF0066"/>
                </a:solidFill>
              </a:rPr>
              <a:t>cd –”</a:t>
            </a:r>
            <a:r>
              <a:rPr lang="zh-CN" altLang="en-US" sz="2000" b="1" smtClean="0">
                <a:solidFill>
                  <a:srgbClr val="FF0066"/>
                </a:solidFill>
              </a:rPr>
              <a:t>可以回到前次工作目录。</a:t>
            </a:r>
            <a:endParaRPr lang="zh-CN" altLang="en-US" sz="2000" b="1" smtClean="0">
              <a:solidFill>
                <a:srgbClr val="FF0066"/>
              </a:solidFill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000" b="1" smtClean="0">
                <a:solidFill>
                  <a:srgbClr val="FF0066"/>
                </a:solidFill>
              </a:rPr>
              <a:t>	“</a:t>
            </a:r>
            <a:r>
              <a:rPr lang="en-US" altLang="zh-CN" sz="2000" b="1" smtClean="0">
                <a:solidFill>
                  <a:srgbClr val="FF0066"/>
                </a:solidFill>
              </a:rPr>
              <a:t>./”</a:t>
            </a:r>
            <a:r>
              <a:rPr lang="zh-CN" altLang="en-US" sz="2000" b="1" smtClean="0">
                <a:solidFill>
                  <a:srgbClr val="FF0066"/>
                </a:solidFill>
              </a:rPr>
              <a:t>代表当前目录，“</a:t>
            </a:r>
            <a:r>
              <a:rPr lang="en-US" altLang="zh-CN" sz="2000" b="1" smtClean="0">
                <a:solidFill>
                  <a:srgbClr val="FF0066"/>
                </a:solidFill>
              </a:rPr>
              <a:t>../”</a:t>
            </a:r>
            <a:r>
              <a:rPr lang="zh-CN" altLang="en-US" sz="2000" b="1" smtClean="0">
                <a:solidFill>
                  <a:srgbClr val="FF0066"/>
                </a:solidFill>
              </a:rPr>
              <a:t>代表上级目录</a:t>
            </a:r>
            <a:r>
              <a:rPr lang="zh-CN" altLang="en-US" sz="2000" b="1" smtClean="0"/>
              <a:t>。</a:t>
            </a:r>
            <a:endParaRPr lang="zh-CN" altLang="en-US" sz="2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>
                <a:ea typeface="宋体" panose="02010600030101010101" pitchFamily="2" charset="-122"/>
              </a:rPr>
              <a:t>2</a:t>
            </a:r>
            <a:r>
              <a:rPr lang="zh-CN" altLang="en-US" sz="4000" smtClean="0">
                <a:ea typeface="宋体" panose="02010600030101010101" pitchFamily="2" charset="-122"/>
              </a:rPr>
              <a:t>．</a:t>
            </a:r>
            <a:r>
              <a:rPr lang="en-US" altLang="zh-CN" sz="4000" smtClean="0">
                <a:ea typeface="宋体" panose="02010600030101010101" pitchFamily="2" charset="-122"/>
              </a:rPr>
              <a:t>ls</a:t>
            </a:r>
            <a:br>
              <a:rPr lang="en-US" altLang="zh-CN" sz="4000" smtClean="0">
                <a:ea typeface="宋体" panose="02010600030101010101" pitchFamily="2" charset="-122"/>
              </a:rPr>
            </a:br>
            <a:endParaRPr lang="en-US" altLang="zh-CN" sz="4000" smtClean="0"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200" smtClean="0"/>
              <a:t>（</a:t>
            </a:r>
            <a:r>
              <a:rPr lang="en-US" altLang="zh-CN" sz="2200" smtClean="0"/>
              <a:t>1</a:t>
            </a:r>
            <a:r>
              <a:rPr lang="zh-CN" altLang="en-US" sz="2200" smtClean="0"/>
              <a:t>）作用</a:t>
            </a:r>
            <a:endParaRPr lang="zh-CN" altLang="en-US" sz="2200" smtClean="0"/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smtClean="0"/>
              <a:t>	列出目录的内容。</a:t>
            </a:r>
            <a:endParaRPr lang="zh-CN" altLang="en-US" sz="2200" smtClean="0"/>
          </a:p>
          <a:p>
            <a:r>
              <a:rPr lang="zh-CN" altLang="en-US" sz="2200" smtClean="0"/>
              <a:t>（</a:t>
            </a:r>
            <a:r>
              <a:rPr lang="en-US" altLang="zh-CN" sz="2200" smtClean="0"/>
              <a:t>2</a:t>
            </a:r>
            <a:r>
              <a:rPr lang="zh-CN" altLang="en-US" sz="2200" smtClean="0"/>
              <a:t>）格式：</a:t>
            </a:r>
            <a:r>
              <a:rPr lang="en-US" altLang="zh-CN" sz="2200" smtClean="0"/>
              <a:t>ls [</a:t>
            </a:r>
            <a:r>
              <a:rPr lang="zh-CN" altLang="en-US" sz="2200" smtClean="0"/>
              <a:t>选项</a:t>
            </a:r>
            <a:r>
              <a:rPr lang="en-US" altLang="zh-CN" sz="2200" smtClean="0"/>
              <a:t>] [</a:t>
            </a:r>
            <a:r>
              <a:rPr lang="zh-CN" altLang="en-US" sz="2200" smtClean="0"/>
              <a:t>文件</a:t>
            </a:r>
            <a:r>
              <a:rPr lang="en-US" altLang="zh-CN" sz="2200" smtClean="0"/>
              <a:t>]</a:t>
            </a:r>
            <a:endParaRPr lang="en-US" altLang="zh-CN" sz="2200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smtClean="0"/>
              <a:t>	</a:t>
            </a:r>
            <a:r>
              <a:rPr lang="zh-CN" altLang="en-US" sz="2200" smtClean="0"/>
              <a:t>其中文件选项为指定查看指定文件的相关内容，若未指定文件，默认查看当前目录下的所有文件。</a:t>
            </a:r>
            <a:endParaRPr lang="zh-CN" altLang="en-US" sz="2200" smtClean="0"/>
          </a:p>
          <a:p>
            <a:r>
              <a:rPr lang="zh-CN" altLang="en-US" sz="2200" smtClean="0"/>
              <a:t>（</a:t>
            </a:r>
            <a:r>
              <a:rPr lang="en-US" altLang="zh-CN" sz="2200" smtClean="0"/>
              <a:t>3</a:t>
            </a:r>
            <a:r>
              <a:rPr lang="zh-CN" altLang="en-US" sz="2200" smtClean="0"/>
              <a:t>）常见参数</a:t>
            </a:r>
            <a:endParaRPr lang="zh-CN" altLang="en-US" sz="2200" smtClean="0"/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smtClean="0"/>
              <a:t>	</a:t>
            </a:r>
            <a:r>
              <a:rPr lang="en-US" altLang="zh-CN" sz="2200" smtClean="0"/>
              <a:t>ls </a:t>
            </a:r>
            <a:r>
              <a:rPr lang="zh-CN" altLang="en-US" sz="2200" smtClean="0"/>
              <a:t>主要选项参数见表 </a:t>
            </a:r>
            <a:r>
              <a:rPr lang="en-US" altLang="zh-CN" sz="2200" smtClean="0"/>
              <a:t>2.9 </a:t>
            </a:r>
            <a:r>
              <a:rPr lang="zh-CN" altLang="en-US" sz="2200" smtClean="0"/>
              <a:t>所示</a:t>
            </a:r>
            <a:endParaRPr lang="zh-CN" altLang="en-US" sz="2200" smtClean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3850" y="4149725"/>
            <a:ext cx="6840538" cy="183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3</a:t>
            </a:r>
            <a:r>
              <a:rPr lang="zh-CN" altLang="en-US" smtClean="0">
                <a:ea typeface="宋体" panose="02010600030101010101" pitchFamily="2" charset="-122"/>
              </a:rPr>
              <a:t>．</a:t>
            </a:r>
            <a:r>
              <a:rPr lang="en-US" altLang="zh-CN" smtClean="0">
                <a:ea typeface="宋体" panose="02010600030101010101" pitchFamily="2" charset="-122"/>
              </a:rPr>
              <a:t>mkdir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200" smtClean="0"/>
              <a:t>（</a:t>
            </a:r>
            <a:r>
              <a:rPr lang="en-US" altLang="zh-CN" sz="2200" smtClean="0"/>
              <a:t>1</a:t>
            </a:r>
            <a:r>
              <a:rPr lang="zh-CN" altLang="en-US" sz="2200" smtClean="0"/>
              <a:t>）作用</a:t>
            </a:r>
            <a:endParaRPr lang="zh-CN" altLang="en-US" sz="2200" smtClean="0"/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smtClean="0"/>
              <a:t>	创建一个目录。</a:t>
            </a:r>
            <a:endParaRPr lang="zh-CN" altLang="en-US" sz="2200" smtClean="0"/>
          </a:p>
          <a:p>
            <a:r>
              <a:rPr lang="zh-CN" altLang="en-US" sz="2200" smtClean="0"/>
              <a:t>（</a:t>
            </a:r>
            <a:r>
              <a:rPr lang="en-US" altLang="zh-CN" sz="2200" smtClean="0"/>
              <a:t>2</a:t>
            </a:r>
            <a:r>
              <a:rPr lang="zh-CN" altLang="en-US" sz="2200" smtClean="0"/>
              <a:t>）格式</a:t>
            </a:r>
            <a:endParaRPr lang="zh-CN" altLang="en-US" sz="2200" smtClean="0"/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smtClean="0"/>
              <a:t>	</a:t>
            </a:r>
            <a:r>
              <a:rPr lang="en-US" altLang="zh-CN" sz="2200" smtClean="0"/>
              <a:t>mkdir [</a:t>
            </a:r>
            <a:r>
              <a:rPr lang="zh-CN" altLang="en-US" sz="2200" smtClean="0"/>
              <a:t>选项</a:t>
            </a:r>
            <a:r>
              <a:rPr lang="en-US" altLang="zh-CN" sz="2200" smtClean="0"/>
              <a:t>]	</a:t>
            </a:r>
            <a:r>
              <a:rPr lang="zh-CN" altLang="en-US" sz="2200" smtClean="0"/>
              <a:t>路径</a:t>
            </a:r>
            <a:endParaRPr lang="zh-CN" altLang="en-US" sz="2200" smtClean="0"/>
          </a:p>
          <a:p>
            <a:r>
              <a:rPr lang="zh-CN" altLang="en-US" sz="2200" smtClean="0"/>
              <a:t>（</a:t>
            </a:r>
            <a:r>
              <a:rPr lang="en-US" altLang="zh-CN" sz="2200" smtClean="0"/>
              <a:t>3</a:t>
            </a:r>
            <a:r>
              <a:rPr lang="zh-CN" altLang="en-US" sz="2200" smtClean="0"/>
              <a:t>）常见参数</a:t>
            </a:r>
            <a:endParaRPr lang="zh-CN" altLang="en-US" sz="2200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3850" y="3500438"/>
            <a:ext cx="8820150" cy="161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4</a:t>
            </a:r>
            <a:r>
              <a:rPr lang="zh-CN" altLang="en-US" smtClean="0">
                <a:ea typeface="宋体" panose="02010600030101010101" pitchFamily="2" charset="-122"/>
              </a:rPr>
              <a:t>．</a:t>
            </a:r>
            <a:r>
              <a:rPr lang="en-US" altLang="zh-CN" smtClean="0">
                <a:ea typeface="宋体" panose="02010600030101010101" pitchFamily="2" charset="-122"/>
              </a:rPr>
              <a:t>cat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200" smtClean="0"/>
              <a:t>（</a:t>
            </a:r>
            <a:r>
              <a:rPr lang="en-US" altLang="zh-CN" sz="2200" smtClean="0"/>
              <a:t>1</a:t>
            </a:r>
            <a:r>
              <a:rPr lang="zh-CN" altLang="en-US" sz="2200" smtClean="0"/>
              <a:t>）作用</a:t>
            </a:r>
            <a:endParaRPr lang="zh-CN" altLang="en-US" sz="2200" smtClean="0"/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smtClean="0"/>
              <a:t>	连接并显示指定的一个和多个文件的有关信息。</a:t>
            </a:r>
            <a:endParaRPr lang="zh-CN" altLang="en-US" sz="2200" smtClean="0"/>
          </a:p>
          <a:p>
            <a:r>
              <a:rPr lang="zh-CN" altLang="en-US" sz="2200" smtClean="0"/>
              <a:t>（</a:t>
            </a:r>
            <a:r>
              <a:rPr lang="en-US" altLang="zh-CN" sz="2200" smtClean="0"/>
              <a:t>2</a:t>
            </a:r>
            <a:r>
              <a:rPr lang="zh-CN" altLang="en-US" sz="2200" smtClean="0"/>
              <a:t>）格式</a:t>
            </a:r>
            <a:endParaRPr lang="zh-CN" altLang="en-US" sz="2200" smtClean="0"/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smtClean="0"/>
              <a:t>	</a:t>
            </a:r>
            <a:r>
              <a:rPr lang="en-US" altLang="zh-CN" sz="2200" smtClean="0"/>
              <a:t>cat[</a:t>
            </a:r>
            <a:r>
              <a:rPr lang="zh-CN" altLang="en-US" sz="2200" smtClean="0"/>
              <a:t>选项</a:t>
            </a:r>
            <a:r>
              <a:rPr lang="en-US" altLang="zh-CN" sz="2200" smtClean="0"/>
              <a:t>]</a:t>
            </a:r>
            <a:r>
              <a:rPr lang="zh-CN" altLang="en-US" sz="2200" smtClean="0"/>
              <a:t>文件 </a:t>
            </a:r>
            <a:r>
              <a:rPr lang="en-US" altLang="zh-CN" sz="2200" smtClean="0"/>
              <a:t>1 </a:t>
            </a:r>
            <a:r>
              <a:rPr lang="zh-CN" altLang="en-US" sz="2200" smtClean="0"/>
              <a:t>文件 </a:t>
            </a:r>
            <a:r>
              <a:rPr lang="en-US" altLang="zh-CN" sz="2200" smtClean="0"/>
              <a:t>2…</a:t>
            </a:r>
            <a:endParaRPr lang="en-US" altLang="zh-CN" sz="2200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smtClean="0"/>
              <a:t>	</a:t>
            </a:r>
            <a:r>
              <a:rPr lang="zh-CN" altLang="en-US" sz="2200" smtClean="0"/>
              <a:t>其中的文件 </a:t>
            </a:r>
            <a:r>
              <a:rPr lang="en-US" altLang="zh-CN" sz="2200" smtClean="0"/>
              <a:t>1</a:t>
            </a:r>
            <a:r>
              <a:rPr lang="zh-CN" altLang="en-US" sz="2200" smtClean="0"/>
              <a:t>、文件 </a:t>
            </a:r>
            <a:r>
              <a:rPr lang="en-US" altLang="zh-CN" sz="2200" smtClean="0"/>
              <a:t>2 </a:t>
            </a:r>
            <a:r>
              <a:rPr lang="zh-CN" altLang="en-US" sz="2200" smtClean="0"/>
              <a:t>为要显示的多个文件。</a:t>
            </a:r>
            <a:endParaRPr lang="zh-CN" altLang="en-US" sz="2200" smtClean="0"/>
          </a:p>
          <a:p>
            <a:r>
              <a:rPr lang="zh-CN" altLang="en-US" sz="2200" smtClean="0"/>
              <a:t>（</a:t>
            </a:r>
            <a:r>
              <a:rPr lang="en-US" altLang="zh-CN" sz="2200" smtClean="0"/>
              <a:t>3</a:t>
            </a:r>
            <a:r>
              <a:rPr lang="zh-CN" altLang="en-US" sz="2200" smtClean="0"/>
              <a:t>）常见参数</a:t>
            </a:r>
            <a:endParaRPr lang="zh-CN" altLang="en-US" sz="2200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9388" y="3789363"/>
            <a:ext cx="8569325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302625" cy="48180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400" smtClean="0"/>
              <a:t>（</a:t>
            </a:r>
            <a:r>
              <a:rPr lang="en-US" altLang="zh-CN" sz="2400" smtClean="0"/>
              <a:t>4</a:t>
            </a:r>
            <a:r>
              <a:rPr lang="zh-CN" altLang="en-US" sz="2400" smtClean="0"/>
              <a:t>）使用实例</a:t>
            </a:r>
            <a:endParaRPr lang="zh-CN" altLang="en-US" sz="240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400" smtClean="0"/>
              <a:t>  </a:t>
            </a:r>
            <a:r>
              <a:rPr lang="en-US" altLang="zh-CN" sz="2400" smtClean="0"/>
              <a:t>[youname@www yul]$ cat -n hello1.c hello2.c</a:t>
            </a:r>
            <a:endParaRPr lang="en-US" altLang="zh-CN" sz="240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smtClean="0"/>
              <a:t>     1  #include &lt;stdio.h&gt;</a:t>
            </a:r>
            <a:endParaRPr lang="en-US" altLang="zh-CN" sz="240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smtClean="0"/>
              <a:t>     2  void main()</a:t>
            </a:r>
            <a:endParaRPr lang="en-US" altLang="zh-CN" sz="240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smtClean="0"/>
              <a:t>     3  {</a:t>
            </a:r>
            <a:endParaRPr lang="en-US" altLang="zh-CN" sz="240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smtClean="0"/>
              <a:t>     4          printf("Hello!This is my home!\n");</a:t>
            </a:r>
            <a:endParaRPr lang="en-US" altLang="zh-CN" sz="240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smtClean="0"/>
              <a:t>     5  }</a:t>
            </a:r>
            <a:endParaRPr lang="en-US" altLang="zh-CN" sz="240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smtClean="0"/>
              <a:t>     6  #include &lt;stdio.h&gt;</a:t>
            </a:r>
            <a:endParaRPr lang="en-US" altLang="zh-CN" sz="240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smtClean="0"/>
              <a:t>     7  void main()</a:t>
            </a:r>
            <a:endParaRPr lang="en-US" altLang="zh-CN" sz="240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smtClean="0"/>
              <a:t>     8  {</a:t>
            </a:r>
            <a:endParaRPr lang="en-US" altLang="zh-CN" sz="240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smtClean="0"/>
              <a:t>     9          printf("Hello!This is your home!\n");</a:t>
            </a:r>
            <a:endParaRPr lang="en-US" altLang="zh-CN" sz="240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smtClean="0"/>
              <a:t>    10  }</a:t>
            </a:r>
            <a:endParaRPr lang="en-US" altLang="zh-CN" sz="240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400" smtClean="0"/>
              <a:t>在该实例中，指定对 </a:t>
            </a:r>
            <a:r>
              <a:rPr lang="en-US" altLang="zh-CN" sz="2400" smtClean="0"/>
              <a:t>hello1.c </a:t>
            </a:r>
            <a:r>
              <a:rPr lang="zh-CN" altLang="en-US" sz="2400" smtClean="0"/>
              <a:t>和 </a:t>
            </a:r>
            <a:r>
              <a:rPr lang="en-US" altLang="zh-CN" sz="2400" smtClean="0"/>
              <a:t>hello2.c </a:t>
            </a:r>
            <a:r>
              <a:rPr lang="zh-CN" altLang="en-US" sz="2400" smtClean="0"/>
              <a:t>进行输出，并指定行号。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5</a:t>
            </a:r>
            <a:r>
              <a:rPr lang="zh-CN" altLang="en-US" smtClean="0">
                <a:ea typeface="宋体" panose="02010600030101010101" pitchFamily="2" charset="-122"/>
              </a:rPr>
              <a:t>．</a:t>
            </a:r>
            <a:r>
              <a:rPr lang="en-US" altLang="zh-CN" smtClean="0">
                <a:ea typeface="宋体" panose="02010600030101010101" pitchFamily="2" charset="-122"/>
              </a:rPr>
              <a:t>cp</a:t>
            </a:r>
            <a:r>
              <a:rPr lang="zh-CN" altLang="en-US" smtClean="0">
                <a:ea typeface="宋体" panose="02010600030101010101" pitchFamily="2" charset="-122"/>
              </a:rPr>
              <a:t>、</a:t>
            </a:r>
            <a:r>
              <a:rPr lang="en-US" altLang="zh-CN" smtClean="0">
                <a:ea typeface="宋体" panose="02010600030101010101" pitchFamily="2" charset="-122"/>
              </a:rPr>
              <a:t>mv </a:t>
            </a:r>
            <a:r>
              <a:rPr lang="zh-CN" altLang="en-US" smtClean="0">
                <a:ea typeface="宋体" panose="02010600030101010101" pitchFamily="2" charset="-122"/>
              </a:rPr>
              <a:t>和 </a:t>
            </a:r>
            <a:r>
              <a:rPr lang="en-US" altLang="zh-CN" smtClean="0">
                <a:ea typeface="宋体" panose="02010600030101010101" pitchFamily="2" charset="-122"/>
              </a:rPr>
              <a:t>rm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200" smtClean="0"/>
              <a:t>（</a:t>
            </a:r>
            <a:r>
              <a:rPr lang="en-US" altLang="zh-CN" sz="2200" smtClean="0"/>
              <a:t>1</a:t>
            </a:r>
            <a:r>
              <a:rPr lang="zh-CN" altLang="en-US" sz="2200" smtClean="0"/>
              <a:t>）作用</a:t>
            </a:r>
            <a:endParaRPr lang="zh-CN" altLang="en-US" sz="220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200" smtClean="0"/>
              <a:t>	①  </a:t>
            </a:r>
            <a:r>
              <a:rPr lang="en-US" altLang="zh-CN" sz="2200" smtClean="0"/>
              <a:t>cp</a:t>
            </a:r>
            <a:r>
              <a:rPr lang="zh-CN" altLang="en-US" sz="2200" smtClean="0"/>
              <a:t>：将给出的文件或目录复制到另一文件或目录中。</a:t>
            </a:r>
            <a:endParaRPr lang="zh-CN" altLang="en-US" sz="220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200" smtClean="0"/>
              <a:t>	②  </a:t>
            </a:r>
            <a:r>
              <a:rPr lang="en-US" altLang="zh-CN" sz="2200" smtClean="0"/>
              <a:t>mv</a:t>
            </a:r>
            <a:r>
              <a:rPr lang="zh-CN" altLang="en-US" sz="2200" smtClean="0"/>
              <a:t>：为文件或目录改名或将文件由一个目录移入另一个目录中。</a:t>
            </a:r>
            <a:endParaRPr lang="zh-CN" altLang="en-US" sz="220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200" smtClean="0"/>
              <a:t>	③  </a:t>
            </a:r>
            <a:r>
              <a:rPr lang="en-US" altLang="zh-CN" sz="2200" smtClean="0"/>
              <a:t>rm</a:t>
            </a:r>
            <a:r>
              <a:rPr lang="zh-CN" altLang="en-US" sz="2200" smtClean="0"/>
              <a:t>：删除一个目录中的一个或多个文件或目录。</a:t>
            </a:r>
            <a:endParaRPr lang="zh-CN" altLang="en-US" sz="2200" smtClean="0"/>
          </a:p>
          <a:p>
            <a:pPr>
              <a:lnSpc>
                <a:spcPct val="90000"/>
              </a:lnSpc>
            </a:pPr>
            <a:r>
              <a:rPr lang="zh-CN" altLang="en-US" sz="2200" smtClean="0"/>
              <a:t>（</a:t>
            </a:r>
            <a:r>
              <a:rPr lang="en-US" altLang="zh-CN" sz="2200" smtClean="0"/>
              <a:t>2</a:t>
            </a:r>
            <a:r>
              <a:rPr lang="zh-CN" altLang="en-US" sz="2200" smtClean="0"/>
              <a:t>）格式</a:t>
            </a:r>
            <a:endParaRPr lang="zh-CN" altLang="en-US" sz="220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200" smtClean="0"/>
              <a:t>	①  </a:t>
            </a:r>
            <a:r>
              <a:rPr lang="en-US" altLang="zh-CN" sz="2200" smtClean="0"/>
              <a:t>cp</a:t>
            </a:r>
            <a:r>
              <a:rPr lang="zh-CN" altLang="en-US" sz="2200" smtClean="0"/>
              <a:t>：</a:t>
            </a:r>
            <a:r>
              <a:rPr lang="en-US" altLang="zh-CN" sz="2200" smtClean="0"/>
              <a:t>cp [</a:t>
            </a:r>
            <a:r>
              <a:rPr lang="zh-CN" altLang="en-US" sz="2200" smtClean="0"/>
              <a:t>选项</a:t>
            </a:r>
            <a:r>
              <a:rPr lang="en-US" altLang="zh-CN" sz="2200" smtClean="0"/>
              <a:t>]	</a:t>
            </a:r>
            <a:r>
              <a:rPr lang="zh-CN" altLang="en-US" sz="2200" smtClean="0"/>
              <a:t>源文件或目录 	目标文件或目录。</a:t>
            </a:r>
            <a:endParaRPr lang="zh-CN" altLang="en-US" sz="220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200" smtClean="0"/>
              <a:t>	②  </a:t>
            </a:r>
            <a:r>
              <a:rPr lang="en-US" altLang="zh-CN" sz="2200" smtClean="0"/>
              <a:t>mv</a:t>
            </a:r>
            <a:r>
              <a:rPr lang="zh-CN" altLang="en-US" sz="2200" smtClean="0"/>
              <a:t>：</a:t>
            </a:r>
            <a:r>
              <a:rPr lang="en-US" altLang="zh-CN" sz="2200" smtClean="0"/>
              <a:t>mv [</a:t>
            </a:r>
            <a:r>
              <a:rPr lang="zh-CN" altLang="en-US" sz="2200" smtClean="0"/>
              <a:t>选项</a:t>
            </a:r>
            <a:r>
              <a:rPr lang="en-US" altLang="zh-CN" sz="2200" smtClean="0"/>
              <a:t>]	</a:t>
            </a:r>
            <a:r>
              <a:rPr lang="zh-CN" altLang="en-US" sz="2200" smtClean="0"/>
              <a:t>源文件或目录	目标文件或目录。</a:t>
            </a:r>
            <a:endParaRPr lang="zh-CN" altLang="en-US" sz="220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200" smtClean="0"/>
              <a:t>	③  </a:t>
            </a:r>
            <a:r>
              <a:rPr lang="en-US" altLang="zh-CN" sz="2200" smtClean="0"/>
              <a:t>rm</a:t>
            </a:r>
            <a:r>
              <a:rPr lang="zh-CN" altLang="en-US" sz="2200" smtClean="0"/>
              <a:t>：</a:t>
            </a:r>
            <a:r>
              <a:rPr lang="en-US" altLang="zh-CN" sz="2200" smtClean="0"/>
              <a:t>rm [</a:t>
            </a:r>
            <a:r>
              <a:rPr lang="zh-CN" altLang="en-US" sz="2200" smtClean="0"/>
              <a:t>选项</a:t>
            </a:r>
            <a:r>
              <a:rPr lang="en-US" altLang="zh-CN" sz="2200" smtClean="0"/>
              <a:t>]	</a:t>
            </a:r>
            <a:r>
              <a:rPr lang="zh-CN" altLang="en-US" sz="2200" smtClean="0"/>
              <a:t>文件或目录。</a:t>
            </a:r>
            <a:endParaRPr lang="zh-CN" altLang="en-US" sz="2200" smtClean="0"/>
          </a:p>
          <a:p>
            <a:pPr>
              <a:lnSpc>
                <a:spcPct val="90000"/>
              </a:lnSpc>
            </a:pPr>
            <a:r>
              <a:rPr lang="zh-CN" altLang="en-US" sz="2200" smtClean="0"/>
              <a:t>（</a:t>
            </a:r>
            <a:r>
              <a:rPr lang="en-US" altLang="zh-CN" sz="2200" smtClean="0"/>
              <a:t>3</a:t>
            </a:r>
            <a:r>
              <a:rPr lang="zh-CN" altLang="en-US" sz="2200" smtClean="0"/>
              <a:t>）常见参数</a:t>
            </a:r>
            <a:endParaRPr lang="zh-CN" altLang="en-US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RESENTER_DUMMYTAG" val="&lt;DummyForForceWrite&gt;&lt;/DummyForForceWrite&gt;"/>
</p:tagLst>
</file>

<file path=ppt/tags/tag2.xml><?xml version="1.0" encoding="utf-8"?>
<p:tagLst xmlns:p="http://schemas.openxmlformats.org/presentationml/2006/main">
  <p:tag name="PRESENTER_DUMMYTAG" val="&lt;DummyForForceWrite&gt;&lt;/DummyForForceWrite&gt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2011</Words>
  <Application>WPS 演示</Application>
  <PresentationFormat>全屏显示(4:3)</PresentationFormat>
  <Paragraphs>129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Office 主题</vt:lpstr>
      <vt:lpstr> 第二部分 Hadoop开发环境搭建：3-Linux Shell命令</vt:lpstr>
      <vt:lpstr>1. 系统管理命令（ps 和 kill）</vt:lpstr>
      <vt:lpstr>PowerPoint 演示文稿</vt:lpstr>
      <vt:lpstr>2.文件目录相关命令 </vt:lpstr>
      <vt:lpstr>2．ls </vt:lpstr>
      <vt:lpstr>3．mkdir</vt:lpstr>
      <vt:lpstr>4．cat</vt:lpstr>
      <vt:lpstr>PowerPoint 演示文稿</vt:lpstr>
      <vt:lpstr>5．cp、mv 和 rm</vt:lpstr>
      <vt:lpstr>PowerPoint 演示文稿</vt:lpstr>
      <vt:lpstr>PowerPoint 演示文稿</vt:lpstr>
      <vt:lpstr>7．chmod</vt:lpstr>
      <vt:lpstr>PowerPoint 演示文稿</vt:lpstr>
      <vt:lpstr>tar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Wxyst</cp:lastModifiedBy>
  <cp:revision>107</cp:revision>
  <dcterms:created xsi:type="dcterms:W3CDTF">2009-09-29T02:37:00Z</dcterms:created>
  <dcterms:modified xsi:type="dcterms:W3CDTF">2021-10-31T01:25:19Z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