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64" r:id="rId5"/>
    <p:sldId id="259" r:id="rId6"/>
    <p:sldId id="268" r:id="rId7"/>
    <p:sldId id="269" r:id="rId8"/>
    <p:sldId id="265" r:id="rId9"/>
    <p:sldId id="266" r:id="rId10"/>
    <p:sldId id="267" r:id="rId11"/>
    <p:sldId id="262" r:id="rId12"/>
    <p:sldId id="263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05F2C04-C923-438B-8C0F-E0CD2BADF298}">
      <wppc:fontMiss xmlns:wppc="http://www.wps.cn/officeDocument/PresentationCustomData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7959" autoAdjust="0"/>
  </p:normalViewPr>
  <p:slideViewPr>
    <p:cSldViewPr>
      <p:cViewPr>
        <p:scale>
          <a:sx n="75" d="100"/>
          <a:sy n="75" d="100"/>
        </p:scale>
        <p:origin x="-123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2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D9449-5C10-4CB6-B39A-DDEA4D07848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125A9B-2F01-4C19-B471-EF4055D01C8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A839AE-543A-4EF4-B4FC-ECD979EAA6E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SecondaryNameNode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NameNode</a:t>
            </a:r>
            <a:r>
              <a:rPr lang="zh-CN" altLang="en-US" dirty="0" smtClean="0"/>
              <a:t>的备份</a:t>
            </a:r>
            <a:endParaRPr lang="en-US" altLang="zh-CN" dirty="0" smtClean="0"/>
          </a:p>
          <a:p>
            <a:r>
              <a:rPr lang="en-US" altLang="zh-CN" dirty="0" smtClean="0"/>
              <a:t>High</a:t>
            </a:r>
            <a:r>
              <a:rPr lang="en-US" altLang="zh-CN" baseline="0" dirty="0" smtClean="0"/>
              <a:t> Available  </a:t>
            </a:r>
            <a:r>
              <a:rPr lang="zh-CN" altLang="en-US" baseline="0" dirty="0" smtClean="0"/>
              <a:t>高可靠性</a:t>
            </a:r>
            <a:endParaRPr lang="en-US" altLang="zh-CN" baseline="0" dirty="0" smtClean="0"/>
          </a:p>
          <a:p>
            <a:r>
              <a:rPr lang="zh-CN" altLang="en-US" baseline="0" dirty="0" smtClean="0"/>
              <a:t>不支持热备 即不能够自动干预，需要手动干预。其实就是手动修改配置，改变原来的路径指向。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D7378F-CF23-4BA3-949F-1F4BFB3CB3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685800" y="2744793"/>
            <a:ext cx="7772400" cy="1470025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</p:nvPr>
        </p:nvSpPr>
        <p:spPr>
          <a:xfrm>
            <a:off x="1371600" y="4319606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386290" y="285728"/>
            <a:ext cx="4686304" cy="500066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80" y="1857364"/>
            <a:ext cx="8229600" cy="4286280"/>
          </a:xfrm>
        </p:spPr>
        <p:txBody>
          <a:bodyPr>
            <a:normAutofit/>
          </a:bodyPr>
          <a:lstStyle>
            <a:lvl1pPr>
              <a:buClr>
                <a:srgbClr val="92D050"/>
              </a:buClr>
              <a:buFontTx/>
              <a:buBlip>
                <a:blip r:embed="rId2"/>
              </a:buBlip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lvl="0"/>
            <a:endParaRPr lang="en-US" altLang="zh-CN" dirty="0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北京传智播客教育 </a:t>
            </a:r>
            <a:r>
              <a:rPr lang="en-US" altLang="zh-CN"/>
              <a:t>www.itcast.cn</a:t>
            </a: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A00FF3-E637-48CA-94F1-1AB5464F8692}" type="slidenum">
              <a:rPr lang="en-US" altLang="zh-CN"/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4213" y="333375"/>
            <a:ext cx="7696200" cy="14398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6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79950" y="1989138"/>
            <a:ext cx="3771900" cy="40989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zh-CN"/>
              <a:t>北京传智播客教育 </a:t>
            </a:r>
            <a:r>
              <a:rPr lang="zh-CN" altLang="zh-CN"/>
              <a:t>www.itcast.cn</a:t>
            </a: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FDDC55D5-399D-4AE3-9B92-BCBEBE2CA81B}" type="slidenum">
              <a:rPr lang="zh-CN" altLang="zh-CN"/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18980-DEF3-4D99-8E8C-EEFCFDECFCB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84835-203B-457C-8C96-D0096DC22C0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251520" y="2857496"/>
            <a:ext cx="8496944" cy="1470025"/>
          </a:xfrm>
        </p:spPr>
        <p:txBody>
          <a:bodyPr>
            <a:normAutofit/>
          </a:bodyPr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br>
              <a:rPr lang="en-US" altLang="zh-CN" sz="2800" dirty="0" smtClean="0"/>
            </a:br>
            <a:r>
              <a:rPr lang="zh-CN" altLang="en-US" sz="2800" dirty="0" smtClean="0"/>
              <a:t>第三部分</a:t>
            </a:r>
            <a:r>
              <a:rPr lang="en-US" altLang="zh-CN" sz="2800" dirty="0" smtClean="0"/>
              <a:t> </a:t>
            </a:r>
            <a:r>
              <a:rPr lang="zh-CN" altLang="en-US" sz="2800" dirty="0" smtClean="0"/>
              <a:t>分布式文件系统</a:t>
            </a:r>
            <a:r>
              <a:rPr lang="en-US" altLang="zh-CN" sz="2800" dirty="0" smtClean="0"/>
              <a:t>HDFS</a:t>
            </a:r>
            <a:r>
              <a:rPr lang="zh-CN" altLang="en-US" sz="2800" dirty="0" smtClean="0"/>
              <a:t>：</a:t>
            </a:r>
            <a:r>
              <a:rPr lang="en-US" altLang="zh-CN" sz="2800" dirty="0" smtClean="0"/>
              <a:t>1-HDFS</a:t>
            </a:r>
            <a:r>
              <a:rPr lang="zh-CN" altLang="en-US" sz="2800" dirty="0" smtClean="0"/>
              <a:t>概述</a:t>
            </a:r>
            <a:endParaRPr lang="zh-CN" altLang="en-US" sz="2800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857224" y="4214818"/>
            <a:ext cx="7715304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z="2400" dirty="0" smtClean="0"/>
              <a:t>吴晓毅</a:t>
            </a:r>
            <a:endParaRPr lang="en-US" altLang="zh-CN" sz="2400" dirty="0" smtClean="0"/>
          </a:p>
          <a:p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539750" y="1125538"/>
            <a:ext cx="8229600" cy="652462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zh-CN" altLang="en-US"/>
              <a:t>单节点物理结构</a:t>
            </a:r>
            <a:endParaRPr lang="zh-CN" altLang="en-US"/>
          </a:p>
        </p:txBody>
      </p:sp>
      <p:pic>
        <p:nvPicPr>
          <p:cNvPr id="21507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60475" y="2205038"/>
            <a:ext cx="697230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Distributed File System</a:t>
            </a:r>
            <a:endParaRPr lang="zh-CN" altLang="zh-CN" dirty="0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1488" y="1846263"/>
            <a:ext cx="8207375" cy="4103687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 smtClean="0">
                <a:sym typeface="Arial" panose="020B0604020202020204" pitchFamily="34" charset="0"/>
              </a:rPr>
              <a:t>文件</a:t>
            </a:r>
            <a:r>
              <a:rPr lang="zh-CN" sz="2000" dirty="0" smtClean="0">
                <a:sym typeface="Arial" panose="020B0604020202020204" pitchFamily="34" charset="0"/>
              </a:rPr>
              <a:t>数据</a:t>
            </a:r>
            <a:r>
              <a:rPr lang="zh-CN" sz="2000" dirty="0">
                <a:sym typeface="Arial" panose="020B0604020202020204" pitchFamily="34" charset="0"/>
              </a:rPr>
              <a:t>量越来越多，在一个操作系统管辖的范围存不下了，那么就分配到更多的操作系统管理的磁盘中，但是不方便管理和维护，因此迫切需要一种系统来管理多台机器上的文件，这就是分布式文件管理系统 </a:t>
            </a:r>
            <a:r>
              <a:rPr lang="zh-CN" sz="2000" dirty="0" smtClean="0">
                <a:sym typeface="Arial" panose="020B0604020202020204" pitchFamily="34" charset="0"/>
              </a:rPr>
              <a:t>。</a:t>
            </a:r>
            <a:endParaRPr lang="en-US" altLang="zh-CN" sz="2000" dirty="0" smtClean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zh-CN" sz="20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zh-CN" sz="2000" dirty="0"/>
              <a:t>是一种允许文件通过网络在多台主机上分享的文件系统，可让多机器上的多用户分享文件和存储空间</a:t>
            </a:r>
            <a:r>
              <a:rPr 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endParaRPr lang="zh-CN" sz="2000" dirty="0"/>
          </a:p>
          <a:p>
            <a:pPr>
              <a:lnSpc>
                <a:spcPct val="80000"/>
              </a:lnSpc>
            </a:pPr>
            <a:r>
              <a:rPr lang="zh-CN" sz="2000" dirty="0"/>
              <a:t>通透性。让实际上是通过网络来访问文件的动作，由程序与用户看来，就像是访问本地的磁盘一般</a:t>
            </a:r>
            <a:r>
              <a:rPr 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endParaRPr lang="zh-CN" sz="2000" dirty="0"/>
          </a:p>
          <a:p>
            <a:pPr>
              <a:lnSpc>
                <a:spcPct val="80000"/>
              </a:lnSpc>
            </a:pPr>
            <a:r>
              <a:rPr lang="zh-CN" sz="2000" dirty="0"/>
              <a:t>容错。即使系统中有某些节点脱机，整体来说系统仍然可以持续运作而不会有数据损失</a:t>
            </a:r>
            <a:r>
              <a:rPr lang="zh-CN" sz="2000" dirty="0" smtClean="0"/>
              <a:t>。</a:t>
            </a:r>
            <a:endParaRPr lang="en-US" altLang="zh-CN" sz="2000" dirty="0" smtClean="0"/>
          </a:p>
          <a:p>
            <a:pPr>
              <a:lnSpc>
                <a:spcPct val="80000"/>
              </a:lnSpc>
            </a:pPr>
            <a:endParaRPr lang="zh-CN" sz="2000" dirty="0"/>
          </a:p>
          <a:p>
            <a:pPr>
              <a:lnSpc>
                <a:spcPct val="80000"/>
              </a:lnSpc>
            </a:pPr>
            <a:r>
              <a:rPr lang="zh-CN" sz="2000" dirty="0">
                <a:sym typeface="Arial" panose="020B0604020202020204" pitchFamily="34" charset="0"/>
              </a:rPr>
              <a:t>分布式文件管理系统很多，</a:t>
            </a:r>
            <a:r>
              <a:rPr lang="zh-CN" altLang="zh-CN" sz="2000" dirty="0">
                <a:sym typeface="Arial" panose="020B0604020202020204" pitchFamily="34" charset="0"/>
              </a:rPr>
              <a:t>hdfs</a:t>
            </a:r>
            <a:r>
              <a:rPr lang="zh-CN" sz="2000" dirty="0">
                <a:sym typeface="Arial" panose="020B0604020202020204" pitchFamily="34" charset="0"/>
              </a:rPr>
              <a:t>只是其中一种。适用于一次写入多次查询的情况，不支持并发写情况，小文件不合适。</a:t>
            </a:r>
            <a:endParaRPr lang="zh-CN" sz="2000" dirty="0">
              <a:sym typeface="Arial" panose="020B0604020202020204" pitchFamily="34" charset="0"/>
            </a:endParaRPr>
          </a:p>
          <a:p>
            <a:pPr>
              <a:lnSpc>
                <a:spcPct val="80000"/>
              </a:lnSpc>
              <a:buFont typeface="Arial" panose="020B0604020202020204" pitchFamily="34" charset="0"/>
              <a:buChar char="l"/>
            </a:pPr>
            <a:endParaRPr lang="zh-CN" altLang="zh-CN" sz="2000" dirty="0">
              <a:sym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07950" y="1196975"/>
            <a:ext cx="8856663" cy="638175"/>
          </a:xfrm>
        </p:spPr>
        <p:txBody>
          <a:bodyPr anchor="ctr">
            <a:normAutofit fontScale="90000"/>
          </a:bodyPr>
          <a:lstStyle/>
          <a:p>
            <a:pPr algn="ctr" eaLnBrk="1" hangingPunct="1"/>
            <a:r>
              <a:rPr lang="en-US" altLang="zh-CN" dirty="0"/>
              <a:t>HDFS</a:t>
            </a:r>
            <a:r>
              <a:rPr lang="zh-CN" altLang="en-US" dirty="0"/>
              <a:t>的架构</a:t>
            </a:r>
            <a:endParaRPr lang="zh-CN" altLang="en-US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917700"/>
            <a:ext cx="8642350" cy="4248150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en-US" sz="2700" dirty="0"/>
              <a:t>主从结构</a:t>
            </a:r>
            <a:endParaRPr lang="zh-CN" altLang="en-US" sz="2700" dirty="0"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主节点，只有一个</a:t>
            </a:r>
            <a:r>
              <a:rPr lang="zh-CN" altLang="en-US" sz="2000" dirty="0">
                <a:ea typeface="PMingLiU" pitchFamily="18" charset="-120"/>
              </a:rPr>
              <a:t>: </a:t>
            </a:r>
            <a:r>
              <a:rPr lang="zh-CN" altLang="en-US" sz="2000" i="1" dirty="0">
                <a:solidFill>
                  <a:srgbClr val="FF3300"/>
                </a:solidFill>
                <a:ea typeface="PMingLiU" pitchFamily="18" charset="-120"/>
              </a:rPr>
              <a:t>namenode</a:t>
            </a:r>
            <a:endParaRPr lang="zh-CN" altLang="en-US" sz="2000" i="1" dirty="0">
              <a:solidFill>
                <a:srgbClr val="FF3300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dirty="0"/>
              <a:t>从节点，有很多个</a:t>
            </a:r>
            <a:r>
              <a:rPr lang="zh-CN" altLang="en-US" sz="2000" dirty="0">
                <a:ea typeface="PMingLiU" pitchFamily="18" charset="-120"/>
              </a:rPr>
              <a:t>: </a:t>
            </a:r>
            <a:r>
              <a:rPr lang="zh-CN" altLang="en-US" sz="2000" i="1" dirty="0">
                <a:solidFill>
                  <a:srgbClr val="FF3300"/>
                </a:solidFill>
                <a:ea typeface="PMingLiU" pitchFamily="18" charset="-120"/>
              </a:rPr>
              <a:t>datanodes</a:t>
            </a:r>
            <a:endParaRPr lang="zh-CN" altLang="en-US" sz="2000" i="1" dirty="0">
              <a:solidFill>
                <a:srgbClr val="FF3300"/>
              </a:solidFill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endParaRPr lang="zh-CN" altLang="en-US" sz="2200" i="1" dirty="0">
              <a:solidFill>
                <a:srgbClr val="FF3300"/>
              </a:solidFill>
              <a:ea typeface="PMingLiU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zh-CN" altLang="en-US" sz="2700" dirty="0">
                <a:solidFill>
                  <a:srgbClr val="FF3300"/>
                </a:solidFill>
              </a:rPr>
              <a:t>namenode负责：</a:t>
            </a:r>
            <a:endParaRPr lang="zh-CN" altLang="en-US" sz="3200" dirty="0">
              <a:ea typeface="PMingLiU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ym typeface="Arial" panose="020B0604020202020204" pitchFamily="34" charset="0"/>
              </a:rPr>
              <a:t>接收用户操作请求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ym typeface="Arial" panose="020B0604020202020204" pitchFamily="34" charset="0"/>
              </a:rPr>
              <a:t>维护文件系统的目录结构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>
                <a:sym typeface="Arial" panose="020B0604020202020204" pitchFamily="34" charset="0"/>
              </a:rPr>
              <a:t>管理文件与block之间关系，block与datanode之间关系</a:t>
            </a:r>
            <a:endParaRPr lang="zh-CN" altLang="en-US" sz="1800" dirty="0">
              <a:sym typeface="Arial" panose="020B0604020202020204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zh-CN" altLang="en-US" sz="2700" dirty="0"/>
          </a:p>
          <a:p>
            <a:pPr eaLnBrk="1" hangingPunct="1">
              <a:lnSpc>
                <a:spcPct val="80000"/>
              </a:lnSpc>
            </a:pPr>
            <a:r>
              <a:rPr lang="zh-CN" altLang="en-US" sz="2700" dirty="0">
                <a:solidFill>
                  <a:srgbClr val="FF3300"/>
                </a:solidFill>
              </a:rPr>
              <a:t>datanode负责：</a:t>
            </a:r>
            <a:endParaRPr lang="zh-CN" altLang="en-US" sz="2700" dirty="0">
              <a:solidFill>
                <a:srgbClr val="FF33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存储文件</a:t>
            </a:r>
            <a:endParaRPr lang="zh-CN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文件被分成block存储在磁盘上</a:t>
            </a:r>
            <a:endParaRPr lang="zh-CN" altLang="en-US" sz="18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1800" dirty="0"/>
              <a:t>为保证数据安全，文件会有多个副本</a:t>
            </a:r>
            <a:endParaRPr lang="zh-CN" altLang="en-US" sz="2800" dirty="0">
              <a:ea typeface="PMingLiU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://images2015.cnblogs.com/blog/908732/201604/908732-20160407063711422-1344576128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4" y="1137439"/>
            <a:ext cx="9060756" cy="5050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79512" y="404664"/>
            <a:ext cx="8856663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HDFS</a:t>
            </a:r>
            <a:r>
              <a:rPr lang="zh-CN" altLang="en-US" dirty="0" smtClean="0"/>
              <a:t>的体系结构图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6512" y="980728"/>
            <a:ext cx="910850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由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、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SecondaryNameNode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组成。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Client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提供了文件系统的调用接口。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由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fsimage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(HDFS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元数据镜像文件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editlog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(HDFS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文件改动日志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组成，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在内存中保存着每个文件和数据块的引用关系。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中的引用关系不存在硬盘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中而是内存里，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每次都是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启动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时重新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构造出来的。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SecondaryNameNode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的任务有两个：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定期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合并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fsimage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和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editlog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，并传输给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在</a:t>
            </a: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出现问题时辅助</a:t>
            </a: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恢复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。</a:t>
            </a:r>
            <a:endParaRPr lang="en-US" altLang="zh-CN" dirty="0" smtClean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但不提供热备功能（容易误解）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一般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是一个机器上安装一个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，一个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上又分为很多很多数据块（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block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）。数据块是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中最小的寻址单位，一般一个块的大小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为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128M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，不像单机的文件系统，少于一个块大小的文件不会占用一整块的空间。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设置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块比较大的原因是减少寻址开销，但是块设置的也不能过大，因为一个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Map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任务处理一个块的数据，如果块设置的太大，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Map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任务处理的数据量就会过大，会导致效率并不高。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err="1" smtClean="0">
                <a:solidFill>
                  <a:srgbClr val="333333"/>
                </a:solidFill>
                <a:latin typeface="Verdana" panose="020B0604030504040204" pitchFamily="34" charset="0"/>
              </a:rPr>
              <a:t>DataNode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会通过心跳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定时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默认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秒</a:t>
            </a: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)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向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NameNode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发送所存储的文件块信息。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zh-CN" dirty="0" smtClean="0">
                <a:solidFill>
                  <a:srgbClr val="333333"/>
                </a:solidFill>
                <a:latin typeface="Verdana" panose="020B0604030504040204" pitchFamily="34" charset="0"/>
              </a:rPr>
              <a:t>HDFS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的副本存放</a:t>
            </a:r>
            <a:r>
              <a:rPr lang="zh-CN" altLang="en-US" dirty="0" smtClean="0">
                <a:solidFill>
                  <a:srgbClr val="333333"/>
                </a:solidFill>
                <a:latin typeface="Verdana" panose="020B0604030504040204" pitchFamily="34" charset="0"/>
              </a:rPr>
              <a:t>规则：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默认的副本系数是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3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，一个副本存在本地机架的本机器上，第二个副本存储在本地机架的其他机器上，第三个副本存在其他机架的一个节点上。</a:t>
            </a:r>
            <a:endParaRPr lang="zh-CN" alt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这样减少了写操作的网络数据传输，提高了写操作的效率；另一方面，机架的错误率远比节点的错误率低，所以不影响数据的可靠性。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981" y="188640"/>
            <a:ext cx="8856663" cy="6381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HDFS</a:t>
            </a:r>
            <a:r>
              <a:rPr lang="zh-CN" altLang="en-US" dirty="0" smtClean="0"/>
              <a:t>的体系介绍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Namenode</a:t>
            </a:r>
            <a:endParaRPr lang="zh-CN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17700"/>
            <a:ext cx="8229600" cy="46799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/>
              <a:t>是整个文件系统的管理节点。它维护着整个文件系统的文件目录树，文件/目录的元信息和每个文件对应的数据块列表。接收用户的操作请求。</a:t>
            </a:r>
            <a:endParaRPr lang="zh-CN" altLang="en-US" sz="2800" dirty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文件</a:t>
            </a:r>
            <a:r>
              <a:rPr lang="zh-CN" altLang="en-US" sz="2800" dirty="0"/>
              <a:t>包括：</a:t>
            </a:r>
            <a:endParaRPr lang="zh-CN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800" dirty="0"/>
              <a:t>fsimage:元数据镜像文件。存储某一时段NameNode内存元数据信息。</a:t>
            </a:r>
            <a:endParaRPr lang="zh-CN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circleNumDbPlain"/>
            </a:pPr>
            <a:r>
              <a:rPr lang="zh-CN" altLang="en-US" sz="2800" dirty="0" smtClean="0"/>
              <a:t>edit</a:t>
            </a:r>
            <a:r>
              <a:rPr lang="en-US" altLang="zh-CN" sz="2800" dirty="0" smtClean="0"/>
              <a:t>s</a:t>
            </a:r>
            <a:r>
              <a:rPr lang="zh-CN" altLang="en-US" sz="2800" dirty="0" smtClean="0"/>
              <a:t>:</a:t>
            </a:r>
            <a:r>
              <a:rPr lang="zh-CN" altLang="en-US" sz="2800" dirty="0"/>
              <a:t>操作日志文件。</a:t>
            </a:r>
            <a:endParaRPr lang="zh-CN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AutoNum type="circleNumDbPlain"/>
            </a:pPr>
            <a:r>
              <a:rPr lang="en-US" altLang="zh-CN" sz="2800" dirty="0" smtClean="0"/>
              <a:t>f</a:t>
            </a:r>
            <a:r>
              <a:rPr lang="zh-CN" altLang="en-US" sz="2800" dirty="0" smtClean="0"/>
              <a:t>simage和</a:t>
            </a:r>
            <a:r>
              <a:rPr lang="zh-CN" altLang="en-US" sz="2800" dirty="0"/>
              <a:t>edit</a:t>
            </a:r>
            <a:r>
              <a:rPr lang="en-US" altLang="zh-CN" sz="2800" dirty="0" smtClean="0"/>
              <a:t>log</a:t>
            </a:r>
            <a:r>
              <a:rPr lang="zh-CN" altLang="en-US" sz="2800" dirty="0" smtClean="0"/>
              <a:t>会定期合并生成新的</a:t>
            </a:r>
            <a:r>
              <a:rPr lang="zh-CN" altLang="en-US" sz="2800" dirty="0"/>
              <a:t>fsimage</a:t>
            </a:r>
            <a:endParaRPr lang="zh-CN" altLang="en-US" sz="2800" dirty="0" smtClean="0"/>
          </a:p>
          <a:p>
            <a:pPr>
              <a:lnSpc>
                <a:spcPct val="80000"/>
              </a:lnSpc>
            </a:pPr>
            <a:r>
              <a:rPr lang="zh-CN" altLang="en-US" sz="2800" dirty="0" smtClean="0"/>
              <a:t>以上这些文件是保存在linux的文件系统中。</a:t>
            </a:r>
            <a:endParaRPr lang="zh-CN" altLang="en-US" sz="2800" dirty="0" smtClean="0"/>
          </a:p>
          <a:p>
            <a:pPr>
              <a:lnSpc>
                <a:spcPct val="80000"/>
              </a:lnSpc>
            </a:pPr>
            <a:endParaRPr lang="zh-CN" altLang="en-US" sz="28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800" dirty="0"/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4787900" y="3141663"/>
            <a:ext cx="3600450" cy="365125"/>
          </a:xfrm>
          <a:prstGeom prst="rect">
            <a:avLst/>
          </a:prstGeom>
          <a:noFill/>
          <a:ln w="9525" cmpd="sng">
            <a:solidFill>
              <a:srgbClr val="FF33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 dirty="0"/>
              <a:t>hdfs-site.xml</a:t>
            </a:r>
            <a:r>
              <a:rPr lang="zh-CN" dirty="0"/>
              <a:t>的</a:t>
            </a:r>
            <a:r>
              <a:rPr lang="zh-CN" altLang="zh-CN" dirty="0"/>
              <a:t>dfs.name.dir</a:t>
            </a:r>
            <a:r>
              <a:rPr lang="zh-CN" dirty="0"/>
              <a:t>属性</a:t>
            </a:r>
            <a:endParaRPr 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/>
              <a:t>Datanode</a:t>
            </a:r>
            <a:endParaRPr lang="zh-CN" altLang="zh-CN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提供真实文件数据的存储服务。</a:t>
            </a:r>
            <a:endParaRPr lang="zh-CN" altLang="en-US" dirty="0"/>
          </a:p>
          <a:p>
            <a:pPr>
              <a:lnSpc>
                <a:spcPct val="90000"/>
              </a:lnSpc>
            </a:pPr>
            <a:r>
              <a:rPr lang="zh-CN" altLang="en-US" sz="2000" dirty="0" smtClean="0"/>
              <a:t>文件</a:t>
            </a:r>
            <a:r>
              <a:rPr lang="zh-CN" altLang="en-US" sz="2000" dirty="0"/>
              <a:t>块（block）：</a:t>
            </a:r>
            <a:r>
              <a:rPr lang="zh-CN" altLang="en-US" sz="2000" b="1" dirty="0"/>
              <a:t>最基本的存储单位。</a:t>
            </a:r>
            <a:r>
              <a:rPr lang="zh-CN" altLang="en-US" sz="2000" dirty="0"/>
              <a:t>对于文件内容而言，一个文件的长度大小是size，那么从文件的０偏移开始，按照固定的大小，顺序对文件进行划分并编号，划分好的每一个块称一个Block。</a:t>
            </a:r>
            <a:r>
              <a:rPr lang="zh-CN" altLang="en-US" sz="2000" b="1" dirty="0"/>
              <a:t>HDFS默认Block大小是64MB</a:t>
            </a:r>
            <a:r>
              <a:rPr lang="en-US" altLang="zh-CN" sz="2000" b="1" dirty="0"/>
              <a:t>(Hadoop2</a:t>
            </a:r>
            <a:r>
              <a:rPr lang="zh-CN" altLang="zh-CN" sz="2000" b="1" dirty="0"/>
              <a:t>是</a:t>
            </a:r>
            <a:r>
              <a:rPr lang="en-US" altLang="zh-CN" sz="2000" b="1" dirty="0"/>
              <a:t>128M)</a:t>
            </a:r>
            <a:r>
              <a:rPr lang="zh-CN" altLang="en-US" sz="2000" b="1" dirty="0"/>
              <a:t>，</a:t>
            </a:r>
            <a:r>
              <a:rPr lang="zh-CN" altLang="en-US" sz="2000" dirty="0"/>
              <a:t>以一个256MB文件，共有</a:t>
            </a:r>
            <a:r>
              <a:rPr lang="zh-CN" altLang="en-US" sz="2000" dirty="0" smtClean="0"/>
              <a:t>256/64=4个</a:t>
            </a:r>
            <a:r>
              <a:rPr lang="zh-CN" altLang="en-US" sz="2000" dirty="0"/>
              <a:t>Block.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r>
              <a:rPr lang="zh-CN" altLang="en-US" sz="2000" b="1" dirty="0"/>
              <a:t>不同于普通文件系统的是，HDFS中，如果一个文件小于一个数据块的大小，并不占用整个数据块存储空间</a:t>
            </a:r>
            <a:endParaRPr lang="zh-CN" altLang="en-US" sz="2000" b="1" dirty="0"/>
          </a:p>
          <a:p>
            <a:pPr>
              <a:lnSpc>
                <a:spcPct val="90000"/>
              </a:lnSpc>
            </a:pPr>
            <a:r>
              <a:rPr lang="zh-CN" altLang="en-US" sz="2000" dirty="0">
                <a:ea typeface="PMingLiU" pitchFamily="18" charset="-120"/>
              </a:rPr>
              <a:t>Replicat</a:t>
            </a:r>
            <a:r>
              <a:rPr lang="zh-CN" altLang="en-US" sz="2000" dirty="0"/>
              <a:t>ion。多复本。默认是三个。</a:t>
            </a: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000" dirty="0"/>
          </a:p>
          <a:p>
            <a:pPr>
              <a:lnSpc>
                <a:spcPct val="90000"/>
              </a:lnSpc>
            </a:pPr>
            <a:endParaRPr lang="zh-CN" altLang="en-US" sz="2000" dirty="0"/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219700" y="5084763"/>
            <a:ext cx="3600450" cy="374650"/>
          </a:xfrm>
          <a:prstGeom prst="rect">
            <a:avLst/>
          </a:prstGeom>
          <a:noFill/>
          <a:ln w="9525" cap="flat" cmpd="sng">
            <a:solidFill>
              <a:srgbClr val="FF3300"/>
            </a:solidFill>
            <a:miter lim="800000"/>
          </a:ln>
          <a:effectLst/>
        </p:spPr>
        <p:txBody>
          <a:bodyPr>
            <a:spAutoFit/>
          </a:bodyPr>
          <a:lstStyle/>
          <a:p>
            <a:r>
              <a:rPr lang="zh-CN" altLang="zh-CN"/>
              <a:t>hdfs-site.xml</a:t>
            </a:r>
            <a:r>
              <a:rPr lang="zh-CN"/>
              <a:t>的</a:t>
            </a:r>
            <a:r>
              <a:rPr lang="zh-CN" altLang="zh-CN"/>
              <a:t>dfs.replication</a:t>
            </a:r>
            <a:r>
              <a:rPr lang="zh-CN"/>
              <a:t>属性</a:t>
            </a:r>
            <a:endParaRPr 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SecondaryNameNode</a:t>
            </a:r>
            <a:endParaRPr lang="zh-CN" altLang="zh-CN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899592" y="1844824"/>
            <a:ext cx="7551738" cy="3743325"/>
          </a:xfrm>
        </p:spPr>
        <p:txBody>
          <a:bodyPr/>
          <a:lstStyle/>
          <a:p>
            <a:r>
              <a:rPr lang="zh-CN" altLang="zh-CN" sz="2400" dirty="0"/>
              <a:t>HA</a:t>
            </a:r>
            <a:r>
              <a:rPr lang="zh-CN" sz="2400" dirty="0"/>
              <a:t>的一个解决方案。但不支持热备</a:t>
            </a:r>
            <a:r>
              <a:rPr lang="zh-CN" sz="2400" dirty="0" smtClean="0"/>
              <a:t>。</a:t>
            </a:r>
            <a:r>
              <a:rPr lang="zh-CN" altLang="en-US" sz="2400" dirty="0" smtClean="0"/>
              <a:t>在</a:t>
            </a:r>
            <a:r>
              <a:rPr lang="en-US" altLang="zh-CN" sz="2400" dirty="0" err="1" smtClean="0"/>
              <a:t>NameNode</a:t>
            </a:r>
            <a:r>
              <a:rPr lang="zh-CN" altLang="en-US" sz="2400" dirty="0" smtClean="0"/>
              <a:t>崩溃的时候辅助恢复</a:t>
            </a:r>
            <a:r>
              <a:rPr lang="zh-CN" sz="2400" dirty="0" smtClean="0"/>
              <a:t>。</a:t>
            </a:r>
            <a:endParaRPr lang="zh-CN" sz="2400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400" dirty="0" smtClean="0"/>
              <a:t> </a:t>
            </a:r>
            <a:endParaRPr lang="zh-CN" altLang="zh-CN" sz="2400" dirty="0"/>
          </a:p>
          <a:p>
            <a:r>
              <a:rPr lang="zh-CN" sz="2400" dirty="0"/>
              <a:t>执行过程：从</a:t>
            </a:r>
            <a:r>
              <a:rPr lang="zh-CN" altLang="zh-CN" sz="2400" dirty="0"/>
              <a:t>NameNode</a:t>
            </a:r>
            <a:r>
              <a:rPr lang="zh-CN" sz="2400" dirty="0"/>
              <a:t>上下载元数据信息（</a:t>
            </a:r>
            <a:r>
              <a:rPr lang="zh-CN" altLang="zh-CN" sz="2400" dirty="0"/>
              <a:t>fsimage,edits</a:t>
            </a:r>
            <a:r>
              <a:rPr lang="zh-CN" sz="2400" dirty="0"/>
              <a:t>），然后把二者合并，生成新的</a:t>
            </a:r>
            <a:r>
              <a:rPr lang="zh-CN" altLang="zh-CN" sz="2400" dirty="0"/>
              <a:t>fsimage</a:t>
            </a:r>
            <a:r>
              <a:rPr lang="zh-CN" sz="2400" dirty="0"/>
              <a:t>，在本地保存，并将其推送到</a:t>
            </a:r>
            <a:r>
              <a:rPr lang="zh-CN" altLang="zh-CN" sz="2400" dirty="0"/>
              <a:t>NameNode</a:t>
            </a:r>
            <a:r>
              <a:rPr lang="zh-CN" sz="2400" dirty="0"/>
              <a:t>，同时重置</a:t>
            </a:r>
            <a:r>
              <a:rPr lang="zh-CN" altLang="zh-CN" sz="2400" dirty="0"/>
              <a:t>NameNode</a:t>
            </a:r>
            <a:r>
              <a:rPr lang="zh-CN" sz="2400" dirty="0"/>
              <a:t>的</a:t>
            </a:r>
            <a:r>
              <a:rPr lang="zh-CN" altLang="zh-CN" sz="2400" dirty="0" smtClean="0"/>
              <a:t>edit</a:t>
            </a:r>
            <a:r>
              <a:rPr lang="en-US" altLang="zh-CN" sz="2400" dirty="0" smtClean="0"/>
              <a:t>s</a:t>
            </a:r>
            <a:r>
              <a:rPr lang="zh-CN" altLang="zh-CN" sz="2400" dirty="0" smtClean="0"/>
              <a:t>.</a:t>
            </a:r>
            <a:endParaRPr lang="zh-CN" altLang="zh-CN" sz="2400" dirty="0"/>
          </a:p>
          <a:p>
            <a:r>
              <a:rPr lang="zh-CN" sz="2400" dirty="0"/>
              <a:t>默认在安装在</a:t>
            </a:r>
            <a:r>
              <a:rPr lang="zh-CN" altLang="zh-CN" sz="2400" dirty="0"/>
              <a:t>NameNode</a:t>
            </a:r>
            <a:r>
              <a:rPr lang="zh-CN" sz="2400" dirty="0"/>
              <a:t>节点上，但这样</a:t>
            </a:r>
            <a:r>
              <a:rPr lang="zh-CN" altLang="zh-CN" sz="2400" dirty="0"/>
              <a:t>...</a:t>
            </a:r>
            <a:r>
              <a:rPr lang="zh-CN" sz="2400" dirty="0"/>
              <a:t>不安全！</a:t>
            </a:r>
            <a:endParaRPr lang="zh-CN" sz="2400" dirty="0"/>
          </a:p>
          <a:p>
            <a:endParaRPr lang="zh-CN" sz="2400" dirty="0"/>
          </a:p>
          <a:p>
            <a:endParaRPr lang="zh-CN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 noChangeArrowheads="1"/>
          </p:cNvSpPr>
          <p:nvPr>
            <p:ph type="title" idx="4294967295"/>
          </p:nvPr>
        </p:nvSpPr>
        <p:spPr>
          <a:xfrm>
            <a:off x="755650" y="1052513"/>
            <a:ext cx="7942263" cy="725487"/>
          </a:xfrm>
        </p:spPr>
        <p:txBody>
          <a:bodyPr anchor="ctr">
            <a:normAutofit fontScale="90000"/>
          </a:bodyPr>
          <a:lstStyle/>
          <a:p>
            <a:pPr eaLnBrk="1" hangingPunct="1"/>
            <a:r>
              <a:rPr lang="en-US" altLang="zh-CN"/>
              <a:t>Hadoop</a:t>
            </a:r>
            <a:r>
              <a:rPr lang="zh-CN" altLang="en-US"/>
              <a:t>集群的物理分布</a:t>
            </a:r>
            <a:endParaRPr lang="zh-CN" altLang="en-US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57238" y="1919288"/>
            <a:ext cx="7704137" cy="450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PRESENTER_DUMMYTAG" val="&lt;DummyForForceWrite&gt;&lt;/DummyForForceWrite&gt;"/>
</p:tagLst>
</file>

<file path=ppt/tags/tag2.xml><?xml version="1.0" encoding="utf-8"?>
<p:tagLst xmlns:p="http://schemas.openxmlformats.org/presentationml/2006/main">
  <p:tag name="PRESENTER_DUMMYTAG" val="&lt;DummyForForceWrite&gt;&lt;/DummyForForceWrite&gt;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1853</Words>
  <Application>WPS 演示</Application>
  <PresentationFormat>全屏显示(4:3)</PresentationFormat>
  <Paragraphs>90</Paragraphs>
  <Slides>10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黑体</vt:lpstr>
      <vt:lpstr>PMingLiU</vt:lpstr>
      <vt:lpstr>MingLiU-ExtB</vt:lpstr>
      <vt:lpstr>Verdana</vt:lpstr>
      <vt:lpstr>微软雅黑</vt:lpstr>
      <vt:lpstr>Arial Unicode MS</vt:lpstr>
      <vt:lpstr>Calibri</vt:lpstr>
      <vt:lpstr>Office 主题</vt:lpstr>
      <vt:lpstr> 第三部分 分布式文件系统HDFS：1-HDFS概述</vt:lpstr>
      <vt:lpstr>Distributed File System</vt:lpstr>
      <vt:lpstr>HDFS的架构</vt:lpstr>
      <vt:lpstr>PowerPoint 演示文稿</vt:lpstr>
      <vt:lpstr>PowerPoint 演示文稿</vt:lpstr>
      <vt:lpstr>Namenode</vt:lpstr>
      <vt:lpstr>Datanode</vt:lpstr>
      <vt:lpstr>SecondaryNameNode</vt:lpstr>
      <vt:lpstr>Hadoop集群的物理分布</vt:lpstr>
      <vt:lpstr>单节点物理结构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zhaozheng</dc:creator>
  <cp:lastModifiedBy>Wxyst</cp:lastModifiedBy>
  <cp:revision>126</cp:revision>
  <dcterms:created xsi:type="dcterms:W3CDTF">2009-09-29T02:37:00Z</dcterms:created>
  <dcterms:modified xsi:type="dcterms:W3CDTF">2021-10-31T01:26:20Z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2052-11.3.0.9221</vt:lpwstr>
  </property>
</Properties>
</file>