
<file path=[Content_Types].xml><?xml version="1.0" encoding="utf-8"?>
<Types xmlns="http://schemas.openxmlformats.org/package/2006/content-types">
  <Default Extension="gif" ContentType="image/gif"/>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8"/>
  </p:handoutMasterIdLst>
  <p:sldIdLst>
    <p:sldId id="256" r:id="rId3"/>
    <p:sldId id="330" r:id="rId5"/>
    <p:sldId id="326" r:id="rId6"/>
    <p:sldId id="285" r:id="rId7"/>
    <p:sldId id="327" r:id="rId8"/>
    <p:sldId id="290" r:id="rId9"/>
    <p:sldId id="288" r:id="rId10"/>
    <p:sldId id="289" r:id="rId11"/>
    <p:sldId id="291" r:id="rId12"/>
    <p:sldId id="328" r:id="rId13"/>
    <p:sldId id="303" r:id="rId14"/>
    <p:sldId id="329" r:id="rId15"/>
    <p:sldId id="331" r:id="rId16"/>
    <p:sldId id="332"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00" autoAdjust="0"/>
    <p:restoredTop sz="82508" autoAdjust="0"/>
  </p:normalViewPr>
  <p:slideViewPr>
    <p:cSldViewPr>
      <p:cViewPr>
        <p:scale>
          <a:sx n="75" d="100"/>
          <a:sy n="75" d="100"/>
        </p:scale>
        <p:origin x="-1362" y="-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32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F5D9449-5C10-4CB6-B39A-DDEA4D07848F}"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7125A9B-2F01-4C19-B471-EF4055D01C87}"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A839AE-543A-4EF4-B4FC-ECD979EAA6E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D7378F-CF23-4BA3-949F-1F4BFB3CB3A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1D7378F-CF23-4BA3-949F-1F4BFB3CB3A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D7378F-CF23-4BA3-949F-1F4BFB3CB3A2}"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D7378F-CF23-4BA3-949F-1F4BFB3CB3A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Hadoop1</a:t>
            </a:r>
            <a:r>
              <a:rPr lang="zh-CN" altLang="en-US" dirty="0" smtClean="0"/>
              <a:t>里头</a:t>
            </a:r>
            <a:r>
              <a:rPr lang="en-US" altLang="zh-CN" dirty="0" err="1" smtClean="0"/>
              <a:t>mr</a:t>
            </a:r>
            <a:r>
              <a:rPr lang="zh-CN" altLang="en-US" dirty="0" smtClean="0"/>
              <a:t>直接构建在</a:t>
            </a:r>
            <a:r>
              <a:rPr lang="en-US" altLang="zh-CN" dirty="0" err="1" smtClean="0"/>
              <a:t>hdfs</a:t>
            </a:r>
            <a:r>
              <a:rPr lang="zh-CN" altLang="en-US" dirty="0" smtClean="0"/>
              <a:t>之上，两者紧密结合。故</a:t>
            </a:r>
            <a:r>
              <a:rPr lang="en-US" altLang="zh-CN" dirty="0" smtClean="0"/>
              <a:t>hadoop1</a:t>
            </a:r>
            <a:r>
              <a:rPr lang="zh-CN" altLang="en-US" dirty="0" smtClean="0"/>
              <a:t>里头仅支持</a:t>
            </a:r>
            <a:r>
              <a:rPr lang="en-US" altLang="zh-CN" dirty="0" err="1" smtClean="0"/>
              <a:t>mr</a:t>
            </a:r>
            <a:r>
              <a:rPr lang="zh-CN" altLang="en-US" dirty="0" smtClean="0"/>
              <a:t>这一种数据处理框架</a:t>
            </a:r>
            <a:endParaRPr lang="en-US" altLang="zh-CN" dirty="0" smtClean="0"/>
          </a:p>
          <a:p>
            <a:r>
              <a:rPr lang="en-US" altLang="zh-CN" dirty="0" smtClean="0"/>
              <a:t>Hadoop2</a:t>
            </a:r>
            <a:r>
              <a:rPr lang="zh-CN" altLang="en-US" dirty="0" smtClean="0"/>
              <a:t>是构建在</a:t>
            </a:r>
            <a:r>
              <a:rPr lang="en-US" altLang="zh-CN" dirty="0" smtClean="0"/>
              <a:t>yarn</a:t>
            </a:r>
            <a:r>
              <a:rPr lang="zh-CN" altLang="en-US" dirty="0" smtClean="0"/>
              <a:t>之上的，</a:t>
            </a:r>
            <a:r>
              <a:rPr lang="en-US" altLang="zh-CN" dirty="0" smtClean="0"/>
              <a:t>yarn</a:t>
            </a:r>
            <a:r>
              <a:rPr lang="zh-CN" altLang="en-US" dirty="0" smtClean="0"/>
              <a:t>是另一种</a:t>
            </a:r>
            <a:r>
              <a:rPr lang="zh-CN" altLang="en-US" sz="1200" b="0" i="0" kern="1200" dirty="0" smtClean="0">
                <a:solidFill>
                  <a:schemeClr val="tx1"/>
                </a:solidFill>
                <a:effectLst/>
                <a:latin typeface="+mn-lt"/>
                <a:ea typeface="+mn-ea"/>
                <a:cs typeface="+mn-cs"/>
              </a:rPr>
              <a:t>分布式的资源管理系统，是从</a:t>
            </a:r>
            <a:r>
              <a:rPr lang="en-US" altLang="zh-CN" sz="1200" b="0" i="0" kern="1200" dirty="0" smtClean="0">
                <a:solidFill>
                  <a:schemeClr val="tx1"/>
                </a:solidFill>
                <a:effectLst/>
                <a:latin typeface="+mn-lt"/>
                <a:ea typeface="+mn-ea"/>
                <a:cs typeface="+mn-cs"/>
              </a:rPr>
              <a:t>MRv1</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MapReduce</a:t>
            </a:r>
            <a:r>
              <a:rPr lang="en-US" altLang="zh-CN" sz="1200" b="0" i="0" kern="1200" dirty="0" smtClean="0">
                <a:solidFill>
                  <a:schemeClr val="tx1"/>
                </a:solidFill>
                <a:effectLst/>
                <a:latin typeface="+mn-lt"/>
                <a:ea typeface="+mn-ea"/>
                <a:cs typeface="+mn-cs"/>
              </a:rPr>
              <a:t> Version1.0</a:t>
            </a:r>
            <a:r>
              <a:rPr lang="zh-CN" altLang="en-US" sz="1200" b="0" i="0" kern="1200" dirty="0" smtClean="0">
                <a:solidFill>
                  <a:schemeClr val="tx1"/>
                </a:solidFill>
                <a:effectLst/>
                <a:latin typeface="+mn-lt"/>
                <a:ea typeface="+mn-ea"/>
                <a:cs typeface="+mn-cs"/>
              </a:rPr>
              <a:t>）中抽取公共模块（主要是和</a:t>
            </a:r>
            <a:r>
              <a:rPr lang="en-US" altLang="zh-CN" sz="1200" b="0" i="0" kern="1200" dirty="0" err="1" smtClean="0">
                <a:solidFill>
                  <a:schemeClr val="tx1"/>
                </a:solidFill>
                <a:effectLst/>
                <a:latin typeface="+mn-lt"/>
                <a:ea typeface="+mn-ea"/>
                <a:cs typeface="+mn-cs"/>
              </a:rPr>
              <a:t>hdfs</a:t>
            </a:r>
            <a:r>
              <a:rPr lang="zh-CN" altLang="en-US" sz="1200" b="0" i="0" kern="1200" dirty="0" smtClean="0">
                <a:solidFill>
                  <a:schemeClr val="tx1"/>
                </a:solidFill>
                <a:effectLst/>
                <a:latin typeface="+mn-lt"/>
                <a:ea typeface="+mn-ea"/>
                <a:cs typeface="+mn-cs"/>
              </a:rPr>
              <a:t>交互的内容），并进行优化后形成的，</a:t>
            </a:r>
            <a:r>
              <a:rPr lang="en-US" altLang="zh-CN" sz="1200" b="0" i="0" kern="1200" dirty="0" smtClean="0">
                <a:solidFill>
                  <a:schemeClr val="tx1"/>
                </a:solidFill>
                <a:effectLst/>
                <a:latin typeface="+mn-lt"/>
                <a:ea typeface="+mn-ea"/>
                <a:cs typeface="+mn-cs"/>
              </a:rPr>
              <a:t>yarn</a:t>
            </a:r>
            <a:r>
              <a:rPr lang="zh-CN" altLang="en-US" sz="1200" b="0" i="0" kern="1200" dirty="0" smtClean="0">
                <a:solidFill>
                  <a:schemeClr val="tx1"/>
                </a:solidFill>
                <a:effectLst/>
                <a:latin typeface="+mn-lt"/>
                <a:ea typeface="+mn-ea"/>
                <a:cs typeface="+mn-cs"/>
              </a:rPr>
              <a:t>不仅支持</a:t>
            </a:r>
            <a:r>
              <a:rPr lang="en-US" altLang="zh-CN" sz="1200" b="0" i="0" kern="1200" dirty="0" err="1" smtClean="0">
                <a:solidFill>
                  <a:schemeClr val="tx1"/>
                </a:solidFill>
                <a:effectLst/>
                <a:latin typeface="+mn-lt"/>
                <a:ea typeface="+mn-ea"/>
                <a:cs typeface="+mn-cs"/>
              </a:rPr>
              <a:t>mr</a:t>
            </a:r>
            <a:r>
              <a:rPr lang="zh-CN" altLang="en-US" sz="1200" b="0" i="0" kern="1200" dirty="0" smtClean="0">
                <a:solidFill>
                  <a:schemeClr val="tx1"/>
                </a:solidFill>
                <a:effectLst/>
                <a:latin typeface="+mn-lt"/>
                <a:ea typeface="+mn-ea"/>
                <a:cs typeface="+mn-cs"/>
              </a:rPr>
              <a:t>这一种数据处理框架，还支持如</a:t>
            </a:r>
            <a:r>
              <a:rPr lang="en-US" altLang="zh-CN" sz="1200" b="0" i="0" kern="1200" dirty="0" smtClean="0">
                <a:solidFill>
                  <a:schemeClr val="tx1"/>
                </a:solidFill>
                <a:effectLst/>
                <a:latin typeface="+mn-lt"/>
                <a:ea typeface="+mn-ea"/>
                <a:cs typeface="+mn-cs"/>
              </a:rPr>
              <a:t>spark</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storm</a:t>
            </a:r>
            <a:r>
              <a:rPr lang="zh-CN" altLang="en-US" sz="1200" b="0" i="0" kern="1200" dirty="0" smtClean="0">
                <a:solidFill>
                  <a:schemeClr val="tx1"/>
                </a:solidFill>
                <a:effectLst/>
                <a:latin typeface="+mn-lt"/>
                <a:ea typeface="+mn-ea"/>
                <a:cs typeface="+mn-cs"/>
              </a:rPr>
              <a:t>等数据处理框架。</a:t>
            </a:r>
            <a:endParaRPr lang="en-US" altLang="zh-CN" dirty="0" smtClean="0"/>
          </a:p>
          <a:p>
            <a:r>
              <a:rPr lang="en-US" altLang="zh-CN" dirty="0" smtClean="0"/>
              <a:t>Yarn</a:t>
            </a:r>
            <a:r>
              <a:rPr lang="zh-CN" altLang="en-US" dirty="0" smtClean="0"/>
              <a:t>相关文献：</a:t>
            </a:r>
            <a:r>
              <a:rPr lang="en-US" altLang="zh-CN" dirty="0" smtClean="0"/>
              <a:t>http://www.aboutyun.com/thread-7678-1-1.html</a:t>
            </a:r>
            <a:endParaRPr lang="zh-CN" altLang="en-US" dirty="0"/>
          </a:p>
        </p:txBody>
      </p:sp>
      <p:sp>
        <p:nvSpPr>
          <p:cNvPr id="4" name="灯片编号占位符 3"/>
          <p:cNvSpPr>
            <a:spLocks noGrp="1"/>
          </p:cNvSpPr>
          <p:nvPr>
            <p:ph type="sldNum" sz="quarter" idx="10"/>
          </p:nvPr>
        </p:nvSpPr>
        <p:spPr/>
        <p:txBody>
          <a:bodyPr/>
          <a:lstStyle/>
          <a:p>
            <a:fld id="{21D7378F-CF23-4BA3-949F-1F4BFB3CB3A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MRv1</a:t>
            </a:r>
            <a:r>
              <a:rPr lang="zh-CN" altLang="en-US" dirty="0" smtClean="0"/>
              <a:t>里头</a:t>
            </a:r>
            <a:r>
              <a:rPr lang="en-US" altLang="zh-CN" dirty="0" err="1" smtClean="0"/>
              <a:t>JobTracker</a:t>
            </a:r>
            <a:r>
              <a:rPr lang="zh-CN" altLang="en-US" dirty="0" smtClean="0"/>
              <a:t>和</a:t>
            </a:r>
            <a:r>
              <a:rPr lang="en-US" altLang="zh-CN" dirty="0" err="1" smtClean="0"/>
              <a:t>TaskTrancker</a:t>
            </a:r>
            <a:r>
              <a:rPr lang="zh-CN" altLang="en-US" dirty="0" smtClean="0"/>
              <a:t>是主从结构，并且是一对多的存在。</a:t>
            </a:r>
            <a:endParaRPr lang="en-US" altLang="zh-CN" dirty="0" smtClean="0"/>
          </a:p>
          <a:p>
            <a:r>
              <a:rPr lang="zh-CN" altLang="en-US" dirty="0" smtClean="0"/>
              <a:t>其中</a:t>
            </a:r>
            <a:r>
              <a:rPr lang="en-US" altLang="zh-CN" dirty="0" err="1" smtClean="0"/>
              <a:t>JobTracker</a:t>
            </a:r>
            <a:r>
              <a:rPr lang="zh-CN" altLang="en-US" dirty="0" smtClean="0"/>
              <a:t>分配、管理、监控任务的执行；而</a:t>
            </a:r>
            <a:r>
              <a:rPr lang="en-US" altLang="zh-CN" dirty="0" err="1" smtClean="0"/>
              <a:t>TaskTracker</a:t>
            </a:r>
            <a:r>
              <a:rPr lang="zh-CN" altLang="en-US" dirty="0" smtClean="0"/>
              <a:t>则是具体执行任务的部分。</a:t>
            </a:r>
            <a:endParaRPr lang="en-US" altLang="zh-CN" dirty="0" smtClean="0"/>
          </a:p>
          <a:p>
            <a:r>
              <a:rPr lang="en-US" altLang="zh-CN" dirty="0" err="1" smtClean="0"/>
              <a:t>TaskTracker</a:t>
            </a:r>
            <a:r>
              <a:rPr lang="zh-CN" altLang="en-US" dirty="0" smtClean="0"/>
              <a:t>执行的任务分为：</a:t>
            </a:r>
            <a:r>
              <a:rPr lang="en-US" altLang="zh-CN" dirty="0" smtClean="0"/>
              <a:t>Mapper</a:t>
            </a:r>
            <a:r>
              <a:rPr lang="zh-CN" altLang="en-US" dirty="0" smtClean="0"/>
              <a:t>用来分解任务，</a:t>
            </a:r>
            <a:r>
              <a:rPr lang="en-US" altLang="zh-CN" dirty="0" smtClean="0"/>
              <a:t>Reducer</a:t>
            </a:r>
            <a:r>
              <a:rPr lang="zh-CN" altLang="en-US" dirty="0" smtClean="0"/>
              <a:t>用来汇总结果</a:t>
            </a:r>
            <a:endParaRPr lang="en-US" altLang="zh-CN" dirty="0" smtClean="0"/>
          </a:p>
          <a:p>
            <a:r>
              <a:rPr lang="en-US" altLang="zh-CN" dirty="0" smtClean="0"/>
              <a:t>Mapper</a:t>
            </a:r>
            <a:r>
              <a:rPr lang="zh-CN" altLang="en-US" dirty="0" smtClean="0"/>
              <a:t>这里通常会有多台服务器共同进行分解，</a:t>
            </a:r>
            <a:r>
              <a:rPr lang="en-US" altLang="zh-CN" dirty="0" smtClean="0"/>
              <a:t>reducer</a:t>
            </a:r>
            <a:r>
              <a:rPr lang="zh-CN" altLang="en-US" dirty="0" smtClean="0"/>
              <a:t>则根据情况而定。</a:t>
            </a:r>
            <a:endParaRPr lang="en-US" altLang="zh-CN" dirty="0" smtClean="0"/>
          </a:p>
          <a:p>
            <a:r>
              <a:rPr lang="zh-CN" altLang="en-US" dirty="0" smtClean="0"/>
              <a:t>如：大数据求和，</a:t>
            </a:r>
            <a:r>
              <a:rPr lang="en-US" altLang="zh-CN" dirty="0" smtClean="0"/>
              <a:t>map</a:t>
            </a:r>
            <a:r>
              <a:rPr lang="zh-CN" altLang="en-US" dirty="0" smtClean="0"/>
              <a:t>的任务是将数据从每台子机的文件或者数据库中分解出数据，并排序。</a:t>
            </a:r>
            <a:r>
              <a:rPr lang="en-US" altLang="zh-CN" dirty="0" smtClean="0"/>
              <a:t>Reducer</a:t>
            </a:r>
            <a:r>
              <a:rPr lang="zh-CN" altLang="en-US" dirty="0" smtClean="0"/>
              <a:t>的任务是对所有子机数据进行汇总求和。</a:t>
            </a:r>
            <a:endParaRPr lang="en-US" altLang="zh-CN" dirty="0" smtClean="0"/>
          </a:p>
          <a:p>
            <a:r>
              <a:rPr lang="zh-CN" altLang="en-US" dirty="0" smtClean="0"/>
              <a:t>原则：为了达到高效，数据在哪里存储，处理程序就在哪里执行。说白了就是一台主机上同时存在这</a:t>
            </a:r>
            <a:r>
              <a:rPr lang="en-US" altLang="zh-CN" dirty="0" err="1" smtClean="0"/>
              <a:t>datanode</a:t>
            </a:r>
            <a:r>
              <a:rPr lang="zh-CN" altLang="en-US" dirty="0" smtClean="0"/>
              <a:t>和</a:t>
            </a:r>
            <a:r>
              <a:rPr lang="en-US" altLang="zh-CN" dirty="0" err="1" smtClean="0"/>
              <a:t>taskTracker</a:t>
            </a:r>
            <a:r>
              <a:rPr lang="zh-CN" altLang="en-US" dirty="0" smtClean="0"/>
              <a:t>，</a:t>
            </a:r>
            <a:r>
              <a:rPr lang="en-US" altLang="zh-CN" dirty="0" err="1" smtClean="0"/>
              <a:t>mapper</a:t>
            </a:r>
            <a:r>
              <a:rPr lang="zh-CN" altLang="en-US" dirty="0" smtClean="0"/>
              <a:t>一般优先从本机的</a:t>
            </a:r>
            <a:r>
              <a:rPr lang="en-US" altLang="zh-CN" dirty="0" err="1" smtClean="0"/>
              <a:t>datanode</a:t>
            </a:r>
            <a:r>
              <a:rPr lang="zh-CN" altLang="en-US" dirty="0" smtClean="0"/>
              <a:t>中获取数据来分解</a:t>
            </a:r>
            <a:endParaRPr lang="zh-CN" altLang="en-US" dirty="0"/>
          </a:p>
        </p:txBody>
      </p:sp>
      <p:sp>
        <p:nvSpPr>
          <p:cNvPr id="4" name="灯片编号占位符 3"/>
          <p:cNvSpPr>
            <a:spLocks noGrp="1"/>
          </p:cNvSpPr>
          <p:nvPr>
            <p:ph type="sldNum" sz="quarter" idx="10"/>
          </p:nvPr>
        </p:nvSpPr>
        <p:spPr/>
        <p:txBody>
          <a:bodyPr/>
          <a:lstStyle/>
          <a:p>
            <a:fld id="{21D7378F-CF23-4BA3-949F-1F4BFB3CB3A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扩展性受限：一个</a:t>
            </a:r>
            <a:r>
              <a:rPr lang="en-US" altLang="zh-CN" dirty="0" err="1" smtClean="0"/>
              <a:t>namenode</a:t>
            </a:r>
            <a:r>
              <a:rPr lang="zh-CN" altLang="en-US" dirty="0" smtClean="0"/>
              <a:t>最多只能管理</a:t>
            </a:r>
            <a:r>
              <a:rPr lang="en-US" altLang="zh-CN" dirty="0" smtClean="0"/>
              <a:t>4000</a:t>
            </a:r>
            <a:r>
              <a:rPr lang="zh-CN" altLang="en-US" dirty="0" smtClean="0"/>
              <a:t>个</a:t>
            </a:r>
            <a:r>
              <a:rPr lang="en-US" altLang="zh-CN" dirty="0" err="1" smtClean="0"/>
              <a:t>datanode</a:t>
            </a:r>
            <a:r>
              <a:rPr lang="zh-CN" altLang="en-US" dirty="0" smtClean="0"/>
              <a:t>，</a:t>
            </a:r>
            <a:r>
              <a:rPr lang="en-US" altLang="zh-CN" dirty="0" err="1" smtClean="0"/>
              <a:t>jobtracker</a:t>
            </a:r>
            <a:r>
              <a:rPr lang="zh-CN" altLang="en-US" dirty="0" smtClean="0"/>
              <a:t>管理的子</a:t>
            </a:r>
            <a:r>
              <a:rPr lang="en-US" altLang="zh-CN" dirty="0" err="1" smtClean="0"/>
              <a:t>tasktracker</a:t>
            </a:r>
            <a:r>
              <a:rPr lang="zh-CN" altLang="en-US" dirty="0" smtClean="0"/>
              <a:t>也是有限的。这就直接限制了</a:t>
            </a:r>
            <a:r>
              <a:rPr lang="en-US" altLang="zh-CN" dirty="0" smtClean="0"/>
              <a:t>hadoop1</a:t>
            </a:r>
            <a:r>
              <a:rPr lang="zh-CN" altLang="en-US" dirty="0" smtClean="0"/>
              <a:t>的最大处理能力</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err="1" smtClean="0">
                <a:solidFill>
                  <a:srgbClr val="000000"/>
                </a:solidFill>
                <a:latin typeface="Times New Roman" panose="02020603050405020304" pitchFamily="18" charset="0"/>
                <a:cs typeface="Times New Roman" panose="02020603050405020304" pitchFamily="18" charset="0"/>
              </a:rPr>
              <a:t>多计算框架各自为战</a:t>
            </a:r>
            <a:r>
              <a:rPr lang="zh-CN" altLang="en-US" sz="1200" dirty="0" smtClean="0">
                <a:solidFill>
                  <a:srgbClr val="000000"/>
                </a:solidFill>
                <a:latin typeface="Times New Roman" panose="02020603050405020304" pitchFamily="18" charset="0"/>
                <a:cs typeface="Times New Roman" panose="02020603050405020304" pitchFamily="18" charset="0"/>
              </a:rPr>
              <a:t>，</a:t>
            </a:r>
            <a:r>
              <a:rPr lang="en-US" altLang="zh-CN" sz="1200" dirty="0" err="1" smtClean="0">
                <a:solidFill>
                  <a:srgbClr val="000000"/>
                </a:solidFill>
                <a:latin typeface="Times New Roman" panose="02020603050405020304" pitchFamily="18" charset="0"/>
                <a:cs typeface="Times New Roman" panose="02020603050405020304" pitchFamily="18" charset="0"/>
              </a:rPr>
              <a:t>数据共享困难</a:t>
            </a:r>
            <a:r>
              <a:rPr lang="zh-CN" altLang="en-US" sz="1200" dirty="0" smtClean="0">
                <a:solidFill>
                  <a:schemeClr val="tx1"/>
                </a:solidFill>
                <a:latin typeface="+mn-lt"/>
                <a:cs typeface="+mn-cs"/>
              </a:rPr>
              <a:t>：在</a:t>
            </a:r>
            <a:r>
              <a:rPr lang="en-US" altLang="zh-CN" sz="1200" dirty="0" smtClean="0">
                <a:solidFill>
                  <a:schemeClr val="tx1"/>
                </a:solidFill>
                <a:latin typeface="+mn-lt"/>
                <a:cs typeface="+mn-cs"/>
              </a:rPr>
              <a:t>yarn</a:t>
            </a:r>
            <a:r>
              <a:rPr lang="zh-CN" altLang="en-US" sz="1200" dirty="0" smtClean="0">
                <a:solidFill>
                  <a:schemeClr val="tx1"/>
                </a:solidFill>
                <a:latin typeface="+mn-lt"/>
                <a:cs typeface="+mn-cs"/>
              </a:rPr>
              <a:t>出来之前</a:t>
            </a:r>
            <a:r>
              <a:rPr lang="en-US" altLang="zh-CN" sz="1200" dirty="0" err="1" smtClean="0">
                <a:solidFill>
                  <a:schemeClr val="tx1"/>
                </a:solidFill>
                <a:latin typeface="+mn-lt"/>
                <a:cs typeface="+mn-cs"/>
              </a:rPr>
              <a:t>hadoop</a:t>
            </a:r>
            <a:r>
              <a:rPr lang="zh-CN" altLang="en-US" sz="1200" dirty="0" smtClean="0">
                <a:solidFill>
                  <a:schemeClr val="tx1"/>
                </a:solidFill>
                <a:latin typeface="+mn-lt"/>
                <a:cs typeface="+mn-cs"/>
              </a:rPr>
              <a:t>不兼容其他的计算框架。而</a:t>
            </a:r>
            <a:r>
              <a:rPr lang="en-US" altLang="zh-CN" sz="1200" dirty="0" smtClean="0">
                <a:solidFill>
                  <a:schemeClr val="tx1"/>
                </a:solidFill>
                <a:latin typeface="+mn-lt"/>
                <a:cs typeface="+mn-cs"/>
              </a:rPr>
              <a:t>storm</a:t>
            </a:r>
            <a:r>
              <a:rPr lang="zh-CN" altLang="en-US" sz="1200" dirty="0" smtClean="0">
                <a:solidFill>
                  <a:schemeClr val="tx1"/>
                </a:solidFill>
                <a:latin typeface="+mn-lt"/>
                <a:cs typeface="+mn-cs"/>
              </a:rPr>
              <a:t>和</a:t>
            </a:r>
            <a:r>
              <a:rPr lang="en-US" altLang="zh-CN" sz="1200" dirty="0" smtClean="0">
                <a:solidFill>
                  <a:schemeClr val="tx1"/>
                </a:solidFill>
                <a:latin typeface="+mn-lt"/>
                <a:cs typeface="+mn-cs"/>
              </a:rPr>
              <a:t>spark</a:t>
            </a:r>
            <a:r>
              <a:rPr lang="zh-CN" altLang="en-US" sz="1200" dirty="0" smtClean="0">
                <a:solidFill>
                  <a:schemeClr val="tx1"/>
                </a:solidFill>
                <a:latin typeface="+mn-lt"/>
                <a:cs typeface="+mn-cs"/>
              </a:rPr>
              <a:t>的数据来源通常会是</a:t>
            </a:r>
            <a:r>
              <a:rPr lang="en-US" altLang="zh-CN" sz="1200" dirty="0" err="1" smtClean="0">
                <a:solidFill>
                  <a:schemeClr val="tx1"/>
                </a:solidFill>
                <a:latin typeface="+mn-lt"/>
                <a:cs typeface="+mn-cs"/>
              </a:rPr>
              <a:t>mongdb</a:t>
            </a:r>
            <a:r>
              <a:rPr lang="zh-CN" altLang="en-US" sz="1200" dirty="0" smtClean="0">
                <a:solidFill>
                  <a:schemeClr val="tx1"/>
                </a:solidFill>
                <a:latin typeface="+mn-lt"/>
                <a:cs typeface="+mn-cs"/>
              </a:rPr>
              <a:t>或是其他的</a:t>
            </a:r>
            <a:r>
              <a:rPr lang="en-US" altLang="zh-CN" sz="1200" dirty="0" err="1" smtClean="0">
                <a:solidFill>
                  <a:schemeClr val="tx1"/>
                </a:solidFill>
                <a:latin typeface="+mn-lt"/>
                <a:cs typeface="+mn-cs"/>
              </a:rPr>
              <a:t>nosql</a:t>
            </a:r>
            <a:r>
              <a:rPr lang="zh-CN" altLang="en-US" sz="1200" dirty="0" smtClean="0">
                <a:solidFill>
                  <a:schemeClr val="tx1"/>
                </a:solidFill>
                <a:latin typeface="+mn-lt"/>
                <a:cs typeface="+mn-cs"/>
              </a:rPr>
              <a:t>数据库。</a:t>
            </a:r>
            <a:endParaRPr lang="en-US" altLang="zh-CN" sz="1200" dirty="0" smtClean="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21D7378F-CF23-4BA3-949F-1F4BFB3CB3A2}"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t>MRv2</a:t>
            </a:r>
            <a:r>
              <a:rPr lang="zh-CN" altLang="en-US" dirty="0" smtClean="0"/>
              <a:t>的两个重要组成部分：</a:t>
            </a:r>
            <a:r>
              <a:rPr lang="en-US" altLang="zh-CN" dirty="0" err="1" smtClean="0"/>
              <a:t>ResourceManager</a:t>
            </a:r>
            <a:r>
              <a:rPr lang="zh-CN" altLang="en-US" dirty="0" smtClean="0"/>
              <a:t>、</a:t>
            </a:r>
            <a:r>
              <a:rPr lang="en-US" altLang="zh-CN" dirty="0" err="1" smtClean="0"/>
              <a:t>NodeManager</a:t>
            </a:r>
            <a:r>
              <a:rPr lang="zh-CN" altLang="en-US" dirty="0" smtClean="0"/>
              <a:t>。也是主从结构</a:t>
            </a:r>
            <a:endParaRPr lang="en-US" altLang="zh-CN" dirty="0" smtClean="0"/>
          </a:p>
        </p:txBody>
      </p:sp>
      <p:sp>
        <p:nvSpPr>
          <p:cNvPr id="4" name="灯片编号占位符 3"/>
          <p:cNvSpPr>
            <a:spLocks noGrp="1"/>
          </p:cNvSpPr>
          <p:nvPr>
            <p:ph type="sldNum" sz="quarter" idx="10"/>
          </p:nvPr>
        </p:nvSpPr>
        <p:spPr/>
        <p:txBody>
          <a:bodyPr/>
          <a:lstStyle/>
          <a:p>
            <a:fld id="{21D7378F-CF23-4BA3-949F-1F4BFB3CB3A2}"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b="0" dirty="0" smtClean="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21D7378F-CF23-4BA3-949F-1F4BFB3CB3A2}"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分布式编程</a:t>
            </a:r>
            <a:r>
              <a:rPr lang="zh-CN" altLang="en-US" smtClean="0"/>
              <a:t>是非常复杂的</a:t>
            </a:r>
            <a:r>
              <a:rPr lang="zh-CN" altLang="en-US" dirty="0" smtClean="0"/>
              <a:t>事情，</a:t>
            </a:r>
            <a:r>
              <a:rPr lang="en-US" altLang="zh-CN" dirty="0" err="1" smtClean="0"/>
              <a:t>mapreducer</a:t>
            </a:r>
            <a:r>
              <a:rPr lang="zh-CN" altLang="en-US" dirty="0" smtClean="0"/>
              <a:t>帮我们做了极大的简化，让程序猿只需要编写分解和汇总的算法即可完成分布式计算。这也是为什么</a:t>
            </a:r>
            <a:r>
              <a:rPr lang="en-US" altLang="zh-CN" dirty="0" err="1" smtClean="0"/>
              <a:t>mapreduce</a:t>
            </a:r>
            <a:r>
              <a:rPr lang="zh-CN" altLang="en-US" dirty="0" smtClean="0"/>
              <a:t>这么火的原因。</a:t>
            </a:r>
            <a:r>
              <a:rPr lang="en-US" altLang="zh-CN" dirty="0" smtClean="0"/>
              <a:t>Hadoop</a:t>
            </a:r>
            <a:r>
              <a:rPr lang="zh-CN" altLang="en-US" dirty="0" smtClean="0"/>
              <a:t>的</a:t>
            </a:r>
            <a:r>
              <a:rPr lang="en-US" altLang="zh-CN" dirty="0" err="1" smtClean="0"/>
              <a:t>mapreducer</a:t>
            </a:r>
            <a:r>
              <a:rPr lang="zh-CN" altLang="en-US" dirty="0" smtClean="0"/>
              <a:t>最早源于</a:t>
            </a:r>
            <a:r>
              <a:rPr lang="en-US" altLang="zh-CN" dirty="0" smtClean="0"/>
              <a:t>google</a:t>
            </a:r>
            <a:r>
              <a:rPr lang="zh-CN" altLang="en-US" dirty="0" smtClean="0"/>
              <a:t>的一个开源项目</a:t>
            </a:r>
            <a:endParaRPr lang="zh-CN" altLang="en-US" dirty="0"/>
          </a:p>
        </p:txBody>
      </p:sp>
      <p:sp>
        <p:nvSpPr>
          <p:cNvPr id="4" name="灯片编号占位符 3"/>
          <p:cNvSpPr>
            <a:spLocks noGrp="1"/>
          </p:cNvSpPr>
          <p:nvPr>
            <p:ph type="sldNum" sz="quarter" idx="10"/>
          </p:nvPr>
        </p:nvSpPr>
        <p:spPr/>
        <p:txBody>
          <a:bodyPr/>
          <a:lstStyle/>
          <a:p>
            <a:fld id="{21D7378F-CF23-4BA3-949F-1F4BFB3CB3A2}"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、因为</a:t>
            </a:r>
            <a:r>
              <a:rPr lang="en-US" altLang="zh-CN" dirty="0" smtClean="0"/>
              <a:t>map</a:t>
            </a:r>
            <a:r>
              <a:rPr lang="zh-CN" altLang="en-US" dirty="0" smtClean="0"/>
              <a:t>和</a:t>
            </a:r>
            <a:r>
              <a:rPr lang="en-US" altLang="zh-CN" dirty="0" smtClean="0"/>
              <a:t>reducer</a:t>
            </a:r>
            <a:r>
              <a:rPr lang="zh-CN" altLang="en-US" dirty="0" smtClean="0"/>
              <a:t>包括中间环节都需要读写磁盘。所以整个</a:t>
            </a:r>
            <a:r>
              <a:rPr lang="zh-CN" altLang="en-US" dirty="0" smtClean="0"/>
              <a:t>环节读写磁盘过于频繁。导致效率很低。特别是当文件小且多的时候</a:t>
            </a:r>
            <a:br>
              <a:rPr lang="en-US" altLang="zh-CN" dirty="0" smtClean="0"/>
            </a:br>
            <a:r>
              <a:rPr lang="en-US" altLang="zh-CN" dirty="0" smtClean="0"/>
              <a:t>2</a:t>
            </a:r>
            <a:r>
              <a:rPr lang="zh-CN" altLang="en-US" dirty="0" smtClean="0"/>
              <a:t>、为什么</a:t>
            </a:r>
            <a:r>
              <a:rPr lang="en-US" altLang="zh-CN" dirty="0" err="1" smtClean="0"/>
              <a:t>mapreduce</a:t>
            </a:r>
            <a:r>
              <a:rPr lang="zh-CN" altLang="en-US" dirty="0" smtClean="0"/>
              <a:t>仅适合离线。什么是离线：这里的离线指的是离线分析系统，相对应的还有实时分析或在线分析系统。他们的区别是：</a:t>
            </a:r>
            <a:endParaRPr lang="en-US" altLang="zh-CN" dirty="0" smtClean="0"/>
          </a:p>
          <a:p>
            <a:r>
              <a:rPr lang="zh-CN" altLang="en-US" dirty="0" smtClean="0"/>
              <a:t>离线分析：离线的数据是固定的，数据量不会发生变化，所以分析出的结果不一定适应当下实事的变化。通常用于分析变化并不是太快的业务。如用户消费习惯，天气温度湿度等</a:t>
            </a:r>
            <a:endParaRPr lang="en-US" altLang="zh-CN" dirty="0" smtClean="0"/>
          </a:p>
          <a:p>
            <a:r>
              <a:rPr lang="zh-CN" altLang="en-US" dirty="0" smtClean="0"/>
              <a:t>在线分析：分析的数据是实时变化的，数据量往往异常庞大且不确定，分析的结果往往是最能直接反映当前情况，常见的有股市行情分析。</a:t>
            </a:r>
            <a:endParaRPr lang="en-US" altLang="zh-CN" dirty="0" smtClean="0"/>
          </a:p>
          <a:p>
            <a:r>
              <a:rPr lang="en-US" altLang="zh-CN" dirty="0" err="1" smtClean="0"/>
              <a:t>mapreducer</a:t>
            </a:r>
            <a:r>
              <a:rPr lang="zh-CN" altLang="en-US" dirty="0" smtClean="0"/>
              <a:t>的结构限制了它适合作离线批处理。</a:t>
            </a:r>
            <a:endParaRPr lang="en-US" altLang="zh-CN" dirty="0" smtClean="0"/>
          </a:p>
        </p:txBody>
      </p:sp>
      <p:sp>
        <p:nvSpPr>
          <p:cNvPr id="4" name="灯片编号占位符 3"/>
          <p:cNvSpPr>
            <a:spLocks noGrp="1"/>
          </p:cNvSpPr>
          <p:nvPr>
            <p:ph type="sldNum" sz="quarter" idx="10"/>
          </p:nvPr>
        </p:nvSpPr>
        <p:spPr/>
        <p:txBody>
          <a:bodyPr/>
          <a:lstStyle/>
          <a:p>
            <a:fld id="{21D7378F-CF23-4BA3-949F-1F4BFB3CB3A2}"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0000" lnSpcReduction="20000"/>
          </a:bodyPr>
          <a:lstStyle/>
          <a:p>
            <a:endParaRPr lang="zh-CN" altLang="en-US" dirty="0"/>
          </a:p>
        </p:txBody>
      </p:sp>
      <p:sp>
        <p:nvSpPr>
          <p:cNvPr id="4" name="灯片编号占位符 3"/>
          <p:cNvSpPr>
            <a:spLocks noGrp="1"/>
          </p:cNvSpPr>
          <p:nvPr>
            <p:ph type="sldNum" sz="quarter" idx="10"/>
          </p:nvPr>
        </p:nvSpPr>
        <p:spPr/>
        <p:txBody>
          <a:bodyPr/>
          <a:lstStyle/>
          <a:p>
            <a:fld id="{21D7378F-CF23-4BA3-949F-1F4BFB3CB3A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ctrTitle"/>
          </p:nvPr>
        </p:nvSpPr>
        <p:spPr>
          <a:xfrm>
            <a:off x="685800" y="2744793"/>
            <a:ext cx="7772400" cy="1470025"/>
          </a:xfrm>
        </p:spPr>
        <p:txBody>
          <a:bodyPr/>
          <a:lstStyle>
            <a:lvl1pPr>
              <a:defRPr>
                <a:latin typeface="黑体" panose="02010609060101010101" pitchFamily="2" charset="-122"/>
                <a:ea typeface="黑体" panose="02010609060101010101" pitchFamily="2" charset="-122"/>
              </a:defRPr>
            </a:lvl1pPr>
          </a:lstStyle>
          <a:p>
            <a:r>
              <a:rPr lang="zh-CN" altLang="en-US" dirty="0" smtClean="0"/>
              <a:t>单击此处编辑母版标题样式</a:t>
            </a:r>
            <a:endParaRPr lang="zh-CN" altLang="en-US" dirty="0"/>
          </a:p>
        </p:txBody>
      </p:sp>
      <p:sp>
        <p:nvSpPr>
          <p:cNvPr id="8" name="副标题 2"/>
          <p:cNvSpPr>
            <a:spLocks noGrp="1"/>
          </p:cNvSpPr>
          <p:nvPr>
            <p:ph type="subTitle" idx="1"/>
          </p:nvPr>
        </p:nvSpPr>
        <p:spPr>
          <a:xfrm>
            <a:off x="1371600" y="4319606"/>
            <a:ext cx="6400800" cy="1752600"/>
          </a:xfrm>
        </p:spPr>
        <p:txBody>
          <a:bodyPr/>
          <a:lstStyle>
            <a:lvl1pPr marL="0" indent="0" algn="ctr">
              <a:buNone/>
              <a:defRPr>
                <a:solidFill>
                  <a:schemeClr val="tx1"/>
                </a:solidFill>
                <a:latin typeface="黑体" panose="02010609060101010101" pitchFamily="2" charset="-122"/>
                <a:ea typeface="黑体" panose="02010609060101010101" pitchFamily="2"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86290" y="285728"/>
            <a:ext cx="4686304" cy="500066"/>
          </a:xfrm>
        </p:spPr>
        <p:txBody>
          <a:bodyPr>
            <a:noAutofit/>
          </a:bodyPr>
          <a:lstStyle>
            <a:lvl1pPr>
              <a:defRPr sz="2800" b="1">
                <a:solidFill>
                  <a:schemeClr val="tx1"/>
                </a:solidFill>
                <a:latin typeface="黑体" panose="02010609060101010101" pitchFamily="2" charset="-122"/>
                <a:ea typeface="黑体" panose="0201060906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628680" y="1857364"/>
            <a:ext cx="8229600" cy="4286280"/>
          </a:xfrm>
        </p:spPr>
        <p:txBody>
          <a:bodyPr>
            <a:normAutofit/>
          </a:bodyPr>
          <a:lstStyle>
            <a:lvl1pPr>
              <a:buClr>
                <a:srgbClr val="92D050"/>
              </a:buClr>
              <a:buFontTx/>
              <a:buBlip>
                <a:blip r:embed="rId2"/>
              </a:buBlip>
              <a:defRPr sz="2400">
                <a:latin typeface="黑体" panose="02010609060101010101" pitchFamily="2" charset="-122"/>
                <a:ea typeface="黑体" panose="02010609060101010101" pitchFamily="2" charset="-122"/>
              </a:defRPr>
            </a:lvl1pPr>
          </a:lstStyle>
          <a:p>
            <a:pPr lvl="0"/>
            <a:endParaRPr lang="en-US" altLang="zh-CN" dirty="0" smtClean="0"/>
          </a:p>
        </p:txBody>
      </p:sp>
      <p:sp>
        <p:nvSpPr>
          <p:cNvPr id="4" name="日期占位符 3"/>
          <p:cNvSpPr>
            <a:spLocks noGrp="1"/>
          </p:cNvSpPr>
          <p:nvPr>
            <p:ph type="dt" sz="half" idx="10"/>
          </p:nvPr>
        </p:nvSpPr>
        <p:spPr/>
        <p:txBody>
          <a:bodyPr/>
          <a:lstStyle/>
          <a:p>
            <a:fld id="{36818980-DEF3-4D99-8E8C-EEFCFDECFCB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384835-203B-457C-8C96-D0096DC22C0A}"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p>
        </p:txBody>
      </p:sp>
      <p:sp>
        <p:nvSpPr>
          <p:cNvPr id="3" name="页脚占位符 2"/>
          <p:cNvSpPr>
            <a:spLocks noGrp="1"/>
          </p:cNvSpPr>
          <p:nvPr>
            <p:ph type="ftr" sz="quarter" idx="11"/>
          </p:nvPr>
        </p:nvSpPr>
        <p:spPr/>
        <p:txBody>
          <a:bodyPr/>
          <a:lstStyle>
            <a:lvl1pPr>
              <a:defRPr/>
            </a:lvl1pPr>
          </a:lstStyle>
          <a:p>
            <a:endParaRPr lang="en-US"/>
          </a:p>
        </p:txBody>
      </p:sp>
      <p:sp>
        <p:nvSpPr>
          <p:cNvPr id="4" name="灯片编号占位符 3"/>
          <p:cNvSpPr>
            <a:spLocks noGrp="1"/>
          </p:cNvSpPr>
          <p:nvPr>
            <p:ph type="sldNum" sz="quarter" idx="12"/>
          </p:nvPr>
        </p:nvSpPr>
        <p:spPr/>
        <p:txBody>
          <a:bodyPr/>
          <a:lstStyle>
            <a:lvl1pPr>
              <a:defRPr/>
            </a:lvl1pPr>
          </a:lstStyle>
          <a:p>
            <a:fld id="{8D2AF045-9808-452B-976C-438A35396016}" type="slidenum">
              <a:rPr lang="zh-CN" altLang="en-US"/>
            </a:fld>
            <a:endParaRPr lang="en-US"/>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2.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5"/>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818980-DEF3-4D99-8E8C-EEFCFDECFCBA}"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384835-203B-457C-8C96-D0096DC22C0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7" name="标题 1"/>
          <p:cNvSpPr>
            <a:spLocks noGrp="1"/>
          </p:cNvSpPr>
          <p:nvPr>
            <p:ph type="ctrTitle"/>
            <p:custDataLst>
              <p:tags r:id="rId2"/>
            </p:custDataLst>
          </p:nvPr>
        </p:nvSpPr>
        <p:spPr>
          <a:xfrm>
            <a:off x="357158" y="1857364"/>
            <a:ext cx="8496944" cy="1470025"/>
          </a:xfrm>
        </p:spPr>
        <p:txBody>
          <a:bodyPr>
            <a:normAutofit/>
          </a:bodyPr>
          <a:lstStyle>
            <a:lvl1pPr>
              <a:defRPr>
                <a:latin typeface="黑体" panose="02010609060101010101" pitchFamily="2" charset="-122"/>
                <a:ea typeface="黑体" panose="02010609060101010101" pitchFamily="2" charset="-122"/>
              </a:defRPr>
            </a:lvl1pPr>
          </a:lstStyle>
          <a:p>
            <a:br>
              <a:rPr lang="en-US" altLang="zh-CN" sz="2800" dirty="0" smtClean="0"/>
            </a:br>
            <a:r>
              <a:rPr lang="zh-CN" altLang="en-US" sz="2800" dirty="0" smtClean="0"/>
              <a:t>第四部分</a:t>
            </a:r>
            <a:r>
              <a:rPr lang="en-US" altLang="zh-CN" sz="2800" dirty="0" smtClean="0"/>
              <a:t> </a:t>
            </a:r>
            <a:r>
              <a:rPr lang="zh-CN" altLang="en-US" sz="2800" dirty="0" smtClean="0"/>
              <a:t>分布式计算模型</a:t>
            </a:r>
            <a:r>
              <a:rPr lang="en-US" altLang="zh-CN" sz="2800" dirty="0" err="1" smtClean="0"/>
              <a:t>MapReduce</a:t>
            </a:r>
            <a:r>
              <a:rPr lang="zh-CN" altLang="en-US" sz="2800" dirty="0" smtClean="0"/>
              <a:t>：</a:t>
            </a:r>
            <a:r>
              <a:rPr lang="en-US" altLang="zh-CN" sz="2800" dirty="0" smtClean="0"/>
              <a:t>1-MapReduce</a:t>
            </a:r>
            <a:r>
              <a:rPr lang="zh-CN" altLang="en-US" sz="2800" dirty="0" smtClean="0"/>
              <a:t>概述</a:t>
            </a:r>
            <a:endParaRPr lang="zh-CN" altLang="en-US" sz="2800" dirty="0"/>
          </a:p>
        </p:txBody>
      </p:sp>
      <p:sp>
        <p:nvSpPr>
          <p:cNvPr id="8" name="副标题 2"/>
          <p:cNvSpPr>
            <a:spLocks noGrp="1"/>
          </p:cNvSpPr>
          <p:nvPr>
            <p:ph type="subTitle" idx="1"/>
            <p:custDataLst>
              <p:tags r:id="rId3"/>
            </p:custDataLst>
          </p:nvPr>
        </p:nvSpPr>
        <p:spPr>
          <a:xfrm>
            <a:off x="883259" y="3327088"/>
            <a:ext cx="7715304" cy="1752600"/>
          </a:xfrm>
        </p:spPr>
        <p:txBody>
          <a:bodyPr>
            <a:normAutofit/>
          </a:bodyPr>
          <a:lstStyle>
            <a:lvl1pPr marL="0" indent="0" algn="ctr">
              <a:buNone/>
              <a:defRPr>
                <a:solidFill>
                  <a:schemeClr val="tx1"/>
                </a:solidFill>
                <a:latin typeface="黑体" panose="02010609060101010101" pitchFamily="2" charset="-122"/>
                <a:ea typeface="黑体" panose="02010609060101010101" pitchFamily="2"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z="2400" dirty="0" smtClean="0"/>
              <a:t>吴晓毅</a:t>
            </a:r>
            <a:endParaRPr lang="zh-CN" altLang="en-US" sz="24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ChangeArrowheads="1"/>
          </p:cNvSpPr>
          <p:nvPr/>
        </p:nvSpPr>
        <p:spPr bwMode="auto">
          <a:xfrm>
            <a:off x="1259632" y="620688"/>
            <a:ext cx="6550992" cy="887317"/>
          </a:xfrm>
          <a:prstGeom prst="rect">
            <a:avLst/>
          </a:prstGeom>
          <a:noFill/>
          <a:ln w="9525">
            <a:noFill/>
            <a:miter lim="800000"/>
          </a:ln>
        </p:spPr>
        <p:txBody>
          <a:bodyPr wrap="square" lIns="365010" tIns="165048" bIns="165048" anchor="ctr">
            <a:spAutoFit/>
          </a:bodyPr>
          <a:lstStyle/>
          <a:p>
            <a:pPr algn="ctr"/>
            <a:r>
              <a:rPr lang="en-US" altLang="zh-CN" sz="3600" b="1" dirty="0" err="1">
                <a:latin typeface="黑体" panose="02010609060101010101" pitchFamily="2" charset="-122"/>
                <a:ea typeface="黑体" panose="02010609060101010101" pitchFamily="2" charset="-122"/>
              </a:rPr>
              <a:t>MapReduce</a:t>
            </a:r>
            <a:r>
              <a:rPr lang="zh-CN" altLang="en-US" sz="3600" b="1" dirty="0">
                <a:latin typeface="黑体" panose="02010609060101010101" pitchFamily="2" charset="-122"/>
                <a:ea typeface="黑体" panose="02010609060101010101" pitchFamily="2" charset="-122"/>
              </a:rPr>
              <a:t>概述</a:t>
            </a:r>
            <a:endParaRPr lang="zh-CN" altLang="en-US" sz="3600" b="1" dirty="0">
              <a:latin typeface="黑体" panose="02010609060101010101" pitchFamily="2" charset="-122"/>
              <a:ea typeface="黑体" panose="02010609060101010101" pitchFamily="2" charset="-122"/>
            </a:endParaRPr>
          </a:p>
        </p:txBody>
      </p:sp>
      <p:sp>
        <p:nvSpPr>
          <p:cNvPr id="4" name="TextBox 1"/>
          <p:cNvSpPr txBox="1">
            <a:spLocks noChangeArrowheads="1"/>
          </p:cNvSpPr>
          <p:nvPr/>
        </p:nvSpPr>
        <p:spPr bwMode="auto">
          <a:xfrm>
            <a:off x="683568" y="714375"/>
            <a:ext cx="7920880" cy="5262979"/>
          </a:xfrm>
          <a:prstGeom prst="rect">
            <a:avLst/>
          </a:prstGeom>
          <a:noFill/>
          <a:ln w="9525">
            <a:noFill/>
            <a:miter lim="800000"/>
          </a:ln>
        </p:spPr>
        <p:txBody>
          <a:bodyPr wrap="square">
            <a:spAutoFit/>
          </a:bodyPr>
          <a:lstStyle/>
          <a:p>
            <a:endParaRPr lang="en-US" altLang="zh-CN" sz="2800" b="1" dirty="0">
              <a:latin typeface="Calibri" panose="020F0502020204030204" pitchFamily="34" charset="0"/>
            </a:endParaRPr>
          </a:p>
          <a:p>
            <a:endParaRPr lang="zh-CN" altLang="en-US" sz="2800" b="1" dirty="0">
              <a:latin typeface="Calibri" panose="020F0502020204030204" pitchFamily="34" charset="0"/>
            </a:endParaRPr>
          </a:p>
          <a:p>
            <a:r>
              <a:rPr lang="en-US" altLang="zh-CN" sz="2800" dirty="0">
                <a:latin typeface="Calibri" panose="020F0502020204030204" pitchFamily="34" charset="0"/>
              </a:rPr>
              <a:t>         </a:t>
            </a:r>
            <a:r>
              <a:rPr lang="en-US" altLang="zh-CN" sz="2800" dirty="0" err="1">
                <a:latin typeface="Calibri" panose="020F0502020204030204" pitchFamily="34" charset="0"/>
              </a:rPr>
              <a:t>MapReduce</a:t>
            </a:r>
            <a:r>
              <a:rPr lang="zh-CN" altLang="en-US" sz="2800" dirty="0">
                <a:latin typeface="Calibri" panose="020F0502020204030204" pitchFamily="34" charset="0"/>
              </a:rPr>
              <a:t>是一个编程模型，一个处理和生成超大数据集的算法模型的相关实现。简单的一句话解释</a:t>
            </a:r>
            <a:r>
              <a:rPr lang="en-US" altLang="zh-CN" sz="2800" dirty="0" err="1">
                <a:latin typeface="Calibri" panose="020F0502020204030204" pitchFamily="34" charset="0"/>
              </a:rPr>
              <a:t>MapReduce</a:t>
            </a:r>
            <a:r>
              <a:rPr lang="zh-CN" altLang="en-US" sz="2800" dirty="0">
                <a:latin typeface="Calibri" panose="020F0502020204030204" pitchFamily="34" charset="0"/>
              </a:rPr>
              <a:t>就是“任务的分解与结果的汇总”。</a:t>
            </a:r>
            <a:endParaRPr lang="zh-CN" altLang="en-US" sz="2800" dirty="0">
              <a:latin typeface="Calibri" panose="020F0502020204030204" pitchFamily="34" charset="0"/>
            </a:endParaRPr>
          </a:p>
          <a:p>
            <a:r>
              <a:rPr lang="en-US" altLang="zh-CN" sz="2800" dirty="0" err="1">
                <a:latin typeface="Calibri" panose="020F0502020204030204" pitchFamily="34" charset="0"/>
              </a:rPr>
              <a:t>mapreduce</a:t>
            </a:r>
            <a:r>
              <a:rPr lang="zh-CN" altLang="en-US" sz="2800" dirty="0">
                <a:latin typeface="Calibri" panose="020F0502020204030204" pitchFamily="34" charset="0"/>
              </a:rPr>
              <a:t>成功的最大因素是它简单的编程模型。程序员只要按照这个框架的要求，设计</a:t>
            </a:r>
            <a:r>
              <a:rPr lang="en-US" altLang="zh-CN" sz="2800" b="1" i="1" u="sng" dirty="0">
                <a:solidFill>
                  <a:srgbClr val="FF0000"/>
                </a:solidFill>
                <a:latin typeface="Calibri" panose="020F0502020204030204" pitchFamily="34" charset="0"/>
              </a:rPr>
              <a:t>map</a:t>
            </a:r>
            <a:r>
              <a:rPr lang="zh-CN" altLang="en-US" sz="2800" dirty="0">
                <a:latin typeface="Calibri" panose="020F0502020204030204" pitchFamily="34" charset="0"/>
              </a:rPr>
              <a:t>和</a:t>
            </a:r>
            <a:r>
              <a:rPr lang="en-US" altLang="zh-CN" sz="2800" b="1" i="1" u="sng" dirty="0">
                <a:solidFill>
                  <a:srgbClr val="FF0000"/>
                </a:solidFill>
                <a:latin typeface="Calibri" panose="020F0502020204030204" pitchFamily="34" charset="0"/>
              </a:rPr>
              <a:t>reduce</a:t>
            </a:r>
            <a:r>
              <a:rPr lang="zh-CN" altLang="en-US" sz="2800" dirty="0">
                <a:latin typeface="Calibri" panose="020F0502020204030204" pitchFamily="34" charset="0"/>
              </a:rPr>
              <a:t>函数，剩下的工作，如分布式存储、节点调度、负载均衡、节点通讯、容错处理和故障恢复都由</a:t>
            </a:r>
            <a:r>
              <a:rPr lang="en-US" altLang="zh-CN" sz="2800" dirty="0" err="1" smtClean="0">
                <a:latin typeface="Calibri" panose="020F0502020204030204" pitchFamily="34" charset="0"/>
              </a:rPr>
              <a:t>mapreduce</a:t>
            </a:r>
            <a:r>
              <a:rPr lang="zh-CN" altLang="en-US" sz="2800" dirty="0" smtClean="0">
                <a:latin typeface="Calibri" panose="020F0502020204030204" pitchFamily="34" charset="0"/>
              </a:rPr>
              <a:t>的实现框架</a:t>
            </a:r>
            <a:r>
              <a:rPr lang="zh-CN" altLang="en-US" sz="2800" dirty="0">
                <a:latin typeface="Calibri" panose="020F0502020204030204" pitchFamily="34" charset="0"/>
              </a:rPr>
              <a:t>（比如</a:t>
            </a:r>
            <a:r>
              <a:rPr lang="en-US" altLang="zh-CN" sz="2800" dirty="0" err="1">
                <a:latin typeface="Calibri" panose="020F0502020204030204" pitchFamily="34" charset="0"/>
              </a:rPr>
              <a:t>hadoop</a:t>
            </a:r>
            <a:r>
              <a:rPr lang="zh-CN" altLang="en-US" sz="2800" dirty="0">
                <a:latin typeface="Calibri" panose="020F0502020204030204" pitchFamily="34" charset="0"/>
              </a:rPr>
              <a:t>）自动完成，设计的程序有很高的扩展性。</a:t>
            </a:r>
            <a:endParaRPr lang="en-US" altLang="zh-CN" sz="2800" dirty="0">
              <a:latin typeface="Calibri" panose="020F0502020204030204" pitchFamily="34" charset="0"/>
            </a:endParaRPr>
          </a:p>
        </p:txBody>
      </p:sp>
    </p:spTree>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p:nvPr/>
        </p:nvSpPr>
        <p:spPr>
          <a:xfrm>
            <a:off x="317500" y="330200"/>
            <a:ext cx="3467100" cy="317500"/>
          </a:xfrm>
          <a:prstGeom prst="rect">
            <a:avLst/>
          </a:prstGeom>
          <a:noFill/>
        </p:spPr>
        <p:txBody>
          <a:bodyPr wrap="none" lIns="0" tIns="0" rIns="0" rtlCol="0">
            <a:spAutoFit/>
          </a:bodyPr>
          <a:lstStyle/>
          <a:p>
            <a:pPr defTabSz="0">
              <a:lnSpc>
                <a:spcPts val="2500"/>
              </a:lnSpc>
            </a:pPr>
            <a:r>
              <a:rPr lang="en-US" altLang="zh-CN" sz="2400" dirty="0" smtClean="0">
                <a:solidFill>
                  <a:srgbClr val="000000"/>
                </a:solidFill>
                <a:latin typeface="Times New Roman" panose="02020603050405020304" pitchFamily="18" charset="0"/>
                <a:cs typeface="Times New Roman" panose="02020603050405020304" pitchFamily="18" charset="0"/>
              </a:rPr>
              <a:t>离线计算框架MapReduce</a:t>
            </a:r>
            <a:endParaRPr lang="en-US" altLang="zh-CN" sz="2400" dirty="0" smtClean="0">
              <a:solidFill>
                <a:srgbClr val="000000"/>
              </a:solidFill>
              <a:latin typeface="Times New Roman" panose="02020603050405020304" pitchFamily="18" charset="0"/>
              <a:cs typeface="Times New Roman" panose="02020603050405020304" pitchFamily="18" charset="0"/>
            </a:endParaRPr>
          </a:p>
        </p:txBody>
      </p:sp>
      <p:sp>
        <p:nvSpPr>
          <p:cNvPr id="6" name="TextBox 1"/>
          <p:cNvSpPr txBox="1"/>
          <p:nvPr/>
        </p:nvSpPr>
        <p:spPr>
          <a:xfrm>
            <a:off x="317500" y="1079500"/>
            <a:ext cx="5892800" cy="330200"/>
          </a:xfrm>
          <a:prstGeom prst="rect">
            <a:avLst/>
          </a:prstGeom>
          <a:noFill/>
        </p:spPr>
        <p:txBody>
          <a:bodyPr wrap="none" lIns="0" tIns="0" rIns="0" rtlCol="0">
            <a:spAutoFit/>
          </a:bodyPr>
          <a:lstStyle/>
          <a:p>
            <a:pPr defTabSz="0">
              <a:lnSpc>
                <a:spcPts val="2600"/>
              </a:lnSpc>
            </a:pPr>
            <a:r>
              <a:rPr lang="en-US" altLang="zh-CN" sz="2400" dirty="0" smtClean="0">
                <a:solidFill>
                  <a:srgbClr val="000000"/>
                </a:solidFill>
                <a:latin typeface="Wingdings" panose="05000000000000000000" pitchFamily="18" charset="0"/>
                <a:cs typeface="Wingdings" panose="05000000000000000000" pitchFamily="18" charset="0"/>
              </a:rPr>
              <a:t></a:t>
            </a:r>
            <a:r>
              <a:rPr lang="en-US" altLang="zh-CN" sz="2400" dirty="0" smtClean="0">
                <a:latin typeface="Times New Roman" panose="02020603050405020304" pitchFamily="18" charset="0"/>
                <a:cs typeface="Times New Roman" panose="02020603050405020304" pitchFamily="18" charset="0"/>
              </a:rPr>
              <a:t>   </a:t>
            </a:r>
            <a:r>
              <a:rPr lang="en-US" altLang="zh-CN" sz="2400" dirty="0" smtClean="0">
                <a:solidFill>
                  <a:srgbClr val="000000"/>
                </a:solidFill>
                <a:latin typeface="Times New Roman" panose="02020603050405020304" pitchFamily="18" charset="0"/>
                <a:cs typeface="Times New Roman" panose="02020603050405020304" pitchFamily="18" charset="0"/>
              </a:rPr>
              <a:t>将计算过程分为两个阶段，Map和Reduce</a:t>
            </a:r>
            <a:endParaRPr lang="en-US" altLang="zh-CN" sz="2400" dirty="0" smtClean="0">
              <a:solidFill>
                <a:srgbClr val="000000"/>
              </a:solidFill>
              <a:latin typeface="Times New Roman" panose="02020603050405020304" pitchFamily="18" charset="0"/>
              <a:cs typeface="Times New Roman" panose="02020603050405020304" pitchFamily="18" charset="0"/>
            </a:endParaRPr>
          </a:p>
        </p:txBody>
      </p:sp>
      <p:sp>
        <p:nvSpPr>
          <p:cNvPr id="7" name="TextBox 1"/>
          <p:cNvSpPr txBox="1"/>
          <p:nvPr/>
        </p:nvSpPr>
        <p:spPr>
          <a:xfrm>
            <a:off x="774700" y="1511300"/>
            <a:ext cx="3962400" cy="330200"/>
          </a:xfrm>
          <a:prstGeom prst="rect">
            <a:avLst/>
          </a:prstGeom>
          <a:noFill/>
        </p:spPr>
        <p:txBody>
          <a:bodyPr wrap="none" lIns="0" tIns="0" rIns="0" rtlCol="0">
            <a:spAutoFit/>
          </a:bodyPr>
          <a:lstStyle/>
          <a:p>
            <a:pPr defTabSz="0">
              <a:lnSpc>
                <a:spcPts val="2600"/>
              </a:lnSpc>
            </a:pPr>
            <a:r>
              <a:rPr lang="en-US" altLang="zh-CN" sz="2400" dirty="0" smtClean="0">
                <a:solidFill>
                  <a:srgbClr val="000000"/>
                </a:solidFill>
                <a:latin typeface="Wingdings" panose="05000000000000000000" pitchFamily="18" charset="0"/>
                <a:cs typeface="Wingdings" panose="05000000000000000000" pitchFamily="18" charset="0"/>
              </a:rPr>
              <a:t></a:t>
            </a:r>
            <a:r>
              <a:rPr lang="en-US" altLang="zh-CN" sz="2400" dirty="0" smtClean="0">
                <a:solidFill>
                  <a:srgbClr val="000000"/>
                </a:solidFill>
                <a:latin typeface="Times New Roman" panose="02020603050405020304" pitchFamily="18" charset="0"/>
                <a:cs typeface="Times New Roman" panose="02020603050405020304" pitchFamily="18" charset="0"/>
              </a:rPr>
              <a:t>Map</a:t>
            </a:r>
            <a:r>
              <a:rPr lang="en-US" altLang="zh-CN" sz="2400" dirty="0" smtClean="0">
                <a:latin typeface="Times New Roman" panose="02020603050405020304" pitchFamily="18" charset="0"/>
                <a:cs typeface="Times New Roman" panose="02020603050405020304" pitchFamily="18" charset="0"/>
              </a:rPr>
              <a:t> </a:t>
            </a:r>
            <a:r>
              <a:rPr lang="en-US" altLang="zh-CN" sz="2400" dirty="0" smtClean="0">
                <a:solidFill>
                  <a:srgbClr val="000000"/>
                </a:solidFill>
                <a:latin typeface="Times New Roman" panose="02020603050405020304" pitchFamily="18" charset="0"/>
                <a:cs typeface="Times New Roman" panose="02020603050405020304" pitchFamily="18" charset="0"/>
              </a:rPr>
              <a:t>阶段并行处理输入数据</a:t>
            </a:r>
            <a:endParaRPr lang="en-US" altLang="zh-CN" sz="2400" dirty="0" smtClean="0">
              <a:solidFill>
                <a:srgbClr val="000000"/>
              </a:solidFill>
              <a:latin typeface="Times New Roman" panose="02020603050405020304" pitchFamily="18" charset="0"/>
              <a:cs typeface="Times New Roman" panose="02020603050405020304" pitchFamily="18" charset="0"/>
            </a:endParaRPr>
          </a:p>
        </p:txBody>
      </p:sp>
      <p:sp>
        <p:nvSpPr>
          <p:cNvPr id="8" name="TextBox 1"/>
          <p:cNvSpPr txBox="1"/>
          <p:nvPr/>
        </p:nvSpPr>
        <p:spPr>
          <a:xfrm>
            <a:off x="317500" y="1955800"/>
            <a:ext cx="4953000" cy="774700"/>
          </a:xfrm>
          <a:prstGeom prst="rect">
            <a:avLst/>
          </a:prstGeom>
          <a:noFill/>
        </p:spPr>
        <p:txBody>
          <a:bodyPr wrap="none" lIns="0" tIns="0" rIns="0" rtlCol="0">
            <a:spAutoFit/>
          </a:bodyPr>
          <a:lstStyle/>
          <a:p>
            <a:pPr defTabSz="0">
              <a:lnSpc>
                <a:spcPts val="2600"/>
              </a:lnSpc>
              <a:tabLst>
                <a:tab pos="457200" algn="l"/>
              </a:tabLst>
            </a:pPr>
            <a:r>
              <a:rPr lang="en-US" altLang="zh-CN" dirty="0" smtClean="0"/>
              <a:t>	</a:t>
            </a:r>
            <a:r>
              <a:rPr lang="en-US" altLang="zh-CN" sz="2400" dirty="0" smtClean="0">
                <a:solidFill>
                  <a:srgbClr val="000000"/>
                </a:solidFill>
                <a:latin typeface="Wingdings" panose="05000000000000000000" pitchFamily="18" charset="0"/>
                <a:cs typeface="Wingdings" panose="05000000000000000000" pitchFamily="18" charset="0"/>
              </a:rPr>
              <a:t></a:t>
            </a:r>
            <a:r>
              <a:rPr lang="en-US" altLang="zh-CN" sz="2400" dirty="0" smtClean="0">
                <a:solidFill>
                  <a:srgbClr val="000000"/>
                </a:solidFill>
                <a:latin typeface="Times New Roman" panose="02020603050405020304" pitchFamily="18" charset="0"/>
                <a:cs typeface="Times New Roman" panose="02020603050405020304" pitchFamily="18" charset="0"/>
              </a:rPr>
              <a:t>Reduce阶段对Map结果进行汇总</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defTabSz="0">
              <a:lnSpc>
                <a:spcPts val="3400"/>
              </a:lnSpc>
              <a:tabLst>
                <a:tab pos="457200" algn="l"/>
              </a:tabLst>
            </a:pPr>
            <a:r>
              <a:rPr lang="en-US" altLang="zh-CN" sz="2400" dirty="0" smtClean="0">
                <a:solidFill>
                  <a:srgbClr val="000000"/>
                </a:solidFill>
                <a:latin typeface="Wingdings" panose="05000000000000000000" pitchFamily="18" charset="0"/>
                <a:cs typeface="Wingdings" panose="05000000000000000000" pitchFamily="18" charset="0"/>
              </a:rPr>
              <a:t></a:t>
            </a:r>
            <a:r>
              <a:rPr lang="en-US" altLang="zh-CN" sz="2400" dirty="0" smtClean="0">
                <a:latin typeface="Times New Roman" panose="02020603050405020304" pitchFamily="18" charset="0"/>
                <a:cs typeface="Times New Roman" panose="02020603050405020304" pitchFamily="18" charset="0"/>
              </a:rPr>
              <a:t>   </a:t>
            </a:r>
            <a:r>
              <a:rPr lang="en-US" altLang="zh-CN" sz="2400" dirty="0" smtClean="0">
                <a:solidFill>
                  <a:srgbClr val="000000"/>
                </a:solidFill>
                <a:latin typeface="Times New Roman" panose="02020603050405020304" pitchFamily="18" charset="0"/>
                <a:cs typeface="Times New Roman" panose="02020603050405020304" pitchFamily="18" charset="0"/>
              </a:rPr>
              <a:t>Shuffle连接Map和Reduce两个阶段</a:t>
            </a:r>
            <a:endParaRPr lang="en-US" altLang="zh-CN" sz="2400" dirty="0" smtClean="0">
              <a:solidFill>
                <a:srgbClr val="000000"/>
              </a:solidFill>
              <a:latin typeface="Times New Roman" panose="02020603050405020304" pitchFamily="18" charset="0"/>
              <a:cs typeface="Times New Roman" panose="02020603050405020304" pitchFamily="18" charset="0"/>
            </a:endParaRPr>
          </a:p>
        </p:txBody>
      </p:sp>
      <p:sp>
        <p:nvSpPr>
          <p:cNvPr id="9" name="TextBox 1"/>
          <p:cNvSpPr txBox="1"/>
          <p:nvPr/>
        </p:nvSpPr>
        <p:spPr>
          <a:xfrm>
            <a:off x="774700" y="2832100"/>
            <a:ext cx="4229100" cy="330200"/>
          </a:xfrm>
          <a:prstGeom prst="rect">
            <a:avLst/>
          </a:prstGeom>
          <a:noFill/>
        </p:spPr>
        <p:txBody>
          <a:bodyPr wrap="none" lIns="0" tIns="0" rIns="0" rtlCol="0">
            <a:spAutoFit/>
          </a:bodyPr>
          <a:lstStyle/>
          <a:p>
            <a:pPr defTabSz="0">
              <a:lnSpc>
                <a:spcPts val="2600"/>
              </a:lnSpc>
            </a:pPr>
            <a:r>
              <a:rPr lang="en-US" altLang="zh-CN" sz="2400" dirty="0" smtClean="0">
                <a:solidFill>
                  <a:srgbClr val="000000"/>
                </a:solidFill>
                <a:latin typeface="Wingdings" panose="05000000000000000000" pitchFamily="18" charset="0"/>
                <a:cs typeface="Wingdings" panose="05000000000000000000" pitchFamily="18" charset="0"/>
              </a:rPr>
              <a:t></a:t>
            </a:r>
            <a:r>
              <a:rPr lang="en-US" altLang="zh-CN" sz="2400" dirty="0" smtClean="0">
                <a:solidFill>
                  <a:srgbClr val="000000"/>
                </a:solidFill>
                <a:latin typeface="Times New Roman" panose="02020603050405020304" pitchFamily="18" charset="0"/>
                <a:cs typeface="Times New Roman" panose="02020603050405020304" pitchFamily="18" charset="0"/>
              </a:rPr>
              <a:t>Map</a:t>
            </a:r>
            <a:r>
              <a:rPr lang="en-US" altLang="zh-CN" sz="2400" dirty="0" smtClean="0">
                <a:latin typeface="Times New Roman" panose="02020603050405020304" pitchFamily="18" charset="0"/>
                <a:cs typeface="Times New Roman" panose="02020603050405020304" pitchFamily="18" charset="0"/>
              </a:rPr>
              <a:t> </a:t>
            </a:r>
            <a:r>
              <a:rPr lang="en-US" altLang="zh-CN" sz="2400" dirty="0" smtClean="0">
                <a:solidFill>
                  <a:srgbClr val="000000"/>
                </a:solidFill>
                <a:latin typeface="Times New Roman" panose="02020603050405020304" pitchFamily="18" charset="0"/>
                <a:cs typeface="Times New Roman" panose="02020603050405020304" pitchFamily="18" charset="0"/>
              </a:rPr>
              <a:t>Task将数据写到本地磁盘</a:t>
            </a:r>
            <a:endParaRPr lang="en-US" altLang="zh-CN" sz="2400" dirty="0" smtClean="0">
              <a:solidFill>
                <a:srgbClr val="000000"/>
              </a:solidFill>
              <a:latin typeface="Times New Roman" panose="02020603050405020304" pitchFamily="18" charset="0"/>
              <a:cs typeface="Times New Roman" panose="02020603050405020304" pitchFamily="18" charset="0"/>
            </a:endParaRPr>
          </a:p>
        </p:txBody>
      </p:sp>
      <p:sp>
        <p:nvSpPr>
          <p:cNvPr id="10" name="TextBox 1"/>
          <p:cNvSpPr txBox="1"/>
          <p:nvPr/>
        </p:nvSpPr>
        <p:spPr>
          <a:xfrm>
            <a:off x="774700" y="3276600"/>
            <a:ext cx="6083300" cy="330200"/>
          </a:xfrm>
          <a:prstGeom prst="rect">
            <a:avLst/>
          </a:prstGeom>
          <a:noFill/>
        </p:spPr>
        <p:txBody>
          <a:bodyPr wrap="none" lIns="0" tIns="0" rIns="0" rtlCol="0">
            <a:spAutoFit/>
          </a:bodyPr>
          <a:lstStyle/>
          <a:p>
            <a:pPr defTabSz="0">
              <a:lnSpc>
                <a:spcPts val="2600"/>
              </a:lnSpc>
            </a:pPr>
            <a:r>
              <a:rPr lang="en-US" altLang="zh-CN" sz="2400" dirty="0" smtClean="0">
                <a:solidFill>
                  <a:srgbClr val="000000"/>
                </a:solidFill>
                <a:latin typeface="Wingdings" panose="05000000000000000000" pitchFamily="18" charset="0"/>
                <a:cs typeface="Wingdings" panose="05000000000000000000" pitchFamily="18" charset="0"/>
              </a:rPr>
              <a:t></a:t>
            </a:r>
            <a:r>
              <a:rPr lang="en-US" altLang="zh-CN" sz="2400" dirty="0" smtClean="0">
                <a:solidFill>
                  <a:srgbClr val="000000"/>
                </a:solidFill>
                <a:latin typeface="Times New Roman" panose="02020603050405020304" pitchFamily="18" charset="0"/>
                <a:cs typeface="Times New Roman" panose="02020603050405020304" pitchFamily="18" charset="0"/>
              </a:rPr>
              <a:t>Reduce</a:t>
            </a:r>
            <a:r>
              <a:rPr lang="en-US" altLang="zh-CN" sz="2400" dirty="0" smtClean="0">
                <a:latin typeface="Times New Roman" panose="02020603050405020304" pitchFamily="18" charset="0"/>
                <a:cs typeface="Times New Roman" panose="02020603050405020304" pitchFamily="18" charset="0"/>
              </a:rPr>
              <a:t> </a:t>
            </a:r>
            <a:r>
              <a:rPr lang="en-US" altLang="zh-CN" sz="2400" dirty="0" smtClean="0">
                <a:solidFill>
                  <a:srgbClr val="000000"/>
                </a:solidFill>
                <a:latin typeface="Times New Roman" panose="02020603050405020304" pitchFamily="18" charset="0"/>
                <a:cs typeface="Times New Roman" panose="02020603050405020304" pitchFamily="18" charset="0"/>
              </a:rPr>
              <a:t>Task从每个Map</a:t>
            </a:r>
            <a:r>
              <a:rPr lang="en-US" altLang="zh-CN" sz="2400" dirty="0" smtClean="0">
                <a:latin typeface="Times New Roman" panose="02020603050405020304" pitchFamily="18" charset="0"/>
                <a:cs typeface="Times New Roman" panose="02020603050405020304" pitchFamily="18" charset="0"/>
              </a:rPr>
              <a:t> </a:t>
            </a:r>
            <a:r>
              <a:rPr lang="en-US" altLang="zh-CN" sz="2400" dirty="0" smtClean="0">
                <a:solidFill>
                  <a:srgbClr val="000000"/>
                </a:solidFill>
                <a:latin typeface="Times New Roman" panose="02020603050405020304" pitchFamily="18" charset="0"/>
                <a:cs typeface="Times New Roman" panose="02020603050405020304" pitchFamily="18" charset="0"/>
              </a:rPr>
              <a:t>Task上读取一份数据</a:t>
            </a:r>
            <a:endParaRPr lang="en-US" altLang="zh-CN" sz="2400" dirty="0" smtClean="0">
              <a:solidFill>
                <a:srgbClr val="000000"/>
              </a:solidFill>
              <a:latin typeface="Times New Roman" panose="02020603050405020304" pitchFamily="18" charset="0"/>
              <a:cs typeface="Times New Roman" panose="02020603050405020304" pitchFamily="18" charset="0"/>
            </a:endParaRPr>
          </a:p>
        </p:txBody>
      </p:sp>
      <p:sp>
        <p:nvSpPr>
          <p:cNvPr id="11" name="TextBox 1"/>
          <p:cNvSpPr txBox="1"/>
          <p:nvPr/>
        </p:nvSpPr>
        <p:spPr>
          <a:xfrm>
            <a:off x="317500" y="3708400"/>
            <a:ext cx="2895600" cy="330200"/>
          </a:xfrm>
          <a:prstGeom prst="rect">
            <a:avLst/>
          </a:prstGeom>
          <a:noFill/>
        </p:spPr>
        <p:txBody>
          <a:bodyPr wrap="none" lIns="0" tIns="0" rIns="0" rtlCol="0">
            <a:spAutoFit/>
          </a:bodyPr>
          <a:lstStyle/>
          <a:p>
            <a:pPr defTabSz="0">
              <a:lnSpc>
                <a:spcPts val="2600"/>
              </a:lnSpc>
            </a:pPr>
            <a:r>
              <a:rPr lang="en-US" altLang="zh-CN" sz="2400" dirty="0" smtClean="0">
                <a:solidFill>
                  <a:srgbClr val="000000"/>
                </a:solidFill>
                <a:latin typeface="Wingdings" panose="05000000000000000000" pitchFamily="18" charset="0"/>
                <a:cs typeface="Wingdings" panose="05000000000000000000" pitchFamily="18" charset="0"/>
              </a:rPr>
              <a:t></a:t>
            </a:r>
            <a:r>
              <a:rPr lang="en-US" altLang="zh-CN" sz="2400" dirty="0" smtClean="0">
                <a:latin typeface="Times New Roman" panose="02020603050405020304" pitchFamily="18" charset="0"/>
                <a:cs typeface="Times New Roman" panose="02020603050405020304" pitchFamily="18" charset="0"/>
              </a:rPr>
              <a:t>   </a:t>
            </a:r>
            <a:r>
              <a:rPr lang="en-US" altLang="zh-CN" sz="2400" dirty="0" smtClean="0">
                <a:solidFill>
                  <a:srgbClr val="000000"/>
                </a:solidFill>
                <a:latin typeface="Times New Roman" panose="02020603050405020304" pitchFamily="18" charset="0"/>
                <a:cs typeface="Times New Roman" panose="02020603050405020304" pitchFamily="18" charset="0"/>
              </a:rPr>
              <a:t>仅适合离线批处理</a:t>
            </a:r>
            <a:endParaRPr lang="en-US" altLang="zh-CN" sz="2400" dirty="0" smtClean="0">
              <a:solidFill>
                <a:srgbClr val="000000"/>
              </a:solidFill>
              <a:latin typeface="Times New Roman" panose="02020603050405020304" pitchFamily="18" charset="0"/>
              <a:cs typeface="Times New Roman" panose="02020603050405020304" pitchFamily="18" charset="0"/>
            </a:endParaRPr>
          </a:p>
        </p:txBody>
      </p:sp>
      <p:sp>
        <p:nvSpPr>
          <p:cNvPr id="12" name="TextBox 1"/>
          <p:cNvSpPr txBox="1"/>
          <p:nvPr/>
        </p:nvSpPr>
        <p:spPr>
          <a:xfrm>
            <a:off x="774700" y="4152900"/>
            <a:ext cx="3937000" cy="774700"/>
          </a:xfrm>
          <a:prstGeom prst="rect">
            <a:avLst/>
          </a:prstGeom>
          <a:noFill/>
        </p:spPr>
        <p:txBody>
          <a:bodyPr wrap="none" lIns="0" tIns="0" rIns="0" rtlCol="0">
            <a:spAutoFit/>
          </a:bodyPr>
          <a:lstStyle/>
          <a:p>
            <a:pPr defTabSz="0">
              <a:lnSpc>
                <a:spcPts val="2600"/>
              </a:lnSpc>
            </a:pPr>
            <a:r>
              <a:rPr lang="en-US" altLang="zh-CN" sz="2400" dirty="0" smtClean="0">
                <a:solidFill>
                  <a:srgbClr val="000000"/>
                </a:solidFill>
                <a:latin typeface="Wingdings" panose="05000000000000000000" pitchFamily="18" charset="0"/>
                <a:cs typeface="Wingdings" panose="05000000000000000000" pitchFamily="18" charset="0"/>
              </a:rPr>
              <a:t></a:t>
            </a:r>
            <a:r>
              <a:rPr lang="en-US" altLang="zh-CN" sz="2400" dirty="0" smtClean="0">
                <a:solidFill>
                  <a:srgbClr val="000000"/>
                </a:solidFill>
                <a:latin typeface="Times New Roman" panose="02020603050405020304" pitchFamily="18" charset="0"/>
                <a:cs typeface="Times New Roman" panose="02020603050405020304" pitchFamily="18" charset="0"/>
              </a:rPr>
              <a:t>具有很好的容错性和扩展性</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defTabSz="0">
              <a:lnSpc>
                <a:spcPts val="3400"/>
              </a:lnSpc>
            </a:pPr>
            <a:r>
              <a:rPr lang="en-US" altLang="zh-CN" sz="2400" dirty="0" smtClean="0">
                <a:solidFill>
                  <a:srgbClr val="000000"/>
                </a:solidFill>
                <a:latin typeface="Wingdings" panose="05000000000000000000" pitchFamily="18" charset="0"/>
                <a:cs typeface="Wingdings" panose="05000000000000000000" pitchFamily="18" charset="0"/>
              </a:rPr>
              <a:t></a:t>
            </a:r>
            <a:r>
              <a:rPr lang="en-US" altLang="zh-CN" sz="2400" dirty="0" smtClean="0">
                <a:solidFill>
                  <a:srgbClr val="000000"/>
                </a:solidFill>
                <a:latin typeface="Times New Roman" panose="02020603050405020304" pitchFamily="18" charset="0"/>
                <a:cs typeface="Times New Roman" panose="02020603050405020304" pitchFamily="18" charset="0"/>
              </a:rPr>
              <a:t>适合简单的批处理任务</a:t>
            </a:r>
            <a:endParaRPr lang="en-US" altLang="zh-CN" sz="2400" dirty="0" smtClean="0">
              <a:solidFill>
                <a:srgbClr val="000000"/>
              </a:solidFill>
              <a:latin typeface="Times New Roman" panose="02020603050405020304" pitchFamily="18" charset="0"/>
              <a:cs typeface="Times New Roman" panose="02020603050405020304" pitchFamily="18" charset="0"/>
            </a:endParaRPr>
          </a:p>
        </p:txBody>
      </p:sp>
      <p:sp>
        <p:nvSpPr>
          <p:cNvPr id="13" name="TextBox 1"/>
          <p:cNvSpPr txBox="1"/>
          <p:nvPr/>
        </p:nvSpPr>
        <p:spPr>
          <a:xfrm>
            <a:off x="317500" y="5029200"/>
            <a:ext cx="1676400" cy="330200"/>
          </a:xfrm>
          <a:prstGeom prst="rect">
            <a:avLst/>
          </a:prstGeom>
          <a:noFill/>
        </p:spPr>
        <p:txBody>
          <a:bodyPr wrap="none" lIns="0" tIns="0" rIns="0" rtlCol="0">
            <a:spAutoFit/>
          </a:bodyPr>
          <a:lstStyle/>
          <a:p>
            <a:pPr defTabSz="0">
              <a:lnSpc>
                <a:spcPts val="2600"/>
              </a:lnSpc>
            </a:pPr>
            <a:r>
              <a:rPr lang="en-US" altLang="zh-CN" sz="2400" dirty="0" smtClean="0">
                <a:solidFill>
                  <a:srgbClr val="000000"/>
                </a:solidFill>
                <a:latin typeface="Wingdings" panose="05000000000000000000" pitchFamily="18" charset="0"/>
                <a:cs typeface="Wingdings" panose="05000000000000000000" pitchFamily="18" charset="0"/>
              </a:rPr>
              <a:t></a:t>
            </a:r>
            <a:r>
              <a:rPr lang="en-US" altLang="zh-CN" sz="2400" dirty="0" smtClean="0">
                <a:latin typeface="Times New Roman" panose="02020603050405020304" pitchFamily="18" charset="0"/>
                <a:cs typeface="Times New Roman" panose="02020603050405020304" pitchFamily="18" charset="0"/>
              </a:rPr>
              <a:t>   </a:t>
            </a:r>
            <a:r>
              <a:rPr lang="en-US" altLang="zh-CN" sz="2400" dirty="0" smtClean="0">
                <a:solidFill>
                  <a:srgbClr val="000000"/>
                </a:solidFill>
                <a:latin typeface="Times New Roman" panose="02020603050405020304" pitchFamily="18" charset="0"/>
                <a:cs typeface="Times New Roman" panose="02020603050405020304" pitchFamily="18" charset="0"/>
              </a:rPr>
              <a:t>缺点明显</a:t>
            </a:r>
            <a:endParaRPr lang="en-US" altLang="zh-CN" sz="2400" dirty="0" smtClean="0">
              <a:solidFill>
                <a:srgbClr val="000000"/>
              </a:solidFill>
              <a:latin typeface="Times New Roman" panose="02020603050405020304" pitchFamily="18" charset="0"/>
              <a:cs typeface="Times New Roman" panose="02020603050405020304" pitchFamily="18" charset="0"/>
            </a:endParaRPr>
          </a:p>
        </p:txBody>
      </p:sp>
      <p:sp>
        <p:nvSpPr>
          <p:cNvPr id="14" name="TextBox 1"/>
          <p:cNvSpPr txBox="1"/>
          <p:nvPr/>
        </p:nvSpPr>
        <p:spPr>
          <a:xfrm>
            <a:off x="774700" y="5461000"/>
            <a:ext cx="6070600" cy="330200"/>
          </a:xfrm>
          <a:prstGeom prst="rect">
            <a:avLst/>
          </a:prstGeom>
          <a:noFill/>
        </p:spPr>
        <p:txBody>
          <a:bodyPr wrap="none" lIns="0" tIns="0" rIns="0" rtlCol="0">
            <a:spAutoFit/>
          </a:bodyPr>
          <a:lstStyle/>
          <a:p>
            <a:pPr defTabSz="0">
              <a:lnSpc>
                <a:spcPts val="2600"/>
              </a:lnSpc>
            </a:pPr>
            <a:r>
              <a:rPr lang="en-US" altLang="zh-CN" sz="2400" dirty="0" smtClean="0">
                <a:solidFill>
                  <a:srgbClr val="000000"/>
                </a:solidFill>
                <a:latin typeface="Wingdings" panose="05000000000000000000" pitchFamily="18" charset="0"/>
                <a:cs typeface="Wingdings" panose="05000000000000000000" pitchFamily="18" charset="0"/>
              </a:rPr>
              <a:t></a:t>
            </a:r>
            <a:r>
              <a:rPr lang="en-US" altLang="zh-CN" sz="2400" dirty="0" smtClean="0">
                <a:solidFill>
                  <a:srgbClr val="000000"/>
                </a:solidFill>
                <a:latin typeface="Times New Roman" panose="02020603050405020304" pitchFamily="18" charset="0"/>
                <a:cs typeface="Times New Roman" panose="02020603050405020304" pitchFamily="18" charset="0"/>
              </a:rPr>
              <a:t>启动开销大、过多使用磁盘导致效率低下等</a:t>
            </a:r>
            <a:endParaRPr lang="en-US" altLang="zh-CN" sz="2400" dirty="0" smtClean="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3" descr="blueband.tif"/>
          <p:cNvPicPr>
            <a:picLocks noChangeAspect="1" noChangeArrowheads="1"/>
          </p:cNvPicPr>
          <p:nvPr/>
        </p:nvPicPr>
        <p:blipFill>
          <a:blip r:embed="rId1" cstate="print"/>
          <a:srcRect/>
          <a:stretch>
            <a:fillRect/>
          </a:stretch>
        </p:blipFill>
        <p:spPr bwMode="auto">
          <a:xfrm>
            <a:off x="0" y="6016625"/>
            <a:ext cx="8128000" cy="476250"/>
          </a:xfrm>
          <a:prstGeom prst="rect">
            <a:avLst/>
          </a:prstGeom>
          <a:noFill/>
          <a:ln w="9525">
            <a:noFill/>
            <a:miter lim="800000"/>
            <a:headEnd/>
            <a:tailEnd/>
          </a:ln>
        </p:spPr>
      </p:pic>
      <p:sp>
        <p:nvSpPr>
          <p:cNvPr id="8195" name="标题 1"/>
          <p:cNvSpPr>
            <a:spLocks noGrp="1" noChangeArrowheads="1"/>
          </p:cNvSpPr>
          <p:nvPr>
            <p:ph type="title"/>
          </p:nvPr>
        </p:nvSpPr>
        <p:spPr>
          <a:xfrm>
            <a:off x="395536" y="188640"/>
            <a:ext cx="8382000" cy="554037"/>
          </a:xfrm>
        </p:spPr>
        <p:txBody>
          <a:bodyPr>
            <a:normAutofit fontScale="90000"/>
          </a:bodyPr>
          <a:lstStyle/>
          <a:p>
            <a:r>
              <a:rPr lang="en-US" altLang="zh-CN" sz="3200" dirty="0" err="1"/>
              <a:t>Mapreduce</a:t>
            </a:r>
            <a:r>
              <a:rPr lang="zh-CN" altLang="en-US" sz="3200" dirty="0" smtClean="0"/>
              <a:t>原理图</a:t>
            </a:r>
            <a:endParaRPr lang="zh-CN" altLang="en-US" sz="3200" dirty="0"/>
          </a:p>
        </p:txBody>
      </p:sp>
      <p:sp>
        <p:nvSpPr>
          <p:cNvPr id="8196" name="文本占位符 2"/>
          <p:cNvSpPr>
            <a:spLocks noGrp="1" noChangeArrowheads="1"/>
          </p:cNvSpPr>
          <p:nvPr>
            <p:ph sz="quarter" idx="1"/>
          </p:nvPr>
        </p:nvSpPr>
        <p:spPr>
          <a:xfrm>
            <a:off x="360363" y="2071688"/>
            <a:ext cx="8382000" cy="4000500"/>
          </a:xfrm>
        </p:spPr>
        <p:txBody>
          <a:bodyPr/>
          <a:lstStyle/>
          <a:p>
            <a:pPr>
              <a:lnSpc>
                <a:spcPct val="150000"/>
              </a:lnSpc>
              <a:buSzPct val="100000"/>
              <a:buFont typeface="Arial" panose="020B0604020202020204" pitchFamily="34" charset="0"/>
              <a:buNone/>
            </a:pPr>
            <a:endParaRPr lang="en-US" altLang="zh-CN"/>
          </a:p>
          <a:p>
            <a:pPr>
              <a:lnSpc>
                <a:spcPct val="150000"/>
              </a:lnSpc>
              <a:buSzPct val="100000"/>
              <a:buFont typeface="Arial" panose="020B0604020202020204" pitchFamily="34" charset="0"/>
              <a:buNone/>
            </a:pPr>
            <a:endParaRPr lang="en-US" altLang="zh-CN"/>
          </a:p>
        </p:txBody>
      </p:sp>
      <p:pic>
        <p:nvPicPr>
          <p:cNvPr id="8197" name="Picture 5"/>
          <p:cNvPicPr>
            <a:picLocks noChangeAspect="1" noChangeArrowheads="1"/>
          </p:cNvPicPr>
          <p:nvPr/>
        </p:nvPicPr>
        <p:blipFill>
          <a:blip r:embed="rId2" cstate="print"/>
          <a:srcRect/>
          <a:stretch>
            <a:fillRect/>
          </a:stretch>
        </p:blipFill>
        <p:spPr bwMode="auto">
          <a:xfrm>
            <a:off x="107950" y="764705"/>
            <a:ext cx="8928100" cy="5763096"/>
          </a:xfrm>
          <a:prstGeom prst="rect">
            <a:avLst/>
          </a:prstGeom>
          <a:noFill/>
          <a:ln w="9525">
            <a:noFill/>
            <a:miter lim="800000"/>
            <a:headEnd/>
            <a:tailEnd/>
          </a:ln>
          <a:effectLst/>
        </p:spPr>
      </p:pic>
      <p:sp>
        <p:nvSpPr>
          <p:cNvPr id="7" name="文本框 1"/>
          <p:cNvSpPr txBox="1"/>
          <p:nvPr/>
        </p:nvSpPr>
        <p:spPr>
          <a:xfrm>
            <a:off x="-6301208" y="640913"/>
            <a:ext cx="6301208" cy="6217087"/>
          </a:xfrm>
          <a:prstGeom prst="rect">
            <a:avLst/>
          </a:prstGeom>
          <a:noFill/>
        </p:spPr>
        <p:txBody>
          <a:bodyPr wrap="square" rtlCol="0">
            <a:spAutoFit/>
          </a:bodyPr>
          <a:lstStyle/>
          <a:p>
            <a:r>
              <a:rPr lang="zh-CN" altLang="en-US" sz="2000" dirty="0"/>
              <a:t>有两个过程，</a:t>
            </a:r>
            <a:r>
              <a:rPr lang="en-US" altLang="zh-CN" sz="2000" dirty="0"/>
              <a:t>map</a:t>
            </a:r>
            <a:r>
              <a:rPr lang="zh-CN" altLang="en-US" sz="2000" dirty="0"/>
              <a:t>过程和</a:t>
            </a:r>
            <a:r>
              <a:rPr lang="en-US" altLang="zh-CN" sz="2000" dirty="0"/>
              <a:t>reduce</a:t>
            </a:r>
            <a:r>
              <a:rPr lang="zh-CN" altLang="en-US" sz="2000" dirty="0"/>
              <a:t>过程</a:t>
            </a:r>
            <a:endParaRPr lang="zh-CN" altLang="en-US" sz="2000" dirty="0"/>
          </a:p>
          <a:p>
            <a:r>
              <a:rPr lang="zh-CN" altLang="en-US" sz="2000" dirty="0"/>
              <a:t> </a:t>
            </a:r>
            <a:r>
              <a:rPr lang="en-US" altLang="zh-CN" sz="2000" dirty="0"/>
              <a:t>map</a:t>
            </a:r>
            <a:r>
              <a:rPr lang="zh-CN" altLang="en-US" sz="2000" dirty="0"/>
              <a:t>过程：</a:t>
            </a:r>
            <a:br>
              <a:rPr lang="zh-CN" altLang="en-US" sz="2000" dirty="0"/>
            </a:br>
            <a:r>
              <a:rPr lang="en-US" altLang="zh-CN" sz="2000" dirty="0"/>
              <a:t>1</a:t>
            </a:r>
            <a:r>
              <a:rPr lang="zh-CN" altLang="en-US" sz="2000" dirty="0"/>
              <a:t>、</a:t>
            </a:r>
            <a:r>
              <a:rPr lang="en-US" altLang="zh-CN" sz="2000" dirty="0"/>
              <a:t>map</a:t>
            </a:r>
            <a:r>
              <a:rPr lang="zh-CN" altLang="en-US" sz="2000" dirty="0"/>
              <a:t>读取输入文件内容，</a:t>
            </a:r>
            <a:r>
              <a:rPr lang="zh-CN" altLang="en-US" sz="2000" dirty="0">
                <a:solidFill>
                  <a:srgbClr val="FF0000"/>
                </a:solidFill>
              </a:rPr>
              <a:t>按行</a:t>
            </a:r>
            <a:r>
              <a:rPr lang="zh-CN" altLang="en-US" sz="2000" dirty="0"/>
              <a:t>解析成</a:t>
            </a:r>
            <a:r>
              <a:rPr lang="en-US" altLang="zh-CN" sz="2000" dirty="0"/>
              <a:t>key1</a:t>
            </a:r>
            <a:r>
              <a:rPr lang="zh-CN" altLang="en-US" sz="2000" dirty="0"/>
              <a:t>、</a:t>
            </a:r>
            <a:r>
              <a:rPr lang="en-US" altLang="zh-CN" sz="2000" dirty="0"/>
              <a:t>value1</a:t>
            </a:r>
            <a:r>
              <a:rPr lang="zh-CN" altLang="en-US" sz="2000" dirty="0"/>
              <a:t>键值对，</a:t>
            </a:r>
            <a:r>
              <a:rPr lang="en-US" altLang="zh-CN" sz="2000" dirty="0"/>
              <a:t>key</a:t>
            </a:r>
            <a:r>
              <a:rPr lang="zh-CN" altLang="en-US" sz="2000" dirty="0"/>
              <a:t>为</a:t>
            </a:r>
            <a:r>
              <a:rPr lang="zh-CN" altLang="en-US" sz="2000" dirty="0">
                <a:solidFill>
                  <a:srgbClr val="FF0000"/>
                </a:solidFill>
              </a:rPr>
              <a:t>每行</a:t>
            </a:r>
            <a:r>
              <a:rPr lang="zh-CN" altLang="en-US" sz="2000" dirty="0"/>
              <a:t>首字母在文件中的偏移量，</a:t>
            </a:r>
            <a:r>
              <a:rPr lang="en-US" altLang="zh-CN" sz="2000" dirty="0"/>
              <a:t>value</a:t>
            </a:r>
            <a:r>
              <a:rPr lang="zh-CN" altLang="en-US" sz="2000" dirty="0"/>
              <a:t>为行的内容，每个键值对调用一次</a:t>
            </a:r>
            <a:r>
              <a:rPr lang="en-US" altLang="zh-CN" sz="2000" dirty="0"/>
              <a:t>map</a:t>
            </a:r>
            <a:r>
              <a:rPr lang="zh-CN" altLang="en-US" sz="2000" dirty="0"/>
              <a:t>函数</a:t>
            </a:r>
            <a:r>
              <a:rPr lang="zh-CN" altLang="en-US" sz="2000" dirty="0" smtClean="0"/>
              <a:t>；</a:t>
            </a:r>
            <a:br>
              <a:rPr lang="zh-CN" altLang="en-US" sz="2000" dirty="0"/>
            </a:br>
            <a:r>
              <a:rPr lang="en-US" altLang="zh-CN" sz="2000" dirty="0"/>
              <a:t>2</a:t>
            </a:r>
            <a:r>
              <a:rPr lang="zh-CN" altLang="en-US" sz="2000" dirty="0"/>
              <a:t>、</a:t>
            </a:r>
            <a:r>
              <a:rPr lang="en-US" altLang="zh-CN" sz="2000" dirty="0"/>
              <a:t>map</a:t>
            </a:r>
            <a:r>
              <a:rPr lang="zh-CN" altLang="en-US" sz="2000" dirty="0"/>
              <a:t>根据自己逻辑，对输入的</a:t>
            </a:r>
            <a:r>
              <a:rPr lang="en-US" altLang="zh-CN" sz="2000" dirty="0"/>
              <a:t>key1</a:t>
            </a:r>
            <a:r>
              <a:rPr lang="zh-CN" altLang="en-US" sz="2000" dirty="0"/>
              <a:t>、</a:t>
            </a:r>
            <a:r>
              <a:rPr lang="en-US" altLang="zh-CN" sz="2000" dirty="0"/>
              <a:t>value1</a:t>
            </a:r>
            <a:r>
              <a:rPr lang="zh-CN" altLang="en-US" sz="2000" dirty="0"/>
              <a:t>处理，转换成新的</a:t>
            </a:r>
            <a:r>
              <a:rPr lang="en-US" altLang="zh-CN" sz="2000" dirty="0"/>
              <a:t>key2</a:t>
            </a:r>
            <a:r>
              <a:rPr lang="zh-CN" altLang="en-US" sz="2000" dirty="0"/>
              <a:t>、</a:t>
            </a:r>
            <a:r>
              <a:rPr lang="en-US" altLang="zh-CN" sz="2000" dirty="0"/>
              <a:t>value2</a:t>
            </a:r>
            <a:r>
              <a:rPr lang="zh-CN" altLang="en-US" sz="2000" dirty="0"/>
              <a:t>输出；</a:t>
            </a:r>
            <a:br>
              <a:rPr lang="zh-CN" altLang="en-US" sz="2000" dirty="0"/>
            </a:br>
            <a:r>
              <a:rPr lang="en-US" altLang="zh-CN" sz="2000" dirty="0"/>
              <a:t>3</a:t>
            </a:r>
            <a:r>
              <a:rPr lang="zh-CN" altLang="en-US" sz="2000" dirty="0"/>
              <a:t>、对输出的</a:t>
            </a:r>
            <a:r>
              <a:rPr lang="en-US" altLang="zh-CN" sz="2000" dirty="0"/>
              <a:t>key2</a:t>
            </a:r>
            <a:r>
              <a:rPr lang="zh-CN" altLang="en-US" sz="2000" dirty="0"/>
              <a:t>、</a:t>
            </a:r>
            <a:r>
              <a:rPr lang="en-US" altLang="zh-CN" sz="2000" dirty="0"/>
              <a:t>value2</a:t>
            </a:r>
            <a:r>
              <a:rPr lang="zh-CN" altLang="en-US" sz="2000" dirty="0"/>
              <a:t>进行</a:t>
            </a:r>
            <a:r>
              <a:rPr lang="zh-CN" altLang="en-US" sz="2000" dirty="0" smtClean="0"/>
              <a:t>分区；</a:t>
            </a:r>
            <a:br>
              <a:rPr lang="zh-CN" altLang="en-US" sz="2000" dirty="0"/>
            </a:br>
            <a:r>
              <a:rPr lang="en-US" altLang="zh-CN" sz="2000" dirty="0"/>
              <a:t>4</a:t>
            </a:r>
            <a:r>
              <a:rPr lang="zh-CN" altLang="en-US" sz="2000" dirty="0"/>
              <a:t>、对</a:t>
            </a:r>
            <a:r>
              <a:rPr lang="zh-CN" altLang="en-US" sz="2000" dirty="0" smtClean="0"/>
              <a:t>不同分区的</a:t>
            </a:r>
            <a:r>
              <a:rPr lang="zh-CN" altLang="en-US" sz="2000" dirty="0"/>
              <a:t>数据，按照</a:t>
            </a:r>
            <a:r>
              <a:rPr lang="en-US" altLang="zh-CN" sz="2000" dirty="0"/>
              <a:t>key2</a:t>
            </a:r>
            <a:r>
              <a:rPr lang="zh-CN" altLang="en-US" sz="2000" dirty="0"/>
              <a:t>进行</a:t>
            </a:r>
            <a:r>
              <a:rPr lang="zh-CN" altLang="en-US" sz="2000" dirty="0" smtClean="0"/>
              <a:t>排序、分组，</a:t>
            </a:r>
            <a:r>
              <a:rPr lang="zh-CN" altLang="en-US" sz="2000" dirty="0"/>
              <a:t>相同的</a:t>
            </a:r>
            <a:r>
              <a:rPr lang="en-US" altLang="zh-CN" sz="2000" dirty="0"/>
              <a:t>key2</a:t>
            </a:r>
            <a:r>
              <a:rPr lang="zh-CN" altLang="en-US" sz="2000" dirty="0"/>
              <a:t>的</a:t>
            </a:r>
            <a:r>
              <a:rPr lang="en-US" altLang="zh-CN" sz="2000" dirty="0"/>
              <a:t>value</a:t>
            </a:r>
            <a:r>
              <a:rPr lang="zh-CN" altLang="en-US" sz="2000" dirty="0"/>
              <a:t>放到一个集合中</a:t>
            </a:r>
            <a:r>
              <a:rPr lang="en-US" altLang="zh-CN" sz="2000" dirty="0"/>
              <a:t>(</a:t>
            </a:r>
            <a:r>
              <a:rPr lang="zh-CN" altLang="en-US" sz="2000" dirty="0"/>
              <a:t>中间进行复杂的</a:t>
            </a:r>
            <a:r>
              <a:rPr lang="en-US" altLang="zh-CN" sz="2000" dirty="0"/>
              <a:t>shuffle</a:t>
            </a:r>
            <a:r>
              <a:rPr lang="zh-CN" altLang="en-US" sz="2000" dirty="0"/>
              <a:t>过程</a:t>
            </a:r>
            <a:r>
              <a:rPr lang="en-US" altLang="zh-CN" sz="2000" dirty="0"/>
              <a:t>)</a:t>
            </a:r>
            <a:r>
              <a:rPr lang="zh-CN" altLang="en-US" sz="2000" dirty="0"/>
              <a:t>；</a:t>
            </a:r>
            <a:br>
              <a:rPr lang="zh-CN" altLang="en-US" sz="2000" dirty="0"/>
            </a:br>
            <a:r>
              <a:rPr lang="en-US" altLang="zh-CN" sz="2000" dirty="0"/>
              <a:t>5</a:t>
            </a:r>
            <a:r>
              <a:rPr lang="zh-CN" altLang="en-US" sz="2000" dirty="0"/>
              <a:t>、分组后的数据进行规约；</a:t>
            </a:r>
            <a:br>
              <a:rPr lang="zh-CN" altLang="en-US" sz="2000" dirty="0"/>
            </a:br>
            <a:r>
              <a:rPr lang="zh-CN" altLang="en-US" sz="2000" dirty="0"/>
              <a:t>   </a:t>
            </a:r>
            <a:r>
              <a:rPr lang="en-US" altLang="zh-CN" sz="2000" dirty="0"/>
              <a:t>reduce</a:t>
            </a:r>
            <a:r>
              <a:rPr lang="zh-CN" altLang="en-US" sz="2000" dirty="0"/>
              <a:t>过程：</a:t>
            </a:r>
            <a:br>
              <a:rPr lang="zh-CN" altLang="en-US" sz="2000" dirty="0"/>
            </a:br>
            <a:r>
              <a:rPr lang="en-US" altLang="zh-CN" sz="2000" dirty="0"/>
              <a:t>1</a:t>
            </a:r>
            <a:r>
              <a:rPr lang="zh-CN" altLang="en-US" sz="2000" dirty="0"/>
              <a:t>、对多个</a:t>
            </a:r>
            <a:r>
              <a:rPr lang="en-US" altLang="zh-CN" sz="2000" dirty="0"/>
              <a:t>map</a:t>
            </a:r>
            <a:r>
              <a:rPr lang="zh-CN" altLang="en-US" sz="2000" dirty="0"/>
              <a:t>任务的输出，按照不同的分区，通过网络</a:t>
            </a:r>
            <a:r>
              <a:rPr lang="en-US" altLang="zh-CN" sz="2000" dirty="0"/>
              <a:t>copy</a:t>
            </a:r>
            <a:r>
              <a:rPr lang="zh-CN" altLang="en-US" sz="2000" dirty="0"/>
              <a:t>到不同的</a:t>
            </a:r>
            <a:r>
              <a:rPr lang="en-US" altLang="zh-CN" sz="2000" dirty="0"/>
              <a:t>reduce</a:t>
            </a:r>
            <a:r>
              <a:rPr lang="zh-CN" altLang="en-US" sz="2000" dirty="0"/>
              <a:t>节点；</a:t>
            </a:r>
            <a:br>
              <a:rPr lang="zh-CN" altLang="en-US" sz="2000" dirty="0"/>
            </a:br>
            <a:r>
              <a:rPr lang="en-US" altLang="zh-CN" sz="2000" dirty="0"/>
              <a:t>2</a:t>
            </a:r>
            <a:r>
              <a:rPr lang="zh-CN" altLang="en-US" sz="2000" dirty="0"/>
              <a:t>、对多个</a:t>
            </a:r>
            <a:r>
              <a:rPr lang="en-US" altLang="zh-CN" sz="2000" dirty="0"/>
              <a:t>map</a:t>
            </a:r>
            <a:r>
              <a:rPr lang="zh-CN" altLang="en-US" sz="2000" dirty="0"/>
              <a:t>任务的输出进行</a:t>
            </a:r>
            <a:r>
              <a:rPr lang="en-US" altLang="zh-CN" sz="2000" dirty="0"/>
              <a:t>Merge(</a:t>
            </a:r>
            <a:r>
              <a:rPr lang="zh-CN" altLang="en-US" sz="2000" dirty="0"/>
              <a:t>合并、排序</a:t>
            </a:r>
            <a:r>
              <a:rPr lang="en-US" altLang="zh-CN" sz="2000" dirty="0"/>
              <a:t>)</a:t>
            </a:r>
            <a:r>
              <a:rPr lang="zh-CN" altLang="en-US" sz="2000" dirty="0"/>
              <a:t>，根据</a:t>
            </a:r>
            <a:r>
              <a:rPr lang="en-US" altLang="zh-CN" sz="2000" dirty="0"/>
              <a:t>reduce</a:t>
            </a:r>
            <a:r>
              <a:rPr lang="zh-CN" altLang="en-US" sz="2000" dirty="0"/>
              <a:t>自己的任务逻辑对输入的</a:t>
            </a:r>
            <a:r>
              <a:rPr lang="en-US" altLang="zh-CN" sz="2000" dirty="0"/>
              <a:t>key2</a:t>
            </a:r>
            <a:r>
              <a:rPr lang="zh-CN" altLang="en-US" sz="2000" dirty="0"/>
              <a:t>、</a:t>
            </a:r>
            <a:r>
              <a:rPr lang="en-US" altLang="zh-CN" sz="2000" dirty="0"/>
              <a:t>value2</a:t>
            </a:r>
            <a:r>
              <a:rPr lang="zh-CN" altLang="en-US" sz="2000" dirty="0"/>
              <a:t>处理，转换成新的</a:t>
            </a:r>
            <a:r>
              <a:rPr lang="en-US" altLang="zh-CN" sz="2000" dirty="0"/>
              <a:t>key3</a:t>
            </a:r>
            <a:r>
              <a:rPr lang="zh-CN" altLang="en-US" sz="2000" dirty="0"/>
              <a:t>、</a:t>
            </a:r>
            <a:r>
              <a:rPr lang="en-US" altLang="zh-CN" sz="2000" dirty="0"/>
              <a:t>value3</a:t>
            </a:r>
            <a:r>
              <a:rPr lang="zh-CN" altLang="en-US" sz="2000" dirty="0"/>
              <a:t>输出；</a:t>
            </a:r>
            <a:br>
              <a:rPr lang="zh-CN" altLang="en-US" sz="2000" dirty="0"/>
            </a:br>
            <a:r>
              <a:rPr lang="en-US" altLang="zh-CN" sz="2000" dirty="0"/>
              <a:t>3</a:t>
            </a:r>
            <a:r>
              <a:rPr lang="zh-CN" altLang="en-US" sz="2000" dirty="0"/>
              <a:t>、把</a:t>
            </a:r>
            <a:r>
              <a:rPr lang="en-US" altLang="zh-CN" sz="2000" dirty="0"/>
              <a:t>reduce</a:t>
            </a:r>
            <a:r>
              <a:rPr lang="zh-CN" altLang="en-US" sz="2000" dirty="0"/>
              <a:t>的输出保存到</a:t>
            </a:r>
            <a:r>
              <a:rPr lang="en-US" altLang="zh-CN" sz="2000" dirty="0" err="1"/>
              <a:t>hdfs</a:t>
            </a:r>
            <a:r>
              <a:rPr lang="zh-CN" altLang="en-US" sz="2000" dirty="0"/>
              <a:t>上；</a:t>
            </a:r>
            <a:endParaRPr lang="zh-CN" altLang="en-US" sz="2000" dirty="0"/>
          </a:p>
          <a:p>
            <a:endParaRPr lang="zh-CN" altLang="en-US" dirty="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28841"/>
            <a:ext cx="9144000" cy="6555641"/>
          </a:xfrm>
          <a:prstGeom prst="rect">
            <a:avLst/>
          </a:prstGeom>
          <a:noFill/>
        </p:spPr>
        <p:txBody>
          <a:bodyPr wrap="square" rtlCol="0">
            <a:spAutoFit/>
          </a:bodyPr>
          <a:lstStyle/>
          <a:p>
            <a:r>
              <a:rPr lang="en-US" altLang="zh-CN" sz="2400" b="1" dirty="0">
                <a:solidFill>
                  <a:srgbClr val="FF0000"/>
                </a:solidFill>
              </a:rPr>
              <a:t>Map</a:t>
            </a:r>
            <a:r>
              <a:rPr lang="zh-CN" altLang="en-US" sz="2400" b="1" dirty="0">
                <a:solidFill>
                  <a:srgbClr val="FF0000"/>
                </a:solidFill>
              </a:rPr>
              <a:t>的详细</a:t>
            </a:r>
            <a:r>
              <a:rPr lang="zh-CN" altLang="en-US" sz="2400" b="1" dirty="0" smtClean="0">
                <a:solidFill>
                  <a:srgbClr val="FF0000"/>
                </a:solidFill>
              </a:rPr>
              <a:t>流程：</a:t>
            </a:r>
            <a:endParaRPr lang="en-US" altLang="zh-CN" sz="2400" b="1" dirty="0" smtClean="0">
              <a:solidFill>
                <a:srgbClr val="FF0000"/>
              </a:solidFill>
            </a:endParaRPr>
          </a:p>
          <a:p>
            <a:r>
              <a:rPr lang="zh-CN" altLang="en-US" dirty="0" smtClean="0"/>
              <a:t>  </a:t>
            </a:r>
            <a:r>
              <a:rPr lang="en-US" altLang="zh-CN" dirty="0"/>
              <a:t>1</a:t>
            </a:r>
            <a:r>
              <a:rPr lang="zh-CN" altLang="en-US" dirty="0"/>
              <a:t>、左下角是一个大文件需要处理，</a:t>
            </a:r>
            <a:r>
              <a:rPr lang="zh-CN" altLang="en-US" dirty="0" smtClean="0"/>
              <a:t>它在</a:t>
            </a:r>
            <a:r>
              <a:rPr lang="en-US" altLang="zh-CN" dirty="0"/>
              <a:t>HDFS</a:t>
            </a:r>
            <a:r>
              <a:rPr lang="zh-CN" altLang="en-US" dirty="0"/>
              <a:t>上是以</a:t>
            </a:r>
            <a:r>
              <a:rPr lang="en-US" altLang="zh-CN" dirty="0"/>
              <a:t>block</a:t>
            </a:r>
            <a:r>
              <a:rPr lang="zh-CN" altLang="en-US" dirty="0"/>
              <a:t>块形式存放，每个</a:t>
            </a:r>
            <a:r>
              <a:rPr lang="en-US" altLang="zh-CN" dirty="0"/>
              <a:t>block</a:t>
            </a:r>
            <a:r>
              <a:rPr lang="zh-CN" altLang="en-US" dirty="0"/>
              <a:t>默认为</a:t>
            </a:r>
            <a:r>
              <a:rPr lang="en-US" altLang="zh-CN" dirty="0"/>
              <a:t>128M</a:t>
            </a:r>
            <a:r>
              <a:rPr lang="zh-CN" altLang="en-US" dirty="0"/>
              <a:t>存</a:t>
            </a:r>
            <a:r>
              <a:rPr lang="en-US" altLang="zh-CN" dirty="0"/>
              <a:t>3</a:t>
            </a:r>
            <a:r>
              <a:rPr lang="zh-CN" altLang="en-US" dirty="0"/>
              <a:t>份，运行时每个</a:t>
            </a:r>
            <a:r>
              <a:rPr lang="en-US" altLang="zh-CN" dirty="0"/>
              <a:t>map</a:t>
            </a:r>
            <a:r>
              <a:rPr lang="zh-CN" altLang="en-US" dirty="0"/>
              <a:t>任务会处理一个</a:t>
            </a:r>
            <a:r>
              <a:rPr lang="en-US" altLang="zh-CN" dirty="0"/>
              <a:t>split</a:t>
            </a:r>
            <a:r>
              <a:rPr lang="zh-CN" altLang="en-US" dirty="0"/>
              <a:t>，如果</a:t>
            </a:r>
            <a:r>
              <a:rPr lang="en-US" altLang="zh-CN" dirty="0"/>
              <a:t>block</a:t>
            </a:r>
            <a:r>
              <a:rPr lang="zh-CN" altLang="en-US" dirty="0" smtClean="0"/>
              <a:t>大小和</a:t>
            </a:r>
            <a:r>
              <a:rPr lang="en-US" altLang="zh-CN" dirty="0"/>
              <a:t>split</a:t>
            </a:r>
            <a:r>
              <a:rPr lang="zh-CN" altLang="en-US" dirty="0"/>
              <a:t>相同，有多少个</a:t>
            </a:r>
            <a:r>
              <a:rPr lang="en-US" altLang="zh-CN" dirty="0"/>
              <a:t>block</a:t>
            </a:r>
            <a:r>
              <a:rPr lang="zh-CN" altLang="en-US" dirty="0"/>
              <a:t>就有多少个</a:t>
            </a:r>
            <a:r>
              <a:rPr lang="en-US" altLang="zh-CN" dirty="0"/>
              <a:t>map</a:t>
            </a:r>
            <a:r>
              <a:rPr lang="zh-CN" altLang="en-US" dirty="0"/>
              <a:t>任务，所以对整个文件处理时会有很多</a:t>
            </a:r>
            <a:r>
              <a:rPr lang="en-US" altLang="zh-CN" dirty="0"/>
              <a:t>map </a:t>
            </a:r>
            <a:r>
              <a:rPr lang="zh-CN" altLang="en-US" dirty="0"/>
              <a:t>任务进行并行计算；</a:t>
            </a:r>
            <a:endParaRPr lang="zh-CN" altLang="en-US" dirty="0"/>
          </a:p>
          <a:p>
            <a:r>
              <a:rPr lang="zh-CN" altLang="en-US" dirty="0"/>
              <a:t>        </a:t>
            </a:r>
            <a:r>
              <a:rPr lang="en-US" altLang="zh-CN" dirty="0"/>
              <a:t>2</a:t>
            </a:r>
            <a:r>
              <a:rPr lang="zh-CN" altLang="en-US" dirty="0"/>
              <a:t>、每个</a:t>
            </a:r>
            <a:r>
              <a:rPr lang="en-US" altLang="zh-CN" dirty="0"/>
              <a:t>map</a:t>
            </a:r>
            <a:r>
              <a:rPr lang="zh-CN" altLang="en-US" dirty="0"/>
              <a:t>任务处理完输入的</a:t>
            </a:r>
            <a:r>
              <a:rPr lang="en-US" altLang="zh-CN" dirty="0"/>
              <a:t>split</a:t>
            </a:r>
            <a:r>
              <a:rPr lang="zh-CN" altLang="en-US" dirty="0"/>
              <a:t>后会把结果写入到内存的一个环形缓冲区，写入过程中会进行简单排序，它的默认大小为</a:t>
            </a:r>
            <a:r>
              <a:rPr lang="en-US" altLang="zh-CN" dirty="0"/>
              <a:t>100M(</a:t>
            </a:r>
            <a:r>
              <a:rPr lang="zh-CN" altLang="en-US" dirty="0"/>
              <a:t>可以配置</a:t>
            </a:r>
            <a:r>
              <a:rPr lang="en-US" altLang="zh-CN" dirty="0" err="1"/>
              <a:t>mapred-site.xml:mapreduce.task.io.sort.mb</a:t>
            </a:r>
            <a:r>
              <a:rPr lang="en-US" altLang="zh-CN" dirty="0"/>
              <a:t>),</a:t>
            </a:r>
            <a:r>
              <a:rPr lang="zh-CN" altLang="en-US" dirty="0"/>
              <a:t>当缓冲区的大小使用超过一定的阀值</a:t>
            </a:r>
            <a:r>
              <a:rPr lang="en-US" altLang="zh-CN" dirty="0"/>
              <a:t>(</a:t>
            </a:r>
            <a:r>
              <a:rPr lang="en-US" altLang="zh-CN" dirty="0" err="1"/>
              <a:t>mapred-site.xml:mapreduce.map.sort.spill.percent</a:t>
            </a:r>
            <a:r>
              <a:rPr lang="en-US" altLang="zh-CN" dirty="0"/>
              <a:t>,</a:t>
            </a:r>
            <a:r>
              <a:rPr lang="zh-CN" altLang="en-US" dirty="0"/>
              <a:t>默认</a:t>
            </a:r>
            <a:r>
              <a:rPr lang="en-US" altLang="zh-CN" dirty="0"/>
              <a:t>80%)</a:t>
            </a:r>
            <a:r>
              <a:rPr lang="zh-CN" altLang="en-US" dirty="0"/>
              <a:t>，一个后台的线程就会启动把缓冲区中的数据溢写</a:t>
            </a:r>
            <a:r>
              <a:rPr lang="en-US" altLang="zh-CN" dirty="0"/>
              <a:t>(spill)</a:t>
            </a:r>
            <a:r>
              <a:rPr lang="zh-CN" altLang="en-US" dirty="0"/>
              <a:t>到本地磁盘中</a:t>
            </a:r>
            <a:r>
              <a:rPr lang="en-US" altLang="zh-CN" dirty="0"/>
              <a:t>(</a:t>
            </a:r>
            <a:r>
              <a:rPr lang="en-US" altLang="zh-CN" dirty="0" err="1"/>
              <a:t>mapred-site.xml:mapreduce.cluster.local.dir</a:t>
            </a:r>
            <a:r>
              <a:rPr lang="en-US" altLang="zh-CN" dirty="0"/>
              <a:t>)</a:t>
            </a:r>
            <a:r>
              <a:rPr lang="zh-CN" altLang="en-US" dirty="0"/>
              <a:t>，同</a:t>
            </a:r>
            <a:r>
              <a:rPr lang="en-US" altLang="zh-CN" dirty="0"/>
              <a:t>Mapper</a:t>
            </a:r>
            <a:r>
              <a:rPr lang="zh-CN" altLang="en-US" dirty="0"/>
              <a:t>继续时向环形缓冲区中写入数据；</a:t>
            </a:r>
            <a:br>
              <a:rPr lang="zh-CN" altLang="en-US" dirty="0"/>
            </a:br>
            <a:r>
              <a:rPr lang="zh-CN" altLang="en-US" dirty="0"/>
              <a:t>      </a:t>
            </a:r>
            <a:r>
              <a:rPr lang="zh-CN" altLang="en-US" b="1" dirty="0"/>
              <a:t> </a:t>
            </a:r>
            <a:r>
              <a:rPr lang="zh-CN" altLang="en-US" b="1" dirty="0">
                <a:solidFill>
                  <a:srgbClr val="FF0000"/>
                </a:solidFill>
              </a:rPr>
              <a:t> </a:t>
            </a:r>
            <a:r>
              <a:rPr lang="en-US" altLang="zh-CN" b="1" dirty="0">
                <a:solidFill>
                  <a:srgbClr val="FF0000"/>
                </a:solidFill>
              </a:rPr>
              <a:t>3</a:t>
            </a:r>
            <a:r>
              <a:rPr lang="zh-CN" altLang="en-US" b="1" dirty="0">
                <a:solidFill>
                  <a:srgbClr val="FF0000"/>
                </a:solidFill>
              </a:rPr>
              <a:t>、</a:t>
            </a:r>
            <a:r>
              <a:rPr lang="zh-CN" altLang="en-US" dirty="0"/>
              <a:t>数据溢写入到磁盘之前，首先会根据</a:t>
            </a:r>
            <a:r>
              <a:rPr lang="en-US" altLang="zh-CN" dirty="0"/>
              <a:t>reducer</a:t>
            </a:r>
            <a:r>
              <a:rPr lang="zh-CN" altLang="en-US" dirty="0"/>
              <a:t>的数量划分成同数量的分区</a:t>
            </a:r>
            <a:r>
              <a:rPr lang="en-US" altLang="zh-CN" dirty="0"/>
              <a:t>(partition)</a:t>
            </a:r>
            <a:r>
              <a:rPr lang="zh-CN" altLang="en-US" dirty="0"/>
              <a:t>，每个分区中</a:t>
            </a:r>
            <a:r>
              <a:rPr lang="zh-CN" altLang="en-US" dirty="0" smtClean="0"/>
              <a:t>的数据</a:t>
            </a:r>
            <a:r>
              <a:rPr lang="zh-CN" altLang="en-US" dirty="0"/>
              <a:t>会有后台线程根据</a:t>
            </a:r>
            <a:r>
              <a:rPr lang="en-US" altLang="zh-CN" dirty="0"/>
              <a:t>map</a:t>
            </a:r>
            <a:r>
              <a:rPr lang="zh-CN" altLang="en-US" dirty="0"/>
              <a:t>任务的输出结果</a:t>
            </a:r>
            <a:r>
              <a:rPr lang="en-US" altLang="zh-CN" dirty="0"/>
              <a:t>key2</a:t>
            </a:r>
            <a:r>
              <a:rPr lang="zh-CN" altLang="en-US" dirty="0"/>
              <a:t>进行内排序</a:t>
            </a:r>
            <a:r>
              <a:rPr lang="en-US" altLang="zh-CN" dirty="0"/>
              <a:t>(</a:t>
            </a:r>
            <a:r>
              <a:rPr lang="zh-CN" altLang="en-US" dirty="0"/>
              <a:t>字典顺序、自然数顺序或自定义顺序</a:t>
            </a:r>
            <a:r>
              <a:rPr lang="en-US" altLang="zh-CN" dirty="0" err="1" smtClean="0"/>
              <a:t>compareTo</a:t>
            </a:r>
            <a:r>
              <a:rPr lang="en-US" altLang="zh-CN" dirty="0"/>
              <a:t>)</a:t>
            </a:r>
            <a:r>
              <a:rPr lang="zh-CN" altLang="en-US" dirty="0"/>
              <a:t>，如果有</a:t>
            </a:r>
            <a:r>
              <a:rPr lang="en-US" altLang="zh-CN" dirty="0"/>
              <a:t>combiner</a:t>
            </a:r>
            <a:r>
              <a:rPr lang="zh-CN" altLang="en-US" dirty="0"/>
              <a:t>，它会在溢写到磁盘之前排好序的输出上运行</a:t>
            </a:r>
            <a:r>
              <a:rPr lang="en-US" altLang="zh-CN" dirty="0"/>
              <a:t>(combiner</a:t>
            </a:r>
            <a:r>
              <a:rPr lang="zh-CN" altLang="en-US" dirty="0"/>
              <a:t>的作用是使</a:t>
            </a:r>
            <a:r>
              <a:rPr lang="en-US" altLang="zh-CN" dirty="0"/>
              <a:t>map</a:t>
            </a:r>
            <a:r>
              <a:rPr lang="zh-CN" altLang="en-US" dirty="0"/>
              <a:t>输出更紧凑，写到本地磁盘和传给</a:t>
            </a:r>
            <a:r>
              <a:rPr lang="en-US" altLang="zh-CN" dirty="0"/>
              <a:t>reducer</a:t>
            </a:r>
            <a:r>
              <a:rPr lang="zh-CN" altLang="en-US" dirty="0"/>
              <a:t>的数据更少</a:t>
            </a:r>
            <a:r>
              <a:rPr lang="en-US" altLang="zh-CN" dirty="0"/>
              <a:t>)</a:t>
            </a:r>
            <a:r>
              <a:rPr lang="zh-CN" altLang="en-US" dirty="0"/>
              <a:t>，最后在本地生成分好区且排好序的小文件；</a:t>
            </a:r>
            <a:br>
              <a:rPr lang="zh-CN" altLang="en-US" dirty="0"/>
            </a:br>
            <a:r>
              <a:rPr lang="zh-CN" altLang="en-US" dirty="0"/>
              <a:t>        如果</a:t>
            </a:r>
            <a:r>
              <a:rPr lang="en-US" altLang="zh-CN" dirty="0"/>
              <a:t>map</a:t>
            </a:r>
            <a:r>
              <a:rPr lang="zh-CN" altLang="en-US" dirty="0"/>
              <a:t>向环形缓冲区写入数据的速度大于向本地写入数据的速度，环形缓冲区被写满，向环形缓冲区写入数据的线程会阻塞直至缓冲区中的内容全部溢写到磁盘后再次启动，到阀值后会向本地磁盘新建一个溢写文件；</a:t>
            </a:r>
            <a:endParaRPr lang="zh-CN" altLang="en-US" dirty="0"/>
          </a:p>
          <a:p>
            <a:r>
              <a:rPr lang="zh-CN" altLang="en-US" dirty="0"/>
              <a:t>        </a:t>
            </a:r>
            <a:r>
              <a:rPr lang="en-US" altLang="zh-CN" dirty="0"/>
              <a:t>4</a:t>
            </a:r>
            <a:r>
              <a:rPr lang="zh-CN" altLang="en-US" dirty="0"/>
              <a:t>、</a:t>
            </a:r>
            <a:r>
              <a:rPr lang="en-US" altLang="zh-CN" dirty="0"/>
              <a:t>map</a:t>
            </a:r>
            <a:r>
              <a:rPr lang="zh-CN" altLang="en-US" dirty="0"/>
              <a:t>任务完成之前，会把本地磁盘溢写的所有文件不停地合并成得到一个结果文件，合并得到的结果文件会根据小溢写文件的分区而分区，每个分区的数据会再次根据</a:t>
            </a:r>
            <a:r>
              <a:rPr lang="en-US" altLang="zh-CN" dirty="0"/>
              <a:t>key2</a:t>
            </a:r>
            <a:r>
              <a:rPr lang="zh-CN" altLang="en-US" dirty="0"/>
              <a:t>进行排序，得到的结果文件是分好区且排好序的，可以合并成一个文件的溢写文件数量默认为</a:t>
            </a:r>
            <a:r>
              <a:rPr lang="en-US" altLang="zh-CN" dirty="0"/>
              <a:t>10(</a:t>
            </a:r>
            <a:r>
              <a:rPr lang="en-US" altLang="zh-CN" dirty="0" err="1"/>
              <a:t>mapred-site.xml:mapreduce.task.io.sort.factor</a:t>
            </a:r>
            <a:r>
              <a:rPr lang="en-US" altLang="zh-CN" dirty="0"/>
              <a:t>)</a:t>
            </a:r>
            <a:r>
              <a:rPr lang="zh-CN" altLang="en-US" dirty="0"/>
              <a:t>；这个结果文件的分区存在一个映射关系，比如</a:t>
            </a:r>
            <a:r>
              <a:rPr lang="en-US" altLang="zh-CN" dirty="0"/>
              <a:t>0~1024</a:t>
            </a:r>
            <a:r>
              <a:rPr lang="zh-CN" altLang="en-US" dirty="0"/>
              <a:t>字节内容为</a:t>
            </a:r>
            <a:r>
              <a:rPr lang="en-US" altLang="zh-CN" dirty="0"/>
              <a:t>0</a:t>
            </a:r>
            <a:r>
              <a:rPr lang="zh-CN" altLang="en-US" dirty="0"/>
              <a:t>号分区内容，</a:t>
            </a:r>
            <a:r>
              <a:rPr lang="en-US" altLang="zh-CN" dirty="0"/>
              <a:t>1025~4096</a:t>
            </a:r>
            <a:r>
              <a:rPr lang="zh-CN" altLang="en-US" dirty="0"/>
              <a:t>字节内容为</a:t>
            </a:r>
            <a:r>
              <a:rPr lang="en-US" altLang="zh-CN" dirty="0"/>
              <a:t>1</a:t>
            </a:r>
            <a:r>
              <a:rPr lang="zh-CN" altLang="en-US" dirty="0"/>
              <a:t>号分区内容等等</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27856"/>
            <a:ext cx="9108504" cy="6555641"/>
          </a:xfrm>
          <a:prstGeom prst="rect">
            <a:avLst/>
          </a:prstGeom>
          <a:noFill/>
        </p:spPr>
        <p:txBody>
          <a:bodyPr wrap="square" rtlCol="0">
            <a:spAutoFit/>
          </a:bodyPr>
          <a:lstStyle/>
          <a:p>
            <a:r>
              <a:rPr lang="en-US" altLang="zh-CN" sz="2400" b="1" dirty="0" smtClean="0">
                <a:solidFill>
                  <a:srgbClr val="FF0000"/>
                </a:solidFill>
              </a:rPr>
              <a:t>Reducer</a:t>
            </a:r>
            <a:r>
              <a:rPr lang="zh-CN" altLang="en-US" sz="2400" b="1" dirty="0" smtClean="0">
                <a:solidFill>
                  <a:srgbClr val="FF0000"/>
                </a:solidFill>
              </a:rPr>
              <a:t>的</a:t>
            </a:r>
            <a:r>
              <a:rPr lang="zh-CN" altLang="en-US" sz="2400" b="1" dirty="0">
                <a:solidFill>
                  <a:srgbClr val="FF0000"/>
                </a:solidFill>
              </a:rPr>
              <a:t>详细流程</a:t>
            </a:r>
            <a:r>
              <a:rPr lang="zh-CN" altLang="en-US" sz="2400" b="1" dirty="0" smtClean="0">
                <a:solidFill>
                  <a:srgbClr val="FF0000"/>
                </a:solidFill>
              </a:rPr>
              <a:t>：</a:t>
            </a:r>
            <a:endParaRPr lang="en-US" altLang="zh-CN" sz="2400" dirty="0" smtClean="0"/>
          </a:p>
          <a:p>
            <a:r>
              <a:rPr lang="en-US" altLang="zh-CN" dirty="0" smtClean="0"/>
              <a:t>5</a:t>
            </a:r>
            <a:r>
              <a:rPr lang="zh-CN" altLang="en-US" dirty="0"/>
              <a:t>、</a:t>
            </a:r>
            <a:r>
              <a:rPr lang="en-US" altLang="zh-CN" dirty="0"/>
              <a:t>reduce</a:t>
            </a:r>
            <a:r>
              <a:rPr lang="zh-CN" altLang="en-US" dirty="0"/>
              <a:t>任务启动，</a:t>
            </a:r>
            <a:r>
              <a:rPr lang="en-US" altLang="zh-CN" dirty="0"/>
              <a:t>Reducer</a:t>
            </a:r>
            <a:r>
              <a:rPr lang="zh-CN" altLang="en-US" dirty="0"/>
              <a:t>个数由</a:t>
            </a:r>
            <a:r>
              <a:rPr lang="en-US" altLang="zh-CN" dirty="0"/>
              <a:t>mapred-site.xml</a:t>
            </a:r>
            <a:r>
              <a:rPr lang="zh-CN" altLang="en-US" dirty="0"/>
              <a:t>的</a:t>
            </a:r>
            <a:r>
              <a:rPr lang="en-US" altLang="zh-CN" dirty="0" err="1"/>
              <a:t>mapreduce.job.reduces</a:t>
            </a:r>
            <a:r>
              <a:rPr lang="zh-CN" altLang="en-US" dirty="0"/>
              <a:t>配置决定，或者初始化</a:t>
            </a:r>
            <a:r>
              <a:rPr lang="en-US" altLang="zh-CN" dirty="0"/>
              <a:t>job</a:t>
            </a:r>
            <a:r>
              <a:rPr lang="zh-CN" altLang="en-US" dirty="0"/>
              <a:t>时调用</a:t>
            </a:r>
            <a:r>
              <a:rPr lang="en-US" altLang="zh-CN" dirty="0" err="1"/>
              <a:t>Job.setNumReduceTasks</a:t>
            </a:r>
            <a:r>
              <a:rPr lang="en-US" altLang="zh-CN" dirty="0"/>
              <a:t>(</a:t>
            </a:r>
            <a:r>
              <a:rPr lang="en-US" altLang="zh-CN" dirty="0" err="1"/>
              <a:t>int</a:t>
            </a:r>
            <a:r>
              <a:rPr lang="en-US" altLang="zh-CN" dirty="0"/>
              <a:t>)</a:t>
            </a:r>
            <a:r>
              <a:rPr lang="zh-CN" altLang="en-US" dirty="0"/>
              <a:t>；</a:t>
            </a:r>
            <a:r>
              <a:rPr lang="en-US" altLang="zh-CN" dirty="0"/>
              <a:t>Reducer</a:t>
            </a:r>
            <a:r>
              <a:rPr lang="zh-CN" altLang="en-US" dirty="0"/>
              <a:t>中的一个线程定期向</a:t>
            </a:r>
            <a:r>
              <a:rPr lang="en-US" altLang="zh-CN" dirty="0" err="1"/>
              <a:t>MRAppMaster</a:t>
            </a:r>
            <a:r>
              <a:rPr lang="zh-CN" altLang="en-US" dirty="0"/>
              <a:t>询问</a:t>
            </a:r>
            <a:r>
              <a:rPr lang="en-US" altLang="zh-CN" dirty="0"/>
              <a:t>Mapper</a:t>
            </a:r>
            <a:r>
              <a:rPr lang="zh-CN" altLang="en-US" dirty="0"/>
              <a:t>输出结果文件位置，</a:t>
            </a:r>
            <a:r>
              <a:rPr lang="en-US" altLang="zh-CN" dirty="0"/>
              <a:t>mapper</a:t>
            </a:r>
            <a:r>
              <a:rPr lang="zh-CN" altLang="en-US" dirty="0"/>
              <a:t>结束后会向</a:t>
            </a:r>
            <a:r>
              <a:rPr lang="en-US" altLang="zh-CN" dirty="0" err="1"/>
              <a:t>MRAppMaster</a:t>
            </a:r>
            <a:r>
              <a:rPr lang="zh-CN" altLang="en-US" dirty="0"/>
              <a:t>汇报信息；从而</a:t>
            </a:r>
            <a:r>
              <a:rPr lang="en-US" altLang="zh-CN" dirty="0"/>
              <a:t>Reducer</a:t>
            </a:r>
            <a:r>
              <a:rPr lang="zh-CN" altLang="en-US" dirty="0"/>
              <a:t>得知</a:t>
            </a:r>
            <a:r>
              <a:rPr lang="en-US" altLang="zh-CN" dirty="0"/>
              <a:t>Mapper</a:t>
            </a:r>
            <a:r>
              <a:rPr lang="zh-CN" altLang="en-US" dirty="0"/>
              <a:t>状态，得到</a:t>
            </a:r>
            <a:r>
              <a:rPr lang="en-US" altLang="zh-CN" dirty="0"/>
              <a:t>map</a:t>
            </a:r>
            <a:r>
              <a:rPr lang="zh-CN" altLang="en-US" dirty="0"/>
              <a:t>结果文件目录；</a:t>
            </a:r>
            <a:endParaRPr lang="zh-CN" altLang="en-US" dirty="0"/>
          </a:p>
          <a:p>
            <a:r>
              <a:rPr lang="zh-CN" altLang="en-US" dirty="0"/>
              <a:t> </a:t>
            </a:r>
            <a:r>
              <a:rPr lang="zh-CN" altLang="en-US" dirty="0" smtClean="0"/>
              <a:t> </a:t>
            </a:r>
            <a:r>
              <a:rPr lang="en-US" altLang="zh-CN" dirty="0"/>
              <a:t>6</a:t>
            </a:r>
            <a:r>
              <a:rPr lang="zh-CN" altLang="en-US" dirty="0"/>
              <a:t>、当有一个</a:t>
            </a:r>
            <a:r>
              <a:rPr lang="en-US" altLang="zh-CN" dirty="0"/>
              <a:t>Mapper</a:t>
            </a:r>
            <a:r>
              <a:rPr lang="zh-CN" altLang="en-US" dirty="0"/>
              <a:t>结束时，</a:t>
            </a:r>
            <a:r>
              <a:rPr lang="en-US" altLang="zh-CN" dirty="0"/>
              <a:t>reduce</a:t>
            </a:r>
            <a:r>
              <a:rPr lang="zh-CN" altLang="en-US" dirty="0"/>
              <a:t>任务进入复制阶段，</a:t>
            </a:r>
            <a:r>
              <a:rPr lang="en-US" altLang="zh-CN" dirty="0"/>
              <a:t>reduce</a:t>
            </a:r>
            <a:r>
              <a:rPr lang="zh-CN" altLang="en-US" dirty="0"/>
              <a:t>任务通过</a:t>
            </a:r>
            <a:r>
              <a:rPr lang="en-US" altLang="zh-CN" dirty="0"/>
              <a:t>http</a:t>
            </a:r>
            <a:r>
              <a:rPr lang="zh-CN" altLang="en-US" dirty="0"/>
              <a:t>协议</a:t>
            </a:r>
            <a:r>
              <a:rPr lang="en-US" altLang="zh-CN" dirty="0"/>
              <a:t>(</a:t>
            </a:r>
            <a:r>
              <a:rPr lang="en-US" altLang="zh-CN" dirty="0" err="1"/>
              <a:t>hadoop</a:t>
            </a:r>
            <a:r>
              <a:rPr lang="zh-CN" altLang="en-US" dirty="0"/>
              <a:t>内置了</a:t>
            </a:r>
            <a:r>
              <a:rPr lang="en-US" altLang="zh-CN" dirty="0" err="1"/>
              <a:t>netty</a:t>
            </a:r>
            <a:r>
              <a:rPr lang="zh-CN" altLang="en-US" dirty="0"/>
              <a:t>容器</a:t>
            </a:r>
            <a:r>
              <a:rPr lang="en-US" altLang="zh-CN" dirty="0"/>
              <a:t>)</a:t>
            </a:r>
            <a:r>
              <a:rPr lang="zh-CN" altLang="en-US" dirty="0"/>
              <a:t>把所有</a:t>
            </a:r>
            <a:r>
              <a:rPr lang="en-US" altLang="zh-CN" dirty="0"/>
              <a:t>Mapper</a:t>
            </a:r>
            <a:r>
              <a:rPr lang="zh-CN" altLang="en-US" dirty="0"/>
              <a:t>结果文件的对应的分区数据复制过来，比如，编号为</a:t>
            </a:r>
            <a:r>
              <a:rPr lang="en-US" altLang="zh-CN" dirty="0"/>
              <a:t>0</a:t>
            </a:r>
            <a:r>
              <a:rPr lang="zh-CN" altLang="en-US" dirty="0"/>
              <a:t>的</a:t>
            </a:r>
            <a:r>
              <a:rPr lang="en-US" altLang="zh-CN" dirty="0"/>
              <a:t>reducer</a:t>
            </a:r>
            <a:r>
              <a:rPr lang="zh-CN" altLang="en-US" dirty="0"/>
              <a:t>复制</a:t>
            </a:r>
            <a:r>
              <a:rPr lang="en-US" altLang="zh-CN" dirty="0"/>
              <a:t>map</a:t>
            </a:r>
            <a:r>
              <a:rPr lang="zh-CN" altLang="en-US" dirty="0"/>
              <a:t>结果文件中</a:t>
            </a:r>
            <a:r>
              <a:rPr lang="en-US" altLang="zh-CN" dirty="0"/>
              <a:t>0</a:t>
            </a:r>
            <a:r>
              <a:rPr lang="zh-CN" altLang="en-US" dirty="0"/>
              <a:t>号分区数据，</a:t>
            </a:r>
            <a:r>
              <a:rPr lang="en-US" altLang="zh-CN" dirty="0"/>
              <a:t>1</a:t>
            </a:r>
            <a:r>
              <a:rPr lang="zh-CN" altLang="en-US" dirty="0"/>
              <a:t>号</a:t>
            </a:r>
            <a:r>
              <a:rPr lang="en-US" altLang="zh-CN" dirty="0"/>
              <a:t>reduce</a:t>
            </a:r>
            <a:r>
              <a:rPr lang="zh-CN" altLang="en-US" dirty="0"/>
              <a:t>复制</a:t>
            </a:r>
            <a:r>
              <a:rPr lang="en-US" altLang="zh-CN" dirty="0"/>
              <a:t>map</a:t>
            </a:r>
            <a:r>
              <a:rPr lang="zh-CN" altLang="en-US" dirty="0"/>
              <a:t>结果文件中</a:t>
            </a:r>
            <a:r>
              <a:rPr lang="en-US" altLang="zh-CN" dirty="0"/>
              <a:t>1</a:t>
            </a:r>
            <a:r>
              <a:rPr lang="zh-CN" altLang="en-US" dirty="0"/>
              <a:t>号分区的数据等等，</a:t>
            </a:r>
            <a:r>
              <a:rPr lang="en-US" altLang="zh-CN" dirty="0"/>
              <a:t>Reducer</a:t>
            </a:r>
            <a:r>
              <a:rPr lang="zh-CN" altLang="en-US" dirty="0"/>
              <a:t>可以并行复制</a:t>
            </a:r>
            <a:r>
              <a:rPr lang="en-US" altLang="zh-CN" dirty="0"/>
              <a:t>Mapper</a:t>
            </a:r>
            <a:r>
              <a:rPr lang="zh-CN" altLang="en-US" dirty="0"/>
              <a:t>的结果，默认线程数为</a:t>
            </a:r>
            <a:r>
              <a:rPr lang="en-US" altLang="zh-CN" dirty="0"/>
              <a:t>5(</a:t>
            </a:r>
            <a:r>
              <a:rPr lang="en-US" altLang="zh-CN" dirty="0" err="1"/>
              <a:t>mapred-site.xml:mapreduce.reduce.shuffle.parallelcopies</a:t>
            </a:r>
            <a:r>
              <a:rPr lang="en-US" altLang="zh-CN" dirty="0"/>
              <a:t>)</a:t>
            </a:r>
            <a:r>
              <a:rPr lang="zh-CN" altLang="en-US" dirty="0"/>
              <a:t>；</a:t>
            </a:r>
            <a:endParaRPr lang="zh-CN" altLang="en-US" dirty="0"/>
          </a:p>
          <a:p>
            <a:r>
              <a:rPr lang="zh-CN" altLang="en-US" dirty="0"/>
              <a:t>        所有</a:t>
            </a:r>
            <a:r>
              <a:rPr lang="en-US" altLang="zh-CN" dirty="0"/>
              <a:t>Reducer</a:t>
            </a:r>
            <a:r>
              <a:rPr lang="zh-CN" altLang="en-US" dirty="0"/>
              <a:t>复制完成</a:t>
            </a:r>
            <a:r>
              <a:rPr lang="en-US" altLang="zh-CN" dirty="0"/>
              <a:t>map</a:t>
            </a:r>
            <a:r>
              <a:rPr lang="zh-CN" altLang="en-US" dirty="0"/>
              <a:t>结果文件后，由于</a:t>
            </a:r>
            <a:r>
              <a:rPr lang="en-US" altLang="zh-CN" dirty="0"/>
              <a:t>Reducer</a:t>
            </a:r>
            <a:r>
              <a:rPr lang="zh-CN" altLang="en-US" dirty="0"/>
              <a:t>会失败，</a:t>
            </a:r>
            <a:r>
              <a:rPr lang="en-US" altLang="zh-CN" dirty="0" err="1"/>
              <a:t>NodeManager</a:t>
            </a:r>
            <a:r>
              <a:rPr lang="zh-CN" altLang="en-US" dirty="0"/>
              <a:t>并没有在第一个</a:t>
            </a:r>
            <a:r>
              <a:rPr lang="en-US" altLang="zh-CN" dirty="0"/>
              <a:t>map</a:t>
            </a:r>
            <a:r>
              <a:rPr lang="zh-CN" altLang="en-US" dirty="0"/>
              <a:t>结果文件复制完成后删除它，直到作业完成后</a:t>
            </a:r>
            <a:r>
              <a:rPr lang="en-US" altLang="zh-CN" dirty="0" err="1"/>
              <a:t>MRAppMaster</a:t>
            </a:r>
            <a:r>
              <a:rPr lang="zh-CN" altLang="en-US" dirty="0"/>
              <a:t>通知</a:t>
            </a:r>
            <a:r>
              <a:rPr lang="en-US" altLang="zh-CN" dirty="0" err="1"/>
              <a:t>NodeManager</a:t>
            </a:r>
            <a:r>
              <a:rPr lang="zh-CN" altLang="en-US" dirty="0"/>
              <a:t>进行删除；</a:t>
            </a:r>
            <a:endParaRPr lang="zh-CN" altLang="en-US" dirty="0"/>
          </a:p>
          <a:p>
            <a:r>
              <a:rPr lang="zh-CN" altLang="en-US" dirty="0"/>
              <a:t>        另外：如果</a:t>
            </a:r>
            <a:r>
              <a:rPr lang="en-US" altLang="zh-CN" dirty="0"/>
              <a:t>map</a:t>
            </a:r>
            <a:r>
              <a:rPr lang="zh-CN" altLang="en-US" dirty="0"/>
              <a:t>结果文件相当小，则会被直接复制到</a:t>
            </a:r>
            <a:r>
              <a:rPr lang="en-US" altLang="zh-CN" dirty="0"/>
              <a:t>reduce </a:t>
            </a:r>
            <a:r>
              <a:rPr lang="en-US" altLang="zh-CN" dirty="0" err="1"/>
              <a:t>NodeManager</a:t>
            </a:r>
            <a:r>
              <a:rPr lang="zh-CN" altLang="en-US" dirty="0"/>
              <a:t>的内存中</a:t>
            </a:r>
            <a:r>
              <a:rPr lang="en-US" altLang="zh-CN" dirty="0"/>
              <a:t>(</a:t>
            </a:r>
            <a:r>
              <a:rPr lang="zh-CN" altLang="en-US" dirty="0"/>
              <a:t>缓冲区大小由</a:t>
            </a:r>
            <a:r>
              <a:rPr lang="en-US" altLang="zh-CN" dirty="0" err="1"/>
              <a:t>mapred-site.xml:mapreduce.reduce.shuffle.input.buffer.percent</a:t>
            </a:r>
            <a:r>
              <a:rPr lang="zh-CN" altLang="en-US" dirty="0"/>
              <a:t>指定，默认</a:t>
            </a:r>
            <a:r>
              <a:rPr lang="en-US" altLang="zh-CN" dirty="0"/>
              <a:t>0.7)</a:t>
            </a:r>
            <a:r>
              <a:rPr lang="zh-CN" altLang="en-US" dirty="0"/>
              <a:t>；一旦缓冲区达到</a:t>
            </a:r>
            <a:r>
              <a:rPr lang="en-US" altLang="zh-CN" dirty="0"/>
              <a:t>reduce</a:t>
            </a:r>
            <a:r>
              <a:rPr lang="zh-CN" altLang="en-US" dirty="0"/>
              <a:t>的阈值大小</a:t>
            </a:r>
            <a:r>
              <a:rPr lang="en-US" altLang="zh-CN" dirty="0"/>
              <a:t>0.66(</a:t>
            </a:r>
            <a:r>
              <a:rPr lang="en-US" altLang="zh-CN" dirty="0" err="1"/>
              <a:t>mapred-site.xml:mapreduce.reduce.shuffle.merge.percent</a:t>
            </a:r>
            <a:r>
              <a:rPr lang="en-US" altLang="zh-CN" dirty="0"/>
              <a:t>)</a:t>
            </a:r>
            <a:r>
              <a:rPr lang="zh-CN" altLang="en-US" dirty="0"/>
              <a:t>或写入到</a:t>
            </a:r>
            <a:r>
              <a:rPr lang="en-US" altLang="zh-CN" dirty="0"/>
              <a:t>reduce </a:t>
            </a:r>
            <a:r>
              <a:rPr lang="en-US" altLang="zh-CN" dirty="0" err="1"/>
              <a:t>NodeManager</a:t>
            </a:r>
            <a:r>
              <a:rPr lang="zh-CN" altLang="en-US" dirty="0"/>
              <a:t>内存中文件个数达到</a:t>
            </a:r>
            <a:r>
              <a:rPr lang="en-US" altLang="zh-CN" dirty="0"/>
              <a:t>map</a:t>
            </a:r>
            <a:r>
              <a:rPr lang="zh-CN" altLang="en-US" dirty="0"/>
              <a:t>输出阈值</a:t>
            </a:r>
            <a:r>
              <a:rPr lang="en-US" altLang="zh-CN" dirty="0"/>
              <a:t>1000(</a:t>
            </a:r>
            <a:r>
              <a:rPr lang="en-US" altLang="zh-CN" dirty="0" err="1"/>
              <a:t>mapred-site.xml:mapreduce.reduce.merge.inmem.threshold</a:t>
            </a:r>
            <a:r>
              <a:rPr lang="en-US" altLang="zh-CN" dirty="0"/>
              <a:t>)</a:t>
            </a:r>
            <a:r>
              <a:rPr lang="zh-CN" altLang="en-US" dirty="0"/>
              <a:t>，</a:t>
            </a:r>
            <a:r>
              <a:rPr lang="en-US" altLang="zh-CN" dirty="0"/>
              <a:t>reduce</a:t>
            </a:r>
            <a:r>
              <a:rPr lang="zh-CN" altLang="en-US" dirty="0"/>
              <a:t>就会把</a:t>
            </a:r>
            <a:r>
              <a:rPr lang="en-US" altLang="zh-CN" dirty="0"/>
              <a:t>map</a:t>
            </a:r>
            <a:r>
              <a:rPr lang="zh-CN" altLang="en-US" dirty="0"/>
              <a:t>结果文件合并溢写到本地；</a:t>
            </a:r>
            <a:endParaRPr lang="zh-CN" altLang="en-US" dirty="0"/>
          </a:p>
          <a:p>
            <a:r>
              <a:rPr lang="en-US" altLang="zh-CN" dirty="0" smtClean="0"/>
              <a:t>7</a:t>
            </a:r>
            <a:r>
              <a:rPr lang="zh-CN" altLang="en-US" dirty="0"/>
              <a:t>、复制阶段完成后，</a:t>
            </a:r>
            <a:r>
              <a:rPr lang="en-US" altLang="zh-CN" dirty="0"/>
              <a:t>Reducer</a:t>
            </a:r>
            <a:r>
              <a:rPr lang="zh-CN" altLang="en-US" dirty="0"/>
              <a:t>进入</a:t>
            </a:r>
            <a:r>
              <a:rPr lang="en-US" altLang="zh-CN" dirty="0"/>
              <a:t>Merge</a:t>
            </a:r>
            <a:r>
              <a:rPr lang="zh-CN" altLang="en-US" dirty="0"/>
              <a:t>阶段，循环地合并</a:t>
            </a:r>
            <a:r>
              <a:rPr lang="en-US" altLang="zh-CN" dirty="0"/>
              <a:t>map</a:t>
            </a:r>
            <a:r>
              <a:rPr lang="zh-CN" altLang="en-US" dirty="0"/>
              <a:t>结果文件，维持其顺序排序，合并因子默认为</a:t>
            </a:r>
            <a:r>
              <a:rPr lang="en-US" altLang="zh-CN" dirty="0"/>
              <a:t>10(</a:t>
            </a:r>
            <a:r>
              <a:rPr lang="en-US" altLang="zh-CN" dirty="0" err="1"/>
              <a:t>mapred-site.xml:mapreduce.task.io.sort.factor</a:t>
            </a:r>
            <a:r>
              <a:rPr lang="en-US" altLang="zh-CN" dirty="0"/>
              <a:t>)</a:t>
            </a:r>
            <a:r>
              <a:rPr lang="zh-CN" altLang="en-US" dirty="0"/>
              <a:t>，经过不断地</a:t>
            </a:r>
            <a:r>
              <a:rPr lang="en-US" altLang="zh-CN" dirty="0"/>
              <a:t>Merge</a:t>
            </a:r>
            <a:r>
              <a:rPr lang="zh-CN" altLang="en-US" dirty="0"/>
              <a:t>后得到一个“最终文件”，可能存储在磁盘也可能存在内存中；</a:t>
            </a:r>
            <a:endParaRPr lang="zh-CN" altLang="en-US" dirty="0"/>
          </a:p>
          <a:p>
            <a:r>
              <a:rPr lang="en-US" altLang="zh-CN" dirty="0" smtClean="0"/>
              <a:t>8</a:t>
            </a:r>
            <a:r>
              <a:rPr lang="zh-CN" altLang="en-US" dirty="0"/>
              <a:t>、“最终文件”输入到</a:t>
            </a:r>
            <a:r>
              <a:rPr lang="en-US" altLang="zh-CN" dirty="0"/>
              <a:t>reduce</a:t>
            </a:r>
            <a:r>
              <a:rPr lang="zh-CN" altLang="en-US" dirty="0"/>
              <a:t>进行计算，计算结果输入到</a:t>
            </a:r>
            <a:r>
              <a:rPr lang="en-US" altLang="zh-CN" dirty="0"/>
              <a:t>HDFS</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Hadoop1</a:t>
            </a:r>
            <a:r>
              <a:rPr lang="zh-CN" altLang="en-US" dirty="0" smtClean="0"/>
              <a:t>与</a:t>
            </a:r>
            <a:r>
              <a:rPr lang="en-US" altLang="zh-CN" dirty="0" smtClean="0"/>
              <a:t>hadoop2</a:t>
            </a:r>
            <a:r>
              <a:rPr lang="zh-CN" altLang="en-US" dirty="0" smtClean="0"/>
              <a:t>的区别</a:t>
            </a:r>
            <a:endParaRPr lang="zh-CN" altLang="en-US" dirty="0"/>
          </a:p>
        </p:txBody>
      </p:sp>
      <p:pic>
        <p:nvPicPr>
          <p:cNvPr id="1026" name="Picture 2" descr="http://dl2.iteye.com/upload/attachment/0087/9417/8774c65b-0676-3d6c-8cc6-7c135b6a17da.png"/>
          <p:cNvPicPr>
            <a:picLocks noChangeAspect="1" noChangeArrowheads="1"/>
          </p:cNvPicPr>
          <p:nvPr/>
        </p:nvPicPr>
        <p:blipFill>
          <a:blip r:embed="rId1" cstate="print"/>
          <a:srcRect/>
          <a:stretch>
            <a:fillRect/>
          </a:stretch>
        </p:blipFill>
        <p:spPr bwMode="auto">
          <a:xfrm>
            <a:off x="1" y="2060848"/>
            <a:ext cx="9144000" cy="4071966"/>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4213" y="333375"/>
            <a:ext cx="7696200" cy="1439863"/>
          </a:xfrm>
        </p:spPr>
        <p:txBody>
          <a:bodyPr/>
          <a:lstStyle/>
          <a:p>
            <a:r>
              <a:rPr lang="zh-CN" altLang="en-US" dirty="0" smtClean="0"/>
              <a:t>MR </a:t>
            </a:r>
            <a:r>
              <a:rPr lang="en-US" altLang="zh-CN" dirty="0" smtClean="0"/>
              <a:t>V1</a:t>
            </a:r>
            <a:r>
              <a:rPr lang="zh-CN" altLang="en-US" dirty="0" smtClean="0"/>
              <a:t>执行</a:t>
            </a:r>
            <a:r>
              <a:rPr lang="zh-CN" altLang="en-US" dirty="0"/>
              <a:t>流程</a:t>
            </a:r>
            <a:endParaRPr lang="zh-CN" altLang="en-US" dirty="0"/>
          </a:p>
        </p:txBody>
      </p:sp>
      <p:sp>
        <p:nvSpPr>
          <p:cNvPr id="7171" name="Rectangle 3"/>
          <p:cNvSpPr>
            <a:spLocks noGrp="1" noChangeArrowheads="1"/>
          </p:cNvSpPr>
          <p:nvPr>
            <p:ph idx="1"/>
          </p:nvPr>
        </p:nvSpPr>
        <p:spPr>
          <a:xfrm>
            <a:off x="755650" y="1989138"/>
            <a:ext cx="7696200" cy="4098925"/>
          </a:xfrm>
        </p:spPr>
        <p:txBody>
          <a:bodyPr/>
          <a:lstStyle/>
          <a:p>
            <a:endParaRPr lang="zh-CN" altLang="zh-CN"/>
          </a:p>
        </p:txBody>
      </p:sp>
      <p:pic>
        <p:nvPicPr>
          <p:cNvPr id="7172" name="Picture 4" descr="Catch(07-08-09-52-19)"/>
          <p:cNvPicPr>
            <a:picLocks noChangeAspect="1" noChangeArrowheads="1"/>
          </p:cNvPicPr>
          <p:nvPr/>
        </p:nvPicPr>
        <p:blipFill>
          <a:blip r:embed="rId1" cstate="print"/>
          <a:srcRect/>
          <a:stretch>
            <a:fillRect/>
          </a:stretch>
        </p:blipFill>
        <p:spPr bwMode="auto">
          <a:xfrm>
            <a:off x="0" y="1917700"/>
            <a:ext cx="9144000" cy="420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p:nvPr/>
        </p:nvSpPr>
        <p:spPr>
          <a:xfrm>
            <a:off x="546100" y="393700"/>
            <a:ext cx="2070631" cy="379591"/>
          </a:xfrm>
          <a:prstGeom prst="rect">
            <a:avLst/>
          </a:prstGeom>
          <a:noFill/>
        </p:spPr>
        <p:txBody>
          <a:bodyPr wrap="none" lIns="0" tIns="0" rIns="0" rtlCol="0">
            <a:spAutoFit/>
          </a:bodyPr>
          <a:lstStyle/>
          <a:p>
            <a:pPr defTabSz="0">
              <a:lnSpc>
                <a:spcPts val="2600"/>
              </a:lnSpc>
            </a:pPr>
            <a:r>
              <a:rPr lang="en-US" altLang="zh-CN" sz="2400" dirty="0" err="1" smtClean="0">
                <a:solidFill>
                  <a:srgbClr val="000000"/>
                </a:solidFill>
                <a:latin typeface="Times New Roman" panose="02020603050405020304" pitchFamily="18" charset="0"/>
                <a:cs typeface="Times New Roman" panose="02020603050405020304" pitchFamily="18" charset="0"/>
              </a:rPr>
              <a:t>YARN产生背景</a:t>
            </a:r>
            <a:endParaRPr lang="en-US" altLang="zh-CN" sz="2400" dirty="0" smtClean="0">
              <a:solidFill>
                <a:srgbClr val="000000"/>
              </a:solidFill>
              <a:latin typeface="Times New Roman" panose="02020603050405020304" pitchFamily="18" charset="0"/>
              <a:cs typeface="Times New Roman" panose="02020603050405020304" pitchFamily="18" charset="0"/>
            </a:endParaRPr>
          </a:p>
        </p:txBody>
      </p:sp>
      <p:sp>
        <p:nvSpPr>
          <p:cNvPr id="6" name="TextBox 1"/>
          <p:cNvSpPr txBox="1"/>
          <p:nvPr/>
        </p:nvSpPr>
        <p:spPr>
          <a:xfrm>
            <a:off x="317500" y="1270000"/>
            <a:ext cx="5676900" cy="393700"/>
          </a:xfrm>
          <a:prstGeom prst="rect">
            <a:avLst/>
          </a:prstGeom>
          <a:noFill/>
        </p:spPr>
        <p:txBody>
          <a:bodyPr wrap="none" lIns="0" tIns="0" rIns="0" rtlCol="0">
            <a:spAutoFit/>
          </a:bodyPr>
          <a:lstStyle/>
          <a:p>
            <a:pPr defTabSz="0">
              <a:lnSpc>
                <a:spcPts val="3100"/>
              </a:lnSpc>
            </a:pPr>
            <a:r>
              <a:rPr lang="en-US" altLang="zh-CN" sz="2795" dirty="0" smtClean="0">
                <a:solidFill>
                  <a:srgbClr val="000000"/>
                </a:solidFill>
                <a:latin typeface="Wingdings" panose="05000000000000000000" pitchFamily="18" charset="0"/>
                <a:cs typeface="Wingdings" panose="05000000000000000000" pitchFamily="18" charset="0"/>
              </a:rPr>
              <a:t></a:t>
            </a:r>
            <a:r>
              <a:rPr lang="en-US" altLang="zh-CN" sz="2795" dirty="0" smtClean="0">
                <a:latin typeface="Times New Roman" panose="02020603050405020304" pitchFamily="18" charset="0"/>
                <a:cs typeface="Times New Roman" panose="02020603050405020304" pitchFamily="18" charset="0"/>
              </a:rPr>
              <a:t> </a:t>
            </a:r>
            <a:r>
              <a:rPr lang="en-US" altLang="zh-CN" sz="2795" dirty="0" smtClean="0">
                <a:solidFill>
                  <a:srgbClr val="000000"/>
                </a:solidFill>
                <a:latin typeface="Times New Roman" panose="02020603050405020304" pitchFamily="18" charset="0"/>
                <a:cs typeface="Times New Roman" panose="02020603050405020304" pitchFamily="18" charset="0"/>
              </a:rPr>
              <a:t>直接源于</a:t>
            </a:r>
            <a:r>
              <a:rPr lang="en-US" altLang="zh-CN" sz="2795" b="1" dirty="0" smtClean="0">
                <a:solidFill>
                  <a:srgbClr val="000000"/>
                </a:solidFill>
                <a:latin typeface="Times New Roman" panose="02020603050405020304" pitchFamily="18" charset="0"/>
                <a:cs typeface="Times New Roman" panose="02020603050405020304" pitchFamily="18" charset="0"/>
              </a:rPr>
              <a:t>MRv1</a:t>
            </a:r>
            <a:r>
              <a:rPr lang="en-US" altLang="zh-CN" sz="2795" dirty="0" smtClean="0">
                <a:solidFill>
                  <a:srgbClr val="000000"/>
                </a:solidFill>
                <a:latin typeface="Times New Roman" panose="02020603050405020304" pitchFamily="18" charset="0"/>
                <a:cs typeface="Times New Roman" panose="02020603050405020304" pitchFamily="18" charset="0"/>
              </a:rPr>
              <a:t>在几个方面的缺陷</a:t>
            </a:r>
            <a:endParaRPr lang="en-US" altLang="zh-CN" sz="2795" dirty="0" smtClean="0">
              <a:solidFill>
                <a:srgbClr val="000000"/>
              </a:solidFill>
              <a:latin typeface="Times New Roman" panose="02020603050405020304" pitchFamily="18" charset="0"/>
              <a:cs typeface="Times New Roman" panose="02020603050405020304" pitchFamily="18" charset="0"/>
            </a:endParaRPr>
          </a:p>
        </p:txBody>
      </p:sp>
      <p:sp>
        <p:nvSpPr>
          <p:cNvPr id="7" name="TextBox 1"/>
          <p:cNvSpPr txBox="1"/>
          <p:nvPr/>
        </p:nvSpPr>
        <p:spPr>
          <a:xfrm>
            <a:off x="774700" y="1879600"/>
            <a:ext cx="8106386" cy="931024"/>
          </a:xfrm>
          <a:prstGeom prst="rect">
            <a:avLst/>
          </a:prstGeom>
          <a:noFill/>
        </p:spPr>
        <p:txBody>
          <a:bodyPr wrap="none" lIns="0" tIns="0" rIns="0" rtlCol="0">
            <a:spAutoFit/>
          </a:bodyPr>
          <a:lstStyle/>
          <a:p>
            <a:pPr defTabSz="0">
              <a:lnSpc>
                <a:spcPts val="2600"/>
              </a:lnSpc>
            </a:pPr>
            <a:r>
              <a:rPr lang="en-US" altLang="zh-CN" sz="2400" dirty="0" smtClean="0">
                <a:solidFill>
                  <a:srgbClr val="000000"/>
                </a:solidFill>
                <a:latin typeface="Wingdings" panose="05000000000000000000" pitchFamily="18" charset="0"/>
                <a:cs typeface="Wingdings" panose="05000000000000000000" pitchFamily="18" charset="0"/>
              </a:rPr>
              <a:t></a:t>
            </a:r>
            <a:r>
              <a:rPr lang="en-US" altLang="zh-CN" sz="2400" dirty="0" err="1" smtClean="0">
                <a:solidFill>
                  <a:srgbClr val="000000"/>
                </a:solidFill>
                <a:latin typeface="Times New Roman" panose="02020603050405020304" pitchFamily="18" charset="0"/>
                <a:cs typeface="Times New Roman" panose="02020603050405020304" pitchFamily="18" charset="0"/>
              </a:rPr>
              <a:t>扩展性受限</a:t>
            </a:r>
            <a:r>
              <a:rPr lang="zh-CN" altLang="en-US" sz="2400" dirty="0" smtClean="0">
                <a:solidFill>
                  <a:srgbClr val="000000"/>
                </a:solidFill>
                <a:latin typeface="Times New Roman" panose="02020603050405020304" pitchFamily="18" charset="0"/>
                <a:cs typeface="Times New Roman" panose="02020603050405020304" pitchFamily="18" charset="0"/>
              </a:rPr>
              <a:t>：不管是</a:t>
            </a:r>
            <a:r>
              <a:rPr lang="en-US" altLang="zh-CN" sz="2400" dirty="0" err="1" smtClean="0">
                <a:solidFill>
                  <a:srgbClr val="000000"/>
                </a:solidFill>
                <a:latin typeface="Times New Roman" panose="02020603050405020304" pitchFamily="18" charset="0"/>
                <a:cs typeface="Times New Roman" panose="02020603050405020304" pitchFamily="18" charset="0"/>
              </a:rPr>
              <a:t>namenode</a:t>
            </a:r>
            <a:r>
              <a:rPr lang="zh-CN" altLang="en-US" sz="2400" dirty="0" smtClean="0">
                <a:solidFill>
                  <a:srgbClr val="000000"/>
                </a:solidFill>
                <a:latin typeface="Times New Roman" panose="02020603050405020304" pitchFamily="18" charset="0"/>
                <a:cs typeface="Times New Roman" panose="02020603050405020304" pitchFamily="18" charset="0"/>
              </a:rPr>
              <a:t>还是</a:t>
            </a:r>
            <a:r>
              <a:rPr lang="en-US" altLang="zh-CN" sz="2400" dirty="0" err="1" smtClean="0">
                <a:solidFill>
                  <a:srgbClr val="000000"/>
                </a:solidFill>
                <a:latin typeface="Times New Roman" panose="02020603050405020304" pitchFamily="18" charset="0"/>
                <a:cs typeface="Times New Roman" panose="02020603050405020304" pitchFamily="18" charset="0"/>
              </a:rPr>
              <a:t>jobtracker</a:t>
            </a:r>
            <a:r>
              <a:rPr lang="zh-CN" altLang="en-US" sz="2400" dirty="0" smtClean="0">
                <a:solidFill>
                  <a:srgbClr val="000000"/>
                </a:solidFill>
                <a:latin typeface="Times New Roman" panose="02020603050405020304" pitchFamily="18" charset="0"/>
                <a:cs typeface="Times New Roman" panose="02020603050405020304" pitchFamily="18" charset="0"/>
              </a:rPr>
              <a:t>都只能有</a:t>
            </a:r>
            <a:r>
              <a:rPr lang="zh-CN" altLang="en-US" sz="2400" dirty="0">
                <a:solidFill>
                  <a:srgbClr val="000000"/>
                </a:solidFill>
                <a:latin typeface="Times New Roman" panose="02020603050405020304" pitchFamily="18" charset="0"/>
                <a:cs typeface="Times New Roman" panose="02020603050405020304" pitchFamily="18" charset="0"/>
              </a:rPr>
              <a:t>一个</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lnSpc>
                <a:spcPts val="1000"/>
              </a:lnSpc>
            </a:pPr>
            <a:endParaRPr lang="en-US" altLang="zh-CN" dirty="0" smtClean="0"/>
          </a:p>
          <a:p>
            <a:pPr defTabSz="0">
              <a:lnSpc>
                <a:spcPts val="3300"/>
              </a:lnSpc>
            </a:pPr>
            <a:r>
              <a:rPr lang="en-US" altLang="zh-CN" sz="2400" dirty="0" smtClean="0">
                <a:solidFill>
                  <a:srgbClr val="000000"/>
                </a:solidFill>
                <a:latin typeface="Wingdings" panose="05000000000000000000" pitchFamily="18" charset="0"/>
                <a:cs typeface="Wingdings" panose="05000000000000000000" pitchFamily="18" charset="0"/>
              </a:rPr>
              <a:t></a:t>
            </a:r>
            <a:r>
              <a:rPr lang="en-US" altLang="zh-CN" sz="2400" dirty="0" err="1" smtClean="0">
                <a:solidFill>
                  <a:srgbClr val="000000"/>
                </a:solidFill>
                <a:latin typeface="Times New Roman" panose="02020603050405020304" pitchFamily="18" charset="0"/>
                <a:cs typeface="Times New Roman" panose="02020603050405020304" pitchFamily="18" charset="0"/>
              </a:rPr>
              <a:t>单点故障</a:t>
            </a:r>
            <a:r>
              <a:rPr lang="zh-CN" altLang="en-US" sz="2400" dirty="0" smtClean="0">
                <a:solidFill>
                  <a:srgbClr val="000000"/>
                </a:solidFill>
                <a:latin typeface="Times New Roman" panose="02020603050405020304" pitchFamily="18" charset="0"/>
                <a:cs typeface="Times New Roman" panose="02020603050405020304" pitchFamily="18" charset="0"/>
              </a:rPr>
              <a:t>：一旦</a:t>
            </a:r>
            <a:r>
              <a:rPr lang="en-US" altLang="zh-CN" sz="2400" dirty="0" err="1" smtClean="0">
                <a:solidFill>
                  <a:srgbClr val="000000"/>
                </a:solidFill>
                <a:latin typeface="Times New Roman" panose="02020603050405020304" pitchFamily="18" charset="0"/>
                <a:cs typeface="Times New Roman" panose="02020603050405020304" pitchFamily="18" charset="0"/>
              </a:rPr>
              <a:t>namenode</a:t>
            </a:r>
            <a:r>
              <a:rPr lang="zh-CN" altLang="en-US" sz="2400" dirty="0" smtClean="0">
                <a:solidFill>
                  <a:srgbClr val="000000"/>
                </a:solidFill>
                <a:latin typeface="Times New Roman" panose="02020603050405020304" pitchFamily="18" charset="0"/>
                <a:cs typeface="Times New Roman" panose="02020603050405020304" pitchFamily="18" charset="0"/>
              </a:rPr>
              <a:t>或者</a:t>
            </a:r>
            <a:r>
              <a:rPr lang="en-US" altLang="zh-CN" sz="2400" dirty="0" err="1" smtClean="0">
                <a:solidFill>
                  <a:srgbClr val="000000"/>
                </a:solidFill>
                <a:latin typeface="Times New Roman" panose="02020603050405020304" pitchFamily="18" charset="0"/>
                <a:cs typeface="Times New Roman" panose="02020603050405020304" pitchFamily="18" charset="0"/>
              </a:rPr>
              <a:t>jobtracker</a:t>
            </a:r>
            <a:r>
              <a:rPr lang="zh-CN" altLang="en-US" sz="2400" dirty="0" smtClean="0">
                <a:solidFill>
                  <a:srgbClr val="000000"/>
                </a:solidFill>
                <a:latin typeface="Times New Roman" panose="02020603050405020304" pitchFamily="18" charset="0"/>
                <a:cs typeface="Times New Roman" panose="02020603050405020304" pitchFamily="18" charset="0"/>
              </a:rPr>
              <a:t>故障则集群崩溃</a:t>
            </a:r>
            <a:endParaRPr lang="en-US" altLang="zh-CN" sz="2400" dirty="0" smtClean="0">
              <a:solidFill>
                <a:srgbClr val="000000"/>
              </a:solidFill>
              <a:latin typeface="Times New Roman" panose="02020603050405020304" pitchFamily="18" charset="0"/>
              <a:cs typeface="Times New Roman" panose="02020603050405020304" pitchFamily="18" charset="0"/>
            </a:endParaRPr>
          </a:p>
        </p:txBody>
      </p:sp>
      <p:sp>
        <p:nvSpPr>
          <p:cNvPr id="8" name="TextBox 1"/>
          <p:cNvSpPr txBox="1"/>
          <p:nvPr/>
        </p:nvSpPr>
        <p:spPr>
          <a:xfrm>
            <a:off x="774700" y="2971800"/>
            <a:ext cx="3429000" cy="342900"/>
          </a:xfrm>
          <a:prstGeom prst="rect">
            <a:avLst/>
          </a:prstGeom>
          <a:noFill/>
        </p:spPr>
        <p:txBody>
          <a:bodyPr wrap="none" lIns="0" tIns="0" rIns="0" rtlCol="0">
            <a:spAutoFit/>
          </a:bodyPr>
          <a:lstStyle/>
          <a:p>
            <a:pPr defTabSz="0">
              <a:lnSpc>
                <a:spcPts val="2700"/>
              </a:lnSpc>
            </a:pPr>
            <a:r>
              <a:rPr lang="en-US" altLang="zh-CN" sz="2400" dirty="0" smtClean="0">
                <a:solidFill>
                  <a:srgbClr val="000000"/>
                </a:solidFill>
                <a:latin typeface="Wingdings" panose="05000000000000000000" pitchFamily="18" charset="0"/>
                <a:cs typeface="Wingdings" panose="05000000000000000000" pitchFamily="18" charset="0"/>
              </a:rPr>
              <a:t></a:t>
            </a:r>
            <a:r>
              <a:rPr lang="en-US" altLang="zh-CN" sz="2400" dirty="0" smtClean="0">
                <a:solidFill>
                  <a:srgbClr val="000000"/>
                </a:solidFill>
                <a:latin typeface="Times New Roman" panose="02020603050405020304" pitchFamily="18" charset="0"/>
                <a:cs typeface="Times New Roman" panose="02020603050405020304" pitchFamily="18" charset="0"/>
              </a:rPr>
              <a:t>难以支持</a:t>
            </a:r>
            <a:r>
              <a:rPr lang="en-US" altLang="zh-CN" sz="2400" b="1" dirty="0" smtClean="0">
                <a:solidFill>
                  <a:srgbClr val="000000"/>
                </a:solidFill>
                <a:latin typeface="Arial Narrow" panose="020B0606020202030204" pitchFamily="18" charset="0"/>
                <a:cs typeface="Arial Narrow" panose="020B0606020202030204" pitchFamily="18" charset="0"/>
              </a:rPr>
              <a:t>MR</a:t>
            </a:r>
            <a:r>
              <a:rPr lang="en-US" altLang="zh-CN" sz="2400" dirty="0" smtClean="0">
                <a:solidFill>
                  <a:srgbClr val="000000"/>
                </a:solidFill>
                <a:latin typeface="Times New Roman" panose="02020603050405020304" pitchFamily="18" charset="0"/>
                <a:cs typeface="Times New Roman" panose="02020603050405020304" pitchFamily="18" charset="0"/>
              </a:rPr>
              <a:t>之外的计算</a:t>
            </a:r>
            <a:endParaRPr lang="en-US" altLang="zh-CN" sz="2400" dirty="0" smtClean="0">
              <a:solidFill>
                <a:srgbClr val="000000"/>
              </a:solidFill>
              <a:latin typeface="Times New Roman" panose="02020603050405020304" pitchFamily="18" charset="0"/>
              <a:cs typeface="Times New Roman" panose="02020603050405020304" pitchFamily="18" charset="0"/>
            </a:endParaRPr>
          </a:p>
        </p:txBody>
      </p:sp>
      <p:sp>
        <p:nvSpPr>
          <p:cNvPr id="9" name="TextBox 1"/>
          <p:cNvSpPr txBox="1"/>
          <p:nvPr/>
        </p:nvSpPr>
        <p:spPr>
          <a:xfrm>
            <a:off x="317500" y="3568700"/>
            <a:ext cx="6235700" cy="355600"/>
          </a:xfrm>
          <a:prstGeom prst="rect">
            <a:avLst/>
          </a:prstGeom>
          <a:noFill/>
        </p:spPr>
        <p:txBody>
          <a:bodyPr wrap="none" lIns="0" tIns="0" rIns="0" rtlCol="0">
            <a:spAutoFit/>
          </a:bodyPr>
          <a:lstStyle/>
          <a:p>
            <a:pPr defTabSz="0">
              <a:lnSpc>
                <a:spcPts val="2800"/>
              </a:lnSpc>
            </a:pPr>
            <a:r>
              <a:rPr lang="en-US" altLang="zh-CN" sz="2400" dirty="0" smtClean="0">
                <a:solidFill>
                  <a:srgbClr val="000000"/>
                </a:solidFill>
                <a:latin typeface="Wingdings" panose="05000000000000000000" pitchFamily="18" charset="0"/>
                <a:cs typeface="Wingdings" panose="05000000000000000000" pitchFamily="18" charset="0"/>
              </a:rPr>
              <a:t></a:t>
            </a:r>
            <a:r>
              <a:rPr lang="en-US" altLang="zh-CN" sz="2795" dirty="0" smtClean="0">
                <a:latin typeface="Times New Roman" panose="02020603050405020304" pitchFamily="18" charset="0"/>
                <a:cs typeface="Times New Roman" panose="02020603050405020304" pitchFamily="18" charset="0"/>
              </a:rPr>
              <a:t>   </a:t>
            </a:r>
            <a:r>
              <a:rPr lang="en-US" altLang="zh-CN" sz="2795" dirty="0" smtClean="0">
                <a:solidFill>
                  <a:srgbClr val="000000"/>
                </a:solidFill>
                <a:latin typeface="Times New Roman" panose="02020603050405020304" pitchFamily="18" charset="0"/>
                <a:cs typeface="Times New Roman" panose="02020603050405020304" pitchFamily="18" charset="0"/>
              </a:rPr>
              <a:t>多计算框架各自为战，数据共享困难</a:t>
            </a:r>
            <a:endParaRPr lang="en-US" altLang="zh-CN" sz="2795" dirty="0" smtClean="0">
              <a:solidFill>
                <a:srgbClr val="000000"/>
              </a:solidFill>
              <a:latin typeface="Times New Roman" panose="02020603050405020304" pitchFamily="18" charset="0"/>
              <a:cs typeface="Times New Roman" panose="02020603050405020304" pitchFamily="18" charset="0"/>
            </a:endParaRPr>
          </a:p>
        </p:txBody>
      </p:sp>
      <p:sp>
        <p:nvSpPr>
          <p:cNvPr id="10" name="TextBox 1"/>
          <p:cNvSpPr txBox="1"/>
          <p:nvPr/>
        </p:nvSpPr>
        <p:spPr>
          <a:xfrm>
            <a:off x="774700" y="4165600"/>
            <a:ext cx="3238500" cy="1435100"/>
          </a:xfrm>
          <a:prstGeom prst="rect">
            <a:avLst/>
          </a:prstGeom>
          <a:noFill/>
        </p:spPr>
        <p:txBody>
          <a:bodyPr wrap="none" lIns="0" tIns="0" rIns="0" rtlCol="0">
            <a:spAutoFit/>
          </a:bodyPr>
          <a:lstStyle/>
          <a:p>
            <a:pPr defTabSz="0">
              <a:lnSpc>
                <a:spcPts val="2600"/>
              </a:lnSpc>
            </a:pPr>
            <a:r>
              <a:rPr lang="en-US" altLang="zh-CN" sz="2400" dirty="0" smtClean="0">
                <a:solidFill>
                  <a:srgbClr val="000000"/>
                </a:solidFill>
                <a:latin typeface="Wingdings" panose="05000000000000000000" pitchFamily="18" charset="0"/>
                <a:cs typeface="Wingdings" panose="05000000000000000000" pitchFamily="18" charset="0"/>
              </a:rPr>
              <a:t></a:t>
            </a:r>
            <a:r>
              <a:rPr lang="en-US" altLang="zh-CN" sz="2400" b="1" dirty="0" smtClean="0">
                <a:solidFill>
                  <a:srgbClr val="000000"/>
                </a:solidFill>
                <a:latin typeface="Times New Roman" panose="02020603050405020304" pitchFamily="18" charset="0"/>
                <a:cs typeface="Times New Roman" panose="02020603050405020304" pitchFamily="18" charset="0"/>
              </a:rPr>
              <a:t>MR</a:t>
            </a:r>
            <a:r>
              <a:rPr lang="en-US" altLang="zh-CN" sz="2400" dirty="0" smtClean="0">
                <a:solidFill>
                  <a:srgbClr val="000000"/>
                </a:solidFill>
                <a:latin typeface="Times New Roman" panose="02020603050405020304" pitchFamily="18" charset="0"/>
                <a:cs typeface="Times New Roman" panose="02020603050405020304" pitchFamily="18" charset="0"/>
              </a:rPr>
              <a:t>：离线计算框架</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lnSpc>
                <a:spcPts val="1000"/>
              </a:lnSpc>
            </a:pPr>
            <a:endParaRPr lang="en-US" altLang="zh-CN" dirty="0" smtClean="0"/>
          </a:p>
          <a:p>
            <a:pPr defTabSz="0">
              <a:lnSpc>
                <a:spcPts val="3300"/>
              </a:lnSpc>
            </a:pPr>
            <a:r>
              <a:rPr lang="en-US" altLang="zh-CN" sz="2400" dirty="0" smtClean="0">
                <a:solidFill>
                  <a:srgbClr val="000000"/>
                </a:solidFill>
                <a:latin typeface="Wingdings" panose="05000000000000000000" pitchFamily="18" charset="0"/>
                <a:cs typeface="Wingdings" panose="05000000000000000000" pitchFamily="18" charset="0"/>
              </a:rPr>
              <a:t></a:t>
            </a:r>
            <a:r>
              <a:rPr lang="en-US" altLang="zh-CN" sz="2400" b="1" dirty="0" smtClean="0">
                <a:solidFill>
                  <a:srgbClr val="000000"/>
                </a:solidFill>
                <a:latin typeface="Times New Roman" panose="02020603050405020304" pitchFamily="18" charset="0"/>
                <a:cs typeface="Times New Roman" panose="02020603050405020304" pitchFamily="18" charset="0"/>
              </a:rPr>
              <a:t>Storm</a:t>
            </a:r>
            <a:r>
              <a:rPr lang="en-US" altLang="zh-CN" sz="2400" dirty="0" smtClean="0">
                <a:solidFill>
                  <a:srgbClr val="000000"/>
                </a:solidFill>
                <a:latin typeface="Times New Roman" panose="02020603050405020304" pitchFamily="18" charset="0"/>
                <a:cs typeface="Times New Roman" panose="02020603050405020304" pitchFamily="18" charset="0"/>
              </a:rPr>
              <a:t>：实时计算框架</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lnSpc>
                <a:spcPts val="1000"/>
              </a:lnSpc>
            </a:pPr>
            <a:endParaRPr lang="en-US" altLang="zh-CN" dirty="0" smtClean="0"/>
          </a:p>
          <a:p>
            <a:pPr defTabSz="0">
              <a:lnSpc>
                <a:spcPts val="3300"/>
              </a:lnSpc>
            </a:pPr>
            <a:r>
              <a:rPr lang="en-US" altLang="zh-CN" sz="2400" dirty="0" smtClean="0">
                <a:solidFill>
                  <a:srgbClr val="000000"/>
                </a:solidFill>
                <a:latin typeface="Wingdings" panose="05000000000000000000" pitchFamily="18" charset="0"/>
                <a:cs typeface="Wingdings" panose="05000000000000000000" pitchFamily="18" charset="0"/>
              </a:rPr>
              <a:t></a:t>
            </a:r>
            <a:r>
              <a:rPr lang="en-US" altLang="zh-CN" sz="2400" b="1" dirty="0" smtClean="0">
                <a:solidFill>
                  <a:srgbClr val="000000"/>
                </a:solidFill>
                <a:latin typeface="Times New Roman" panose="02020603050405020304" pitchFamily="18" charset="0"/>
                <a:cs typeface="Times New Roman" panose="02020603050405020304" pitchFamily="18" charset="0"/>
              </a:rPr>
              <a:t>Spark</a:t>
            </a:r>
            <a:r>
              <a:rPr lang="en-US" altLang="zh-CN" sz="2400" dirty="0" smtClean="0">
                <a:solidFill>
                  <a:srgbClr val="000000"/>
                </a:solidFill>
                <a:latin typeface="Times New Roman" panose="02020603050405020304" pitchFamily="18" charset="0"/>
                <a:cs typeface="Times New Roman" panose="02020603050405020304" pitchFamily="18" charset="0"/>
              </a:rPr>
              <a:t>：内存计算框架</a:t>
            </a:r>
            <a:endParaRPr lang="en-US" altLang="zh-CN" sz="2400" dirty="0" smtClean="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1" cstate="print"/>
          <a:srcRect/>
          <a:stretch>
            <a:fillRect/>
          </a:stretch>
        </p:blipFill>
        <p:spPr bwMode="auto">
          <a:xfrm>
            <a:off x="4427984" y="1196752"/>
            <a:ext cx="4653279" cy="4699220"/>
          </a:xfrm>
          <a:prstGeom prst="rect">
            <a:avLst/>
          </a:prstGeom>
          <a:noFill/>
          <a:ln w="9525">
            <a:noFill/>
            <a:miter lim="800000"/>
            <a:headEnd/>
            <a:tailEnd/>
          </a:ln>
          <a:effectLst/>
        </p:spPr>
      </p:pic>
      <p:sp>
        <p:nvSpPr>
          <p:cNvPr id="30" name="TextBox 1"/>
          <p:cNvSpPr txBox="1"/>
          <p:nvPr/>
        </p:nvSpPr>
        <p:spPr>
          <a:xfrm>
            <a:off x="317500" y="368300"/>
            <a:ext cx="5334620" cy="465127"/>
          </a:xfrm>
          <a:prstGeom prst="rect">
            <a:avLst/>
          </a:prstGeom>
          <a:noFill/>
        </p:spPr>
        <p:txBody>
          <a:bodyPr wrap="square" lIns="0" tIns="0" rIns="0" rtlCol="0">
            <a:spAutoFit/>
          </a:bodyPr>
          <a:lstStyle/>
          <a:p>
            <a:pPr defTabSz="0">
              <a:lnSpc>
                <a:spcPts val="2200"/>
              </a:lnSpc>
              <a:tabLst>
                <a:tab pos="3721100" algn="l"/>
              </a:tabLst>
            </a:pPr>
            <a:r>
              <a:rPr lang="en-US" altLang="zh-CN" sz="2000" b="1" dirty="0" smtClean="0">
                <a:solidFill>
                  <a:srgbClr val="000000"/>
                </a:solidFill>
                <a:latin typeface="Times New Roman" panose="02020603050405020304" pitchFamily="18" charset="0"/>
                <a:cs typeface="Times New Roman" panose="02020603050405020304" pitchFamily="18" charset="0"/>
              </a:rPr>
              <a:t>MapReduce</a:t>
            </a:r>
            <a:r>
              <a:rPr lang="en-US" altLang="zh-CN" sz="2000" b="1" dirty="0" smtClean="0">
                <a:latin typeface="Times New Roman" panose="02020603050405020304" pitchFamily="18" charset="0"/>
                <a:cs typeface="Times New Roman" panose="02020603050405020304" pitchFamily="18" charset="0"/>
              </a:rPr>
              <a:t> </a:t>
            </a:r>
            <a:r>
              <a:rPr lang="en-US" altLang="zh-CN" sz="2000" b="1" dirty="0" smtClean="0">
                <a:solidFill>
                  <a:srgbClr val="000000"/>
                </a:solidFill>
                <a:latin typeface="Times New Roman" panose="02020603050405020304" pitchFamily="18" charset="0"/>
                <a:cs typeface="Times New Roman" panose="02020603050405020304" pitchFamily="18" charset="0"/>
              </a:rPr>
              <a:t>On</a:t>
            </a:r>
            <a:r>
              <a:rPr lang="en-US" altLang="zh-CN" sz="2000" b="1" dirty="0" smtClean="0">
                <a:latin typeface="Times New Roman" panose="02020603050405020304" pitchFamily="18" charset="0"/>
                <a:cs typeface="Times New Roman" panose="02020603050405020304" pitchFamily="18" charset="0"/>
              </a:rPr>
              <a:t> </a:t>
            </a:r>
            <a:r>
              <a:rPr lang="en-US" altLang="zh-CN" sz="2000" b="1" dirty="0" smtClean="0">
                <a:solidFill>
                  <a:srgbClr val="000000"/>
                </a:solidFill>
                <a:latin typeface="Times New Roman" panose="02020603050405020304" pitchFamily="18" charset="0"/>
                <a:cs typeface="Times New Roman" panose="02020603050405020304" pitchFamily="18" charset="0"/>
              </a:rPr>
              <a:t>YARN </a:t>
            </a:r>
            <a:r>
              <a:rPr lang="zh-CN" altLang="en-US" sz="2000" b="1" dirty="0" smtClean="0">
                <a:solidFill>
                  <a:srgbClr val="000000"/>
                </a:solidFill>
                <a:latin typeface="Times New Roman" panose="02020603050405020304" pitchFamily="18" charset="0"/>
                <a:cs typeface="Times New Roman" panose="02020603050405020304" pitchFamily="18" charset="0"/>
              </a:rPr>
              <a:t>（</a:t>
            </a:r>
            <a:r>
              <a:rPr lang="en-US" altLang="zh-CN" sz="2000" b="1" dirty="0" smtClean="0">
                <a:solidFill>
                  <a:srgbClr val="000000"/>
                </a:solidFill>
                <a:latin typeface="Times New Roman" panose="02020603050405020304" pitchFamily="18" charset="0"/>
                <a:cs typeface="Times New Roman" panose="02020603050405020304" pitchFamily="18" charset="0"/>
              </a:rPr>
              <a:t>MRv2</a:t>
            </a:r>
            <a:r>
              <a:rPr lang="zh-CN" altLang="en-US" sz="2000" b="1" dirty="0" smtClean="0">
                <a:solidFill>
                  <a:srgbClr val="000000"/>
                </a:solidFill>
                <a:latin typeface="Times New Roman" panose="02020603050405020304" pitchFamily="18" charset="0"/>
                <a:cs typeface="Times New Roman" panose="02020603050405020304" pitchFamily="18" charset="0"/>
              </a:rPr>
              <a:t>）</a:t>
            </a:r>
            <a:r>
              <a:rPr lang="zh-CN" altLang="en-US" sz="2000" b="1" dirty="0" smtClean="0">
                <a:solidFill>
                  <a:srgbClr val="92D050"/>
                </a:solidFill>
                <a:latin typeface="Times New Roman" panose="02020603050405020304" pitchFamily="18" charset="0"/>
                <a:cs typeface="Times New Roman" panose="02020603050405020304" pitchFamily="18" charset="0"/>
              </a:rPr>
              <a:t>*只做了解</a:t>
            </a:r>
            <a:endParaRPr lang="en-US" altLang="zh-CN" sz="1200" b="1" dirty="0" smtClean="0">
              <a:solidFill>
                <a:srgbClr val="92D050"/>
              </a:solidFill>
            </a:endParaRPr>
          </a:p>
          <a:p>
            <a:pPr>
              <a:lnSpc>
                <a:spcPts val="1000"/>
              </a:lnSpc>
            </a:pPr>
            <a:endParaRPr lang="en-US" altLang="zh-CN" sz="1200" b="1" dirty="0" smtClean="0"/>
          </a:p>
        </p:txBody>
      </p:sp>
      <p:sp>
        <p:nvSpPr>
          <p:cNvPr id="5" name="Content Placeholder 2"/>
          <p:cNvSpPr txBox="1"/>
          <p:nvPr/>
        </p:nvSpPr>
        <p:spPr>
          <a:xfrm>
            <a:off x="30128" y="1052736"/>
            <a:ext cx="8229600" cy="5337054"/>
          </a:xfrm>
          <a:prstGeom prst="rect">
            <a:avLst/>
          </a:prstGeom>
        </p:spPr>
        <p:txBody>
          <a:bodyPr vert="horz" lIns="91440" tIns="45720" rIns="91440" bIns="45720" rtlCol="0" anchor="ctr">
            <a:normAutofit/>
          </a:bodyP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800100" lvl="1" indent="-342900">
              <a:buClr>
                <a:srgbClr val="69BE28"/>
              </a:buClr>
              <a:buFont typeface="Arial" panose="020B0604020202020204" pitchFamily="34" charset="0"/>
              <a:buChar char="•"/>
            </a:pPr>
            <a:r>
              <a:rPr lang="en-US" altLang="zh-CN" sz="2400" b="1" dirty="0" err="1"/>
              <a:t>ResourceManager</a:t>
            </a:r>
            <a:r>
              <a:rPr lang="en-US" altLang="zh-CN" sz="2400" b="1" dirty="0"/>
              <a:t> </a:t>
            </a:r>
            <a:endParaRPr lang="en-US" altLang="zh-CN" sz="2200" b="1" dirty="0" smtClean="0"/>
          </a:p>
          <a:p>
            <a:pPr lvl="1">
              <a:buClr>
                <a:srgbClr val="69BE28"/>
              </a:buClr>
            </a:pPr>
            <a:r>
              <a:rPr lang="zh-CN" altLang="en-US" sz="2200" dirty="0" smtClean="0"/>
              <a:t>处理客户端请求</a:t>
            </a:r>
            <a:endParaRPr lang="en-US" altLang="zh-CN" sz="2200" dirty="0" smtClean="0"/>
          </a:p>
          <a:p>
            <a:pPr lvl="1">
              <a:buClr>
                <a:srgbClr val="69BE28"/>
              </a:buClr>
            </a:pPr>
            <a:r>
              <a:rPr lang="zh-CN" altLang="en-US" sz="2200" dirty="0" smtClean="0"/>
              <a:t>启动</a:t>
            </a:r>
            <a:r>
              <a:rPr lang="en-US" altLang="zh-CN" sz="2200" dirty="0" smtClean="0"/>
              <a:t>/</a:t>
            </a:r>
            <a:r>
              <a:rPr lang="zh-CN" altLang="en-US" sz="2200" dirty="0" smtClean="0"/>
              <a:t>监控</a:t>
            </a:r>
            <a:r>
              <a:rPr lang="en-US" altLang="zh-CN" sz="2200" dirty="0" err="1" smtClean="0"/>
              <a:t>ApplicationMaster</a:t>
            </a:r>
            <a:r>
              <a:rPr lang="en-US" altLang="zh-CN" sz="2200" dirty="0" smtClean="0"/>
              <a:t> </a:t>
            </a:r>
            <a:endParaRPr lang="en-US" altLang="zh-CN" sz="2200" dirty="0" smtClean="0"/>
          </a:p>
          <a:p>
            <a:pPr lvl="1">
              <a:buClr>
                <a:srgbClr val="69BE28"/>
              </a:buClr>
            </a:pPr>
            <a:r>
              <a:rPr lang="zh-CN" altLang="en-US" sz="2200" dirty="0" smtClean="0"/>
              <a:t>监控</a:t>
            </a:r>
            <a:r>
              <a:rPr lang="en-US" altLang="zh-CN" sz="2200" dirty="0" err="1" smtClean="0"/>
              <a:t>NodeManager</a:t>
            </a:r>
            <a:endParaRPr lang="en-US" altLang="zh-CN" sz="2200" dirty="0" smtClean="0"/>
          </a:p>
          <a:p>
            <a:pPr lvl="1">
              <a:buClr>
                <a:srgbClr val="69BE28"/>
              </a:buClr>
            </a:pPr>
            <a:r>
              <a:rPr lang="zh-CN" altLang="en-US" sz="2200" dirty="0" smtClean="0"/>
              <a:t>资源分配与调度</a:t>
            </a:r>
            <a:endParaRPr lang="en-US" altLang="zh-CN" sz="2200" dirty="0" smtClean="0"/>
          </a:p>
          <a:p>
            <a:pPr lvl="1">
              <a:buClr>
                <a:srgbClr val="69BE28"/>
              </a:buClr>
            </a:pPr>
            <a:endParaRPr lang="en-US" sz="2200" dirty="0" smtClean="0"/>
          </a:p>
          <a:p>
            <a:pPr marL="800100" lvl="1" indent="-342900">
              <a:buClr>
                <a:srgbClr val="69BE28"/>
              </a:buClr>
              <a:buFont typeface="Arial" panose="020B0604020202020204" pitchFamily="34" charset="0"/>
              <a:buChar char="•"/>
            </a:pPr>
            <a:r>
              <a:rPr lang="en-US" altLang="zh-CN" sz="2400" b="1" dirty="0" err="1" smtClean="0"/>
              <a:t>NodeManager</a:t>
            </a:r>
            <a:endParaRPr lang="en-US" altLang="zh-CN" sz="2200" b="1" dirty="0" smtClean="0"/>
          </a:p>
          <a:p>
            <a:pPr lvl="1">
              <a:buClr>
                <a:srgbClr val="69BE28"/>
              </a:buClr>
            </a:pPr>
            <a:r>
              <a:rPr lang="zh-CN" altLang="en-US" sz="2200" dirty="0" smtClean="0"/>
              <a:t>单个节点上的资源管理</a:t>
            </a:r>
            <a:endParaRPr lang="en-US" altLang="zh-CN" sz="2200" dirty="0" smtClean="0"/>
          </a:p>
          <a:p>
            <a:pPr lvl="1">
              <a:buClr>
                <a:srgbClr val="69BE28"/>
              </a:buClr>
            </a:pPr>
            <a:r>
              <a:rPr lang="zh-CN" altLang="en-US" sz="2200" dirty="0" smtClean="0"/>
              <a:t>处理来自</a:t>
            </a:r>
            <a:r>
              <a:rPr lang="en-US" altLang="zh-CN" sz="2200" dirty="0" err="1" smtClean="0"/>
              <a:t>ResourceManager</a:t>
            </a:r>
            <a:r>
              <a:rPr lang="zh-CN" altLang="en-US" sz="2200" dirty="0" smtClean="0"/>
              <a:t>的命令</a:t>
            </a:r>
            <a:endParaRPr lang="en-US" altLang="zh-CN" sz="2200" dirty="0" smtClean="0"/>
          </a:p>
          <a:p>
            <a:pPr lvl="1">
              <a:buClr>
                <a:srgbClr val="69BE28"/>
              </a:buClr>
            </a:pPr>
            <a:r>
              <a:rPr lang="zh-CN" altLang="en-US" sz="2200" dirty="0" smtClean="0"/>
              <a:t>处理来自</a:t>
            </a:r>
            <a:r>
              <a:rPr lang="en-US" altLang="zh-CN" sz="2200" dirty="0" err="1" smtClean="0"/>
              <a:t>ApplicationMaster</a:t>
            </a:r>
            <a:r>
              <a:rPr lang="zh-CN" altLang="en-US" sz="2200" dirty="0" smtClean="0"/>
              <a:t>的命令</a:t>
            </a:r>
            <a:endParaRPr lang="en-US" altLang="zh-CN" sz="2200" dirty="0" smtClean="0"/>
          </a:p>
          <a:p>
            <a:pPr lvl="1">
              <a:buClr>
                <a:srgbClr val="69BE28"/>
              </a:buClr>
            </a:pPr>
            <a:endParaRPr lang="en-US" sz="2200" dirty="0" smtClean="0"/>
          </a:p>
          <a:p>
            <a:pPr marL="800100" lvl="1" indent="-342900">
              <a:buClr>
                <a:srgbClr val="69BE28"/>
              </a:buClr>
              <a:buFont typeface="Arial" panose="020B0604020202020204" pitchFamily="34" charset="0"/>
              <a:buChar char="•"/>
            </a:pPr>
            <a:r>
              <a:rPr lang="en-US" altLang="zh-CN" sz="2400" b="1" dirty="0" err="1" smtClean="0"/>
              <a:t>ApplicationMaster</a:t>
            </a:r>
            <a:endParaRPr lang="en-US" altLang="zh-CN" sz="2200" b="1" dirty="0"/>
          </a:p>
          <a:p>
            <a:pPr lvl="1">
              <a:buClr>
                <a:srgbClr val="69BE28"/>
              </a:buClr>
            </a:pPr>
            <a:r>
              <a:rPr lang="zh-CN" altLang="en-US" sz="2200" dirty="0" smtClean="0"/>
              <a:t>数据切分</a:t>
            </a:r>
            <a:endParaRPr lang="en-US" sz="2200" dirty="0" smtClean="0"/>
          </a:p>
          <a:p>
            <a:pPr lvl="1">
              <a:buClr>
                <a:srgbClr val="69BE28"/>
              </a:buClr>
            </a:pPr>
            <a:r>
              <a:rPr lang="zh-CN" altLang="en-US" sz="2200" dirty="0" smtClean="0"/>
              <a:t>为应用程序申请资源，并分配给内部任务</a:t>
            </a:r>
            <a:endParaRPr lang="en-US" sz="2200" dirty="0" smtClean="0"/>
          </a:p>
          <a:p>
            <a:pPr lvl="1">
              <a:buClr>
                <a:srgbClr val="69BE28"/>
              </a:buClr>
            </a:pPr>
            <a:r>
              <a:rPr lang="zh-CN" altLang="en-US" sz="2200" dirty="0" smtClean="0"/>
              <a:t>任务监控与容错</a:t>
            </a:r>
            <a:endParaRPr lang="en-US" sz="2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p:nvPr/>
        </p:nvSpPr>
        <p:spPr>
          <a:xfrm>
            <a:off x="546100" y="444500"/>
            <a:ext cx="2413000" cy="279400"/>
          </a:xfrm>
          <a:prstGeom prst="rect">
            <a:avLst/>
          </a:prstGeom>
          <a:noFill/>
        </p:spPr>
        <p:txBody>
          <a:bodyPr wrap="none" lIns="0" tIns="0" rIns="0" rtlCol="0">
            <a:spAutoFit/>
          </a:bodyPr>
          <a:lstStyle/>
          <a:p>
            <a:pPr defTabSz="0">
              <a:lnSpc>
                <a:spcPts val="2200"/>
              </a:lnSpc>
            </a:pPr>
            <a:r>
              <a:rPr lang="en-US" altLang="zh-CN" sz="2400" dirty="0" smtClean="0">
                <a:solidFill>
                  <a:srgbClr val="000000"/>
                </a:solidFill>
                <a:latin typeface="Times New Roman" panose="02020603050405020304" pitchFamily="18" charset="0"/>
                <a:cs typeface="Times New Roman" panose="02020603050405020304" pitchFamily="18" charset="0"/>
              </a:rPr>
              <a:t>ApplicationMaster</a:t>
            </a:r>
            <a:endParaRPr lang="en-US" altLang="zh-CN" sz="2400" dirty="0" smtClean="0">
              <a:solidFill>
                <a:srgbClr val="000000"/>
              </a:solidFill>
              <a:latin typeface="Times New Roman" panose="02020603050405020304" pitchFamily="18" charset="0"/>
              <a:cs typeface="Times New Roman" panose="02020603050405020304" pitchFamily="18" charset="0"/>
            </a:endParaRPr>
          </a:p>
        </p:txBody>
      </p:sp>
      <p:sp>
        <p:nvSpPr>
          <p:cNvPr id="6" name="TextBox 1"/>
          <p:cNvSpPr txBox="1"/>
          <p:nvPr/>
        </p:nvSpPr>
        <p:spPr>
          <a:xfrm>
            <a:off x="317500" y="1397000"/>
            <a:ext cx="7646324" cy="430887"/>
          </a:xfrm>
          <a:prstGeom prst="rect">
            <a:avLst/>
          </a:prstGeom>
          <a:noFill/>
        </p:spPr>
        <p:txBody>
          <a:bodyPr wrap="none" lIns="0" tIns="0" rIns="0" rtlCol="0">
            <a:spAutoFit/>
          </a:bodyPr>
          <a:lstStyle/>
          <a:p>
            <a:pPr defTabSz="0">
              <a:lnSpc>
                <a:spcPts val="3000"/>
              </a:lnSpc>
            </a:pPr>
            <a:r>
              <a:rPr lang="en-US" altLang="zh-CN" sz="2800" dirty="0" smtClean="0">
                <a:solidFill>
                  <a:srgbClr val="000000"/>
                </a:solidFill>
                <a:latin typeface="Wingdings" panose="05000000000000000000" pitchFamily="18" charset="0"/>
                <a:cs typeface="Wingdings" panose="05000000000000000000" pitchFamily="18" charset="0"/>
              </a:rPr>
              <a:t></a:t>
            </a:r>
            <a:r>
              <a:rPr lang="en-US" altLang="zh-CN" sz="2800" dirty="0" smtClean="0">
                <a:latin typeface="Times New Roman" panose="02020603050405020304" pitchFamily="18" charset="0"/>
                <a:cs typeface="Times New Roman" panose="02020603050405020304" pitchFamily="18" charset="0"/>
              </a:rPr>
              <a:t>  </a:t>
            </a:r>
            <a:r>
              <a:rPr lang="en-US" altLang="zh-CN" sz="2800" dirty="0" err="1" smtClean="0">
                <a:solidFill>
                  <a:srgbClr val="000000"/>
                </a:solidFill>
                <a:latin typeface="Times New Roman" panose="02020603050405020304" pitchFamily="18" charset="0"/>
                <a:cs typeface="Times New Roman" panose="02020603050405020304" pitchFamily="18" charset="0"/>
              </a:rPr>
              <a:t>每个应用</a:t>
            </a:r>
            <a:r>
              <a:rPr lang="zh-CN" altLang="en-US" sz="2800" dirty="0" smtClean="0">
                <a:solidFill>
                  <a:srgbClr val="000000"/>
                </a:solidFill>
                <a:latin typeface="Times New Roman" panose="02020603050405020304" pitchFamily="18" charset="0"/>
                <a:cs typeface="Times New Roman" panose="02020603050405020304" pitchFamily="18" charset="0"/>
              </a:rPr>
              <a:t>程序都有</a:t>
            </a:r>
            <a:r>
              <a:rPr lang="en-US" altLang="zh-CN" sz="2800" dirty="0" err="1" smtClean="0">
                <a:solidFill>
                  <a:srgbClr val="000000"/>
                </a:solidFill>
                <a:latin typeface="Times New Roman" panose="02020603050405020304" pitchFamily="18" charset="0"/>
                <a:cs typeface="Times New Roman" panose="02020603050405020304" pitchFamily="18" charset="0"/>
              </a:rPr>
              <a:t>一个，负责应用程序的管理</a:t>
            </a:r>
            <a:endParaRPr lang="en-US" altLang="zh-CN" sz="2800" dirty="0" smtClean="0">
              <a:solidFill>
                <a:srgbClr val="000000"/>
              </a:solidFill>
              <a:latin typeface="Times New Roman" panose="02020603050405020304" pitchFamily="18" charset="0"/>
              <a:cs typeface="Times New Roman" panose="02020603050405020304" pitchFamily="18" charset="0"/>
            </a:endParaRPr>
          </a:p>
        </p:txBody>
      </p:sp>
      <p:sp>
        <p:nvSpPr>
          <p:cNvPr id="7" name="TextBox 1"/>
          <p:cNvSpPr txBox="1"/>
          <p:nvPr/>
        </p:nvSpPr>
        <p:spPr>
          <a:xfrm>
            <a:off x="317500" y="2019300"/>
            <a:ext cx="1676400" cy="330200"/>
          </a:xfrm>
          <a:prstGeom prst="rect">
            <a:avLst/>
          </a:prstGeom>
          <a:noFill/>
        </p:spPr>
        <p:txBody>
          <a:bodyPr wrap="none" lIns="0" tIns="0" rIns="0" rtlCol="0">
            <a:spAutoFit/>
          </a:bodyPr>
          <a:lstStyle/>
          <a:p>
            <a:pPr defTabSz="0">
              <a:lnSpc>
                <a:spcPts val="2600"/>
              </a:lnSpc>
            </a:pPr>
            <a:r>
              <a:rPr lang="en-US" altLang="zh-CN" sz="2400" dirty="0" smtClean="0">
                <a:solidFill>
                  <a:srgbClr val="000000"/>
                </a:solidFill>
                <a:latin typeface="Wingdings" panose="05000000000000000000" pitchFamily="18" charset="0"/>
                <a:cs typeface="Wingdings" panose="05000000000000000000" pitchFamily="18" charset="0"/>
              </a:rPr>
              <a:t></a:t>
            </a:r>
            <a:r>
              <a:rPr lang="en-US" altLang="zh-CN" sz="2400" dirty="0" smtClean="0">
                <a:latin typeface="Times New Roman" panose="02020603050405020304" pitchFamily="18" charset="0"/>
                <a:cs typeface="Times New Roman" panose="02020603050405020304" pitchFamily="18" charset="0"/>
              </a:rPr>
              <a:t>   </a:t>
            </a:r>
            <a:r>
              <a:rPr lang="en-US" altLang="zh-CN" sz="2400" dirty="0" smtClean="0">
                <a:solidFill>
                  <a:srgbClr val="000000"/>
                </a:solidFill>
                <a:latin typeface="Times New Roman" panose="02020603050405020304" pitchFamily="18" charset="0"/>
                <a:cs typeface="Times New Roman" panose="02020603050405020304" pitchFamily="18" charset="0"/>
              </a:rPr>
              <a:t>详细功能</a:t>
            </a:r>
            <a:endParaRPr lang="en-US" altLang="zh-CN" sz="2400" dirty="0" smtClean="0">
              <a:solidFill>
                <a:srgbClr val="000000"/>
              </a:solidFill>
              <a:latin typeface="Times New Roman" panose="02020603050405020304" pitchFamily="18" charset="0"/>
              <a:cs typeface="Times New Roman" panose="02020603050405020304" pitchFamily="18" charset="0"/>
            </a:endParaRPr>
          </a:p>
        </p:txBody>
      </p:sp>
      <p:sp>
        <p:nvSpPr>
          <p:cNvPr id="8" name="TextBox 1"/>
          <p:cNvSpPr txBox="1"/>
          <p:nvPr/>
        </p:nvSpPr>
        <p:spPr>
          <a:xfrm>
            <a:off x="774700" y="2565400"/>
            <a:ext cx="1498600" cy="330200"/>
          </a:xfrm>
          <a:prstGeom prst="rect">
            <a:avLst/>
          </a:prstGeom>
          <a:noFill/>
        </p:spPr>
        <p:txBody>
          <a:bodyPr wrap="none" lIns="0" tIns="0" rIns="0" rtlCol="0">
            <a:spAutoFit/>
          </a:bodyPr>
          <a:lstStyle/>
          <a:p>
            <a:pPr defTabSz="0">
              <a:lnSpc>
                <a:spcPts val="2600"/>
              </a:lnSpc>
            </a:pPr>
            <a:r>
              <a:rPr lang="en-US" altLang="zh-CN" sz="2400" dirty="0" smtClean="0">
                <a:solidFill>
                  <a:srgbClr val="000000"/>
                </a:solidFill>
                <a:latin typeface="Wingdings" panose="05000000000000000000" pitchFamily="18" charset="0"/>
                <a:cs typeface="Wingdings" panose="05000000000000000000" pitchFamily="18" charset="0"/>
              </a:rPr>
              <a:t></a:t>
            </a:r>
            <a:r>
              <a:rPr lang="en-US" altLang="zh-CN" sz="2400" dirty="0" smtClean="0">
                <a:solidFill>
                  <a:srgbClr val="000000"/>
                </a:solidFill>
                <a:latin typeface="Times New Roman" panose="02020603050405020304" pitchFamily="18" charset="0"/>
                <a:cs typeface="Times New Roman" panose="02020603050405020304" pitchFamily="18" charset="0"/>
              </a:rPr>
              <a:t>数据切分</a:t>
            </a:r>
            <a:endParaRPr lang="en-US" altLang="zh-CN" sz="2400" dirty="0" smtClean="0">
              <a:solidFill>
                <a:srgbClr val="000000"/>
              </a:solidFill>
              <a:latin typeface="Times New Roman" panose="02020603050405020304" pitchFamily="18" charset="0"/>
              <a:cs typeface="Times New Roman" panose="02020603050405020304" pitchFamily="18" charset="0"/>
            </a:endParaRPr>
          </a:p>
        </p:txBody>
      </p:sp>
      <p:sp>
        <p:nvSpPr>
          <p:cNvPr id="9" name="TextBox 1"/>
          <p:cNvSpPr txBox="1"/>
          <p:nvPr/>
        </p:nvSpPr>
        <p:spPr>
          <a:xfrm>
            <a:off x="774700" y="3111500"/>
            <a:ext cx="6705600" cy="876300"/>
          </a:xfrm>
          <a:prstGeom prst="rect">
            <a:avLst/>
          </a:prstGeom>
          <a:noFill/>
        </p:spPr>
        <p:txBody>
          <a:bodyPr wrap="none" lIns="0" tIns="0" rIns="0" rtlCol="0">
            <a:spAutoFit/>
          </a:bodyPr>
          <a:lstStyle/>
          <a:p>
            <a:pPr defTabSz="0">
              <a:lnSpc>
                <a:spcPts val="2600"/>
              </a:lnSpc>
            </a:pPr>
            <a:r>
              <a:rPr lang="en-US" altLang="zh-CN" sz="2400" dirty="0" smtClean="0">
                <a:solidFill>
                  <a:srgbClr val="000000"/>
                </a:solidFill>
                <a:latin typeface="Wingdings" panose="05000000000000000000" pitchFamily="18" charset="0"/>
                <a:cs typeface="Wingdings" panose="05000000000000000000" pitchFamily="18" charset="0"/>
              </a:rPr>
              <a:t></a:t>
            </a:r>
            <a:r>
              <a:rPr lang="en-US" altLang="zh-CN" sz="2400" dirty="0" smtClean="0">
                <a:solidFill>
                  <a:srgbClr val="000000"/>
                </a:solidFill>
                <a:latin typeface="Times New Roman" panose="02020603050405020304" pitchFamily="18" charset="0"/>
                <a:cs typeface="Times New Roman" panose="02020603050405020304" pitchFamily="18" charset="0"/>
              </a:rPr>
              <a:t>为应用程序申请资源，并进一步分配给内部任务</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lnSpc>
                <a:spcPts val="1000"/>
              </a:lnSpc>
            </a:pPr>
            <a:endParaRPr lang="en-US" altLang="zh-CN" dirty="0" smtClean="0"/>
          </a:p>
          <a:p>
            <a:pPr defTabSz="0">
              <a:lnSpc>
                <a:spcPts val="3300"/>
              </a:lnSpc>
            </a:pPr>
            <a:r>
              <a:rPr lang="en-US" altLang="zh-CN" sz="2400" dirty="0" smtClean="0">
                <a:solidFill>
                  <a:srgbClr val="000000"/>
                </a:solidFill>
                <a:latin typeface="Wingdings" panose="05000000000000000000" pitchFamily="18" charset="0"/>
                <a:cs typeface="Wingdings" panose="05000000000000000000" pitchFamily="18" charset="0"/>
              </a:rPr>
              <a:t></a:t>
            </a:r>
            <a:r>
              <a:rPr lang="en-US" altLang="zh-CN" sz="2400" dirty="0" smtClean="0">
                <a:solidFill>
                  <a:srgbClr val="000000"/>
                </a:solidFill>
                <a:latin typeface="Times New Roman" panose="02020603050405020304" pitchFamily="18" charset="0"/>
                <a:cs typeface="Times New Roman" panose="02020603050405020304" pitchFamily="18" charset="0"/>
              </a:rPr>
              <a:t>任务监控与容错</a:t>
            </a:r>
            <a:endParaRPr lang="en-US" altLang="zh-CN" sz="2400" dirty="0" smtClean="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p:nvPr/>
        </p:nvSpPr>
        <p:spPr>
          <a:xfrm>
            <a:off x="546100" y="444500"/>
            <a:ext cx="2501900" cy="279400"/>
          </a:xfrm>
          <a:prstGeom prst="rect">
            <a:avLst/>
          </a:prstGeom>
          <a:noFill/>
        </p:spPr>
        <p:txBody>
          <a:bodyPr wrap="none" lIns="0" tIns="0" rIns="0" rtlCol="0">
            <a:spAutoFit/>
          </a:bodyPr>
          <a:lstStyle/>
          <a:p>
            <a:pPr defTabSz="0">
              <a:lnSpc>
                <a:spcPts val="2200"/>
              </a:lnSpc>
            </a:pPr>
            <a:r>
              <a:rPr lang="en-US" altLang="zh-CN" sz="2400" dirty="0" smtClean="0">
                <a:solidFill>
                  <a:srgbClr val="000000"/>
                </a:solidFill>
                <a:latin typeface="Times New Roman" panose="02020603050405020304" pitchFamily="18" charset="0"/>
                <a:cs typeface="Times New Roman" panose="02020603050405020304" pitchFamily="18" charset="0"/>
              </a:rPr>
              <a:t>ResourceManager</a:t>
            </a:r>
            <a:endParaRPr lang="en-US" altLang="zh-CN" sz="2400" dirty="0" smtClean="0">
              <a:solidFill>
                <a:srgbClr val="000000"/>
              </a:solidFill>
              <a:latin typeface="Times New Roman" panose="02020603050405020304" pitchFamily="18" charset="0"/>
              <a:cs typeface="Times New Roman" panose="02020603050405020304" pitchFamily="18" charset="0"/>
            </a:endParaRPr>
          </a:p>
        </p:txBody>
      </p:sp>
      <p:sp>
        <p:nvSpPr>
          <p:cNvPr id="6" name="TextBox 1"/>
          <p:cNvSpPr txBox="1"/>
          <p:nvPr/>
        </p:nvSpPr>
        <p:spPr>
          <a:xfrm>
            <a:off x="317500" y="1397000"/>
            <a:ext cx="8293100" cy="381000"/>
          </a:xfrm>
          <a:prstGeom prst="rect">
            <a:avLst/>
          </a:prstGeom>
          <a:noFill/>
        </p:spPr>
        <p:txBody>
          <a:bodyPr wrap="none" lIns="0" tIns="0" rIns="0" rtlCol="0">
            <a:spAutoFit/>
          </a:bodyPr>
          <a:lstStyle/>
          <a:p>
            <a:pPr defTabSz="0">
              <a:lnSpc>
                <a:spcPts val="3000"/>
              </a:lnSpc>
            </a:pPr>
            <a:r>
              <a:rPr lang="en-US" altLang="zh-CN" sz="2800" dirty="0" smtClean="0">
                <a:solidFill>
                  <a:srgbClr val="000000"/>
                </a:solidFill>
                <a:latin typeface="Wingdings" panose="05000000000000000000" pitchFamily="18" charset="0"/>
                <a:cs typeface="Wingdings" panose="05000000000000000000" pitchFamily="18" charset="0"/>
              </a:rPr>
              <a:t></a:t>
            </a:r>
            <a:r>
              <a:rPr lang="en-US" altLang="zh-CN" sz="2800" dirty="0" smtClean="0">
                <a:latin typeface="Times New Roman" panose="02020603050405020304" pitchFamily="18" charset="0"/>
                <a:cs typeface="Times New Roman" panose="02020603050405020304" pitchFamily="18" charset="0"/>
              </a:rPr>
              <a:t>  </a:t>
            </a:r>
            <a:r>
              <a:rPr lang="en-US" altLang="zh-CN" sz="2800" dirty="0" smtClean="0">
                <a:solidFill>
                  <a:srgbClr val="000000"/>
                </a:solidFill>
                <a:latin typeface="Times New Roman" panose="02020603050405020304" pitchFamily="18" charset="0"/>
                <a:cs typeface="Times New Roman" panose="02020603050405020304" pitchFamily="18" charset="0"/>
              </a:rPr>
              <a:t>整个集群只有一个，负责集群资源的统一管理和调</a:t>
            </a:r>
            <a:endParaRPr lang="en-US" altLang="zh-CN" sz="2800" dirty="0" smtClean="0">
              <a:solidFill>
                <a:srgbClr val="000000"/>
              </a:solidFill>
              <a:latin typeface="Times New Roman" panose="02020603050405020304" pitchFamily="18" charset="0"/>
              <a:cs typeface="Times New Roman" panose="02020603050405020304" pitchFamily="18" charset="0"/>
            </a:endParaRPr>
          </a:p>
        </p:txBody>
      </p:sp>
      <p:sp>
        <p:nvSpPr>
          <p:cNvPr id="7" name="TextBox 1"/>
          <p:cNvSpPr txBox="1"/>
          <p:nvPr/>
        </p:nvSpPr>
        <p:spPr>
          <a:xfrm>
            <a:off x="774700" y="2057400"/>
            <a:ext cx="342900" cy="342900"/>
          </a:xfrm>
          <a:prstGeom prst="rect">
            <a:avLst/>
          </a:prstGeom>
          <a:noFill/>
        </p:spPr>
        <p:txBody>
          <a:bodyPr wrap="none" lIns="0" tIns="0" rIns="0" rtlCol="0">
            <a:spAutoFit/>
          </a:bodyPr>
          <a:lstStyle/>
          <a:p>
            <a:pPr defTabSz="0">
              <a:lnSpc>
                <a:spcPts val="2700"/>
              </a:lnSpc>
            </a:pPr>
            <a:r>
              <a:rPr lang="en-US" altLang="zh-CN" sz="2795" dirty="0" smtClean="0">
                <a:solidFill>
                  <a:srgbClr val="000000"/>
                </a:solidFill>
                <a:latin typeface="Times New Roman" panose="02020603050405020304" pitchFamily="18" charset="0"/>
                <a:cs typeface="Times New Roman" panose="02020603050405020304" pitchFamily="18" charset="0"/>
              </a:rPr>
              <a:t>度</a:t>
            </a:r>
            <a:endParaRPr lang="en-US" altLang="zh-CN" sz="2795" dirty="0" smtClean="0">
              <a:solidFill>
                <a:srgbClr val="000000"/>
              </a:solidFill>
              <a:latin typeface="Times New Roman" panose="02020603050405020304" pitchFamily="18" charset="0"/>
              <a:cs typeface="Times New Roman" panose="02020603050405020304" pitchFamily="18" charset="0"/>
            </a:endParaRPr>
          </a:p>
        </p:txBody>
      </p:sp>
      <p:sp>
        <p:nvSpPr>
          <p:cNvPr id="8" name="TextBox 1"/>
          <p:cNvSpPr txBox="1"/>
          <p:nvPr/>
        </p:nvSpPr>
        <p:spPr>
          <a:xfrm>
            <a:off x="317500" y="2679700"/>
            <a:ext cx="1879600" cy="381000"/>
          </a:xfrm>
          <a:prstGeom prst="rect">
            <a:avLst/>
          </a:prstGeom>
          <a:noFill/>
        </p:spPr>
        <p:txBody>
          <a:bodyPr wrap="none" lIns="0" tIns="0" rIns="0" rtlCol="0">
            <a:spAutoFit/>
          </a:bodyPr>
          <a:lstStyle/>
          <a:p>
            <a:pPr defTabSz="0">
              <a:lnSpc>
                <a:spcPts val="3000"/>
              </a:lnSpc>
            </a:pPr>
            <a:r>
              <a:rPr lang="en-US" altLang="zh-CN" sz="2795" dirty="0" smtClean="0">
                <a:solidFill>
                  <a:srgbClr val="000000"/>
                </a:solidFill>
                <a:latin typeface="Wingdings" panose="05000000000000000000" pitchFamily="18" charset="0"/>
                <a:cs typeface="Wingdings" panose="05000000000000000000" pitchFamily="18" charset="0"/>
              </a:rPr>
              <a:t></a:t>
            </a:r>
            <a:r>
              <a:rPr lang="en-US" altLang="zh-CN" sz="2795" dirty="0" smtClean="0">
                <a:latin typeface="Times New Roman" panose="02020603050405020304" pitchFamily="18" charset="0"/>
                <a:cs typeface="Times New Roman" panose="02020603050405020304" pitchFamily="18" charset="0"/>
              </a:rPr>
              <a:t>  </a:t>
            </a:r>
            <a:r>
              <a:rPr lang="en-US" altLang="zh-CN" sz="2795" dirty="0" smtClean="0">
                <a:solidFill>
                  <a:srgbClr val="000000"/>
                </a:solidFill>
                <a:latin typeface="Times New Roman" panose="02020603050405020304" pitchFamily="18" charset="0"/>
                <a:cs typeface="Times New Roman" panose="02020603050405020304" pitchFamily="18" charset="0"/>
              </a:rPr>
              <a:t>详细功能</a:t>
            </a:r>
            <a:endParaRPr lang="en-US" altLang="zh-CN" sz="2795" dirty="0" smtClean="0">
              <a:solidFill>
                <a:srgbClr val="000000"/>
              </a:solidFill>
              <a:latin typeface="Times New Roman" panose="02020603050405020304" pitchFamily="18" charset="0"/>
              <a:cs typeface="Times New Roman" panose="02020603050405020304" pitchFamily="18" charset="0"/>
            </a:endParaRPr>
          </a:p>
        </p:txBody>
      </p:sp>
      <p:sp>
        <p:nvSpPr>
          <p:cNvPr id="9" name="TextBox 1"/>
          <p:cNvSpPr txBox="1"/>
          <p:nvPr/>
        </p:nvSpPr>
        <p:spPr>
          <a:xfrm>
            <a:off x="774700" y="3302000"/>
            <a:ext cx="2425700" cy="330200"/>
          </a:xfrm>
          <a:prstGeom prst="rect">
            <a:avLst/>
          </a:prstGeom>
          <a:noFill/>
        </p:spPr>
        <p:txBody>
          <a:bodyPr wrap="none" lIns="0" tIns="0" rIns="0" rtlCol="0">
            <a:spAutoFit/>
          </a:bodyPr>
          <a:lstStyle/>
          <a:p>
            <a:pPr defTabSz="0">
              <a:lnSpc>
                <a:spcPts val="2600"/>
              </a:lnSpc>
            </a:pPr>
            <a:r>
              <a:rPr lang="en-US" altLang="zh-CN" sz="2400" dirty="0" smtClean="0">
                <a:solidFill>
                  <a:srgbClr val="000000"/>
                </a:solidFill>
                <a:latin typeface="Wingdings" panose="05000000000000000000" pitchFamily="18" charset="0"/>
                <a:cs typeface="Wingdings" panose="05000000000000000000" pitchFamily="18" charset="0"/>
              </a:rPr>
              <a:t></a:t>
            </a:r>
            <a:r>
              <a:rPr lang="en-US" altLang="zh-CN" sz="2400" dirty="0" smtClean="0">
                <a:solidFill>
                  <a:srgbClr val="000000"/>
                </a:solidFill>
                <a:latin typeface="Times New Roman" panose="02020603050405020304" pitchFamily="18" charset="0"/>
                <a:cs typeface="Times New Roman" panose="02020603050405020304" pitchFamily="18" charset="0"/>
              </a:rPr>
              <a:t>处理客户端请求</a:t>
            </a:r>
            <a:endParaRPr lang="en-US" altLang="zh-CN" sz="2400" dirty="0" smtClean="0">
              <a:solidFill>
                <a:srgbClr val="000000"/>
              </a:solidFill>
              <a:latin typeface="Times New Roman" panose="02020603050405020304" pitchFamily="18" charset="0"/>
              <a:cs typeface="Times New Roman" panose="02020603050405020304" pitchFamily="18" charset="0"/>
            </a:endParaRPr>
          </a:p>
        </p:txBody>
      </p:sp>
      <p:sp>
        <p:nvSpPr>
          <p:cNvPr id="10" name="TextBox 1"/>
          <p:cNvSpPr txBox="1"/>
          <p:nvPr/>
        </p:nvSpPr>
        <p:spPr>
          <a:xfrm>
            <a:off x="774700" y="3848100"/>
            <a:ext cx="4051300" cy="1422400"/>
          </a:xfrm>
          <a:prstGeom prst="rect">
            <a:avLst/>
          </a:prstGeom>
          <a:noFill/>
        </p:spPr>
        <p:txBody>
          <a:bodyPr wrap="none" lIns="0" tIns="0" rIns="0" rtlCol="0">
            <a:spAutoFit/>
          </a:bodyPr>
          <a:lstStyle/>
          <a:p>
            <a:pPr defTabSz="0">
              <a:lnSpc>
                <a:spcPts val="2600"/>
              </a:lnSpc>
            </a:pPr>
            <a:r>
              <a:rPr lang="en-US" altLang="zh-CN" sz="2400" dirty="0" smtClean="0">
                <a:solidFill>
                  <a:srgbClr val="000000"/>
                </a:solidFill>
                <a:latin typeface="Wingdings" panose="05000000000000000000" pitchFamily="18" charset="0"/>
                <a:cs typeface="Wingdings" panose="05000000000000000000" pitchFamily="18" charset="0"/>
              </a:rPr>
              <a:t></a:t>
            </a:r>
            <a:r>
              <a:rPr lang="en-US" altLang="zh-CN" sz="2400" dirty="0" smtClean="0">
                <a:solidFill>
                  <a:srgbClr val="000000"/>
                </a:solidFill>
                <a:latin typeface="Times New Roman" panose="02020603050405020304" pitchFamily="18" charset="0"/>
                <a:cs typeface="Times New Roman" panose="02020603050405020304" pitchFamily="18" charset="0"/>
              </a:rPr>
              <a:t>启动</a:t>
            </a:r>
            <a:r>
              <a:rPr lang="en-US" altLang="zh-CN" sz="2400" b="1" dirty="0" smtClean="0">
                <a:solidFill>
                  <a:srgbClr val="000000"/>
                </a:solidFill>
                <a:latin typeface="Times New Roman" panose="02020603050405020304" pitchFamily="18" charset="0"/>
                <a:cs typeface="Times New Roman" panose="02020603050405020304" pitchFamily="18" charset="0"/>
              </a:rPr>
              <a:t>/</a:t>
            </a:r>
            <a:r>
              <a:rPr lang="en-US" altLang="zh-CN" sz="2400" dirty="0" smtClean="0">
                <a:solidFill>
                  <a:srgbClr val="000000"/>
                </a:solidFill>
                <a:latin typeface="Times New Roman" panose="02020603050405020304" pitchFamily="18" charset="0"/>
                <a:cs typeface="Times New Roman" panose="02020603050405020304" pitchFamily="18" charset="0"/>
              </a:rPr>
              <a:t>监控</a:t>
            </a:r>
            <a:r>
              <a:rPr lang="en-US" altLang="zh-CN" sz="2400" b="1" dirty="0" smtClean="0">
                <a:solidFill>
                  <a:srgbClr val="000000"/>
                </a:solidFill>
                <a:latin typeface="Times New Roman" panose="02020603050405020304" pitchFamily="18" charset="0"/>
                <a:cs typeface="Times New Roman" panose="02020603050405020304" pitchFamily="18" charset="0"/>
              </a:rPr>
              <a:t>ApplicationMaster</a:t>
            </a:r>
            <a:endParaRPr lang="en-US" altLang="zh-CN" sz="2400" b="1" dirty="0" smtClean="0">
              <a:solidFill>
                <a:srgbClr val="000000"/>
              </a:solidFill>
              <a:latin typeface="Times New Roman" panose="02020603050405020304" pitchFamily="18" charset="0"/>
              <a:cs typeface="Times New Roman" panose="02020603050405020304" pitchFamily="18" charset="0"/>
            </a:endParaRPr>
          </a:p>
          <a:p>
            <a:pPr>
              <a:lnSpc>
                <a:spcPts val="1000"/>
              </a:lnSpc>
            </a:pPr>
            <a:endParaRPr lang="en-US" altLang="zh-CN" dirty="0" smtClean="0"/>
          </a:p>
          <a:p>
            <a:pPr defTabSz="0">
              <a:lnSpc>
                <a:spcPts val="3300"/>
              </a:lnSpc>
            </a:pPr>
            <a:r>
              <a:rPr lang="en-US" altLang="zh-CN" sz="2400" dirty="0" smtClean="0">
                <a:solidFill>
                  <a:srgbClr val="000000"/>
                </a:solidFill>
                <a:latin typeface="Wingdings" panose="05000000000000000000" pitchFamily="18" charset="0"/>
                <a:cs typeface="Wingdings" panose="05000000000000000000" pitchFamily="18" charset="0"/>
              </a:rPr>
              <a:t></a:t>
            </a:r>
            <a:r>
              <a:rPr lang="en-US" altLang="zh-CN" sz="2400" dirty="0" smtClean="0">
                <a:solidFill>
                  <a:srgbClr val="000000"/>
                </a:solidFill>
                <a:latin typeface="Times New Roman" panose="02020603050405020304" pitchFamily="18" charset="0"/>
                <a:cs typeface="Times New Roman" panose="02020603050405020304" pitchFamily="18" charset="0"/>
              </a:rPr>
              <a:t>监控</a:t>
            </a:r>
            <a:r>
              <a:rPr lang="en-US" altLang="zh-CN" sz="2400" b="1" dirty="0" smtClean="0">
                <a:solidFill>
                  <a:srgbClr val="000000"/>
                </a:solidFill>
                <a:latin typeface="Times New Roman" panose="02020603050405020304" pitchFamily="18" charset="0"/>
                <a:cs typeface="Times New Roman" panose="02020603050405020304" pitchFamily="18" charset="0"/>
              </a:rPr>
              <a:t>NodeManager</a:t>
            </a:r>
            <a:endParaRPr lang="en-US" altLang="zh-CN" sz="2400" b="1" dirty="0" smtClean="0">
              <a:solidFill>
                <a:srgbClr val="000000"/>
              </a:solidFill>
              <a:latin typeface="Times New Roman" panose="02020603050405020304" pitchFamily="18" charset="0"/>
              <a:cs typeface="Times New Roman" panose="02020603050405020304" pitchFamily="18" charset="0"/>
            </a:endParaRPr>
          </a:p>
          <a:p>
            <a:pPr>
              <a:lnSpc>
                <a:spcPts val="1000"/>
              </a:lnSpc>
            </a:pPr>
            <a:endParaRPr lang="en-US" altLang="zh-CN" dirty="0" smtClean="0"/>
          </a:p>
          <a:p>
            <a:pPr defTabSz="0">
              <a:lnSpc>
                <a:spcPts val="3200"/>
              </a:lnSpc>
            </a:pPr>
            <a:r>
              <a:rPr lang="en-US" altLang="zh-CN" sz="2400" dirty="0" smtClean="0">
                <a:solidFill>
                  <a:srgbClr val="000000"/>
                </a:solidFill>
                <a:latin typeface="Wingdings" panose="05000000000000000000" pitchFamily="18" charset="0"/>
                <a:cs typeface="Wingdings" panose="05000000000000000000" pitchFamily="18" charset="0"/>
              </a:rPr>
              <a:t></a:t>
            </a:r>
            <a:r>
              <a:rPr lang="en-US" altLang="zh-CN" sz="2400" dirty="0" smtClean="0">
                <a:solidFill>
                  <a:srgbClr val="000000"/>
                </a:solidFill>
                <a:latin typeface="Times New Roman" panose="02020603050405020304" pitchFamily="18" charset="0"/>
                <a:cs typeface="Times New Roman" panose="02020603050405020304" pitchFamily="18" charset="0"/>
              </a:rPr>
              <a:t>资源分配与调度</a:t>
            </a:r>
            <a:endParaRPr lang="en-US" altLang="zh-CN" sz="2400" dirty="0" smtClean="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p:nvPr/>
        </p:nvSpPr>
        <p:spPr>
          <a:xfrm>
            <a:off x="546100" y="444500"/>
            <a:ext cx="1917700" cy="279400"/>
          </a:xfrm>
          <a:prstGeom prst="rect">
            <a:avLst/>
          </a:prstGeom>
          <a:noFill/>
        </p:spPr>
        <p:txBody>
          <a:bodyPr wrap="none" lIns="0" tIns="0" rIns="0" rtlCol="0">
            <a:spAutoFit/>
          </a:bodyPr>
          <a:lstStyle/>
          <a:p>
            <a:pPr defTabSz="0">
              <a:lnSpc>
                <a:spcPts val="2200"/>
              </a:lnSpc>
            </a:pPr>
            <a:r>
              <a:rPr lang="en-US" altLang="zh-CN" sz="2400" dirty="0" smtClean="0">
                <a:solidFill>
                  <a:srgbClr val="000000"/>
                </a:solidFill>
                <a:latin typeface="Times New Roman" panose="02020603050405020304" pitchFamily="18" charset="0"/>
                <a:cs typeface="Times New Roman" panose="02020603050405020304" pitchFamily="18" charset="0"/>
              </a:rPr>
              <a:t>NodeManager</a:t>
            </a:r>
            <a:endParaRPr lang="en-US" altLang="zh-CN" sz="2400" dirty="0" smtClean="0">
              <a:solidFill>
                <a:srgbClr val="000000"/>
              </a:solidFill>
              <a:latin typeface="Times New Roman" panose="02020603050405020304" pitchFamily="18" charset="0"/>
              <a:cs typeface="Times New Roman" panose="02020603050405020304" pitchFamily="18" charset="0"/>
            </a:endParaRPr>
          </a:p>
        </p:txBody>
      </p:sp>
      <p:sp>
        <p:nvSpPr>
          <p:cNvPr id="6" name="TextBox 1"/>
          <p:cNvSpPr txBox="1"/>
          <p:nvPr/>
        </p:nvSpPr>
        <p:spPr>
          <a:xfrm>
            <a:off x="317500" y="1397000"/>
            <a:ext cx="7581900" cy="381000"/>
          </a:xfrm>
          <a:prstGeom prst="rect">
            <a:avLst/>
          </a:prstGeom>
          <a:noFill/>
        </p:spPr>
        <p:txBody>
          <a:bodyPr wrap="none" lIns="0" tIns="0" rIns="0" rtlCol="0">
            <a:spAutoFit/>
          </a:bodyPr>
          <a:lstStyle/>
          <a:p>
            <a:pPr defTabSz="0">
              <a:lnSpc>
                <a:spcPts val="3000"/>
              </a:lnSpc>
            </a:pPr>
            <a:r>
              <a:rPr lang="en-US" altLang="zh-CN" sz="2800" dirty="0" smtClean="0">
                <a:solidFill>
                  <a:srgbClr val="000000"/>
                </a:solidFill>
                <a:latin typeface="Wingdings" panose="05000000000000000000" pitchFamily="18" charset="0"/>
                <a:cs typeface="Wingdings" panose="05000000000000000000" pitchFamily="18" charset="0"/>
              </a:rPr>
              <a:t></a:t>
            </a:r>
            <a:r>
              <a:rPr lang="en-US" altLang="zh-CN" sz="2800" dirty="0" smtClean="0">
                <a:latin typeface="Times New Roman" panose="02020603050405020304" pitchFamily="18" charset="0"/>
                <a:cs typeface="Times New Roman" panose="02020603050405020304" pitchFamily="18" charset="0"/>
              </a:rPr>
              <a:t>  </a:t>
            </a:r>
            <a:r>
              <a:rPr lang="en-US" altLang="zh-CN" sz="2800" dirty="0" smtClean="0">
                <a:solidFill>
                  <a:srgbClr val="000000"/>
                </a:solidFill>
                <a:latin typeface="Times New Roman" panose="02020603050405020304" pitchFamily="18" charset="0"/>
                <a:cs typeface="Times New Roman" panose="02020603050405020304" pitchFamily="18" charset="0"/>
              </a:rPr>
              <a:t>整个集群有多个，负责单节点资源管理和使用</a:t>
            </a:r>
            <a:endParaRPr lang="en-US" altLang="zh-CN" sz="2800" dirty="0" smtClean="0">
              <a:solidFill>
                <a:srgbClr val="000000"/>
              </a:solidFill>
              <a:latin typeface="Times New Roman" panose="02020603050405020304" pitchFamily="18" charset="0"/>
              <a:cs typeface="Times New Roman" panose="02020603050405020304" pitchFamily="18" charset="0"/>
            </a:endParaRPr>
          </a:p>
        </p:txBody>
      </p:sp>
      <p:sp>
        <p:nvSpPr>
          <p:cNvPr id="7" name="TextBox 1"/>
          <p:cNvSpPr txBox="1"/>
          <p:nvPr/>
        </p:nvSpPr>
        <p:spPr>
          <a:xfrm>
            <a:off x="317500" y="2019300"/>
            <a:ext cx="1676400" cy="330200"/>
          </a:xfrm>
          <a:prstGeom prst="rect">
            <a:avLst/>
          </a:prstGeom>
          <a:noFill/>
        </p:spPr>
        <p:txBody>
          <a:bodyPr wrap="none" lIns="0" tIns="0" rIns="0" rtlCol="0">
            <a:spAutoFit/>
          </a:bodyPr>
          <a:lstStyle/>
          <a:p>
            <a:pPr defTabSz="0">
              <a:lnSpc>
                <a:spcPts val="2600"/>
              </a:lnSpc>
            </a:pPr>
            <a:r>
              <a:rPr lang="en-US" altLang="zh-CN" sz="2400" dirty="0" smtClean="0">
                <a:solidFill>
                  <a:srgbClr val="000000"/>
                </a:solidFill>
                <a:latin typeface="Wingdings" panose="05000000000000000000" pitchFamily="18" charset="0"/>
                <a:cs typeface="Wingdings" panose="05000000000000000000" pitchFamily="18" charset="0"/>
              </a:rPr>
              <a:t></a:t>
            </a:r>
            <a:r>
              <a:rPr lang="en-US" altLang="zh-CN" sz="2400" dirty="0" smtClean="0">
                <a:latin typeface="Times New Roman" panose="02020603050405020304" pitchFamily="18" charset="0"/>
                <a:cs typeface="Times New Roman" panose="02020603050405020304" pitchFamily="18" charset="0"/>
              </a:rPr>
              <a:t>   </a:t>
            </a:r>
            <a:r>
              <a:rPr lang="en-US" altLang="zh-CN" sz="2400" dirty="0" smtClean="0">
                <a:solidFill>
                  <a:srgbClr val="000000"/>
                </a:solidFill>
                <a:latin typeface="Times New Roman" panose="02020603050405020304" pitchFamily="18" charset="0"/>
                <a:cs typeface="Times New Roman" panose="02020603050405020304" pitchFamily="18" charset="0"/>
              </a:rPr>
              <a:t>详细功能</a:t>
            </a:r>
            <a:endParaRPr lang="en-US" altLang="zh-CN" sz="2400" dirty="0" smtClean="0">
              <a:solidFill>
                <a:srgbClr val="000000"/>
              </a:solidFill>
              <a:latin typeface="Times New Roman" panose="02020603050405020304" pitchFamily="18" charset="0"/>
              <a:cs typeface="Times New Roman" panose="02020603050405020304" pitchFamily="18" charset="0"/>
            </a:endParaRPr>
          </a:p>
        </p:txBody>
      </p:sp>
      <p:sp>
        <p:nvSpPr>
          <p:cNvPr id="8" name="TextBox 1"/>
          <p:cNvSpPr txBox="1"/>
          <p:nvPr/>
        </p:nvSpPr>
        <p:spPr>
          <a:xfrm>
            <a:off x="774700" y="2565400"/>
            <a:ext cx="4876800" cy="1435100"/>
          </a:xfrm>
          <a:prstGeom prst="rect">
            <a:avLst/>
          </a:prstGeom>
          <a:noFill/>
        </p:spPr>
        <p:txBody>
          <a:bodyPr wrap="none" lIns="0" tIns="0" rIns="0" rtlCol="0">
            <a:spAutoFit/>
          </a:bodyPr>
          <a:lstStyle/>
          <a:p>
            <a:pPr defTabSz="0">
              <a:lnSpc>
                <a:spcPts val="2600"/>
              </a:lnSpc>
            </a:pPr>
            <a:r>
              <a:rPr lang="en-US" altLang="zh-CN" sz="2400" dirty="0" smtClean="0">
                <a:solidFill>
                  <a:srgbClr val="000000"/>
                </a:solidFill>
                <a:latin typeface="Wingdings" panose="05000000000000000000" pitchFamily="18" charset="0"/>
                <a:cs typeface="Wingdings" panose="05000000000000000000" pitchFamily="18" charset="0"/>
              </a:rPr>
              <a:t></a:t>
            </a:r>
            <a:r>
              <a:rPr lang="en-US" altLang="zh-CN" sz="2400" dirty="0" smtClean="0">
                <a:solidFill>
                  <a:srgbClr val="000000"/>
                </a:solidFill>
                <a:latin typeface="Times New Roman" panose="02020603050405020304" pitchFamily="18" charset="0"/>
                <a:cs typeface="Times New Roman" panose="02020603050405020304" pitchFamily="18" charset="0"/>
              </a:rPr>
              <a:t>单个节点上的资源管理和任务管理</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lnSpc>
                <a:spcPts val="1000"/>
              </a:lnSpc>
            </a:pPr>
            <a:endParaRPr lang="en-US" altLang="zh-CN" dirty="0" smtClean="0"/>
          </a:p>
          <a:p>
            <a:pPr defTabSz="0">
              <a:lnSpc>
                <a:spcPts val="3300"/>
              </a:lnSpc>
            </a:pPr>
            <a:r>
              <a:rPr lang="en-US" altLang="zh-CN" sz="2400" dirty="0" smtClean="0">
                <a:solidFill>
                  <a:srgbClr val="000000"/>
                </a:solidFill>
                <a:latin typeface="Wingdings" panose="05000000000000000000" pitchFamily="18" charset="0"/>
                <a:cs typeface="Wingdings" panose="05000000000000000000" pitchFamily="18" charset="0"/>
              </a:rPr>
              <a:t></a:t>
            </a:r>
            <a:r>
              <a:rPr lang="en-US" altLang="zh-CN" sz="2400" dirty="0" smtClean="0">
                <a:solidFill>
                  <a:srgbClr val="000000"/>
                </a:solidFill>
                <a:latin typeface="Times New Roman" panose="02020603050405020304" pitchFamily="18" charset="0"/>
                <a:cs typeface="Times New Roman" panose="02020603050405020304" pitchFamily="18" charset="0"/>
              </a:rPr>
              <a:t>处理来自</a:t>
            </a:r>
            <a:r>
              <a:rPr lang="en-US" altLang="zh-CN" sz="2400" b="1" dirty="0" smtClean="0">
                <a:solidFill>
                  <a:srgbClr val="000000"/>
                </a:solidFill>
                <a:latin typeface="Times New Roman" panose="02020603050405020304" pitchFamily="18" charset="0"/>
                <a:cs typeface="Times New Roman" panose="02020603050405020304" pitchFamily="18" charset="0"/>
              </a:rPr>
              <a:t>ResourceManager</a:t>
            </a:r>
            <a:r>
              <a:rPr lang="en-US" altLang="zh-CN" sz="2400" dirty="0" smtClean="0">
                <a:solidFill>
                  <a:srgbClr val="000000"/>
                </a:solidFill>
                <a:latin typeface="Times New Roman" panose="02020603050405020304" pitchFamily="18" charset="0"/>
                <a:cs typeface="Times New Roman" panose="02020603050405020304" pitchFamily="18" charset="0"/>
              </a:rPr>
              <a:t>的命令</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lnSpc>
                <a:spcPts val="1000"/>
              </a:lnSpc>
            </a:pPr>
            <a:endParaRPr lang="en-US" altLang="zh-CN" dirty="0" smtClean="0"/>
          </a:p>
          <a:p>
            <a:pPr defTabSz="0">
              <a:lnSpc>
                <a:spcPts val="3300"/>
              </a:lnSpc>
            </a:pPr>
            <a:r>
              <a:rPr lang="en-US" altLang="zh-CN" sz="2400" dirty="0" smtClean="0">
                <a:solidFill>
                  <a:srgbClr val="000000"/>
                </a:solidFill>
                <a:latin typeface="Wingdings" panose="05000000000000000000" pitchFamily="18" charset="0"/>
                <a:cs typeface="Wingdings" panose="05000000000000000000" pitchFamily="18" charset="0"/>
              </a:rPr>
              <a:t></a:t>
            </a:r>
            <a:r>
              <a:rPr lang="en-US" altLang="zh-CN" sz="2400" dirty="0" smtClean="0">
                <a:solidFill>
                  <a:srgbClr val="000000"/>
                </a:solidFill>
                <a:latin typeface="Times New Roman" panose="02020603050405020304" pitchFamily="18" charset="0"/>
                <a:cs typeface="Times New Roman" panose="02020603050405020304" pitchFamily="18" charset="0"/>
              </a:rPr>
              <a:t>处理来自</a:t>
            </a:r>
            <a:r>
              <a:rPr lang="en-US" altLang="zh-CN" sz="2400" b="1" dirty="0" smtClean="0">
                <a:solidFill>
                  <a:srgbClr val="000000"/>
                </a:solidFill>
                <a:latin typeface="Times New Roman" panose="02020603050405020304" pitchFamily="18" charset="0"/>
                <a:cs typeface="Times New Roman" panose="02020603050405020304" pitchFamily="18" charset="0"/>
              </a:rPr>
              <a:t>ApplicationMaster</a:t>
            </a:r>
            <a:r>
              <a:rPr lang="en-US" altLang="zh-CN" sz="2400" dirty="0" smtClean="0">
                <a:solidFill>
                  <a:srgbClr val="000000"/>
                </a:solidFill>
                <a:latin typeface="Times New Roman" panose="02020603050405020304" pitchFamily="18" charset="0"/>
                <a:cs typeface="Times New Roman" panose="02020603050405020304" pitchFamily="18" charset="0"/>
              </a:rPr>
              <a:t>的命令</a:t>
            </a:r>
            <a:endParaRPr lang="en-US" altLang="zh-CN" sz="2400" dirty="0" smtClean="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p:nvPr/>
        </p:nvSpPr>
        <p:spPr>
          <a:xfrm>
            <a:off x="546100" y="444500"/>
            <a:ext cx="1308100" cy="279400"/>
          </a:xfrm>
          <a:prstGeom prst="rect">
            <a:avLst/>
          </a:prstGeom>
          <a:noFill/>
        </p:spPr>
        <p:txBody>
          <a:bodyPr wrap="none" lIns="0" tIns="0" rIns="0" rtlCol="0">
            <a:spAutoFit/>
          </a:bodyPr>
          <a:lstStyle/>
          <a:p>
            <a:pPr defTabSz="0">
              <a:lnSpc>
                <a:spcPts val="2200"/>
              </a:lnSpc>
            </a:pPr>
            <a:r>
              <a:rPr lang="en-US" altLang="zh-CN" sz="2400" dirty="0" smtClean="0">
                <a:solidFill>
                  <a:srgbClr val="000000"/>
                </a:solidFill>
                <a:latin typeface="Times New Roman" panose="02020603050405020304" pitchFamily="18" charset="0"/>
                <a:cs typeface="Times New Roman" panose="02020603050405020304" pitchFamily="18" charset="0"/>
              </a:rPr>
              <a:t>Container</a:t>
            </a:r>
            <a:endParaRPr lang="en-US" altLang="zh-CN" sz="2400" dirty="0" smtClean="0">
              <a:solidFill>
                <a:srgbClr val="000000"/>
              </a:solidFill>
              <a:latin typeface="Times New Roman" panose="02020603050405020304" pitchFamily="18" charset="0"/>
              <a:cs typeface="Times New Roman" panose="02020603050405020304" pitchFamily="18" charset="0"/>
            </a:endParaRPr>
          </a:p>
        </p:txBody>
      </p:sp>
      <p:sp>
        <p:nvSpPr>
          <p:cNvPr id="6" name="TextBox 1"/>
          <p:cNvSpPr txBox="1"/>
          <p:nvPr/>
        </p:nvSpPr>
        <p:spPr>
          <a:xfrm>
            <a:off x="317500" y="1397000"/>
            <a:ext cx="4013200" cy="381000"/>
          </a:xfrm>
          <a:prstGeom prst="rect">
            <a:avLst/>
          </a:prstGeom>
          <a:noFill/>
        </p:spPr>
        <p:txBody>
          <a:bodyPr wrap="none" lIns="0" tIns="0" rIns="0" rtlCol="0">
            <a:spAutoFit/>
          </a:bodyPr>
          <a:lstStyle/>
          <a:p>
            <a:pPr defTabSz="0">
              <a:lnSpc>
                <a:spcPts val="3000"/>
              </a:lnSpc>
            </a:pPr>
            <a:r>
              <a:rPr lang="en-US" altLang="zh-CN" sz="2800" dirty="0" smtClean="0">
                <a:solidFill>
                  <a:srgbClr val="000000"/>
                </a:solidFill>
                <a:latin typeface="Wingdings" panose="05000000000000000000" pitchFamily="18" charset="0"/>
                <a:cs typeface="Wingdings" panose="05000000000000000000" pitchFamily="18" charset="0"/>
              </a:rPr>
              <a:t></a:t>
            </a:r>
            <a:r>
              <a:rPr lang="en-US" altLang="zh-CN" sz="2800" dirty="0" smtClean="0">
                <a:latin typeface="Times New Roman" panose="02020603050405020304" pitchFamily="18" charset="0"/>
                <a:cs typeface="Times New Roman" panose="02020603050405020304" pitchFamily="18" charset="0"/>
              </a:rPr>
              <a:t>  </a:t>
            </a:r>
            <a:r>
              <a:rPr lang="en-US" altLang="zh-CN" sz="2800" dirty="0" smtClean="0">
                <a:solidFill>
                  <a:srgbClr val="000000"/>
                </a:solidFill>
                <a:latin typeface="Times New Roman" panose="02020603050405020304" pitchFamily="18" charset="0"/>
                <a:cs typeface="Times New Roman" panose="02020603050405020304" pitchFamily="18" charset="0"/>
              </a:rPr>
              <a:t>对任务运行环境的抽象</a:t>
            </a:r>
            <a:endParaRPr lang="en-US" altLang="zh-CN" sz="2800" dirty="0" smtClean="0">
              <a:solidFill>
                <a:srgbClr val="000000"/>
              </a:solidFill>
              <a:latin typeface="Times New Roman" panose="02020603050405020304" pitchFamily="18" charset="0"/>
              <a:cs typeface="Times New Roman" panose="02020603050405020304" pitchFamily="18" charset="0"/>
            </a:endParaRPr>
          </a:p>
        </p:txBody>
      </p:sp>
      <p:sp>
        <p:nvSpPr>
          <p:cNvPr id="7" name="TextBox 1"/>
          <p:cNvSpPr txBox="1"/>
          <p:nvPr/>
        </p:nvSpPr>
        <p:spPr>
          <a:xfrm>
            <a:off x="317500" y="2019300"/>
            <a:ext cx="2590800" cy="330200"/>
          </a:xfrm>
          <a:prstGeom prst="rect">
            <a:avLst/>
          </a:prstGeom>
          <a:noFill/>
        </p:spPr>
        <p:txBody>
          <a:bodyPr wrap="none" lIns="0" tIns="0" rIns="0" rtlCol="0">
            <a:spAutoFit/>
          </a:bodyPr>
          <a:lstStyle/>
          <a:p>
            <a:pPr defTabSz="0">
              <a:lnSpc>
                <a:spcPts val="2600"/>
              </a:lnSpc>
            </a:pPr>
            <a:r>
              <a:rPr lang="en-US" altLang="zh-CN" sz="2400" dirty="0" smtClean="0">
                <a:solidFill>
                  <a:srgbClr val="000000"/>
                </a:solidFill>
                <a:latin typeface="Wingdings" panose="05000000000000000000" pitchFamily="18" charset="0"/>
                <a:cs typeface="Wingdings" panose="05000000000000000000" pitchFamily="18" charset="0"/>
              </a:rPr>
              <a:t></a:t>
            </a:r>
            <a:r>
              <a:rPr lang="en-US" altLang="zh-CN" sz="2400" dirty="0" smtClean="0">
                <a:latin typeface="Times New Roman" panose="02020603050405020304" pitchFamily="18" charset="0"/>
                <a:cs typeface="Times New Roman" panose="02020603050405020304" pitchFamily="18" charset="0"/>
              </a:rPr>
              <a:t>   </a:t>
            </a:r>
            <a:r>
              <a:rPr lang="en-US" altLang="zh-CN" sz="2400" dirty="0" smtClean="0">
                <a:solidFill>
                  <a:srgbClr val="000000"/>
                </a:solidFill>
                <a:latin typeface="Times New Roman" panose="02020603050405020304" pitchFamily="18" charset="0"/>
                <a:cs typeface="Times New Roman" panose="02020603050405020304" pitchFamily="18" charset="0"/>
              </a:rPr>
              <a:t>描述一系列信息</a:t>
            </a:r>
            <a:endParaRPr lang="en-US" altLang="zh-CN" sz="2400" dirty="0" smtClean="0">
              <a:solidFill>
                <a:srgbClr val="000000"/>
              </a:solidFill>
              <a:latin typeface="Times New Roman" panose="02020603050405020304" pitchFamily="18" charset="0"/>
              <a:cs typeface="Times New Roman" panose="02020603050405020304" pitchFamily="18" charset="0"/>
            </a:endParaRPr>
          </a:p>
        </p:txBody>
      </p:sp>
      <p:sp>
        <p:nvSpPr>
          <p:cNvPr id="8" name="TextBox 1"/>
          <p:cNvSpPr txBox="1"/>
          <p:nvPr/>
        </p:nvSpPr>
        <p:spPr>
          <a:xfrm>
            <a:off x="774700" y="2565400"/>
            <a:ext cx="5194300" cy="1422400"/>
          </a:xfrm>
          <a:prstGeom prst="rect">
            <a:avLst/>
          </a:prstGeom>
          <a:noFill/>
        </p:spPr>
        <p:txBody>
          <a:bodyPr wrap="none" lIns="0" tIns="0" rIns="0" rtlCol="0">
            <a:spAutoFit/>
          </a:bodyPr>
          <a:lstStyle/>
          <a:p>
            <a:pPr defTabSz="0">
              <a:lnSpc>
                <a:spcPts val="2600"/>
              </a:lnSpc>
            </a:pPr>
            <a:r>
              <a:rPr lang="en-US" altLang="zh-CN" sz="2400" dirty="0" smtClean="0">
                <a:solidFill>
                  <a:srgbClr val="000000"/>
                </a:solidFill>
                <a:latin typeface="Wingdings" panose="05000000000000000000" pitchFamily="18" charset="0"/>
                <a:cs typeface="Wingdings" panose="05000000000000000000" pitchFamily="18" charset="0"/>
              </a:rPr>
              <a:t></a:t>
            </a:r>
            <a:r>
              <a:rPr lang="en-US" altLang="zh-CN" sz="2400" dirty="0" smtClean="0">
                <a:solidFill>
                  <a:srgbClr val="000000"/>
                </a:solidFill>
                <a:latin typeface="Times New Roman" panose="02020603050405020304" pitchFamily="18" charset="0"/>
                <a:cs typeface="Times New Roman" panose="02020603050405020304" pitchFamily="18" charset="0"/>
              </a:rPr>
              <a:t>任务运行资源（节点、内存、</a:t>
            </a:r>
            <a:r>
              <a:rPr lang="en-US" altLang="zh-CN" sz="2400" b="1" dirty="0" smtClean="0">
                <a:solidFill>
                  <a:srgbClr val="000000"/>
                </a:solidFill>
                <a:latin typeface="Times New Roman" panose="02020603050405020304" pitchFamily="18" charset="0"/>
                <a:cs typeface="Times New Roman" panose="02020603050405020304" pitchFamily="18" charset="0"/>
              </a:rPr>
              <a:t>CPU</a:t>
            </a:r>
            <a:r>
              <a:rPr lang="en-US" altLang="zh-CN"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lnSpc>
                <a:spcPts val="1000"/>
              </a:lnSpc>
            </a:pPr>
            <a:endParaRPr lang="en-US" altLang="zh-CN" dirty="0" smtClean="0"/>
          </a:p>
          <a:p>
            <a:pPr defTabSz="0">
              <a:lnSpc>
                <a:spcPts val="3200"/>
              </a:lnSpc>
            </a:pPr>
            <a:r>
              <a:rPr lang="en-US" altLang="zh-CN" sz="2400" dirty="0" smtClean="0">
                <a:solidFill>
                  <a:srgbClr val="000000"/>
                </a:solidFill>
                <a:latin typeface="Wingdings" panose="05000000000000000000" pitchFamily="18" charset="0"/>
                <a:cs typeface="Wingdings" panose="05000000000000000000" pitchFamily="18" charset="0"/>
              </a:rPr>
              <a:t></a:t>
            </a:r>
            <a:r>
              <a:rPr lang="en-US" altLang="zh-CN" sz="2400" dirty="0" smtClean="0">
                <a:solidFill>
                  <a:srgbClr val="000000"/>
                </a:solidFill>
                <a:latin typeface="Times New Roman" panose="02020603050405020304" pitchFamily="18" charset="0"/>
                <a:cs typeface="Times New Roman" panose="02020603050405020304" pitchFamily="18" charset="0"/>
              </a:rPr>
              <a:t>任务启动命令</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lnSpc>
                <a:spcPts val="1000"/>
              </a:lnSpc>
            </a:pPr>
            <a:endParaRPr lang="en-US" altLang="zh-CN" dirty="0" smtClean="0"/>
          </a:p>
          <a:p>
            <a:pPr defTabSz="0">
              <a:lnSpc>
                <a:spcPts val="3300"/>
              </a:lnSpc>
            </a:pPr>
            <a:r>
              <a:rPr lang="en-US" altLang="zh-CN" sz="2400" dirty="0" smtClean="0">
                <a:solidFill>
                  <a:srgbClr val="000000"/>
                </a:solidFill>
                <a:latin typeface="Wingdings" panose="05000000000000000000" pitchFamily="18" charset="0"/>
                <a:cs typeface="Wingdings" panose="05000000000000000000" pitchFamily="18" charset="0"/>
              </a:rPr>
              <a:t></a:t>
            </a:r>
            <a:r>
              <a:rPr lang="en-US" altLang="zh-CN" sz="2400" dirty="0" smtClean="0">
                <a:solidFill>
                  <a:srgbClr val="000000"/>
                </a:solidFill>
                <a:latin typeface="Times New Roman" panose="02020603050405020304" pitchFamily="18" charset="0"/>
                <a:cs typeface="Times New Roman" panose="02020603050405020304" pitchFamily="18" charset="0"/>
              </a:rPr>
              <a:t>任务运行环境</a:t>
            </a:r>
            <a:endParaRPr lang="en-US" altLang="zh-CN" sz="2400" dirty="0" smtClean="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PRESENTER_DUMMYTAG" val="&lt;DummyForForceWrite&gt;&lt;/DummyForForceWrite&gt;"/>
</p:tagLst>
</file>

<file path=ppt/tags/tag2.xml><?xml version="1.0" encoding="utf-8"?>
<p:tagLst xmlns:p="http://schemas.openxmlformats.org/presentationml/2006/main">
  <p:tag name="PRESENTER_DUMMYTAG" val="&lt;DummyForForceWrite&gt;&lt;/DummyForForceWrite&gt;"/>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3762</Words>
  <Application>WPS 演示</Application>
  <PresentationFormat>全屏显示(4:3)</PresentationFormat>
  <Paragraphs>146</Paragraphs>
  <Slides>14</Slides>
  <Notes>11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Arial</vt:lpstr>
      <vt:lpstr>宋体</vt:lpstr>
      <vt:lpstr>Wingdings</vt:lpstr>
      <vt:lpstr>黑体</vt:lpstr>
      <vt:lpstr>Times New Roman</vt:lpstr>
      <vt:lpstr>Wingdings</vt:lpstr>
      <vt:lpstr>Arial Narrow</vt:lpstr>
      <vt:lpstr>Calibri</vt:lpstr>
      <vt:lpstr>微软雅黑</vt:lpstr>
      <vt:lpstr>Arial Unicode MS</vt:lpstr>
      <vt:lpstr>Office 主题</vt:lpstr>
      <vt:lpstr> 第四部分 分布式计算模型MapReduce：1-MapReduce概述</vt:lpstr>
      <vt:lpstr>Hadoop1与hadoop2的区别</vt:lpstr>
      <vt:lpstr>MR V1执行流程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Mapreduce原理图</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zhaozheng</dc:creator>
  <cp:lastModifiedBy>Wxyst</cp:lastModifiedBy>
  <cp:revision>192</cp:revision>
  <dcterms:created xsi:type="dcterms:W3CDTF">2009-09-29T02:37:00Z</dcterms:created>
  <dcterms:modified xsi:type="dcterms:W3CDTF">2021-10-31T01:27:22Z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2052-11.3.0.9221</vt:lpwstr>
  </property>
</Properties>
</file>