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1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17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流式数据访问：流式数据，特点就是，像流水一样，不是一次过来而是一点一点“流”过来。而你处理流式数据也是一点一点处理。如果是全部收到数据以后再处理，那么延迟会很大，而且在很多场合会消耗大量内存。</a:t>
            </a:r>
            <a:br>
              <a:rPr lang="zh-CN" altLang="en-US" dirty="0" smtClean="0"/>
            </a:br>
            <a:r>
              <a:rPr lang="zh-CN" altLang="en-US" dirty="0" smtClean="0"/>
              <a:t>流式数据被封装成了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流（其实也是二进制的）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38238" y="750888"/>
            <a:ext cx="4391025" cy="3294062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384675"/>
            <a:ext cx="5780087" cy="3952875"/>
          </a:xfrm>
        </p:spPr>
        <p:txBody>
          <a:bodyPr/>
          <a:lstStyle/>
          <a:p>
            <a:r>
              <a:rPr lang="zh-CN" altLang="zh-CN" dirty="0"/>
              <a:t>Java</a:t>
            </a:r>
            <a:r>
              <a:rPr lang="zh-CN" dirty="0"/>
              <a:t>序列化的不足：</a:t>
            </a:r>
            <a:endParaRPr lang="zh-CN" dirty="0"/>
          </a:p>
          <a:p>
            <a:r>
              <a:rPr lang="zh-CN" altLang="zh-CN" dirty="0"/>
              <a:t>1.</a:t>
            </a:r>
            <a:r>
              <a:rPr lang="zh-CN" dirty="0"/>
              <a:t>不精简。附加信息多。不大适合随机访问。</a:t>
            </a:r>
            <a:endParaRPr lang="zh-CN" dirty="0"/>
          </a:p>
          <a:p>
            <a:r>
              <a:rPr lang="zh-CN" altLang="zh-CN" dirty="0"/>
              <a:t>2.</a:t>
            </a:r>
            <a:r>
              <a:rPr lang="zh-CN" dirty="0"/>
              <a:t>存储空间大。递归地输出类的超类描述直到不再有超类。序列化图对象，反序列化时为每个对象新建一个实例。相反。</a:t>
            </a:r>
            <a:r>
              <a:rPr lang="zh-CN" altLang="zh-CN" dirty="0"/>
              <a:t>Writable</a:t>
            </a:r>
            <a:r>
              <a:rPr lang="zh-CN" dirty="0"/>
              <a:t>对象可以重用。</a:t>
            </a:r>
            <a:endParaRPr lang="zh-CN" dirty="0"/>
          </a:p>
          <a:p>
            <a:r>
              <a:rPr lang="zh-CN" altLang="zh-CN" dirty="0"/>
              <a:t>3.</a:t>
            </a:r>
            <a:r>
              <a:rPr lang="zh-CN" dirty="0"/>
              <a:t>扩展性差。而</a:t>
            </a:r>
            <a:r>
              <a:rPr lang="zh-CN" altLang="zh-CN" dirty="0"/>
              <a:t>Writable</a:t>
            </a:r>
            <a:r>
              <a:rPr lang="zh-CN" dirty="0"/>
              <a:t>方便用户</a:t>
            </a:r>
            <a:r>
              <a:rPr lang="zh-CN" dirty="0" smtClean="0"/>
              <a:t>自定义</a:t>
            </a:r>
            <a:endParaRPr 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555750"/>
            <a:ext cx="8001000" cy="4465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4075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56000" y="6245225"/>
            <a:ext cx="26003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86550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45A4F8-34C8-413C-88B9-FF9EDC017BC4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7F57964-1071-4B0A-972B-F3158F3B90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5DFB-9744-4609-9E68-51C9EF1DA35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185" y="2264711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第四部分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分布式计算模型</a:t>
            </a: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3-</a:t>
            </a:r>
            <a:r>
              <a:rPr lang="zh-CN" altLang="en-US" sz="2800" dirty="0" smtClean="0"/>
              <a:t>内置数据类型与自定义数据类型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349" y="389477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3528" y="5394325"/>
            <a:ext cx="8497887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sz="2400" dirty="0">
                <a:solidFill>
                  <a:srgbClr val="FF3300"/>
                </a:solidFill>
                <a:sym typeface="Arial" panose="020B0604020202020204" pitchFamily="34" charset="0"/>
              </a:rPr>
              <a:t>实现</a:t>
            </a:r>
            <a:r>
              <a:rPr lang="zh-CN" altLang="zh-CN" sz="2400" dirty="0">
                <a:solidFill>
                  <a:srgbClr val="FF3300"/>
                </a:solidFill>
                <a:sym typeface="Arial" panose="020B0604020202020204" pitchFamily="34" charset="0"/>
              </a:rPr>
              <a:t>WritableComparable</a:t>
            </a:r>
            <a:r>
              <a:rPr lang="zh-CN" altLang="zh-CN" sz="2400" dirty="0">
                <a:sym typeface="Arial" panose="020B0604020202020204" pitchFamily="34" charset="0"/>
              </a:rPr>
              <a:t>.</a:t>
            </a:r>
            <a:endParaRPr lang="zh-CN" altLang="zh-CN" sz="2400" dirty="0">
              <a:sym typeface="Arial" panose="020B0604020202020204" pitchFamily="34" charset="0"/>
            </a:endParaRPr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altLang="zh-CN" sz="2400" dirty="0">
                <a:sym typeface="Arial" panose="020B0604020202020204" pitchFamily="34" charset="0"/>
              </a:rPr>
              <a:t>Java</a:t>
            </a:r>
            <a:r>
              <a:rPr lang="zh-CN" sz="2400" dirty="0">
                <a:sym typeface="Arial" panose="020B0604020202020204" pitchFamily="34" charset="0"/>
              </a:rPr>
              <a:t>值对象的比较：一般需要重写</a:t>
            </a:r>
            <a:r>
              <a:rPr lang="zh-CN" altLang="zh-CN" sz="2400" dirty="0">
                <a:sym typeface="Arial" panose="020B0604020202020204" pitchFamily="34" charset="0"/>
              </a:rPr>
              <a:t>toString(),hashCode(),</a:t>
            </a:r>
            <a:endParaRPr lang="zh-CN" altLang="zh-CN" sz="2400" dirty="0">
              <a:sym typeface="Arial" panose="020B0604020202020204" pitchFamily="34" charset="0"/>
            </a:endParaRPr>
          </a:p>
          <a:p>
            <a:pPr>
              <a:buSzPct val="100000"/>
            </a:pPr>
            <a:r>
              <a:rPr lang="zh-CN" altLang="zh-CN" sz="2400" dirty="0">
                <a:sym typeface="Arial" panose="020B0604020202020204" pitchFamily="34" charset="0"/>
              </a:rPr>
              <a:t>equals()</a:t>
            </a:r>
            <a:r>
              <a:rPr lang="zh-CN" sz="2400" dirty="0">
                <a:sym typeface="Arial" panose="020B0604020202020204" pitchFamily="34" charset="0"/>
              </a:rPr>
              <a:t>方法</a:t>
            </a:r>
            <a:endParaRPr lang="zh-CN" sz="2400" dirty="0">
              <a:sym typeface="Arial" panose="020B0604020202020204" pitchFamily="34" charset="0"/>
            </a:endParaRPr>
          </a:p>
          <a:p>
            <a:endParaRPr lang="zh-CN" altLang="zh-CN" dirty="0">
              <a:sym typeface="Arial" panose="020B0604020202020204" pitchFamily="34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自定义</a:t>
            </a:r>
            <a:r>
              <a:rPr lang="zh-CN" altLang="zh-CN"/>
              <a:t>Writable</a:t>
            </a:r>
            <a:r>
              <a:rPr lang="zh-CN"/>
              <a:t>类</a:t>
            </a:r>
            <a:endParaRPr lang="zh-CN"/>
          </a:p>
        </p:txBody>
      </p:sp>
      <p:pic>
        <p:nvPicPr>
          <p:cNvPr id="24579" name="Picture 3" descr="自定义Writab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07950" y="1270000"/>
            <a:ext cx="6769100" cy="4175125"/>
          </a:xfr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04025" y="1339850"/>
            <a:ext cx="2376488" cy="301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2400">
                <a:solidFill>
                  <a:srgbClr val="FF3300"/>
                </a:solidFill>
                <a:sym typeface="Arial" panose="020B0604020202020204" pitchFamily="34" charset="0"/>
              </a:rPr>
              <a:t>Writable</a:t>
            </a:r>
            <a:endParaRPr lang="zh-CN" altLang="zh-CN" sz="240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altLang="zh-CN" sz="2400"/>
              <a:t>write </a:t>
            </a:r>
            <a:r>
              <a:rPr lang="zh-CN" sz="2400"/>
              <a:t>是把每个对象序列化到输出流</a:t>
            </a:r>
            <a:endParaRPr lang="zh-CN" sz="2400"/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endParaRPr lang="zh-CN" sz="2400"/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altLang="zh-CN" sz="2400"/>
              <a:t>readFields</a:t>
            </a:r>
            <a:r>
              <a:rPr lang="zh-CN" sz="2400"/>
              <a:t>是把输入流字节反序列化</a:t>
            </a: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8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blueband.t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016625"/>
            <a:ext cx="812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>
          <a:xfrm>
            <a:off x="323850" y="1052513"/>
            <a:ext cx="8382000" cy="554037"/>
          </a:xfrm>
        </p:spPr>
        <p:txBody>
          <a:bodyPr>
            <a:normAutofit fontScale="90000"/>
          </a:bodyPr>
          <a:lstStyle/>
          <a:p>
            <a:r>
              <a:rPr lang="en-US" altLang="zh-CN" sz="3200"/>
              <a:t>Mapreduce</a:t>
            </a:r>
            <a:r>
              <a:rPr lang="zh-CN" altLang="en-US" sz="3200"/>
              <a:t>原理</a:t>
            </a:r>
            <a:endParaRPr lang="zh-CN" altLang="en-US" sz="3200"/>
          </a:p>
        </p:txBody>
      </p:sp>
      <p:sp>
        <p:nvSpPr>
          <p:cNvPr id="8196" name="文本占位符 2"/>
          <p:cNvSpPr>
            <a:spLocks noGrp="1" noChangeArrowheads="1"/>
          </p:cNvSpPr>
          <p:nvPr>
            <p:ph sz="quarter" idx="1"/>
          </p:nvPr>
        </p:nvSpPr>
        <p:spPr>
          <a:xfrm>
            <a:off x="360363" y="2071688"/>
            <a:ext cx="8382000" cy="4000500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lang="en-US" altLang="zh-CN"/>
          </a:p>
          <a:p>
            <a:pPr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628775"/>
            <a:ext cx="892810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96975"/>
            <a:ext cx="7058025" cy="639763"/>
          </a:xfrm>
        </p:spPr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(</a:t>
            </a:r>
            <a:r>
              <a:rPr lang="zh-CN" altLang="en-US" smtClean="0"/>
              <a:t>默认</a:t>
            </a:r>
            <a:r>
              <a:rPr lang="en-US" altLang="zh-CN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err="1"/>
              <a:t>MapReduce</a:t>
            </a:r>
            <a:r>
              <a:rPr lang="zh-CN" altLang="en-US" dirty="0"/>
              <a:t>驱动</a:t>
            </a:r>
            <a:endParaRPr lang="zh-CN" altLang="en-US" dirty="0"/>
          </a:p>
        </p:txBody>
      </p:sp>
      <p:sp>
        <p:nvSpPr>
          <p:cNvPr id="16387" name="TextBox 4"/>
          <p:cNvSpPr>
            <a:spLocks noChangeArrowheads="1"/>
          </p:cNvSpPr>
          <p:nvPr/>
        </p:nvSpPr>
        <p:spPr bwMode="auto">
          <a:xfrm>
            <a:off x="684213" y="1989138"/>
            <a:ext cx="8070850" cy="405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Configuration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configuration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= new Configuration();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= new Job(configuration, "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HelloWorld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job.setInputFormat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TextInputFormat.class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job.setMapperClass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IdentityMapper.class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job.setMapOutputKeyClass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LongWritable.class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job.setMapOutputValueClass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Text.class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job.setPartitionerClass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HashPartitioner.class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job.setNumReduceTasks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(1);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job.setReducerClass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IdentityReducer.class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job.setOutputKeyClass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LongWritable.class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job.setOutputValueClass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Text.class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job.setOutputFormat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TextOutputFormat.class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job.waitForCompletion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(true);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MapReduce</a:t>
            </a:r>
            <a:r>
              <a:rPr lang="zh-CN" altLang="en-US"/>
              <a:t>驱动默认的设置</a:t>
            </a:r>
            <a:endParaRPr lang="zh-CN" altLang="en-US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4103689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InputFormat(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输入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TextInputFormat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MapperClass(map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类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IdentityMapper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MapOutputKeyClass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LongWritable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MapOutputValueClass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Text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PartitionerClass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HashPartitioner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ReduceClass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IdentityReduce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OutputKeyClass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LongWritable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OutputValueClass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Text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OutputFormatClass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TextOutputFormat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序列化概念</a:t>
            </a:r>
            <a:endParaRPr 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2800" dirty="0"/>
              <a:t>序列化（</a:t>
            </a:r>
            <a:r>
              <a:rPr lang="zh-CN" altLang="zh-CN" sz="2800" dirty="0"/>
              <a:t>Serialization</a:t>
            </a:r>
            <a:r>
              <a:rPr lang="zh-CN" sz="2800" dirty="0"/>
              <a:t>）是指把结构化对象转化为字节流。</a:t>
            </a:r>
            <a:endParaRPr lang="zh-CN" sz="2800" dirty="0"/>
          </a:p>
          <a:p>
            <a:r>
              <a:rPr lang="zh-CN" sz="2800" dirty="0"/>
              <a:t>反序列化（</a:t>
            </a:r>
            <a:r>
              <a:rPr lang="zh-CN" altLang="zh-CN" sz="2800" dirty="0"/>
              <a:t>Deserialization</a:t>
            </a:r>
            <a:r>
              <a:rPr lang="zh-CN" sz="2800" dirty="0"/>
              <a:t>）是序列化的逆过程。即把字节流转回结构化对象。</a:t>
            </a:r>
            <a:endParaRPr lang="zh-CN" sz="2800" dirty="0"/>
          </a:p>
          <a:p>
            <a:r>
              <a:rPr lang="zh-CN" altLang="zh-CN" sz="2800" dirty="0"/>
              <a:t>Java</a:t>
            </a:r>
            <a:r>
              <a:rPr lang="zh-CN" sz="2800" dirty="0"/>
              <a:t>序列化（</a:t>
            </a:r>
            <a:r>
              <a:rPr lang="zh-CN" altLang="zh-CN" sz="2800" dirty="0"/>
              <a:t>java.io.Serializable</a:t>
            </a:r>
            <a:r>
              <a:rPr lang="zh-CN" sz="2800" dirty="0"/>
              <a:t>）</a:t>
            </a:r>
            <a:endParaRPr lang="zh-C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Hadoop</a:t>
            </a:r>
            <a:r>
              <a:rPr lang="zh-CN"/>
              <a:t>序列化的特点</a:t>
            </a:r>
            <a:endParaRPr 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8825" y="1989138"/>
            <a:ext cx="6742113" cy="3286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sz="2800"/>
              <a:t>序列化格式特点：</a:t>
            </a:r>
            <a:endParaRPr lang="zh-CN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sz="2800"/>
              <a:t>紧凑：高效使用存储空间。</a:t>
            </a:r>
            <a:endParaRPr lang="zh-CN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sz="2800"/>
              <a:t>快速：读写数据的额外开销小</a:t>
            </a:r>
            <a:endParaRPr lang="zh-CN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sz="2800"/>
              <a:t>可扩展：可透明地读取老格式的数据</a:t>
            </a:r>
            <a:endParaRPr lang="zh-CN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sz="2800"/>
              <a:t>互操作：支持多语言的交互</a:t>
            </a:r>
            <a:endParaRPr lang="zh-CN" sz="2800"/>
          </a:p>
          <a:p>
            <a:pPr>
              <a:lnSpc>
                <a:spcPct val="80000"/>
              </a:lnSpc>
            </a:pPr>
            <a:endParaRPr lang="zh-CN" altLang="zh-CN" sz="32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5207000"/>
            <a:ext cx="8067675" cy="1106488"/>
          </a:xfrm>
          <a:prstGeom prst="rect">
            <a:avLst/>
          </a:prstGeom>
          <a:noFill/>
          <a:ln w="9525" cmpd="sng">
            <a:solidFill>
              <a:schemeClr val="folHlink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2400">
                <a:sym typeface="Arial" panose="020B0604020202020204" pitchFamily="34" charset="0"/>
              </a:rPr>
              <a:t>Hadoop</a:t>
            </a:r>
            <a:r>
              <a:rPr lang="zh-CN" sz="2400">
                <a:sym typeface="Arial" panose="020B0604020202020204" pitchFamily="34" charset="0"/>
              </a:rPr>
              <a:t>的序列化格式：</a:t>
            </a:r>
            <a:r>
              <a:rPr lang="zh-CN" altLang="zh-CN" sz="2400">
                <a:solidFill>
                  <a:srgbClr val="FF3300"/>
                </a:solidFill>
                <a:sym typeface="Arial" panose="020B0604020202020204" pitchFamily="34" charset="0"/>
              </a:rPr>
              <a:t>Writable</a:t>
            </a:r>
            <a:endParaRPr lang="zh-CN" altLang="zh-CN" sz="2400">
              <a:solidFill>
                <a:srgbClr val="FF3300"/>
              </a:solidFill>
              <a:sym typeface="Arial" panose="020B0604020202020204" pitchFamily="34" charset="0"/>
            </a:endParaRPr>
          </a:p>
          <a:p>
            <a:endParaRPr lang="zh-CN" altLang="zh-CN" sz="2400">
              <a:sym typeface="Arial" panose="020B0604020202020204" pitchFamily="34" charset="0"/>
            </a:endParaRPr>
          </a:p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Hadoop</a:t>
            </a:r>
            <a:r>
              <a:rPr lang="zh-CN"/>
              <a:t>序列化的作用</a:t>
            </a:r>
            <a:endParaRPr 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112962"/>
          </a:xfrm>
        </p:spPr>
        <p:txBody>
          <a:bodyPr/>
          <a:lstStyle/>
          <a:p>
            <a:r>
              <a:rPr lang="zh-CN" dirty="0"/>
              <a:t>序列化在分布式环境的两大作用：进程间通信，永久存储。</a:t>
            </a:r>
            <a:endParaRPr lang="zh-CN" dirty="0"/>
          </a:p>
          <a:p>
            <a:r>
              <a:rPr lang="zh-CN" altLang="zh-CN" dirty="0"/>
              <a:t>Hadoop</a:t>
            </a:r>
            <a:r>
              <a:rPr lang="zh-CN" dirty="0"/>
              <a:t>节点间通信。</a:t>
            </a:r>
            <a:endParaRPr lang="zh-CN" dirty="0"/>
          </a:p>
        </p:txBody>
      </p:sp>
      <p:sp>
        <p:nvSpPr>
          <p:cNvPr id="21508" name="箭头 217"/>
          <p:cNvSpPr>
            <a:spLocks noChangeShapeType="1"/>
          </p:cNvSpPr>
          <p:nvPr/>
        </p:nvSpPr>
        <p:spPr bwMode="auto">
          <a:xfrm flipV="1">
            <a:off x="3060700" y="5013325"/>
            <a:ext cx="2305050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71550" y="3937000"/>
            <a:ext cx="2087563" cy="1866900"/>
            <a:chOff x="0" y="0"/>
            <a:chExt cx="3288" cy="2940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0" y="446"/>
              <a:ext cx="3288" cy="2495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/>
                <a:t>消息</a:t>
              </a:r>
              <a:endParaRPr lang="zh-CN"/>
            </a:p>
            <a:p>
              <a:pPr algn="ctr"/>
              <a:r>
                <a:rPr lang="zh-CN"/>
                <a:t>序列化为</a:t>
              </a:r>
              <a:endParaRPr lang="zh-CN"/>
            </a:p>
            <a:p>
              <a:pPr algn="ctr"/>
              <a:r>
                <a:rPr lang="zh-CN"/>
                <a:t>二进制流</a:t>
              </a:r>
              <a:endParaRPr lang="zh-CN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58" y="0"/>
              <a:ext cx="1757" cy="5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/>
                <a:t>节点</a:t>
              </a:r>
              <a:r>
                <a:rPr lang="zh-CN" altLang="zh-CN"/>
                <a:t>1</a:t>
              </a:r>
              <a:endParaRPr lang="zh-CN" altLang="zh-CN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364163" y="3860800"/>
            <a:ext cx="2087562" cy="1943100"/>
            <a:chOff x="0" y="0"/>
            <a:chExt cx="3288" cy="3061"/>
          </a:xfrm>
        </p:grpSpPr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0" y="567"/>
              <a:ext cx="3288" cy="249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/>
                <a:t>二进制流</a:t>
              </a:r>
              <a:endParaRPr lang="zh-CN"/>
            </a:p>
            <a:p>
              <a:pPr algn="ctr"/>
              <a:r>
                <a:rPr lang="zh-CN"/>
                <a:t>反序列化为</a:t>
              </a:r>
              <a:endParaRPr lang="zh-CN"/>
            </a:p>
            <a:p>
              <a:pPr algn="ctr"/>
              <a:r>
                <a:rPr lang="zh-CN"/>
                <a:t>消息</a:t>
              </a:r>
              <a:endParaRPr lang="zh-CN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1757" cy="5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/>
                <a:t>节点</a:t>
              </a:r>
              <a:r>
                <a:rPr lang="zh-CN" altLang="zh-CN"/>
                <a:t>2</a:t>
              </a:r>
              <a:endParaRPr lang="zh-CN" altLang="zh-CN"/>
            </a:p>
          </p:txBody>
        </p:sp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543300" y="4514850"/>
            <a:ext cx="16049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/>
              <a:t>二进制流消息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Writable</a:t>
            </a:r>
            <a:r>
              <a:rPr lang="zh-CN"/>
              <a:t>接口</a:t>
            </a:r>
            <a:endParaRPr 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20900"/>
            <a:ext cx="7281863" cy="1349375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r>
              <a:rPr lang="zh-CN" altLang="zh-CN" sz="2400"/>
              <a:t>Writable</a:t>
            </a:r>
            <a:r>
              <a:rPr lang="zh-CN" sz="2400"/>
              <a:t>接口</a:t>
            </a:r>
            <a:r>
              <a:rPr lang="zh-CN" altLang="zh-CN" sz="2400"/>
              <a:t>, </a:t>
            </a:r>
            <a:r>
              <a:rPr lang="zh-CN" sz="2400"/>
              <a:t>是根据 </a:t>
            </a:r>
            <a:r>
              <a:rPr lang="zh-CN" altLang="zh-CN" sz="2400">
                <a:solidFill>
                  <a:srgbClr val="FF3300"/>
                </a:solidFill>
              </a:rPr>
              <a:t>DataInput</a:t>
            </a:r>
            <a:r>
              <a:rPr lang="zh-CN" altLang="zh-CN" sz="2400"/>
              <a:t> </a:t>
            </a:r>
            <a:r>
              <a:rPr lang="zh-CN" sz="2400"/>
              <a:t>和 </a:t>
            </a:r>
            <a:r>
              <a:rPr lang="zh-CN" altLang="zh-CN" sz="2400">
                <a:solidFill>
                  <a:srgbClr val="FF3300"/>
                </a:solidFill>
              </a:rPr>
              <a:t>DataOutput </a:t>
            </a:r>
            <a:r>
              <a:rPr lang="zh-CN" sz="2400"/>
              <a:t>实现的简单、有效的序列化对象</a:t>
            </a:r>
            <a:r>
              <a:rPr lang="zh-CN" altLang="zh-CN" sz="2400"/>
              <a:t>.</a:t>
            </a:r>
            <a:endParaRPr lang="zh-CN" altLang="zh-CN" sz="2400"/>
          </a:p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r>
              <a:rPr lang="zh-CN" altLang="zh-CN" sz="2400">
                <a:solidFill>
                  <a:srgbClr val="FF3300"/>
                </a:solidFill>
              </a:rPr>
              <a:t>MR</a:t>
            </a:r>
            <a:r>
              <a:rPr lang="zh-CN" sz="2400">
                <a:solidFill>
                  <a:srgbClr val="FF3300"/>
                </a:solidFill>
              </a:rPr>
              <a:t>的任意</a:t>
            </a:r>
            <a:r>
              <a:rPr lang="zh-CN" altLang="zh-CN" sz="2400">
                <a:solidFill>
                  <a:srgbClr val="FF3300"/>
                </a:solidFill>
              </a:rPr>
              <a:t>Key</a:t>
            </a:r>
            <a:r>
              <a:rPr lang="zh-CN" sz="2400">
                <a:solidFill>
                  <a:srgbClr val="FF3300"/>
                </a:solidFill>
              </a:rPr>
              <a:t>和</a:t>
            </a:r>
            <a:r>
              <a:rPr lang="zh-CN" altLang="zh-CN" sz="2400">
                <a:solidFill>
                  <a:srgbClr val="FF3300"/>
                </a:solidFill>
              </a:rPr>
              <a:t>Value</a:t>
            </a:r>
            <a:r>
              <a:rPr lang="zh-CN" sz="2400">
                <a:solidFill>
                  <a:srgbClr val="FF3300"/>
                </a:solidFill>
              </a:rPr>
              <a:t>必须实现</a:t>
            </a:r>
            <a:r>
              <a:rPr lang="zh-CN" altLang="zh-CN" sz="2400">
                <a:solidFill>
                  <a:srgbClr val="FF3300"/>
                </a:solidFill>
              </a:rPr>
              <a:t>Writable</a:t>
            </a:r>
            <a:r>
              <a:rPr lang="zh-CN" sz="2400">
                <a:solidFill>
                  <a:srgbClr val="FF3300"/>
                </a:solidFill>
              </a:rPr>
              <a:t>接口</a:t>
            </a:r>
            <a:r>
              <a:rPr lang="zh-CN" altLang="zh-CN" sz="2400"/>
              <a:t>.</a:t>
            </a:r>
            <a:endParaRPr lang="zh-CN" altLang="zh-CN" sz="24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16425" y="3246438"/>
            <a:ext cx="31115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pic>
        <p:nvPicPr>
          <p:cNvPr id="22533" name="Picture 5" descr="未命名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35375" y="3213100"/>
            <a:ext cx="5076825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68313" y="4868863"/>
            <a:ext cx="81375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zh-CN" sz="2400">
                <a:solidFill>
                  <a:srgbClr val="FF3300"/>
                </a:solidFill>
                <a:sym typeface="Arial" panose="020B0604020202020204" pitchFamily="34" charset="0"/>
              </a:rPr>
              <a:t>MR</a:t>
            </a:r>
            <a:r>
              <a:rPr lang="zh-CN" sz="2400">
                <a:solidFill>
                  <a:srgbClr val="FF3300"/>
                </a:solidFill>
                <a:sym typeface="Arial" panose="020B0604020202020204" pitchFamily="34" charset="0"/>
              </a:rPr>
              <a:t>的任意</a:t>
            </a:r>
            <a:r>
              <a:rPr lang="zh-CN" altLang="zh-CN" sz="2400">
                <a:solidFill>
                  <a:srgbClr val="FF3300"/>
                </a:solidFill>
                <a:sym typeface="Arial" panose="020B0604020202020204" pitchFamily="34" charset="0"/>
              </a:rPr>
              <a:t>key</a:t>
            </a:r>
            <a:r>
              <a:rPr lang="zh-CN" sz="2400">
                <a:solidFill>
                  <a:srgbClr val="FF3300"/>
                </a:solidFill>
                <a:sym typeface="Arial" panose="020B0604020202020204" pitchFamily="34" charset="0"/>
              </a:rPr>
              <a:t>必须实现</a:t>
            </a:r>
            <a:r>
              <a:rPr lang="zh-CN" altLang="zh-CN" sz="2400">
                <a:solidFill>
                  <a:srgbClr val="FF3300"/>
                </a:solidFill>
                <a:sym typeface="Arial" panose="020B0604020202020204" pitchFamily="34" charset="0"/>
              </a:rPr>
              <a:t>WritableComparable</a:t>
            </a:r>
            <a:r>
              <a:rPr lang="zh-CN" sz="2400">
                <a:solidFill>
                  <a:srgbClr val="FF3300"/>
                </a:solidFill>
                <a:sym typeface="Arial" panose="020B0604020202020204" pitchFamily="34" charset="0"/>
              </a:rPr>
              <a:t>接口</a:t>
            </a:r>
            <a:endParaRPr lang="zh-CN" sz="2400">
              <a:sym typeface="Arial" panose="020B0604020202020204" pitchFamily="34" charset="0"/>
            </a:endParaRPr>
          </a:p>
        </p:txBody>
      </p:sp>
      <p:pic>
        <p:nvPicPr>
          <p:cNvPr id="22535" name="Picture 7" descr="未命名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5373688"/>
            <a:ext cx="8331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常用的</a:t>
            </a:r>
            <a:r>
              <a:rPr lang="zh-CN" altLang="zh-CN"/>
              <a:t>Writable</a:t>
            </a:r>
            <a:r>
              <a:rPr lang="zh-CN"/>
              <a:t>实现类</a:t>
            </a:r>
            <a:endParaRPr lang="zh-CN"/>
          </a:p>
        </p:txBody>
      </p:sp>
      <p:pic>
        <p:nvPicPr>
          <p:cNvPr id="23556" name="Picture 4" descr="未命名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502" y="2060848"/>
            <a:ext cx="879449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23528" y="980728"/>
            <a:ext cx="8496944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3300"/>
                </a:solidFill>
              </a:rPr>
              <a:t>Text</a:t>
            </a:r>
            <a:r>
              <a:rPr lang="zh-CN" dirty="0"/>
              <a:t>一般认为它等价于</a:t>
            </a:r>
            <a:r>
              <a:rPr lang="zh-CN" altLang="zh-CN" dirty="0"/>
              <a:t>java.lang.String</a:t>
            </a:r>
            <a:r>
              <a:rPr lang="zh-CN" dirty="0"/>
              <a:t>的</a:t>
            </a:r>
            <a:r>
              <a:rPr lang="zh-CN" altLang="zh-CN" dirty="0"/>
              <a:t>Writable</a:t>
            </a:r>
            <a:r>
              <a:rPr lang="zh-CN" dirty="0"/>
              <a:t>。针对</a:t>
            </a:r>
            <a:r>
              <a:rPr lang="zh-CN" altLang="zh-CN" dirty="0"/>
              <a:t>UTF-8</a:t>
            </a:r>
            <a:r>
              <a:rPr lang="zh-CN" dirty="0"/>
              <a:t>序列。</a:t>
            </a:r>
            <a:endParaRPr lang="zh-CN" dirty="0"/>
          </a:p>
          <a:p>
            <a:r>
              <a:rPr lang="zh-CN" altLang="zh-CN" dirty="0" smtClean="0"/>
              <a:t>Text </a:t>
            </a:r>
            <a:r>
              <a:rPr lang="zh-CN" altLang="zh-CN" dirty="0"/>
              <a:t>test = new Text("test");</a:t>
            </a:r>
            <a:endParaRPr lang="zh-CN" altLang="zh-CN" dirty="0"/>
          </a:p>
          <a:p>
            <a:r>
              <a:rPr lang="zh-CN" altLang="zh-CN" dirty="0"/>
              <a:t>IntWritable one = new IntWritable(1);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WPS 演示</Application>
  <PresentationFormat>全屏显示(4:3)</PresentationFormat>
  <Paragraphs>127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 第四部分 分布式计算模型MapReduce：3-内置数据类型与自定义数据类型</vt:lpstr>
      <vt:lpstr>Mapreduce原理</vt:lpstr>
      <vt:lpstr>标准(默认)的MapReduce驱动</vt:lpstr>
      <vt:lpstr>MapReduce驱动默认的设置</vt:lpstr>
      <vt:lpstr>序列化概念</vt:lpstr>
      <vt:lpstr>Hadoop序列化的特点</vt:lpstr>
      <vt:lpstr>Hadoop序列化的作用</vt:lpstr>
      <vt:lpstr>Writable接口</vt:lpstr>
      <vt:lpstr>常用的Writable实现类</vt:lpstr>
      <vt:lpstr>自定义Writable类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116</cp:revision>
  <dcterms:created xsi:type="dcterms:W3CDTF">2009-09-29T02:37:00Z</dcterms:created>
  <dcterms:modified xsi:type="dcterms:W3CDTF">2021-10-31T01:28:04Z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