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1" r:id="rId5"/>
    <p:sldId id="262" r:id="rId6"/>
    <p:sldId id="265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683" autoAdjust="0"/>
  </p:normalViewPr>
  <p:slideViewPr>
    <p:cSldViewPr>
      <p:cViewPr varScale="1">
        <p:scale>
          <a:sx n="46" d="100"/>
          <a:sy n="46" d="100"/>
        </p:scale>
        <p:origin x="-138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5DFB-9744-4609-9E68-51C9EF1DA3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275" y="2303776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第四部分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分布式计算模型</a:t>
            </a: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4-</a:t>
            </a:r>
            <a:r>
              <a:rPr lang="zh-CN" altLang="en-US" sz="2800" dirty="0" smtClean="0"/>
              <a:t>自定义排序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49" y="3679513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blueband.t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016625"/>
            <a:ext cx="812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8382000" cy="554037"/>
          </a:xfrm>
        </p:spPr>
        <p:txBody>
          <a:bodyPr>
            <a:normAutofit fontScale="90000"/>
          </a:bodyPr>
          <a:lstStyle/>
          <a:p>
            <a:r>
              <a:rPr lang="en-US" altLang="zh-CN" sz="3200"/>
              <a:t>Mapreduce</a:t>
            </a:r>
            <a:r>
              <a:rPr lang="zh-CN" altLang="en-US" sz="3200"/>
              <a:t>原理</a:t>
            </a:r>
            <a:endParaRPr lang="zh-CN" altLang="en-US" sz="3200"/>
          </a:p>
        </p:txBody>
      </p:sp>
      <p:sp>
        <p:nvSpPr>
          <p:cNvPr id="8196" name="文本占位符 2"/>
          <p:cNvSpPr>
            <a:spLocks noGrp="1" noChangeArrowheads="1"/>
          </p:cNvSpPr>
          <p:nvPr>
            <p:ph sz="quarter" idx="1"/>
          </p:nvPr>
        </p:nvSpPr>
        <p:spPr>
          <a:xfrm>
            <a:off x="360363" y="2071688"/>
            <a:ext cx="8382000" cy="4000500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/>
          </a:p>
          <a:p>
            <a:pPr>
              <a:lnSpc>
                <a:spcPct val="150000"/>
              </a:lnSpc>
              <a:buSzPct val="100000"/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628775"/>
            <a:ext cx="892810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3528" y="5394325"/>
            <a:ext cx="882047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en-US" sz="2000" dirty="0" smtClean="0">
                <a:solidFill>
                  <a:srgbClr val="FF3300"/>
                </a:solidFill>
                <a:sym typeface="Arial" panose="020B0604020202020204" pitchFamily="34" charset="0"/>
              </a:rPr>
              <a:t>作为</a:t>
            </a:r>
            <a:r>
              <a:rPr lang="en-US" altLang="zh-CN" sz="2000" dirty="0" smtClean="0">
                <a:solidFill>
                  <a:srgbClr val="FF3300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dirty="0" smtClean="0">
                <a:solidFill>
                  <a:srgbClr val="FF3300"/>
                </a:solidFill>
                <a:sym typeface="Arial" panose="020B0604020202020204" pitchFamily="34" charset="0"/>
              </a:rPr>
              <a:t>必须</a:t>
            </a:r>
            <a:r>
              <a:rPr lang="zh-CN" sz="2000" dirty="0" smtClean="0">
                <a:solidFill>
                  <a:srgbClr val="FF3300"/>
                </a:solidFill>
                <a:sym typeface="Arial" panose="020B0604020202020204" pitchFamily="34" charset="0"/>
              </a:rPr>
              <a:t>实现</a:t>
            </a:r>
            <a:r>
              <a:rPr lang="zh-CN" altLang="zh-CN" sz="2000" dirty="0">
                <a:solidFill>
                  <a:srgbClr val="FF3300"/>
                </a:solidFill>
                <a:sym typeface="Arial" panose="020B0604020202020204" pitchFamily="34" charset="0"/>
              </a:rPr>
              <a:t>WritableComparable</a:t>
            </a:r>
            <a:r>
              <a:rPr lang="zh-CN" altLang="zh-CN" sz="2000" dirty="0" smtClean="0">
                <a:sym typeface="Arial" panose="020B0604020202020204" pitchFamily="34" charset="0"/>
              </a:rPr>
              <a:t>.</a:t>
            </a:r>
            <a:r>
              <a:rPr lang="zh-CN" altLang="en-US" sz="2000" dirty="0" smtClean="0">
                <a:sym typeface="Arial" panose="020B0604020202020204" pitchFamily="34" charset="0"/>
              </a:rPr>
              <a:t>并实现</a:t>
            </a:r>
            <a:r>
              <a:rPr lang="en-US" altLang="zh-CN" sz="2000" b="1" dirty="0" smtClean="0"/>
              <a:t>public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compareTo</a:t>
            </a:r>
            <a:r>
              <a:rPr lang="en-US" altLang="zh-CN" sz="2000" b="1" dirty="0" smtClean="0"/>
              <a:t>(Object o)</a:t>
            </a:r>
            <a:endParaRPr lang="zh-CN" altLang="zh-CN" sz="2000" dirty="0">
              <a:sym typeface="Arial" panose="020B0604020202020204" pitchFamily="34" charset="0"/>
            </a:endParaRPr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zh-CN" sz="2000" dirty="0">
                <a:sym typeface="Arial" panose="020B0604020202020204" pitchFamily="34" charset="0"/>
              </a:rPr>
              <a:t>Java</a:t>
            </a:r>
            <a:r>
              <a:rPr lang="zh-CN" sz="2000" dirty="0">
                <a:sym typeface="Arial" panose="020B0604020202020204" pitchFamily="34" charset="0"/>
              </a:rPr>
              <a:t>值对象的比较：一般需要重写</a:t>
            </a:r>
            <a:r>
              <a:rPr lang="zh-CN" altLang="zh-CN" sz="2000" dirty="0">
                <a:sym typeface="Arial" panose="020B0604020202020204" pitchFamily="34" charset="0"/>
              </a:rPr>
              <a:t>toString(),hashCode</a:t>
            </a:r>
            <a:r>
              <a:rPr lang="zh-CN" altLang="zh-CN" sz="2000" dirty="0" smtClean="0">
                <a:sym typeface="Arial" panose="020B0604020202020204" pitchFamily="34" charset="0"/>
              </a:rPr>
              <a:t>(),equals</a:t>
            </a:r>
            <a:r>
              <a:rPr lang="zh-CN" altLang="zh-CN" sz="2000" dirty="0">
                <a:sym typeface="Arial" panose="020B0604020202020204" pitchFamily="34" charset="0"/>
              </a:rPr>
              <a:t>()</a:t>
            </a:r>
            <a:r>
              <a:rPr lang="zh-CN" sz="2000" dirty="0">
                <a:sym typeface="Arial" panose="020B0604020202020204" pitchFamily="34" charset="0"/>
              </a:rPr>
              <a:t>方法</a:t>
            </a:r>
            <a:endParaRPr lang="zh-CN" sz="2000" dirty="0">
              <a:sym typeface="Arial" panose="020B0604020202020204" pitchFamily="34" charset="0"/>
            </a:endParaRPr>
          </a:p>
          <a:p>
            <a:endParaRPr lang="zh-CN" altLang="zh-CN" sz="2000" dirty="0">
              <a:sym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自定义</a:t>
            </a:r>
            <a:r>
              <a:rPr lang="zh-CN" altLang="zh-CN" dirty="0"/>
              <a:t>Writable</a:t>
            </a:r>
            <a:r>
              <a:rPr lang="zh-CN" dirty="0"/>
              <a:t>类</a:t>
            </a:r>
            <a:endParaRPr lang="zh-CN" dirty="0"/>
          </a:p>
        </p:txBody>
      </p:sp>
      <p:pic>
        <p:nvPicPr>
          <p:cNvPr id="24579" name="Picture 3" descr="自定义Writab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07950" y="1270000"/>
            <a:ext cx="6769100" cy="4175125"/>
          </a:xfr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04025" y="1339850"/>
            <a:ext cx="2376488" cy="301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2400">
                <a:solidFill>
                  <a:srgbClr val="FF3300"/>
                </a:solidFill>
                <a:sym typeface="Arial" panose="020B0604020202020204" pitchFamily="34" charset="0"/>
              </a:rPr>
              <a:t>Writable</a:t>
            </a:r>
            <a:endParaRPr lang="zh-CN" altLang="zh-CN" sz="240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zh-CN" sz="2400"/>
              <a:t>write </a:t>
            </a:r>
            <a:r>
              <a:rPr lang="zh-CN" sz="2400"/>
              <a:t>是把每个对象序列化到输出流</a:t>
            </a:r>
            <a:endParaRPr lang="zh-CN" sz="2400"/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endParaRPr lang="zh-CN" sz="2400"/>
          </a:p>
          <a:p>
            <a:pPr>
              <a:buSzPct val="100000"/>
              <a:buFont typeface="Arial" panose="020B0604020202020204" pitchFamily="34" charset="0"/>
              <a:buAutoNum type="circleNumDbPlain"/>
            </a:pPr>
            <a:r>
              <a:rPr lang="zh-CN" altLang="zh-CN" sz="2400"/>
              <a:t>readFields</a:t>
            </a:r>
            <a:r>
              <a:rPr lang="zh-CN" sz="2400"/>
              <a:t>是把输入流字节反序列化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案例：实现如下矩形按面积升序排列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276872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宽</a:t>
            </a:r>
            <a:endParaRPr lang="en-US" altLang="zh-CN" dirty="0" smtClean="0"/>
          </a:p>
          <a:p>
            <a:pPr marL="342900" indent="-342900">
              <a:buAutoNum type="arabicPlain" startAt="9"/>
            </a:pPr>
            <a:r>
              <a:rPr lang="en-US" altLang="zh-CN" dirty="0" smtClean="0"/>
              <a:t>9</a:t>
            </a:r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5</a:t>
            </a:r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8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	1</a:t>
            </a:r>
            <a:endParaRPr lang="zh-CN" altLang="en-US" dirty="0"/>
          </a:p>
        </p:txBody>
      </p:sp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467544" y="3933056"/>
            <a:ext cx="7786688" cy="166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在map和reduce阶段进行排序时，比较的是k2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是不参与排序比较的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。因此我们可以自定义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K2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，并指定排序规则。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分组时也是按照k2进行比较的。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8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全屏显示(4:3)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 第四部分 分布式计算模型MapReduce：4-自定义排序</vt:lpstr>
      <vt:lpstr>Mapreduce原理</vt:lpstr>
      <vt:lpstr>自定义Writable类</vt:lpstr>
      <vt:lpstr>	案例：实现如下矩形按面积升序排列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104</cp:revision>
  <dcterms:created xsi:type="dcterms:W3CDTF">2009-09-29T02:37:00Z</dcterms:created>
  <dcterms:modified xsi:type="dcterms:W3CDTF">2021-10-31T01:28:25Z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