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72" r:id="rId5"/>
    <p:sldId id="273" r:id="rId6"/>
    <p:sldId id="281" r:id="rId7"/>
    <p:sldId id="282" r:id="rId8"/>
    <p:sldId id="275" r:id="rId9"/>
    <p:sldId id="277" r:id="rId10"/>
    <p:sldId id="279" r:id="rId11"/>
    <p:sldId id="280" r:id="rId12"/>
    <p:sldId id="27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6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事务：事务必须符合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特性（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原子性、一致性、隔离性、持久性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单行：一行数据中包含多个列（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），一个事务中可以操作同一行中的多个列，在操作过程中保证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ACID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单行事务：仅要求单行数据符合事务特性，行于行之间，表与表之间不要求符合事务特性</a:t>
            </a:r>
            <a:endParaRPr lang="zh-CN" alt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NoSQL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数据库发展出了四大分类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键值存储数据库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键值对存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Redis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列存储数据库  列存储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文档型数据库  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存储结构 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MongoDB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图形数据库  图形存储  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Neo4J</a:t>
            </a:r>
            <a:endParaRPr lang="en-US" altLang="zh-CN" sz="1200" b="1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/>
              <a:t>Ø  Row-based storage stores a table in a sequence of rows.</a:t>
            </a:r>
            <a:endParaRPr lang="en-US" altLang="zh-CN" sz="1200" dirty="0" smtClean="0"/>
          </a:p>
          <a:p>
            <a:r>
              <a:rPr lang="en-US" altLang="zh-CN" sz="1200" dirty="0" smtClean="0"/>
              <a:t>Ø  Column-based storage stores a table in a sequence of columns.</a:t>
            </a:r>
            <a:endParaRPr lang="en-US" altLang="zh-CN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严格来讲，列存储是个物理结构，他描述的是数据在内存或硬盘中的存储形式。行存储是连续的，列存储是分散的。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Master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总经理，自己不干活，给手下分配任务，还要保证每个手下的任务刚刚好，不能太多也不能太少</a:t>
            </a:r>
            <a:r>
              <a:rPr lang="en-US" altLang="zh-CN" dirty="0" smtClean="0">
                <a:sym typeface="Wingdings" panose="05000000000000000000" pitchFamily="2" charset="2"/>
              </a:rPr>
              <a:t>(</a:t>
            </a:r>
            <a:r>
              <a:rPr lang="zh-CN" altLang="en-US" dirty="0" smtClean="0">
                <a:sym typeface="Wingdings" panose="05000000000000000000" pitchFamily="2" charset="2"/>
              </a:rPr>
              <a:t>负载均衡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r>
              <a:rPr lang="zh-CN" altLang="en-US" dirty="0" smtClean="0">
                <a:sym typeface="Wingdings" panose="05000000000000000000" pitchFamily="2" charset="2"/>
              </a:rPr>
              <a:t>，发现哪个手下干不动了，就重新招一个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Region</a:t>
            </a:r>
            <a:r>
              <a:rPr lang="zh-CN" altLang="en-US" dirty="0" smtClean="0">
                <a:sym typeface="Wingdings" panose="05000000000000000000" pitchFamily="2" charset="2"/>
              </a:rPr>
              <a:t>任务池子，里头有干不完的活。活少时会要求放别人的活进来</a:t>
            </a:r>
            <a:r>
              <a:rPr lang="zh-CN" altLang="en-US" dirty="0" smtClean="0">
                <a:sym typeface="Wingdings" panose="05000000000000000000" pitchFamily="2" charset="2"/>
              </a:rPr>
              <a:t>，活太多放不下</a:t>
            </a:r>
            <a:r>
              <a:rPr lang="zh-CN" altLang="en-US" dirty="0" smtClean="0">
                <a:sym typeface="Wingdings" panose="05000000000000000000" pitchFamily="2" charset="2"/>
              </a:rPr>
              <a:t>会分出来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RegionServer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程序员，我就是那个干活的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Zookeeper</a:t>
            </a:r>
            <a:r>
              <a:rPr lang="zh-CN" altLang="en-US" dirty="0" smtClean="0">
                <a:sym typeface="Wingdings" panose="05000000000000000000" pitchFamily="2" charset="2"/>
              </a:rPr>
              <a:t>董事会派来的监察经理，知道总经理手上所有的活，监管程序员的状态，随时给总经理</a:t>
            </a:r>
            <a:r>
              <a:rPr lang="zh-CN" altLang="en-US" smtClean="0">
                <a:sym typeface="Wingdings" panose="05000000000000000000" pitchFamily="2" charset="2"/>
              </a:rPr>
              <a:t>打小报告。同时还知道公司的所有机密，对总经理也有一定的制约</a:t>
            </a:r>
            <a:endParaRPr lang="zh-CN" altLang="en-US" smtClean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435C3-3A13-461E-8712-FA4B75FBF8A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BE54C-508E-46ED-815F-9A20FB51A5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://blog.jobbole.com/9223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4.jpeg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275" y="2542847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第五部分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分布式数据库</a:t>
            </a:r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2-Hbase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49" y="389477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539750" y="0"/>
            <a:ext cx="8229600" cy="703263"/>
          </a:xfrm>
        </p:spPr>
        <p:txBody>
          <a:bodyPr/>
          <a:lstStyle/>
          <a:p>
            <a:r>
              <a:rPr lang="en-US" altLang="zh-CN" smtClean="0"/>
              <a:t>HBase</a:t>
            </a:r>
            <a:r>
              <a:rPr lang="zh-CN" altLang="en-US" smtClean="0"/>
              <a:t>与</a:t>
            </a:r>
            <a:r>
              <a:rPr lang="en-US" altLang="zh-CN" smtClean="0"/>
              <a:t>RDBMS</a:t>
            </a:r>
            <a:r>
              <a:rPr lang="zh-CN" altLang="en-US" smtClean="0"/>
              <a:t>对比</a:t>
            </a:r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68313" y="1052513"/>
          <a:ext cx="8352927" cy="424869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26234"/>
                <a:gridCol w="3942384"/>
                <a:gridCol w="2784309"/>
              </a:tblGrid>
              <a:tr h="74671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err="1" smtClean="0">
                          <a:solidFill>
                            <a:srgbClr val="0070C0"/>
                          </a:solidFill>
                        </a:rPr>
                        <a:t>HBase</a:t>
                      </a:r>
                      <a:endParaRPr lang="zh-CN" alt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000" dirty="0" smtClean="0">
                          <a:solidFill>
                            <a:srgbClr val="0070C0"/>
                          </a:solidFill>
                        </a:rPr>
                        <a:t>RDBMS</a:t>
                      </a:r>
                      <a:endParaRPr lang="zh-CN" altLang="en-US" sz="40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77647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只有字符串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丰富的数据类型</a:t>
                      </a:r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数据操作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简单的增删改查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各种各样的函数，表连接</a:t>
                      </a:r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存储模式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基于列存储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基于表格结构和行存储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数据保护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更新后旧版本仍然会保留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替换</a:t>
                      </a:r>
                      <a:endParaRPr lang="zh-CN" altLang="en-US" dirty="0"/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可伸缩性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轻易的进行增加节点，兼容性高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需要中间层，牺牲功能</a:t>
                      </a:r>
                      <a:endParaRPr lang="zh-CN" altLang="en-US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ts val="14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典型的数据大小</a:t>
                      </a:r>
                      <a:endParaRPr lang="zh-CN" altLang="en-US" sz="18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TB -PB – </a:t>
                      </a:r>
                      <a:r>
                        <a:rPr lang="zh-CN" altLang="en-US" sz="18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上亿到数十亿条记录</a:t>
                      </a:r>
                      <a:endParaRPr lang="zh-CN" altLang="en-US" sz="1800" b="0" i="0" dirty="0" smtClean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GB-TB– </a:t>
                      </a:r>
                      <a:r>
                        <a:rPr lang="zh-CN" altLang="en-US" sz="18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几十万到几百万条记录</a:t>
                      </a:r>
                      <a:endParaRPr lang="zh-CN" altLang="en-US" dirty="0"/>
                    </a:p>
                  </a:txBody>
                  <a:tcPr/>
                </a:tc>
              </a:tr>
              <a:tr h="440040">
                <a:tc>
                  <a:txBody>
                    <a:bodyPr/>
                    <a:lstStyle/>
                    <a:p>
                      <a:pPr>
                        <a:lnSpc>
                          <a:spcPts val="14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0" i="0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吞吐量</a:t>
                      </a:r>
                      <a:endParaRPr lang="zh-CN" altLang="en-US" sz="1800" b="0" i="0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每秒百万次查询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每秒数千次查询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7175" y="625475"/>
            <a:ext cx="8458200" cy="433514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605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什么是</a:t>
            </a:r>
            <a:r>
              <a:rPr lang="en-US" altLang="zh-CN" sz="2605" b="1" dirty="0" err="1">
                <a:solidFill>
                  <a:srgbClr val="3333FF"/>
                </a:solidFill>
                <a:latin typeface="Times New Roman" panose="02020603050405020304"/>
                <a:ea typeface="+mn-ea"/>
              </a:rPr>
              <a:t>HBase</a:t>
            </a: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3265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en-US" altLang="zh-CN" sz="2400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Apache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的顶级开源项目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是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bigtable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的开源山寨版本。是建立的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hdfs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之上，提供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高可靠性、高性能、列存储、可伸缩、实时读写的数据库系统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77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92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它是典型的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nosql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数据库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，仅能通过主键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(row key)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和主键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range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来检索数据，仅支持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/>
                <a:ea typeface="+mn-ea"/>
              </a:rPr>
              <a:t>单行事务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可通过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hive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支持来实现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多表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join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等复杂操作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。主要用来存储非结构化和半结构化的松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725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散数据。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332163" y="6330950"/>
            <a:ext cx="2914650" cy="7938"/>
          </a:xfrm>
          <a:custGeom>
            <a:avLst/>
            <a:gdLst/>
            <a:ahLst/>
            <a:cxnLst/>
            <a:rect l="0" t="0" r="0" b="0"/>
            <a:pathLst>
              <a:path w="2915413" h="7621">
                <a:moveTo>
                  <a:pt x="0" y="0"/>
                </a:moveTo>
                <a:lnTo>
                  <a:pt x="1457706" y="0"/>
                </a:lnTo>
                <a:lnTo>
                  <a:pt x="2915412" y="0"/>
                </a:lnTo>
                <a:lnTo>
                  <a:pt x="2915412" y="7620"/>
                </a:lnTo>
                <a:lnTo>
                  <a:pt x="1457706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333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42927" y="1142984"/>
            <a:ext cx="8029601" cy="209031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zh-CN" altLang="en-US" sz="2605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什么是</a:t>
            </a:r>
            <a:r>
              <a:rPr lang="en-US" altLang="zh-CN" sz="2605" b="1" dirty="0" err="1">
                <a:solidFill>
                  <a:srgbClr val="3333FF"/>
                </a:solidFill>
                <a:latin typeface="Times New Roman" panose="02020603050405020304"/>
                <a:ea typeface="+mn-ea"/>
              </a:rPr>
              <a:t>NoSQL</a:t>
            </a:r>
            <a:r>
              <a:rPr lang="en-US" altLang="zh-CN" sz="2605" b="1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?</a:t>
            </a: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en-US" altLang="zh-CN" sz="2605" b="1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2005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sz="2005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NoSQL</a:t>
            </a:r>
            <a:r>
              <a:rPr lang="en-US" altLang="zh-CN" sz="200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 </a:t>
            </a:r>
            <a:r>
              <a:rPr lang="zh-CN" altLang="en-US" sz="20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就是</a:t>
            </a:r>
            <a:r>
              <a:rPr lang="zh-CN" altLang="en-US" sz="200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“</a:t>
            </a:r>
            <a:r>
              <a:rPr lang="en-US" altLang="zh-CN" sz="200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Not Only SQL”</a:t>
            </a:r>
            <a:r>
              <a:rPr lang="zh-CN" altLang="en-US" sz="20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缩写，泛指用来解决大数据相关问题而</a:t>
            </a:r>
            <a:r>
              <a:rPr lang="zh-CN" altLang="en-US" sz="200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创建的</a:t>
            </a:r>
            <a:r>
              <a:rPr lang="zh-CN" altLang="en-US" sz="20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数据库</a:t>
            </a:r>
            <a:r>
              <a:rPr lang="zh-CN" altLang="en-US" sz="200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技术，也泛指非关系数据库</a:t>
            </a: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935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zh-CN" altLang="en-US" sz="20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zh-CN" altLang="en-US" sz="2005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sz="2005" b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NoSQL</a:t>
            </a:r>
            <a:r>
              <a:rPr lang="zh-CN" altLang="en-US" sz="20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技术不会完全替代关系型</a:t>
            </a:r>
            <a:r>
              <a:rPr lang="zh-CN" altLang="en-US" sz="200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数据库</a:t>
            </a: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2927" y="3245282"/>
            <a:ext cx="8029601" cy="3076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http://blog.jobbole.com/92238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/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/>
              </a:rPr>
              <a:t>SQL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/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/>
              </a:rPr>
              <a:t>NOSQL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/>
              </a:rPr>
              <a:t>分别适合什么情境：</a:t>
            </a:r>
            <a:endParaRPr lang="en-US" altLang="zh-CN" dirty="0">
              <a:solidFill>
                <a:srgbClr val="FF0000"/>
              </a:solidFill>
              <a:latin typeface="Times New Roman" panose="02020603050405020304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SQL </a:t>
            </a:r>
            <a:r>
              <a:rPr lang="zh-CN" altLang="en-US" dirty="0"/>
              <a:t>类似数字信号</a:t>
            </a:r>
            <a:r>
              <a:rPr lang="zh-CN" altLang="en-US" dirty="0"/>
              <a:t>。它最适合明确的定义，精确规范的独立项目。典型的使用</a:t>
            </a:r>
            <a:r>
              <a:rPr lang="zh-CN" altLang="en-US" dirty="0" smtClean="0"/>
              <a:t>案例有：在线</a:t>
            </a:r>
            <a:r>
              <a:rPr lang="zh-CN" altLang="en-US" dirty="0"/>
              <a:t>商城和银行系统</a:t>
            </a:r>
            <a:r>
              <a:rPr lang="zh-CN" altLang="en-US" dirty="0" smtClean="0"/>
              <a:t>。通常这类型项目都有资金或安全风险，需要更具规范且易控的数据来保障</a:t>
            </a:r>
            <a:endParaRPr lang="en-US" altLang="zh-CN" dirty="0" smtClean="0"/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smtClean="0"/>
              <a:t>NoSQL </a:t>
            </a:r>
            <a:r>
              <a:rPr lang="zh-CN" altLang="en-US" dirty="0" smtClean="0"/>
              <a:t>类似</a:t>
            </a:r>
            <a:r>
              <a:rPr lang="zh-CN" altLang="en-US" dirty="0"/>
              <a:t>模拟信号。它最适合无固定</a:t>
            </a:r>
            <a:r>
              <a:rPr lang="zh-CN" altLang="en-US" dirty="0">
                <a:sym typeface="+mn-ea"/>
              </a:rPr>
              <a:t>组织</a:t>
            </a:r>
            <a:r>
              <a:rPr lang="zh-CN" altLang="en-US" dirty="0"/>
              <a:t>要求的数据。典型的使用案例是社交网络，客户管理和网络分析</a:t>
            </a:r>
            <a:r>
              <a:rPr lang="zh-CN" altLang="en-US" dirty="0" smtClean="0"/>
              <a:t>系统，通常这类型项目都没什么风险，对事务的要求不高，关联较少，业务不太复杂。具体</a:t>
            </a:r>
            <a:r>
              <a:rPr lang="zh-CN" altLang="en-US" dirty="0" smtClean="0"/>
              <a:t>的使用案例有：微博，贴吧，头条等。他们核心要求是高并发，高可用，高扩展，大数据量。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332163" y="6330950"/>
            <a:ext cx="2914650" cy="7938"/>
          </a:xfrm>
          <a:custGeom>
            <a:avLst/>
            <a:gdLst/>
            <a:ahLst/>
            <a:cxnLst/>
            <a:rect l="0" t="0" r="0" b="0"/>
            <a:pathLst>
              <a:path w="2915413" h="7621">
                <a:moveTo>
                  <a:pt x="0" y="0"/>
                </a:moveTo>
                <a:lnTo>
                  <a:pt x="1457706" y="0"/>
                </a:lnTo>
                <a:lnTo>
                  <a:pt x="2915412" y="0"/>
                </a:lnTo>
                <a:lnTo>
                  <a:pt x="2915412" y="7620"/>
                </a:lnTo>
                <a:lnTo>
                  <a:pt x="1457706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333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548680"/>
            <a:ext cx="8029601" cy="123110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zh-CN" altLang="en-US" sz="2605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什么</a:t>
            </a:r>
            <a:r>
              <a:rPr lang="zh-CN" altLang="en-US" sz="2605" dirty="0" smtClean="0">
                <a:solidFill>
                  <a:srgbClr val="3333FF"/>
                </a:solidFill>
                <a:latin typeface="Times New Roman" panose="02020603050405020304"/>
                <a:ea typeface="+mn-ea"/>
              </a:rPr>
              <a:t>是</a:t>
            </a:r>
            <a:r>
              <a:rPr lang="zh-CN" altLang="en-US" sz="2605" b="1" dirty="0" smtClean="0">
                <a:solidFill>
                  <a:srgbClr val="3333FF"/>
                </a:solidFill>
                <a:latin typeface="Times New Roman" panose="02020603050405020304"/>
              </a:rPr>
              <a:t>列存储</a:t>
            </a:r>
            <a:r>
              <a:rPr lang="en-US" altLang="zh-CN" sz="2605" b="1" dirty="0" smtClean="0">
                <a:solidFill>
                  <a:srgbClr val="3333FF"/>
                </a:solidFill>
                <a:latin typeface="Times New Roman" panose="02020603050405020304"/>
                <a:ea typeface="+mn-ea"/>
              </a:rPr>
              <a:t>?</a:t>
            </a: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r>
              <a:rPr lang="zh-CN" altLang="en-US" sz="2000" dirty="0" smtClean="0"/>
              <a:t>列式存储</a:t>
            </a:r>
            <a:r>
              <a:rPr lang="en-US" altLang="zh-CN" sz="2000" dirty="0" smtClean="0"/>
              <a:t>(Columnar or column-based)</a:t>
            </a:r>
            <a:r>
              <a:rPr lang="zh-CN" altLang="en-US" sz="2000" dirty="0" smtClean="0"/>
              <a:t>是相对于传统关系型数据库的行式存储</a:t>
            </a:r>
            <a:r>
              <a:rPr lang="en-US" altLang="zh-CN" sz="2000" dirty="0" smtClean="0"/>
              <a:t>(Row-</a:t>
            </a:r>
            <a:r>
              <a:rPr lang="en-US" altLang="zh-CN" sz="2000" dirty="0" err="1" smtClean="0"/>
              <a:t>basedstorage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来说的。简单来说两者的区别就是如何组织表：</a:t>
            </a:r>
            <a:endParaRPr lang="zh-CN" altLang="en-US" sz="2000" dirty="0" smtClean="0"/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pic>
        <p:nvPicPr>
          <p:cNvPr id="2050" name="Picture 2" descr="https://img-blog.csdn.net/20141115094556515?watermark/2/text/aHR0cDovL2Jsb2cuY3Nkbi5uZXQvZGNfNzI2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1700808"/>
            <a:ext cx="8003751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332163" y="6330950"/>
            <a:ext cx="2914650" cy="7938"/>
          </a:xfrm>
          <a:custGeom>
            <a:avLst/>
            <a:gdLst/>
            <a:ahLst/>
            <a:cxnLst/>
            <a:rect l="0" t="0" r="0" b="0"/>
            <a:pathLst>
              <a:path w="2915413" h="7621">
                <a:moveTo>
                  <a:pt x="0" y="0"/>
                </a:moveTo>
                <a:lnTo>
                  <a:pt x="1457706" y="0"/>
                </a:lnTo>
                <a:lnTo>
                  <a:pt x="2915412" y="0"/>
                </a:lnTo>
                <a:lnTo>
                  <a:pt x="2915412" y="7620"/>
                </a:lnTo>
                <a:lnTo>
                  <a:pt x="1457706" y="7620"/>
                </a:lnTo>
                <a:lnTo>
                  <a:pt x="0" y="7620"/>
                </a:lnTo>
                <a:close/>
              </a:path>
            </a:pathLst>
          </a:custGeom>
          <a:solidFill>
            <a:srgbClr val="3333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908720"/>
            <a:ext cx="8029601" cy="192360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zh-CN" altLang="en-US" sz="2605" b="1" dirty="0" smtClean="0">
                <a:solidFill>
                  <a:srgbClr val="3333FF"/>
                </a:solidFill>
                <a:latin typeface="Times New Roman" panose="02020603050405020304"/>
              </a:rPr>
              <a:t>列存储的优缺点</a:t>
            </a:r>
            <a:endParaRPr lang="en-US" altLang="zh-CN" sz="2605" b="1" dirty="0" smtClean="0">
              <a:solidFill>
                <a:srgbClr val="3333FF"/>
              </a:solidFill>
              <a:latin typeface="Times New Roman" panose="02020603050405020304"/>
            </a:endParaRPr>
          </a:p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en-US" altLang="zh-CN" sz="1100" b="1" dirty="0" smtClean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>
              <a:lnSpc>
                <a:spcPts val="2775"/>
              </a:lnSpc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r>
              <a:rPr lang="zh-CN" altLang="en-US" sz="2800" dirty="0" smtClean="0"/>
              <a:t> </a:t>
            </a:r>
            <a:r>
              <a:rPr lang="en-US" altLang="zh-CN" sz="2800" dirty="0" smtClean="0"/>
              <a:t>	     </a:t>
            </a:r>
            <a:r>
              <a:rPr lang="zh-CN" altLang="en-US" sz="2800" smtClean="0"/>
              <a:t>从上页的图中可以清楚看到，行式</a:t>
            </a:r>
            <a:r>
              <a:rPr lang="zh-CN" altLang="en-US" sz="2800" dirty="0" smtClean="0"/>
              <a:t>存储下一张表的数据都是放在一起的，但列式存储下都被分开保存了。所以它们就有了如下这些优缺点：</a:t>
            </a: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8100" algn="l"/>
                <a:tab pos="266700" algn="l"/>
                <a:tab pos="1346200" algn="l"/>
                <a:tab pos="2260600" algn="l"/>
              </a:tabLst>
              <a:defRPr/>
            </a:pPr>
            <a:endParaRPr lang="zh-CN" altLang="en-US" sz="20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552" y="2852936"/>
          <a:ext cx="7992888" cy="3391434"/>
        </p:xfrm>
        <a:graphic>
          <a:graphicData uri="http://schemas.openxmlformats.org/drawingml/2006/table">
            <a:tbl>
              <a:tblPr/>
              <a:tblGrid>
                <a:gridCol w="1368152"/>
                <a:gridCol w="3240360"/>
                <a:gridCol w="3384376"/>
              </a:tblGrid>
              <a:tr h="3205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                             </a:t>
                      </a:r>
                      <a:endParaRPr lang="zh-CN" altLang="en-US" sz="2000" b="0" dirty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行式存储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列式存储</a:t>
                      </a:r>
                      <a:endParaRPr lang="zh-CN" altLang="en-US" sz="2000" b="0" dirty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</a:tr>
              <a:tr h="11447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优点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数据被保存在一起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INSERT/UPDATE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容易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查询时只有涉及到的列会被读取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投影</a:t>
                      </a:r>
                      <a:r>
                        <a:rPr lang="en-US" altLang="zh-CN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(</a:t>
                      </a:r>
                      <a:r>
                        <a:rPr 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projection)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很高效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任何列都能作为索引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</a:tr>
              <a:tr h="93872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b="1" dirty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缺点</a:t>
                      </a:r>
                      <a:endParaRPr lang="zh-CN" altLang="en-US" sz="2000" b="0" dirty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选择</a:t>
                      </a:r>
                      <a:r>
                        <a:rPr lang="en-US" altLang="zh-CN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(Selection)</a:t>
                      </a:r>
                      <a:r>
                        <a:rPr lang="zh-CN" altLang="en-US" sz="2000" b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时即使只涉及某几列，所有数据也都会被读取</a:t>
                      </a:r>
                      <a:endParaRPr lang="zh-CN" altLang="en-US" sz="2000" b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</a:t>
                      </a:r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选择完成时，被选择的列要重新组装</a:t>
                      </a:r>
                      <a:endParaRPr lang="zh-CN" altLang="en-US" sz="2000" b="0" dirty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  <a:p>
                      <a:pPr algn="l"/>
                      <a:r>
                        <a:rPr lang="en-US" altLang="zh-CN" sz="2000" b="0" dirty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Ø  INSERT/UPDATE</a:t>
                      </a:r>
                      <a:r>
                        <a:rPr lang="zh-CN" altLang="en-US" sz="2000" b="0" dirty="0">
                          <a:solidFill>
                            <a:srgbClr val="4F4F4F"/>
                          </a:solidFill>
                          <a:latin typeface="微软雅黑" panose="020B0503020204020204" pitchFamily="34" charset="-122"/>
                        </a:rPr>
                        <a:t>比较麻烦</a:t>
                      </a:r>
                      <a:endParaRPr lang="zh-CN" altLang="en-US" sz="2000" b="0" dirty="0">
                        <a:solidFill>
                          <a:srgbClr val="4F4F4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57239" marR="57239" marT="57239" marB="5723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200" y="6727825"/>
            <a:ext cx="52388" cy="936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5">
                <a:solidFill>
                  <a:srgbClr val="000000"/>
                </a:solidFill>
                <a:latin typeface="Times New Roman" panose="02020603050405020304"/>
                <a:ea typeface="+mn-ea"/>
              </a:rPr>
              <a:t>9</a:t>
            </a:r>
            <a:endParaRPr lang="zh-CN" altLang="en-US" sz="805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175" y="625475"/>
            <a:ext cx="8521700" cy="522033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en-US" altLang="zh-CN" sz="2605" b="1" dirty="0" err="1">
                <a:solidFill>
                  <a:srgbClr val="3333FF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2605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数据模型</a:t>
            </a:r>
            <a:endParaRPr lang="zh-CN" altLang="en-US" sz="2605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endParaRPr lang="zh-CN" altLang="en-US" sz="2605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endParaRPr lang="zh-CN" altLang="en-US" sz="2605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54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列簇（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column family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）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3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表中的每个列，都归属与某个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列簇。列簇是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表的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schema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的一部分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而列不是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，必须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1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在使用表之前定义。列名都以</a:t>
            </a:r>
            <a:r>
              <a:rPr lang="zh-CN" altLang="en-US" sz="159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列簇作为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前缀。例如</a:t>
            </a:r>
            <a:r>
              <a:rPr lang="en-US" altLang="zh-CN" sz="1595" i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courses:history</a:t>
            </a:r>
            <a:r>
              <a:rPr lang="en-US" altLang="zh-CN" sz="1595" i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 </a:t>
            </a:r>
            <a:r>
              <a:rPr lang="en-US" altLang="zh-CN" sz="1595" i="1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courses:math</a:t>
            </a:r>
            <a:r>
              <a:rPr lang="en-US" altLang="zh-CN" sz="1595" i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 </a:t>
            </a:r>
            <a:r>
              <a:rPr lang="zh-CN" altLang="en-US" sz="168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都属于</a:t>
            </a:r>
            <a:endParaRPr lang="zh-CN" altLang="en-US" sz="168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68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</a:t>
            </a:r>
            <a:r>
              <a:rPr lang="en-US" altLang="zh-CN" sz="1595" i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courses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这个</a:t>
            </a:r>
            <a:r>
              <a:rPr lang="zh-CN" altLang="en-US" sz="159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列簇。列簇中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可以动态添加新的列。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15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单元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3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en-US" altLang="zh-CN" sz="1595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中通过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row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和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columns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确定的为一个存贮单元称为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cell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。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14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时间戳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3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每个单元都保存着同一份数据的多个版本。版本通过时间戳来索引。时间戳的类型是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64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位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1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整型。时间戳可以由</a:t>
            </a:r>
            <a:r>
              <a:rPr lang="en-US" altLang="zh-CN" sz="1595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在数据写入时自动 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)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赋值，此时时间戳是精确到毫秒的当前系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统时间。时间戳也可以由客户显式赋值。如果应用程序要避免数据版本冲突，就必须自己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4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生成具有唯一性的时间戳。每个 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cell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中，不同版本的数据按照时间倒序排序</a:t>
            </a:r>
            <a:endParaRPr lang="zh-CN" altLang="en-US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1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sz="159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Row Key</a:t>
            </a: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70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en-US" altLang="zh-CN" sz="159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与其他</a:t>
            </a:r>
            <a:r>
              <a:rPr lang="en-US" altLang="zh-CN" sz="1405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nosql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数据库们一样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,row 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是用来检索记录的主键。访问</a:t>
            </a:r>
            <a:r>
              <a:rPr lang="en-US" altLang="zh-CN" sz="1405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 table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中的行，只有三种方式：</a:t>
            </a:r>
            <a:endParaRPr lang="zh-CN" altLang="en-US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68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	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•   1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, 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通过单个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row 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访问</a:t>
            </a:r>
            <a:endParaRPr lang="zh-CN" altLang="en-US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	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•   2, 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通过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row 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range</a:t>
            </a:r>
            <a:endParaRPr lang="en-US" altLang="zh-CN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	•   3, 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全表扫描</a:t>
            </a:r>
            <a:endParaRPr lang="zh-CN" altLang="en-US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Row 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行键 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(Row key)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可以是任意字符串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最大长度是 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64KB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，实际应用中长度一般为 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10-100bytes)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</a:t>
            </a:r>
            <a:endParaRPr lang="zh-CN" altLang="en-US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67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在</a:t>
            </a:r>
            <a:r>
              <a:rPr lang="en-US" altLang="zh-CN" sz="1405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内部，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row 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保存为字节数组。存储时，数据按照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Row 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的字典序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(byte order)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排序存储。</a:t>
            </a:r>
            <a:endParaRPr lang="zh-CN" altLang="en-US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  <a:tab pos="571500" algn="l"/>
                <a:tab pos="685800" algn="l"/>
              </a:tabLst>
              <a:defRPr/>
            </a:pP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设计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key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时，要充分利用排序存储这个特性，将经常一起读取的行存储放到一起。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(</a:t>
            </a:r>
            <a:r>
              <a:rPr lang="zh-CN" altLang="en-US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位置相关性</a:t>
            </a:r>
            <a:r>
              <a:rPr lang="en-US" altLang="zh-CN" sz="14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)</a:t>
            </a:r>
            <a:endParaRPr lang="zh-CN" altLang="en-US" sz="14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pic>
        <p:nvPicPr>
          <p:cNvPr id="1027" name="Picture 3" descr="C:\Users\Administrator\Desktop\传统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5070210" y="1268760"/>
            <a:ext cx="5070210" cy="2376264"/>
          </a:xfrm>
          <a:prstGeom prst="rect">
            <a:avLst/>
          </a:prstGeom>
          <a:noFill/>
        </p:spPr>
      </p:pic>
      <p:pic>
        <p:nvPicPr>
          <p:cNvPr id="1028" name="Picture 4" descr="C:\Users\Administrator\Desktop\hbas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077072" y="3861048"/>
            <a:ext cx="5077072" cy="23531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9388" y="3784600"/>
          <a:ext cx="8202613" cy="27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32"/>
                <a:gridCol w="6426581"/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ts val="2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Row key</a:t>
                      </a:r>
                      <a:endParaRPr lang="zh-CN" altLang="en-US" sz="2005" b="1" i="0" dirty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5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Value (CF, Column, Version, Cell)</a:t>
                      </a:r>
                      <a:endParaRPr lang="zh-CN" altLang="en-US" sz="2005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005967">
                <a:tc>
                  <a:txBody>
                    <a:bodyPr/>
                    <a:lstStyle/>
                    <a:p>
                      <a:pPr>
                        <a:lnSpc>
                          <a:spcPts val="2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5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01234</a:t>
                      </a:r>
                      <a:endParaRPr lang="zh-CN" altLang="en-US" sz="2005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info: {‘</a:t>
                      </a:r>
                      <a:r>
                        <a:rPr lang="en-US" altLang="zh-CN" sz="2005" b="1" i="0" dirty="0" err="1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lastName</a:t>
                      </a: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’: ‘Smith’,</a:t>
                      </a:r>
                      <a:endParaRPr lang="en-US" altLang="zh-CN" sz="2005" b="1" i="0" dirty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	‘</a:t>
                      </a:r>
                      <a:r>
                        <a:rPr lang="en-US" altLang="zh-CN" sz="2005" b="1" i="0" dirty="0" err="1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firstName</a:t>
                      </a: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’: ‘John’}</a:t>
                      </a:r>
                      <a:endParaRPr lang="en-US" altLang="zh-CN" sz="2005" b="1" i="0" dirty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acct</a:t>
                      </a:r>
                      <a:r>
                        <a:rPr lang="en-US" altLang="zh-CN" sz="2005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: {‘common’: </a:t>
                      </a: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‘abcd1234’}</a:t>
                      </a:r>
                      <a:endParaRPr lang="zh-CN" altLang="en-US" sz="2005" b="1" i="0" dirty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1310830">
                <a:tc>
                  <a:txBody>
                    <a:bodyPr/>
                    <a:lstStyle/>
                    <a:p>
                      <a:pPr>
                        <a:lnSpc>
                          <a:spcPts val="2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5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01235</a:t>
                      </a:r>
                      <a:endParaRPr lang="zh-CN" altLang="en-US" sz="2005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2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  <a:tab pos="7620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info: {‘</a:t>
                      </a:r>
                      <a:r>
                        <a:rPr lang="en-US" altLang="zh-CN" sz="2005" b="1" i="0" dirty="0" err="1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lastName</a:t>
                      </a: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’: ‘Johnson’,</a:t>
                      </a:r>
                      <a:endParaRPr lang="en-US" altLang="zh-CN" sz="2005" b="1" i="0" dirty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  <a:tab pos="7620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	‘</a:t>
                      </a:r>
                      <a:r>
                        <a:rPr lang="en-US" altLang="zh-CN" sz="2005" b="1" i="0" dirty="0" err="1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firstName</a:t>
                      </a: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’: ‘Michael’}</a:t>
                      </a:r>
                      <a:endParaRPr lang="en-US" altLang="zh-CN" sz="2005" b="1" i="0" dirty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  <a:tab pos="7620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acct: {‘checking’: ‘wxyz1234’@ts=2012,</a:t>
                      </a:r>
                      <a:endParaRPr lang="en-US" altLang="zh-CN" sz="2005" b="1" i="0" dirty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  <a:tab pos="762000" algn="l"/>
                        </a:tabLst>
                        <a:defRPr/>
                      </a:pPr>
                      <a:r>
                        <a:rPr lang="en-US" altLang="zh-CN" sz="2005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		‘checking’: ‘aabb1234’@ts=2011}</a:t>
                      </a:r>
                      <a:endParaRPr lang="zh-CN" altLang="en-US" sz="2005" b="1" i="0" dirty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388" y="1262063"/>
          <a:ext cx="8216963" cy="201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771"/>
                <a:gridCol w="1294701"/>
                <a:gridCol w="1223518"/>
                <a:gridCol w="1561338"/>
                <a:gridCol w="1512443"/>
                <a:gridCol w="1536192"/>
              </a:tblGrid>
              <a:tr h="914273"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SSN –</a:t>
                      </a:r>
                      <a:endParaRPr lang="en-US" altLang="zh-CN" sz="1800" b="1" i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primary</a:t>
                      </a:r>
                      <a:endParaRPr lang="en-US" altLang="zh-CN" sz="1800" b="1" i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key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Last Name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First</a:t>
                      </a:r>
                      <a:endParaRPr lang="en-US" altLang="zh-CN" sz="1800" b="1" i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Name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Account</a:t>
                      </a:r>
                      <a:endParaRPr lang="en-US" altLang="zh-CN" sz="1800" b="1" i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Number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Type of</a:t>
                      </a:r>
                      <a:endParaRPr lang="en-US" altLang="zh-CN" sz="1800" b="1" i="0" smtClean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  <a:p>
                      <a:pPr>
                        <a:lnSpc>
                          <a:spcPts val="21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Account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Timestamp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01234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Smith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John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abcd1234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common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20120118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5633"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01235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Johnson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Michael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wxyz1234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Checking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20120118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01235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Johnson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Michael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aabb1234</a:t>
                      </a:r>
                      <a:endParaRPr lang="zh-CN" altLang="en-US" sz="1800" b="1" i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Checking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800" b="1" i="0" dirty="0" smtClean="0">
                          <a:solidFill>
                            <a:srgbClr val="000000"/>
                          </a:solidFill>
                          <a:latin typeface="Trebuchet MS" panose="020B0603020202020204"/>
                        </a:rPr>
                        <a:t>20111123</a:t>
                      </a:r>
                      <a:endParaRPr lang="zh-CN" altLang="en-US" sz="1800" b="1" i="0" dirty="0">
                        <a:solidFill>
                          <a:srgbClr val="000000"/>
                        </a:solidFill>
                        <a:latin typeface="Trebuchet MS" panose="020B0603020202020204"/>
                      </a:endParaRPr>
                    </a:p>
                  </a:txBody>
                  <a:tcPr marL="0" marR="0" marT="0" marB="0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7175" y="501650"/>
            <a:ext cx="4641850" cy="325945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ts val="290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605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逻辑视图：</a:t>
            </a:r>
            <a:r>
              <a:rPr lang="en-US" altLang="zh-CN" sz="2605" b="1" dirty="0" err="1">
                <a:solidFill>
                  <a:srgbClr val="3333FF"/>
                </a:solidFill>
                <a:latin typeface="Times New Roman" panose="02020603050405020304"/>
                <a:ea typeface="+mn-ea"/>
              </a:rPr>
              <a:t>Hbase</a:t>
            </a:r>
            <a:r>
              <a:rPr lang="en-US" altLang="zh-CN" sz="2605" b="1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 </a:t>
            </a:r>
            <a:r>
              <a:rPr lang="en-US" altLang="zh-CN" sz="2605" b="1" dirty="0" err="1">
                <a:solidFill>
                  <a:srgbClr val="3333FF"/>
                </a:solidFill>
                <a:latin typeface="Times New Roman" panose="02020603050405020304"/>
                <a:ea typeface="+mn-ea"/>
              </a:rPr>
              <a:t>vs</a:t>
            </a:r>
            <a:r>
              <a:rPr lang="en-US" altLang="zh-CN" sz="2605" b="1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 RMDBS …</a:t>
            </a:r>
            <a:endParaRPr lang="en-US" altLang="zh-CN" sz="2605" b="1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6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1" dirty="0">
                <a:solidFill>
                  <a:srgbClr val="000000"/>
                </a:solidFill>
                <a:latin typeface="Trebuchet MS" panose="020B0603020202020204"/>
                <a:ea typeface="+mn-ea"/>
              </a:rPr>
              <a:t>RDBMS table</a:t>
            </a: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95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  <a:p>
            <a:pPr fontAlgn="auto">
              <a:lnSpc>
                <a:spcPts val="18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err="1">
                <a:solidFill>
                  <a:srgbClr val="000000"/>
                </a:solidFill>
                <a:latin typeface="Trebuchet MS" panose="020B0603020202020204"/>
                <a:ea typeface="+mn-ea"/>
              </a:rPr>
              <a:t>Hbase</a:t>
            </a:r>
            <a:r>
              <a:rPr lang="en-US" altLang="zh-CN" sz="1600" b="1" dirty="0">
                <a:solidFill>
                  <a:srgbClr val="000000"/>
                </a:solidFill>
                <a:latin typeface="Trebuchet MS" panose="020B0603020202020204"/>
                <a:ea typeface="+mn-ea"/>
              </a:rPr>
              <a:t> table</a:t>
            </a:r>
            <a:endParaRPr lang="zh-CN" altLang="en-US" sz="1600" b="1" dirty="0">
              <a:solidFill>
                <a:srgbClr val="000000"/>
              </a:solidFill>
              <a:latin typeface="Trebuchet MS" panose="020B0603020202020204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 descr="ws_23C1.tmp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图片 2" descr="ws_23E1.tmp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231900"/>
            <a:ext cx="32385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图片 3" descr="ws_23F2.tmp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8900" y="1244600"/>
            <a:ext cx="15113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4" descr="ws_2402.tmp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4000" y="2222500"/>
            <a:ext cx="15113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图片 5" descr="ws_2413.tmp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2800" y="2209800"/>
            <a:ext cx="15113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3" name="图片 6" descr="ws_2424.tmp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" y="3086100"/>
            <a:ext cx="151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图片 7" descr="ws_2434.tmp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1500" y="3784600"/>
            <a:ext cx="1511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图片 8" descr="ws_2445.tmp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76600" y="3048000"/>
            <a:ext cx="31877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 rot="5400000">
            <a:off x="1247775" y="4343400"/>
            <a:ext cx="512763" cy="5762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445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995" b="1">
                <a:solidFill>
                  <a:srgbClr val="000000"/>
                </a:solidFill>
                <a:latin typeface="Times New Roman" panose="02020603050405020304"/>
                <a:ea typeface="+mn-ea"/>
              </a:rPr>
              <a:t>…</a:t>
            </a:r>
            <a:endParaRPr lang="zh-CN" altLang="en-US" sz="3995" b="1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175" y="625475"/>
            <a:ext cx="1676400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605" b="1">
                <a:solidFill>
                  <a:srgbClr val="3333FF"/>
                </a:solidFill>
                <a:latin typeface="Times New Roman" panose="02020603050405020304"/>
                <a:ea typeface="+mn-ea"/>
              </a:rPr>
              <a:t>HBase </a:t>
            </a:r>
            <a:r>
              <a:rPr lang="zh-CN" altLang="en-US" sz="2605">
                <a:solidFill>
                  <a:srgbClr val="3333FF"/>
                </a:solidFill>
                <a:latin typeface="Times New Roman" panose="02020603050405020304"/>
                <a:ea typeface="+mn-ea"/>
              </a:rPr>
              <a:t>架构</a:t>
            </a:r>
            <a:endParaRPr lang="zh-CN" altLang="en-US" sz="2605">
              <a:solidFill>
                <a:srgbClr val="3333FF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14350" name="TextBox 13"/>
          <p:cNvSpPr txBox="1">
            <a:spLocks noChangeArrowheads="1"/>
          </p:cNvSpPr>
          <p:nvPr/>
        </p:nvSpPr>
        <p:spPr bwMode="auto">
          <a:xfrm>
            <a:off x="2703513" y="1349375"/>
            <a:ext cx="6651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65"/>
              </a:lnSpc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Master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50"/>
              </a:lnSpc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Server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4175" y="1362075"/>
            <a:ext cx="858838" cy="4603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665"/>
              </a:lnSpc>
              <a:spcBef>
                <a:spcPts val="0"/>
              </a:spcBef>
              <a:spcAft>
                <a:spcPts val="0"/>
              </a:spcAft>
              <a:tabLst>
                <a:tab pos="101600" algn="l"/>
              </a:tabLst>
              <a:defRPr/>
            </a:pPr>
            <a:r>
              <a:rPr lang="en-US" altLang="zh-CN">
                <a:latin typeface="+mn-lt"/>
                <a:ea typeface="+mn-ea"/>
              </a:rPr>
              <a:t>	</a:t>
            </a:r>
            <a:r>
              <a:rPr lang="en-US" altLang="zh-CN" sz="1800">
                <a:solidFill>
                  <a:srgbClr val="FFFFFF"/>
                </a:solidFill>
                <a:latin typeface="Times New Roman" panose="02020603050405020304"/>
                <a:ea typeface="+mn-ea"/>
              </a:rPr>
              <a:t>Master</a:t>
            </a:r>
            <a:endParaRPr lang="en-US" altLang="zh-CN" sz="1800">
              <a:solidFill>
                <a:srgbClr val="FFFF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tabLst>
                <a:tab pos="101600" algn="l"/>
              </a:tabLst>
              <a:defRPr/>
            </a:pPr>
            <a:r>
              <a:rPr lang="en-US" altLang="zh-CN">
                <a:solidFill>
                  <a:srgbClr val="FFFFFF"/>
                </a:solidFill>
                <a:latin typeface="Times New Roman" panose="02020603050405020304"/>
                <a:ea typeface="+mn-ea"/>
              </a:rPr>
              <a:t>(Backup)</a:t>
            </a:r>
            <a:endParaRPr lang="zh-CN" altLang="en-US">
              <a:solidFill>
                <a:srgbClr val="FFFFFF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14352" name="TextBox 15"/>
          <p:cNvSpPr txBox="1">
            <a:spLocks noChangeArrowheads="1"/>
          </p:cNvSpPr>
          <p:nvPr/>
        </p:nvSpPr>
        <p:spPr bwMode="auto">
          <a:xfrm>
            <a:off x="6292850" y="2328863"/>
            <a:ext cx="6667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65"/>
              </a:lnSpc>
              <a:tabLst>
                <a:tab pos="25400" algn="l"/>
              </a:tabLs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Region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50"/>
              </a:lnSpc>
              <a:tabLst>
                <a:tab pos="25400" algn="l"/>
              </a:tabLs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	Server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3" name="TextBox 16"/>
          <p:cNvSpPr txBox="1">
            <a:spLocks noChangeArrowheads="1"/>
          </p:cNvSpPr>
          <p:nvPr/>
        </p:nvSpPr>
        <p:spPr bwMode="auto">
          <a:xfrm>
            <a:off x="2660650" y="2328863"/>
            <a:ext cx="6667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65"/>
              </a:lnSpc>
              <a:tabLst>
                <a:tab pos="25400" algn="l"/>
              </a:tabLs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Region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50"/>
              </a:lnSpc>
              <a:tabLst>
                <a:tab pos="25400" algn="l"/>
              </a:tabLs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	Server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54" name="TextBox 17"/>
          <p:cNvSpPr txBox="1">
            <a:spLocks noChangeArrowheads="1"/>
          </p:cNvSpPr>
          <p:nvPr/>
        </p:nvSpPr>
        <p:spPr bwMode="auto">
          <a:xfrm>
            <a:off x="4452938" y="2338388"/>
            <a:ext cx="6667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65"/>
              </a:lnSpc>
              <a:tabLst>
                <a:tab pos="25400" algn="l"/>
              </a:tabLs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Region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>
              <a:lnSpc>
                <a:spcPts val="1950"/>
              </a:lnSpc>
              <a:tabLst>
                <a:tab pos="25400" algn="l"/>
              </a:tabLst>
            </a:pPr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</a:rPr>
              <a:t>	Server</a:t>
            </a: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59688" y="2282825"/>
            <a:ext cx="385762" cy="47625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369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995" b="1">
                <a:solidFill>
                  <a:srgbClr val="000000"/>
                </a:solidFill>
                <a:latin typeface="Times New Roman" panose="02020603050405020304"/>
                <a:ea typeface="+mn-ea"/>
              </a:rPr>
              <a:t>...</a:t>
            </a:r>
            <a:endParaRPr lang="zh-CN" altLang="en-US" sz="3995" b="1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14356" name="TextBox 19"/>
          <p:cNvSpPr txBox="1">
            <a:spLocks noChangeArrowheads="1"/>
          </p:cNvSpPr>
          <p:nvPr/>
        </p:nvSpPr>
        <p:spPr bwMode="auto">
          <a:xfrm>
            <a:off x="7562850" y="1627188"/>
            <a:ext cx="1154113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>
                <a:solidFill>
                  <a:srgbClr val="FF0000"/>
                </a:solidFill>
                <a:latin typeface="MS PGothic" panose="020B0600070205080204" pitchFamily="34" charset="-128"/>
              </a:rPr>
              <a:t>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动扩</a:t>
            </a:r>
            <a:r>
              <a:rPr lang="zh-CN" altLang="en-US">
                <a:solidFill>
                  <a:srgbClr val="FF0000"/>
                </a:solidFill>
                <a:latin typeface="MS PGothic" panose="020B0600070205080204" pitchFamily="34" charset="-128"/>
              </a:rPr>
              <a:t>展！</a:t>
            </a:r>
            <a:endParaRPr lang="zh-CN" altLang="en-US">
              <a:solidFill>
                <a:srgbClr val="FF0000"/>
              </a:solidFill>
              <a:latin typeface="MS PGothic" panose="020B0600070205080204" pitchFamily="34" charset="-128"/>
            </a:endParaRPr>
          </a:p>
        </p:txBody>
      </p:sp>
      <p:sp>
        <p:nvSpPr>
          <p:cNvPr id="14357" name="TextBox 20"/>
          <p:cNvSpPr txBox="1">
            <a:spLocks noChangeArrowheads="1"/>
          </p:cNvSpPr>
          <p:nvPr/>
        </p:nvSpPr>
        <p:spPr bwMode="auto">
          <a:xfrm>
            <a:off x="4621213" y="4084638"/>
            <a:ext cx="615950" cy="219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ts val="1665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HDFS</a:t>
            </a:r>
            <a:endParaRPr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088" y="1512888"/>
            <a:ext cx="538162" cy="16668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5" b="1">
                <a:solidFill>
                  <a:srgbClr val="000000"/>
                </a:solidFill>
                <a:latin typeface="Times New Roman" panose="02020603050405020304"/>
                <a:ea typeface="+mn-ea"/>
              </a:rPr>
              <a:t>Clients</a:t>
            </a:r>
            <a:endParaRPr lang="zh-CN" altLang="en-US" sz="1405" b="1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3288" y="2503488"/>
            <a:ext cx="773112" cy="35877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Zookeeper</a:t>
            </a: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tabLst>
                <a:tab pos="1397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	Leader</a:t>
            </a:r>
            <a:endParaRPr lang="zh-CN" altLang="en-US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350" y="3894138"/>
            <a:ext cx="1846263" cy="2371725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r>
              <a:rPr lang="en-US" altLang="zh-CN">
                <a:latin typeface="+mn-lt"/>
                <a:ea typeface="+mn-ea"/>
              </a:rPr>
              <a:t>			</a:t>
            </a: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Zookeeper</a:t>
            </a: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				Follower</a:t>
            </a: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2055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+mn-ea"/>
              </a:rPr>
              <a:t>Zookeeper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/>
                <a:ea typeface="+mn-ea"/>
              </a:rPr>
              <a:t>为</a:t>
            </a:r>
            <a:endParaRPr lang="zh-CN" altLang="en-US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>
                <a:solidFill>
                  <a:srgbClr val="000000"/>
                </a:solidFill>
                <a:latin typeface="MS PGothic" panose="020B0600070205080204" pitchFamily="34" charset="-128"/>
                <a:ea typeface="+mn-ea"/>
              </a:rPr>
              <a:t>提供了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/>
                <a:ea typeface="+mn-ea"/>
              </a:rPr>
              <a:t>资</a:t>
            </a:r>
            <a:r>
              <a:rPr lang="zh-CN" altLang="en-US">
                <a:solidFill>
                  <a:srgbClr val="000000"/>
                </a:solidFill>
                <a:latin typeface="MS PGothic" panose="020B0600070205080204" pitchFamily="34" charset="-128"/>
                <a:ea typeface="+mn-ea"/>
              </a:rPr>
              <a:t>源</a:t>
            </a:r>
            <a:endParaRPr lang="zh-CN" altLang="en-US">
              <a:solidFill>
                <a:srgbClr val="000000"/>
              </a:solidFill>
              <a:latin typeface="MS PGothic" panose="020B0600070205080204" pitchFamily="34" charset="-128"/>
              <a:ea typeface="+mn-ea"/>
            </a:endParaRPr>
          </a:p>
          <a:p>
            <a:pPr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Times New Roman" panose="02020603050405020304"/>
                <a:ea typeface="+mn-ea"/>
              </a:rPr>
              <a:t>协调</a:t>
            </a:r>
            <a:r>
              <a:rPr lang="zh-CN" altLang="en-US">
                <a:solidFill>
                  <a:srgbClr val="000000"/>
                </a:solidFill>
                <a:latin typeface="MS PGothic" panose="020B0600070205080204" pitchFamily="34" charset="-128"/>
                <a:ea typeface="+mn-ea"/>
              </a:rPr>
              <a:t>服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/>
                <a:ea typeface="+mn-ea"/>
              </a:rPr>
              <a:t>务</a:t>
            </a:r>
            <a:r>
              <a:rPr lang="zh-CN" altLang="en-US">
                <a:solidFill>
                  <a:srgbClr val="000000"/>
                </a:solidFill>
                <a:latin typeface="MS PGothic" panose="020B0600070205080204" pitchFamily="34" charset="-128"/>
                <a:ea typeface="+mn-ea"/>
              </a:rPr>
              <a:t>和高可用</a:t>
            </a:r>
            <a:endParaRPr lang="zh-CN" altLang="en-US">
              <a:solidFill>
                <a:srgbClr val="000000"/>
              </a:solidFill>
              <a:latin typeface="MS PGothic" panose="020B0600070205080204" pitchFamily="34" charset="-128"/>
              <a:ea typeface="+mn-ea"/>
            </a:endParaRPr>
          </a:p>
          <a:p>
            <a:pPr fontAlgn="auto">
              <a:lnSpc>
                <a:spcPts val="1850"/>
              </a:lnSpc>
              <a:spcBef>
                <a:spcPts val="0"/>
              </a:spcBef>
              <a:spcAft>
                <a:spcPts val="0"/>
              </a:spcAft>
              <a:tabLst>
                <a:tab pos="190500" algn="l"/>
                <a:tab pos="342900" algn="l"/>
                <a:tab pos="508000" algn="l"/>
                <a:tab pos="596900" algn="l"/>
              </a:tabLst>
              <a:defRPr/>
            </a:pPr>
            <a:r>
              <a:rPr lang="zh-CN" altLang="en-US">
                <a:solidFill>
                  <a:srgbClr val="000000"/>
                </a:solidFill>
                <a:latin typeface="MS PGothic" panose="020B0600070205080204" pitchFamily="34" charset="-128"/>
                <a:ea typeface="+mn-ea"/>
              </a:rPr>
              <a:t>		性解决方案</a:t>
            </a:r>
            <a:endParaRPr lang="zh-CN" altLang="en-US">
              <a:solidFill>
                <a:srgbClr val="000000"/>
              </a:solidFill>
              <a:latin typeface="MS PGothic" panose="020B0600070205080204" pitchFamily="34" charset="-128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03288" y="3198813"/>
            <a:ext cx="7756525" cy="563562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tabLst>
                <a:tab pos="88900" algn="l"/>
                <a:tab pos="59944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Zookeeper</a:t>
            </a: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510"/>
              </a:lnSpc>
              <a:spcBef>
                <a:spcPts val="0"/>
              </a:spcBef>
              <a:spcAft>
                <a:spcPts val="0"/>
              </a:spcAft>
              <a:tabLst>
                <a:tab pos="88900" algn="l"/>
                <a:tab pos="59944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	Follower</a:t>
            </a:r>
            <a:endParaRPr lang="en-US" altLang="zh-CN" sz="1405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tabLst>
                <a:tab pos="88900" algn="l"/>
                <a:tab pos="5994400" algn="l"/>
              </a:tabLst>
              <a:defRPr/>
            </a:pPr>
            <a:r>
              <a:rPr lang="en-US" altLang="zh-CN" sz="1405">
                <a:solidFill>
                  <a:srgbClr val="000000"/>
                </a:solidFill>
                <a:latin typeface="Times New Roman" panose="02020603050405020304"/>
                <a:ea typeface="+mn-ea"/>
              </a:rPr>
              <a:t>		</a:t>
            </a:r>
            <a:r>
              <a:rPr lang="en-US" altLang="zh-CN" sz="1595" b="1">
                <a:solidFill>
                  <a:srgbClr val="000000"/>
                </a:solidFill>
                <a:latin typeface="Times New Roman" panose="02020603050405020304"/>
                <a:ea typeface="+mn-ea"/>
              </a:rPr>
              <a:t>Network Attached</a:t>
            </a:r>
            <a:endParaRPr lang="zh-CN" altLang="en-US" sz="1595" b="1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9263" y="3805238"/>
            <a:ext cx="1747273" cy="3042371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1475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r>
              <a:rPr lang="en-US" altLang="zh-CN" dirty="0">
                <a:latin typeface="+mn-lt"/>
                <a:ea typeface="+mn-ea"/>
              </a:rPr>
              <a:t>	</a:t>
            </a:r>
            <a:r>
              <a:rPr lang="en-US" altLang="zh-CN" sz="159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Cluster</a:t>
            </a: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r>
              <a:rPr lang="en-US" altLang="zh-CN" sz="159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of</a:t>
            </a: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92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r>
              <a:rPr lang="en-US" altLang="zh-CN" sz="159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Commodity Servers</a:t>
            </a: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endParaRPr lang="en-US" altLang="zh-CN" sz="1595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440"/>
              </a:lnSpc>
              <a:spcBef>
                <a:spcPts val="0"/>
              </a:spcBef>
              <a:spcAft>
                <a:spcPts val="0"/>
              </a:spcAft>
              <a:tabLst>
                <a:tab pos="609600" algn="l"/>
                <a:tab pos="863600" algn="l"/>
                <a:tab pos="990600" algn="l"/>
              </a:tabLst>
              <a:defRPr/>
            </a:pPr>
            <a:r>
              <a:rPr lang="en-US" altLang="zh-CN" sz="1595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		</a:t>
            </a:r>
            <a:endParaRPr lang="zh-CN" altLang="en-US" sz="8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0" t="0" r="0" b="0"/>
            <a:pathLst>
              <a:path w="9144001" h="6858001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61938" y="488950"/>
            <a:ext cx="8613775" cy="0"/>
          </a:xfrm>
          <a:custGeom>
            <a:avLst/>
            <a:gdLst/>
            <a:ahLst/>
            <a:cxnLst/>
            <a:rect l="0" t="0" r="0" b="0"/>
            <a:pathLst>
              <a:path w="8613840" h="1">
                <a:moveTo>
                  <a:pt x="0" y="0"/>
                </a:moveTo>
                <a:lnTo>
                  <a:pt x="861383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61938" y="6654800"/>
            <a:ext cx="8607425" cy="0"/>
          </a:xfrm>
          <a:custGeom>
            <a:avLst/>
            <a:gdLst/>
            <a:ahLst/>
            <a:cxnLst/>
            <a:rect l="0" t="0" r="0" b="0"/>
            <a:pathLst>
              <a:path w="8607490" h="1">
                <a:moveTo>
                  <a:pt x="0" y="0"/>
                </a:moveTo>
                <a:lnTo>
                  <a:pt x="8607489" y="0"/>
                </a:lnTo>
              </a:path>
            </a:pathLst>
          </a:cu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3050" y="6727825"/>
            <a:ext cx="106363" cy="936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74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14</a:t>
            </a:r>
            <a:endParaRPr lang="zh-CN" altLang="en-US" sz="80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175" y="625475"/>
            <a:ext cx="7962116" cy="5043047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fontAlgn="auto">
              <a:lnSpc>
                <a:spcPts val="2775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sz="2605" b="1" dirty="0" err="1">
                <a:solidFill>
                  <a:srgbClr val="3333FF"/>
                </a:solidFill>
                <a:latin typeface="Times New Roman" panose="02020603050405020304"/>
                <a:ea typeface="+mn-ea"/>
              </a:rPr>
              <a:t>HBase</a:t>
            </a:r>
            <a:r>
              <a:rPr lang="en-US" altLang="zh-CN" sz="2605" b="1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 </a:t>
            </a:r>
            <a:r>
              <a:rPr lang="zh-CN" altLang="en-US" sz="2605" dirty="0">
                <a:solidFill>
                  <a:srgbClr val="3333FF"/>
                </a:solidFill>
                <a:latin typeface="Times New Roman" panose="02020603050405020304"/>
                <a:ea typeface="+mn-ea"/>
              </a:rPr>
              <a:t>组件</a:t>
            </a:r>
            <a:endParaRPr lang="zh-CN" altLang="en-US" sz="2605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  <a:defRPr/>
            </a:pPr>
            <a:endParaRPr lang="zh-CN" altLang="en-US" sz="2605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342900" algn="l"/>
              </a:tabLst>
              <a:defRPr/>
            </a:pPr>
            <a:endParaRPr lang="zh-CN" altLang="en-US" sz="2605" dirty="0">
              <a:solidFill>
                <a:srgbClr val="3333FF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表中</a:t>
            </a:r>
            <a:r>
              <a:rPr lang="zh-CN" altLang="en-US" sz="159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一部分数据组成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的子集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当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内的数据过多时能够自动分裂，过少时会合并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 Server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维护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Master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分配给它的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，处理对这些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IO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请求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负责切分在运行过程中变得过大的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endParaRPr lang="en-US" altLang="zh-CN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dirty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Master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为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 server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分配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endParaRPr lang="en-US" altLang="zh-CN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负责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 server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的负载均衡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发现失效的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 server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并重新分配其上的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en-US" altLang="zh-CN" sz="1595" dirty="0" smtClean="0">
                <a:solidFill>
                  <a:srgbClr val="000000"/>
                </a:solidFill>
                <a:latin typeface="Times New Roman" panose="02020603050405020304"/>
                <a:ea typeface="+mn-ea"/>
              </a:rPr>
              <a:t>HDFS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上的垃圾文件回收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dirty="0" smtClean="0">
                <a:solidFill>
                  <a:srgbClr val="000000"/>
                </a:solidFill>
                <a:latin typeface="Wingdings" panose="05000000000000000000"/>
                <a:ea typeface="+mn-ea"/>
              </a:rPr>
              <a:t>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Zookeeper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保证任何时候，集群中只有一个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master</a:t>
            </a:r>
            <a:endParaRPr lang="en-US" altLang="zh-CN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存贮所有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的寻址入口。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实时监控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 Server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的状态，将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 server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的上线和下线信息实时通知给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Master</a:t>
            </a:r>
            <a:endParaRPr lang="en-US" altLang="zh-CN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存储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/>
                <a:ea typeface="+mn-ea"/>
              </a:rPr>
              <a:t>Hbase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schema,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包括有哪些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table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，每个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table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有哪些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column family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  <a:p>
            <a:pPr fontAlgn="auto">
              <a:spcAft>
                <a:spcPts val="0"/>
              </a:spcAft>
              <a:tabLst>
                <a:tab pos="342900" algn="l"/>
              </a:tabLst>
              <a:defRPr/>
            </a:pP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	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–  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处理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Region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和</a:t>
            </a:r>
            <a:r>
              <a:rPr lang="en-US" altLang="zh-CN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Master</a:t>
            </a:r>
            <a:r>
              <a:rPr lang="zh-CN" altLang="en-US" sz="1595" dirty="0">
                <a:solidFill>
                  <a:srgbClr val="000000"/>
                </a:solidFill>
                <a:latin typeface="Times New Roman" panose="02020603050405020304"/>
                <a:ea typeface="+mn-ea"/>
              </a:rPr>
              <a:t>的失效</a:t>
            </a:r>
            <a:endParaRPr lang="zh-CN" altLang="en-US" sz="1595" dirty="0">
              <a:solidFill>
                <a:srgbClr val="000000"/>
              </a:solidFill>
              <a:latin typeface="Times New Roman" panose="02020603050405020304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ags/tag3.xml><?xml version="1.0" encoding="utf-8"?>
<p:tagLst xmlns:p="http://schemas.openxmlformats.org/presentationml/2006/main">
  <p:tag name="KSO_WM_UNIT_TABLE_BEAUTIFY" val="smartTable{1ff6422c-603a-49c1-a85a-b7e1cf399f23}"/>
</p:tagLst>
</file>

<file path=ppt/tags/tag4.xml><?xml version="1.0" encoding="utf-8"?>
<p:tagLst xmlns:p="http://schemas.openxmlformats.org/presentationml/2006/main">
  <p:tag name="KSO_WM_UNIT_TABLE_BEAUTIFY" val="smartTable{d86d402a-cf28-4830-ae5d-d0244a3008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WPS 演示</Application>
  <PresentationFormat>全屏显示(4:3)</PresentationFormat>
  <Paragraphs>333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黑体</vt:lpstr>
      <vt:lpstr>Times New Roman</vt:lpstr>
      <vt:lpstr>Wingdings</vt:lpstr>
      <vt:lpstr>微软雅黑</vt:lpstr>
      <vt:lpstr>Trebuchet MS</vt:lpstr>
      <vt:lpstr>Times New Roman</vt:lpstr>
      <vt:lpstr>MS PGothic</vt:lpstr>
      <vt:lpstr>Arial Unicode MS</vt:lpstr>
      <vt:lpstr>Calibri</vt:lpstr>
      <vt:lpstr>Office 主题</vt:lpstr>
      <vt:lpstr> 第五部分 分布式数据库HBase：2-Hbase原理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HBase与RDBMS对比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158</cp:revision>
  <dcterms:created xsi:type="dcterms:W3CDTF">2009-09-29T02:37:00Z</dcterms:created>
  <dcterms:modified xsi:type="dcterms:W3CDTF">2022-05-03T02:51:13Z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