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91" r:id="rId2"/>
    <p:sldId id="257" r:id="rId3"/>
    <p:sldId id="293" r:id="rId4"/>
    <p:sldId id="295" r:id="rId5"/>
    <p:sldId id="280" r:id="rId6"/>
    <p:sldId id="281" r:id="rId7"/>
    <p:sldId id="296" r:id="rId8"/>
    <p:sldId id="286" r:id="rId9"/>
    <p:sldId id="287" r:id="rId10"/>
    <p:sldId id="297" r:id="rId11"/>
    <p:sldId id="298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Segoe UI" panose="020B0502040204020203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5AB459-0972-4A38-8925-06A2119094DA}" v="93" dt="2023-09-06T16:11:33.154"/>
    <p1510:client id="{C72E986B-11EA-41BE-A1D6-211FCE2F1C95}" v="163" dt="2023-09-05T12:36:23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755" autoAdjust="0"/>
  </p:normalViewPr>
  <p:slideViewPr>
    <p:cSldViewPr snapToGrid="0">
      <p:cViewPr varScale="1">
        <p:scale>
          <a:sx n="58" d="100"/>
          <a:sy n="58" d="100"/>
        </p:scale>
        <p:origin x="9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90" name="Google Shape;9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Mention the results of the excel  analysis and add the corresponding visualisations to the space provided above. Use copies of the above slide if necessary.</a:t>
            </a:r>
            <a:endParaRPr dirty="0"/>
          </a:p>
        </p:txBody>
      </p:sp>
      <p:sp>
        <p:nvSpPr>
          <p:cNvPr id="97" name="Google Shape;9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6960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Mention the results of the excel  analysis and add the corresponding visualisations to the space provided above. Use copies of the above slide if necessary.</a:t>
            </a:r>
            <a:endParaRPr dirty="0"/>
          </a:p>
        </p:txBody>
      </p:sp>
      <p:sp>
        <p:nvSpPr>
          <p:cNvPr id="97" name="Google Shape;9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0480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IN" dirty="0"/>
          </a:p>
        </p:txBody>
      </p:sp>
      <p:sp>
        <p:nvSpPr>
          <p:cNvPr id="97" name="Google Shape;9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4628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Mention the results of the excel  analysis and add the corresponding visualisations to the space provided above. Use copies of the above slide if necessary.</a:t>
            </a:r>
            <a:endParaRPr dirty="0"/>
          </a:p>
        </p:txBody>
      </p:sp>
      <p:sp>
        <p:nvSpPr>
          <p:cNvPr id="97" name="Google Shape;9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4628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Mention the results of the excel  analysis and add the corresponding visualisations to the space provided above. Use copies of the above slide if necessary.</a:t>
            </a:r>
            <a:endParaRPr dirty="0"/>
          </a:p>
        </p:txBody>
      </p:sp>
      <p:sp>
        <p:nvSpPr>
          <p:cNvPr id="97" name="Google Shape;9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8599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Mention the results of the excel  analysis and add the corresponding visualisations to the space provided above. Use copies of the above slide if necessary.</a:t>
            </a:r>
            <a:endParaRPr/>
          </a:p>
        </p:txBody>
      </p:sp>
      <p:sp>
        <p:nvSpPr>
          <p:cNvPr id="97" name="Google Shape;9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8599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Mention the results of the excel  analysis and add the corresponding visualisations to the space provided above. Use copies of the above slide if necessary.</a:t>
            </a:r>
            <a:endParaRPr dirty="0"/>
          </a:p>
        </p:txBody>
      </p:sp>
      <p:sp>
        <p:nvSpPr>
          <p:cNvPr id="97" name="Google Shape;9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059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Mention the results of the excel  analysis and add the corresponding visualisations to the space provided above. Use copies of the above slide if necessary.</a:t>
            </a:r>
            <a:endParaRPr dirty="0"/>
          </a:p>
        </p:txBody>
      </p:sp>
      <p:sp>
        <p:nvSpPr>
          <p:cNvPr id="97" name="Google Shape;9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9891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Mention the results of the excel  analysis and add the corresponding visualisations to the space provided above. Use copies of the above slide if necessary.</a:t>
            </a:r>
            <a:endParaRPr dirty="0"/>
          </a:p>
        </p:txBody>
      </p:sp>
      <p:sp>
        <p:nvSpPr>
          <p:cNvPr id="97" name="Google Shape;9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8934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ato"/>
              <a:buNone/>
              <a:defRPr sz="60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ato"/>
              <a:buNone/>
              <a:defRPr sz="60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Lato"/>
                <a:ea typeface="Lato"/>
                <a:cs typeface="Lato"/>
                <a:sym typeface="Lat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Lato"/>
                <a:ea typeface="Lato"/>
                <a:cs typeface="Lato"/>
                <a:sym typeface="Lat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ato"/>
              <a:buNone/>
              <a:defRPr sz="32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Lato"/>
                <a:ea typeface="Lato"/>
                <a:cs typeface="Lato"/>
                <a:sym typeface="Lato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Lato"/>
                <a:ea typeface="Lato"/>
                <a:cs typeface="Lato"/>
                <a:sym typeface="Lato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Lato"/>
                <a:ea typeface="Lato"/>
                <a:cs typeface="Lato"/>
                <a:sym typeface="Lato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Lato"/>
                <a:ea typeface="Lato"/>
                <a:cs typeface="Lato"/>
                <a:sym typeface="Lato"/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Lato"/>
                <a:ea typeface="Lato"/>
                <a:cs typeface="Lato"/>
                <a:sym typeface="Lato"/>
              </a:defRPr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ato"/>
              <a:buNone/>
              <a:defRPr sz="32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sz="4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DA54F2-BD99-D18B-EDB3-C1ECE0669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>
                <a:solidFill>
                  <a:srgbClr val="FFFFFF"/>
                </a:solidFill>
              </a:rPr>
              <a:t>Lending Club Case Study</a:t>
            </a:r>
            <a:endParaRPr lang="en-US" sz="4800">
              <a:solidFill>
                <a:srgbClr val="FFFFFF"/>
              </a:solidFill>
            </a:endParaRPr>
          </a:p>
          <a:p>
            <a:pPr algn="l"/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CB31C-2E25-CC53-669B-F979EAA561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3052" y="5200083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>
                <a:latin typeface="Times New Roman"/>
              </a:rPr>
              <a:t>Team : Gnanaprakash S and Vikas Sharma</a:t>
            </a:r>
          </a:p>
          <a:p>
            <a:pPr algn="l"/>
            <a:r>
              <a:rPr lang="en-US" dirty="0">
                <a:latin typeface="Times New Roman"/>
              </a:rPr>
              <a:t>Date : 06-09-2023</a:t>
            </a:r>
          </a:p>
        </p:txBody>
      </p:sp>
      <p:pic>
        <p:nvPicPr>
          <p:cNvPr id="5" name="Google Shape;86;p12" descr="A close up of a logo&#10;&#10;Description automatically generated">
            <a:extLst>
              <a:ext uri="{FF2B5EF4-FFF2-40B4-BE49-F238E27FC236}">
                <a16:creationId xmlns:a16="http://schemas.microsoft.com/office/drawing/2014/main" id="{B74E3FCF-5B2A-5151-6517-21F03E09114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13895" y="171493"/>
            <a:ext cx="1648553" cy="4510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5508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3500" b="1" dirty="0">
                <a:solidFill>
                  <a:srgbClr val="EF413D"/>
                </a:solidFill>
              </a:rPr>
              <a:t>PART IV :  Bivariate Analysis</a:t>
            </a:r>
            <a:br>
              <a:rPr lang="en-US" sz="3500" b="1" dirty="0">
                <a:solidFill>
                  <a:srgbClr val="EF413D"/>
                </a:solidFill>
              </a:rPr>
            </a:br>
            <a:r>
              <a:rPr lang="en-US" sz="1000" b="1" dirty="0">
                <a:solidFill>
                  <a:srgbClr val="EF413D"/>
                </a:solidFill>
              </a:rPr>
              <a:t> </a:t>
            </a:r>
            <a:br>
              <a:rPr lang="en-US" b="1" dirty="0"/>
            </a:br>
            <a:r>
              <a:rPr lang="en-US" sz="3000" b="1" dirty="0">
                <a:solidFill>
                  <a:srgbClr val="5A5A5A"/>
                </a:solidFill>
              </a:rPr>
              <a:t>Analyzing Defaulted Applicants</a:t>
            </a:r>
            <a:endParaRPr sz="3000" dirty="0"/>
          </a:p>
        </p:txBody>
      </p:sp>
      <p:sp>
        <p:nvSpPr>
          <p:cNvPr id="9" name="Google Shape;219;p28">
            <a:extLst>
              <a:ext uri="{FF2B5EF4-FFF2-40B4-BE49-F238E27FC236}">
                <a16:creationId xmlns:a16="http://schemas.microsoft.com/office/drawing/2014/main" id="{947E1549-BDA8-4512-9BAD-A4E03C1A8752}"/>
              </a:ext>
            </a:extLst>
          </p:cNvPr>
          <p:cNvSpPr txBox="1"/>
          <p:nvPr/>
        </p:nvSpPr>
        <p:spPr>
          <a:xfrm>
            <a:off x="514663" y="1599228"/>
            <a:ext cx="11162674" cy="4893647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b="1" dirty="0">
                <a:ea typeface="Lato"/>
              </a:rPr>
              <a:t>Observations on Univariate Analysis:</a:t>
            </a:r>
            <a:endParaRPr lang="en-US" sz="1800" dirty="0">
              <a:ea typeface="Lato"/>
            </a:endParaRPr>
          </a:p>
          <a:p>
            <a:endParaRPr lang="en-US" sz="1100" b="1" dirty="0">
              <a:ea typeface="Lato"/>
            </a:endParaRPr>
          </a:p>
          <a:p>
            <a:r>
              <a:rPr lang="en-US" sz="1500" b="1" dirty="0">
                <a:latin typeface="Times New Roman"/>
                <a:ea typeface="Lato"/>
                <a:sym typeface="Lato"/>
              </a:rPr>
              <a:t>Observations on Loan Amount:</a:t>
            </a:r>
            <a:endParaRPr lang="en-US" sz="1500" b="1" dirty="0">
              <a:latin typeface="Times New Roman"/>
              <a:ea typeface="Lato"/>
            </a:endParaRPr>
          </a:p>
          <a:p>
            <a:pPr marL="285750" indent="-285750">
              <a:buFont typeface="Arial"/>
              <a:buChar char="•"/>
            </a:pPr>
            <a:r>
              <a:rPr lang="en-US" sz="1500" dirty="0">
                <a:latin typeface="Times New Roman"/>
                <a:ea typeface="Lato"/>
              </a:rPr>
              <a:t>Loan amount increases on Interest rate </a:t>
            </a:r>
            <a:r>
              <a:rPr lang="en-US" sz="1500" dirty="0" err="1">
                <a:latin typeface="Times New Roman"/>
                <a:ea typeface="Lato"/>
              </a:rPr>
              <a:t>increses</a:t>
            </a:r>
            <a:r>
              <a:rPr lang="en-US" sz="1500" dirty="0">
                <a:latin typeface="Times New Roman"/>
                <a:ea typeface="Lato"/>
              </a:rPr>
              <a:t> where more chance of Applicant </a:t>
            </a:r>
            <a:r>
              <a:rPr lang="en-US" sz="1500" dirty="0" err="1">
                <a:latin typeface="Times New Roman"/>
                <a:ea typeface="Lato"/>
              </a:rPr>
              <a:t>movng</a:t>
            </a:r>
            <a:r>
              <a:rPr lang="en-US" sz="1500" dirty="0">
                <a:latin typeface="Times New Roman"/>
                <a:ea typeface="Lato"/>
              </a:rPr>
              <a:t> under Defaults category.</a:t>
            </a:r>
          </a:p>
          <a:p>
            <a:pPr marL="285750" indent="-285750">
              <a:buFont typeface="Arial"/>
              <a:buChar char="•"/>
            </a:pPr>
            <a:r>
              <a:rPr lang="en-US" sz="1500" dirty="0">
                <a:latin typeface="Times New Roman"/>
                <a:ea typeface="Lato"/>
                <a:sym typeface="Lato"/>
              </a:rPr>
              <a:t>High loan amount with applicant in MORTAGE have higher chance of Defaulted.</a:t>
            </a:r>
          </a:p>
          <a:p>
            <a:pPr marL="285750" indent="-285750">
              <a:buFont typeface="Arial"/>
              <a:buChar char="•"/>
            </a:pPr>
            <a:r>
              <a:rPr lang="en-US" sz="1500" dirty="0">
                <a:latin typeface="Times New Roman"/>
                <a:ea typeface="Lato"/>
                <a:sym typeface="Lato"/>
              </a:rPr>
              <a:t>Loan amount with installment increases where the chance of defaults are higher.</a:t>
            </a:r>
          </a:p>
          <a:p>
            <a:pPr marL="285750" indent="-285750">
              <a:buFont typeface="Arial"/>
              <a:buChar char="•"/>
            </a:pPr>
            <a:r>
              <a:rPr lang="en-US" sz="1500" dirty="0">
                <a:latin typeface="Times New Roman"/>
                <a:ea typeface="Lato"/>
                <a:sym typeface="Lato"/>
              </a:rPr>
              <a:t>Loan amount for 'Small business' </a:t>
            </a:r>
            <a:r>
              <a:rPr lang="en-US" sz="1500" dirty="0" err="1">
                <a:latin typeface="Times New Roman"/>
                <a:ea typeface="Lato"/>
                <a:sym typeface="Lato"/>
              </a:rPr>
              <a:t>purspose</a:t>
            </a:r>
            <a:r>
              <a:rPr lang="en-US" sz="1500" dirty="0">
                <a:latin typeface="Times New Roman"/>
                <a:ea typeface="Lato"/>
                <a:sym typeface="Lato"/>
              </a:rPr>
              <a:t> have high chance of defaults.</a:t>
            </a:r>
            <a:endParaRPr lang="en-US" sz="1500" dirty="0">
              <a:latin typeface="Times New Roman"/>
              <a:ea typeface="Lato"/>
            </a:endParaRPr>
          </a:p>
          <a:p>
            <a:pPr marL="285750" indent="-285750">
              <a:buChar char="•"/>
            </a:pPr>
            <a:endParaRPr lang="en-US" sz="1500" dirty="0">
              <a:latin typeface="Times New Roman"/>
              <a:ea typeface="Lato"/>
            </a:endParaRPr>
          </a:p>
          <a:p>
            <a:endParaRPr lang="en-US" sz="1500" dirty="0">
              <a:latin typeface="Times New Roman"/>
              <a:ea typeface="Lato"/>
            </a:endParaRPr>
          </a:p>
          <a:p>
            <a:r>
              <a:rPr lang="en-US" sz="1500" b="1" dirty="0">
                <a:latin typeface="Times New Roman"/>
                <a:ea typeface="Lato"/>
                <a:sym typeface="Lato"/>
              </a:rPr>
              <a:t>Observations on Loan Amount</a:t>
            </a:r>
          </a:p>
          <a:p>
            <a:pPr marL="285750" indent="-285750">
              <a:buFont typeface="Arial"/>
              <a:buChar char="•"/>
            </a:pPr>
            <a:r>
              <a:rPr lang="en-US" sz="1500" dirty="0">
                <a:latin typeface="Times New Roman"/>
                <a:ea typeface="Lato"/>
                <a:sym typeface="Lato"/>
              </a:rPr>
              <a:t>Applicant with Annual income between (1203200.0 - 2402400.0) with higher </a:t>
            </a:r>
            <a:r>
              <a:rPr lang="en-US" sz="1500" dirty="0" err="1">
                <a:latin typeface="Times New Roman"/>
                <a:ea typeface="Lato"/>
                <a:sym typeface="Lato"/>
              </a:rPr>
              <a:t>loan_amnt</a:t>
            </a:r>
            <a:r>
              <a:rPr lang="en-US" sz="1500" dirty="0">
                <a:latin typeface="Times New Roman"/>
                <a:ea typeface="Lato"/>
                <a:sym typeface="Lato"/>
              </a:rPr>
              <a:t> have chance of defaulted.</a:t>
            </a:r>
          </a:p>
          <a:p>
            <a:pPr marL="285750" indent="-285750">
              <a:buFont typeface="Arial"/>
              <a:buChar char="•"/>
            </a:pPr>
            <a:r>
              <a:rPr lang="en-US" sz="1500" dirty="0">
                <a:latin typeface="Times New Roman"/>
                <a:ea typeface="Lato"/>
                <a:sym typeface="Lato"/>
              </a:rPr>
              <a:t>Applicant with Annual income with </a:t>
            </a:r>
            <a:r>
              <a:rPr lang="en-US" sz="1500" dirty="0" err="1">
                <a:latin typeface="Times New Roman"/>
                <a:ea typeface="Lato"/>
                <a:sym typeface="Lato"/>
              </a:rPr>
              <a:t>home_ownership</a:t>
            </a:r>
            <a:r>
              <a:rPr lang="en-US" sz="1500" dirty="0">
                <a:latin typeface="Times New Roman"/>
                <a:ea typeface="Lato"/>
                <a:sym typeface="Lato"/>
              </a:rPr>
              <a:t> as MORTAGE has higher chance of defaulted.</a:t>
            </a:r>
            <a:endParaRPr lang="en-US" sz="1500" dirty="0">
              <a:latin typeface="Times New Roman"/>
              <a:ea typeface="Lato"/>
            </a:endParaRPr>
          </a:p>
          <a:p>
            <a:pPr marL="285750" indent="-285750">
              <a:buFont typeface="Arial"/>
              <a:buChar char="•"/>
            </a:pPr>
            <a:r>
              <a:rPr lang="en-US" sz="1500" dirty="0">
                <a:latin typeface="Times New Roman"/>
                <a:ea typeface="Lato"/>
                <a:sym typeface="Lato"/>
              </a:rPr>
              <a:t>Applicant with Annual income and having 10+ years of experience has higher chance of defaulted.</a:t>
            </a:r>
            <a:endParaRPr lang="en-US" sz="1500" dirty="0">
              <a:latin typeface="Times New Roman"/>
              <a:ea typeface="Lato"/>
            </a:endParaRPr>
          </a:p>
          <a:p>
            <a:pPr marL="285750" indent="-285750">
              <a:buFont typeface="Arial"/>
              <a:buChar char="•"/>
            </a:pPr>
            <a:r>
              <a:rPr lang="en-US" sz="1500" dirty="0">
                <a:latin typeface="Times New Roman"/>
                <a:ea typeface="Lato"/>
                <a:sym typeface="Lato"/>
              </a:rPr>
              <a:t>Applicant with Annual income between (1203200.0 - 2402400.0) with more installment have chance of defaulted.</a:t>
            </a:r>
            <a:endParaRPr lang="en-US" sz="1500" dirty="0">
              <a:latin typeface="Times New Roman"/>
              <a:ea typeface="Lato"/>
            </a:endParaRPr>
          </a:p>
          <a:p>
            <a:pPr marL="285750" indent="-285750">
              <a:buFont typeface="Arial"/>
              <a:buChar char="•"/>
            </a:pPr>
            <a:r>
              <a:rPr lang="en-US" sz="1500" dirty="0">
                <a:latin typeface="Times New Roman"/>
                <a:ea typeface="Lato"/>
                <a:sym typeface="Lato"/>
              </a:rPr>
              <a:t>Applicant with Annual income between (4080.0 - 1203200.0) with grade B and subgrade of 3-3.5 have chance of defaulted</a:t>
            </a:r>
          </a:p>
          <a:p>
            <a: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1" dirty="0">
              <a:latin typeface="Lato"/>
              <a:ea typeface="Lato"/>
              <a:cs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665966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-109152" y="232567"/>
            <a:ext cx="4036334" cy="23876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algn="ctr"/>
            <a:r>
              <a:rPr lang="en-US" sz="2400" b="1" kern="1200" dirty="0">
                <a:solidFill>
                  <a:srgbClr val="EF413D"/>
                </a:solidFill>
              </a:rPr>
              <a:t>PART IV :  Bivariate Analysis</a:t>
            </a:r>
            <a:br>
              <a:rPr lang="en-US" sz="2400" b="1" kern="1200" dirty="0"/>
            </a:br>
            <a:br>
              <a:rPr lang="en-US" sz="2400" b="1" kern="1200" dirty="0"/>
            </a:br>
            <a:r>
              <a:rPr lang="en-US" sz="2400" b="1" kern="1200" dirty="0">
                <a:solidFill>
                  <a:srgbClr val="EF413D"/>
                </a:solidFill>
              </a:rPr>
              <a:t>Analyzing Defaulted Applicants</a:t>
            </a:r>
            <a:endParaRPr lang="en-US" sz="2400" kern="1200">
              <a:solidFill>
                <a:srgbClr val="EF413D"/>
              </a:solidFill>
            </a:endParaRPr>
          </a:p>
          <a:p>
            <a:pPr>
              <a:spcBef>
                <a:spcPct val="0"/>
              </a:spcBef>
            </a:pPr>
            <a:endParaRPr lang="en-US" sz="2000" b="1" kern="1200" dirty="0">
              <a:solidFill>
                <a:schemeClr val="tx1"/>
              </a:solidFill>
              <a:latin typeface="+mj-lt"/>
              <a:ea typeface="+mj-ea"/>
              <a:cs typeface="Arial"/>
            </a:endParaRPr>
          </a:p>
        </p:txBody>
      </p:sp>
      <p:sp>
        <p:nvSpPr>
          <p:cNvPr id="9" name="Google Shape;219;p28">
            <a:extLst>
              <a:ext uri="{FF2B5EF4-FFF2-40B4-BE49-F238E27FC236}">
                <a16:creationId xmlns:a16="http://schemas.microsoft.com/office/drawing/2014/main" id="{947E1549-BDA8-4512-9BAD-A4E03C1A8752}"/>
              </a:ext>
            </a:extLst>
          </p:cNvPr>
          <p:cNvSpPr txBox="1"/>
          <p:nvPr/>
        </p:nvSpPr>
        <p:spPr>
          <a:xfrm>
            <a:off x="1113809" y="953037"/>
            <a:ext cx="4036333" cy="1709849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000" b="1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R="0" lv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endParaRPr lang="en-US" sz="2000" b="0" i="0" u="none" strike="noStrike" kern="1200" cap="none">
              <a:solidFill>
                <a:schemeClr val="tx1"/>
              </a:solidFill>
              <a:latin typeface="+mn-lt"/>
              <a:ea typeface="+mn-ea"/>
              <a:cs typeface="+mn-cs"/>
              <a:sym typeface="Lato"/>
            </a:endParaRPr>
          </a:p>
          <a:p>
            <a:pPr marR="0" lv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endParaRPr lang="en-US" sz="2000" b="0" i="0" u="none" strike="noStrike" kern="1200" cap="none">
              <a:solidFill>
                <a:schemeClr val="tx1"/>
              </a:solidFill>
              <a:latin typeface="+mn-lt"/>
              <a:ea typeface="+mn-ea"/>
              <a:cs typeface="+mn-cs"/>
              <a:sym typeface="Lato"/>
            </a:endParaRPr>
          </a:p>
          <a:p>
            <a:pPr marR="0" lv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endParaRPr lang="en-US" sz="2000" b="0" i="0" u="none" strike="noStrike" kern="1200" cap="none">
              <a:solidFill>
                <a:schemeClr val="tx1"/>
              </a:solidFill>
              <a:latin typeface="+mn-lt"/>
              <a:ea typeface="+mn-ea"/>
              <a:cs typeface="+mn-cs"/>
              <a:sym typeface="Lato"/>
            </a:endParaRPr>
          </a:p>
          <a:p>
            <a:pPr marR="0" lv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endParaRPr lang="en-US" sz="2000" b="0" i="0" u="none" strike="noStrike" kern="1200" cap="none">
              <a:solidFill>
                <a:schemeClr val="tx1"/>
              </a:solidFill>
              <a:latin typeface="+mn-lt"/>
              <a:ea typeface="+mn-ea"/>
              <a:cs typeface="+mn-cs"/>
              <a:sym typeface="Lato"/>
            </a:endParaRPr>
          </a:p>
          <a:p>
            <a:pPr marR="0" lv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endParaRPr lang="en-US" sz="2000" b="0" i="0" u="none" strike="noStrike" kern="1200" cap="none">
              <a:solidFill>
                <a:schemeClr val="tx1"/>
              </a:solidFill>
              <a:latin typeface="+mn-lt"/>
              <a:ea typeface="+mn-ea"/>
              <a:cs typeface="+mn-cs"/>
              <a:sym typeface="Lato"/>
            </a:endParaRPr>
          </a:p>
          <a:p>
            <a:pPr marR="0" lv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endParaRPr lang="en-US" sz="2000" b="0" i="0" u="none" strike="noStrike" kern="1200" cap="none">
              <a:solidFill>
                <a:schemeClr val="tx1"/>
              </a:solidFill>
              <a:latin typeface="+mn-lt"/>
              <a:ea typeface="+mn-ea"/>
              <a:cs typeface="+mn-cs"/>
              <a:sym typeface="Lato"/>
            </a:endParaRPr>
          </a:p>
          <a:p>
            <a:pPr marR="0" lv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endParaRPr lang="en-US" sz="2000" b="0" i="0" u="none" strike="noStrike" kern="1200" cap="none">
              <a:solidFill>
                <a:schemeClr val="tx1"/>
              </a:solidFill>
              <a:latin typeface="+mn-lt"/>
              <a:ea typeface="+mn-ea"/>
              <a:cs typeface="+mn-cs"/>
              <a:sym typeface="Lato"/>
            </a:endParaRPr>
          </a:p>
          <a:p>
            <a:pPr marR="0" lv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endParaRPr lang="en-US" sz="2000" b="0" i="0" u="none" strike="noStrike" kern="1200" cap="none">
              <a:solidFill>
                <a:schemeClr val="tx1"/>
              </a:solidFill>
              <a:latin typeface="+mn-lt"/>
              <a:ea typeface="+mn-ea"/>
              <a:cs typeface="+mn-cs"/>
              <a:sym typeface="Lato"/>
            </a:endParaRPr>
          </a:p>
          <a:p>
            <a:pPr marR="0" lv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endParaRPr lang="en-US" sz="2000" b="0" i="0" u="none" strike="noStrike" kern="1200" cap="none">
              <a:solidFill>
                <a:schemeClr val="tx1"/>
              </a:solidFill>
              <a:latin typeface="+mn-lt"/>
              <a:ea typeface="+mn-ea"/>
              <a:cs typeface="+mn-cs"/>
              <a:sym typeface="Lato"/>
            </a:endParaRPr>
          </a:p>
          <a:p>
            <a:pPr marR="0" lv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endParaRPr lang="en-US" sz="2000" b="0" i="0" u="none" strike="noStrike" kern="1200" cap="none">
              <a:solidFill>
                <a:schemeClr val="tx1"/>
              </a:solidFill>
              <a:latin typeface="+mn-lt"/>
              <a:ea typeface="+mn-ea"/>
              <a:cs typeface="+mn-cs"/>
              <a:sym typeface="Lato"/>
            </a:endParaRPr>
          </a:p>
          <a:p>
            <a:pPr marR="0" lv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endParaRPr lang="en-US" sz="2000" b="0" i="0" u="none" strike="noStrike" kern="1200" cap="none">
              <a:solidFill>
                <a:schemeClr val="tx1"/>
              </a:solidFill>
              <a:latin typeface="+mn-lt"/>
              <a:ea typeface="+mn-ea"/>
              <a:cs typeface="+mn-cs"/>
              <a:sym typeface="Lato"/>
            </a:endParaRPr>
          </a:p>
          <a:p>
            <a:pPr marR="0" lv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endParaRPr lang="en-US" sz="2000" b="0" i="0" u="none" strike="noStrike" kern="1200" cap="none">
              <a:solidFill>
                <a:schemeClr val="tx1"/>
              </a:solidFill>
              <a:latin typeface="+mn-lt"/>
              <a:ea typeface="+mn-ea"/>
              <a:cs typeface="+mn-cs"/>
              <a:sym typeface="Lato"/>
            </a:endParaRPr>
          </a:p>
          <a:p>
            <a:pPr marR="0" lv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endParaRPr lang="en-US" sz="2000" b="0" i="0" u="none" strike="noStrike" kern="1200" cap="none">
              <a:solidFill>
                <a:schemeClr val="tx1"/>
              </a:solidFill>
              <a:latin typeface="+mn-lt"/>
              <a:ea typeface="+mn-ea"/>
              <a:cs typeface="+mn-cs"/>
              <a:sym typeface="Lato"/>
            </a:endParaRPr>
          </a:p>
          <a:p>
            <a:pPr marR="0" lv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endParaRPr lang="en-US" sz="2000" b="0" i="0" u="none" strike="noStrike" kern="1200" cap="none">
              <a:solidFill>
                <a:schemeClr val="tx1"/>
              </a:solidFill>
              <a:latin typeface="+mn-lt"/>
              <a:ea typeface="+mn-ea"/>
              <a:cs typeface="+mn-cs"/>
              <a:sym typeface="Lato"/>
            </a:endParaRPr>
          </a:p>
          <a:p>
            <a:pPr marR="0" lv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endParaRPr lang="en-US" sz="2000" b="0" i="0" u="none" strike="noStrike" kern="1200" cap="none">
              <a:solidFill>
                <a:schemeClr val="tx1"/>
              </a:solidFill>
              <a:latin typeface="+mn-lt"/>
              <a:ea typeface="+mn-ea"/>
              <a:cs typeface="+mn-cs"/>
              <a:sym typeface="Lato"/>
            </a:endParaRPr>
          </a:p>
          <a:p>
            <a:pPr marR="0" lv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endParaRPr lang="en-US" sz="2000" b="0" i="0" u="none" strike="noStrike" kern="1200" cap="none">
              <a:solidFill>
                <a:schemeClr val="tx1"/>
              </a:solidFill>
              <a:latin typeface="+mn-lt"/>
              <a:ea typeface="+mn-ea"/>
              <a:cs typeface="+mn-cs"/>
              <a:sym typeface="Lato"/>
            </a:endParaRPr>
          </a:p>
          <a:p>
            <a:pPr marR="0" lv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endParaRPr lang="en-US" sz="2000" b="0" i="0" u="none" strike="noStrike" kern="1200" cap="none">
              <a:solidFill>
                <a:schemeClr val="tx1"/>
              </a:solidFill>
              <a:latin typeface="+mn-lt"/>
              <a:ea typeface="+mn-ea"/>
              <a:cs typeface="+mn-cs"/>
              <a:sym typeface="Lato"/>
            </a:endParaRPr>
          </a:p>
          <a:p>
            <a:pPr marR="0" lv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endParaRPr lang="en-US" sz="2000" b="0" i="0" u="none" strike="noStrike" kern="1200" cap="none">
              <a:solidFill>
                <a:schemeClr val="tx1"/>
              </a:solidFill>
              <a:latin typeface="+mn-lt"/>
              <a:ea typeface="+mn-ea"/>
              <a:cs typeface="+mn-cs"/>
              <a:sym typeface="Lato"/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CFADE8-4372-4B6A-2758-4F615BCEB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287" y="45838"/>
            <a:ext cx="8315076" cy="673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764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title"/>
          </p:nvPr>
        </p:nvSpPr>
        <p:spPr>
          <a:xfrm>
            <a:off x="838200" y="73043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4000"/>
            </a:pPr>
            <a:r>
              <a:rPr lang="en-US" sz="4000" b="1" dirty="0">
                <a:solidFill>
                  <a:srgbClr val="EF413D"/>
                </a:solidFill>
              </a:rPr>
              <a:t>ASSIGNMENT</a:t>
            </a:r>
            <a:br>
              <a:rPr lang="en-US" sz="4000" b="1" dirty="0">
                <a:solidFill>
                  <a:srgbClr val="EF413D"/>
                </a:solidFill>
              </a:rPr>
            </a:br>
            <a:r>
              <a:rPr lang="en-US" sz="1100" b="1" dirty="0">
                <a:solidFill>
                  <a:srgbClr val="EF413D"/>
                </a:solidFill>
              </a:rPr>
              <a:t> </a:t>
            </a:r>
            <a:br>
              <a:rPr lang="en-US" sz="4000" b="1" dirty="0"/>
            </a:br>
            <a:r>
              <a:rPr lang="en-US" sz="3400" dirty="0">
                <a:solidFill>
                  <a:srgbClr val="5A5A5A"/>
                </a:solidFill>
              </a:rPr>
              <a:t>Name: Lending Club Case Study</a:t>
            </a:r>
            <a:endParaRPr dirty="0">
              <a:solidFill>
                <a:srgbClr val="5A5A5A"/>
              </a:solidFill>
            </a:endParaRPr>
          </a:p>
        </p:txBody>
      </p:sp>
      <p:sp>
        <p:nvSpPr>
          <p:cNvPr id="93" name="Google Shape;93;p13"/>
          <p:cNvSpPr txBox="1">
            <a:spLocks noGrp="1"/>
          </p:cNvSpPr>
          <p:nvPr>
            <p:ph type="body" idx="1"/>
          </p:nvPr>
        </p:nvSpPr>
        <p:spPr>
          <a:xfrm>
            <a:off x="842890" y="2134151"/>
            <a:ext cx="10720752" cy="4120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" indent="0">
              <a:buNone/>
            </a:pPr>
            <a:r>
              <a:rPr lang="en-US" sz="2400" dirty="0">
                <a:solidFill>
                  <a:srgbClr val="EF413D"/>
                </a:solidFill>
              </a:rPr>
              <a:t>Problem Statement</a:t>
            </a:r>
            <a:endParaRPr lang="en-US" dirty="0">
              <a:solidFill>
                <a:srgbClr val="000000"/>
              </a:solidFill>
            </a:endParaRPr>
          </a:p>
          <a:p>
            <a:pPr marL="50800" indent="0">
              <a:buNone/>
            </a:pPr>
            <a:r>
              <a:rPr lang="en-US" sz="2000" b="1" dirty="0">
                <a:solidFill>
                  <a:srgbClr val="5A5A5A"/>
                </a:solidFill>
                <a:latin typeface="Times New Roman"/>
              </a:rPr>
              <a:t>Consumer finance company </a:t>
            </a:r>
            <a:r>
              <a:rPr lang="en-US" sz="2000" dirty="0">
                <a:latin typeface="Times New Roman"/>
              </a:rPr>
              <a:t>specializes in lending various types of loans to urban customers. When the company receives a loan application, the company has to make a decision for loan approval based on the applicant’s profile.</a:t>
            </a:r>
            <a:endParaRPr lang="en-US" dirty="0">
              <a:latin typeface="Times New Roman"/>
            </a:endParaRPr>
          </a:p>
          <a:p>
            <a:pPr>
              <a:buNone/>
            </a:pPr>
            <a:r>
              <a:rPr lang="en-US" sz="2000" dirty="0">
                <a:latin typeface="Times New Roman"/>
              </a:rPr>
              <a:t>Two types of risks are associated with the bank’s decision:</a:t>
            </a:r>
          </a:p>
          <a:p>
            <a:pPr marL="285750" indent="-285750"/>
            <a:r>
              <a:rPr lang="en-US" sz="1800" dirty="0">
                <a:latin typeface="Times New Roman"/>
              </a:rPr>
              <a:t>If the applicant is likely to repay the loan, then not approving the loan results in a loss of business to the company</a:t>
            </a:r>
          </a:p>
          <a:p>
            <a:pPr marL="285750" indent="-285750"/>
            <a:r>
              <a:rPr lang="en-US" sz="1800" dirty="0">
                <a:latin typeface="Times New Roman"/>
              </a:rPr>
              <a:t>If the applicant is not likely to repay the loan, i.e. he/she is likely to default, then approving the loan may lead to a financial loss for the company</a:t>
            </a:r>
          </a:p>
          <a:p>
            <a:pPr marL="50800" lvl="0" indent="0">
              <a:buNone/>
            </a:pPr>
            <a:r>
              <a:rPr lang="en-US" sz="2400" dirty="0">
                <a:solidFill>
                  <a:srgbClr val="EF413D"/>
                </a:solidFill>
              </a:rPr>
              <a:t>Assignment Objective</a:t>
            </a:r>
            <a:endParaRPr sz="2400" dirty="0">
              <a:solidFill>
                <a:srgbClr val="EF413D"/>
              </a:solidFill>
            </a:endParaRPr>
          </a:p>
          <a:p>
            <a:pPr marL="508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1400" dirty="0"/>
              <a:t> </a:t>
            </a:r>
            <a:endParaRPr sz="2400" dirty="0">
              <a:solidFill>
                <a:srgbClr val="EF413D"/>
              </a:solidFill>
            </a:endParaRPr>
          </a:p>
          <a:p>
            <a:pPr marL="50800" indent="0">
              <a:spcBef>
                <a:spcPts val="0"/>
              </a:spcBef>
              <a:buNone/>
            </a:pPr>
            <a:r>
              <a:rPr lang="en-US" sz="2000" dirty="0">
                <a:latin typeface="Times New Roman"/>
              </a:rPr>
              <a:t>The aim is to identify patterns which indicate if a person is likely to default, which may be used for taking actions such as denying the loan, reducing the amount of loan, lending (to risky applicants) at a higher interest rate, etc.</a:t>
            </a:r>
          </a:p>
        </p:txBody>
      </p:sp>
      <p:pic>
        <p:nvPicPr>
          <p:cNvPr id="3" name="Google Shape;86;p12" descr="A close up of a logo&#10;&#10;Description automatically generated">
            <a:extLst>
              <a:ext uri="{FF2B5EF4-FFF2-40B4-BE49-F238E27FC236}">
                <a16:creationId xmlns:a16="http://schemas.microsoft.com/office/drawing/2014/main" id="{921CBB24-3AE7-AB86-E8E0-7717EABD2E1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13895" y="171493"/>
            <a:ext cx="1648553" cy="451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3500" b="1" dirty="0">
                <a:solidFill>
                  <a:srgbClr val="EF413D"/>
                </a:solidFill>
              </a:rPr>
              <a:t>PART I :  Data Cleaning</a:t>
            </a:r>
            <a:br>
              <a:rPr lang="en-US" sz="3500" b="1" dirty="0"/>
            </a:br>
            <a:r>
              <a:rPr lang="en-US" sz="1000" b="1" dirty="0">
                <a:solidFill>
                  <a:srgbClr val="EF413D"/>
                </a:solidFill>
              </a:rPr>
              <a:t> </a:t>
            </a:r>
            <a:br>
              <a:rPr lang="en-US" b="1" dirty="0"/>
            </a:br>
            <a:r>
              <a:rPr lang="en-US" sz="3000" b="1" dirty="0">
                <a:solidFill>
                  <a:srgbClr val="5A5A5A"/>
                </a:solidFill>
              </a:rPr>
              <a:t>Analyzing Defaulted Applicants</a:t>
            </a:r>
            <a:endParaRPr lang="en-US" sz="3000" dirty="0"/>
          </a:p>
        </p:txBody>
      </p:sp>
      <p:sp>
        <p:nvSpPr>
          <p:cNvPr id="9" name="Google Shape;219;p28">
            <a:extLst>
              <a:ext uri="{FF2B5EF4-FFF2-40B4-BE49-F238E27FC236}">
                <a16:creationId xmlns:a16="http://schemas.microsoft.com/office/drawing/2014/main" id="{947E1549-BDA8-4512-9BAD-A4E03C1A8752}"/>
              </a:ext>
            </a:extLst>
          </p:cNvPr>
          <p:cNvSpPr txBox="1"/>
          <p:nvPr/>
        </p:nvSpPr>
        <p:spPr>
          <a:xfrm>
            <a:off x="514663" y="1690688"/>
            <a:ext cx="11162674" cy="4893647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600" dirty="0">
                <a:latin typeface="Segoe UI"/>
                <a:ea typeface="Lato"/>
                <a:cs typeface="Segoe UI"/>
                <a:sym typeface="Lato"/>
              </a:rPr>
              <a:t>There are 39717 rows and 111 columns  present in the dataset.</a:t>
            </a:r>
          </a:p>
          <a:p>
            <a:endParaRPr lang="en-US" sz="1600" dirty="0">
              <a:latin typeface="Segoe UI"/>
              <a:ea typeface="Lato"/>
              <a:cs typeface="Segoe UI"/>
              <a:sym typeface="Lato"/>
            </a:endParaRPr>
          </a:p>
          <a:p>
            <a:r>
              <a:rPr lang="en-US" sz="1600" b="1" dirty="0">
                <a:latin typeface="Segoe UI"/>
                <a:ea typeface="Lato"/>
                <a:cs typeface="Segoe UI"/>
                <a:sym typeface="Lato"/>
              </a:rPr>
              <a:t>Fix rows and columns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Segoe UI"/>
                <a:ea typeface="Lato"/>
                <a:cs typeface="Segoe UI"/>
                <a:sym typeface="Lato"/>
              </a:rPr>
              <a:t>:</a:t>
            </a:r>
            <a:endParaRPr lang="en-US" sz="1600" i="0" u="none" strike="noStrike" cap="none">
              <a:solidFill>
                <a:srgbClr val="000000"/>
              </a:solidFill>
              <a:latin typeface="Segoe UI"/>
              <a:ea typeface="Lato"/>
              <a:cs typeface="Segoe UI"/>
            </a:endParaRPr>
          </a:p>
          <a:p>
            <a:pPr marL="285750" marR="0" lvl="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,Sans-Serif"/>
              <a:buChar char="•"/>
            </a:pPr>
            <a:endParaRPr lang="en-US" sz="1600" dirty="0">
              <a:ea typeface="Lato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1600" dirty="0">
                <a:ea typeface="Lato"/>
                <a:sym typeface="Lato"/>
              </a:rPr>
              <a:t>Dropped the </a:t>
            </a:r>
            <a:r>
              <a:rPr lang="en-US" sz="1600" i="0" u="none" strike="noStrike" cap="none" dirty="0">
                <a:solidFill>
                  <a:srgbClr val="000000"/>
                </a:solidFill>
                <a:ea typeface="Lato"/>
                <a:sym typeface="Lato"/>
              </a:rPr>
              <a:t>columns </a:t>
            </a:r>
            <a:r>
              <a:rPr lang="en-US" sz="1600" dirty="0">
                <a:ea typeface="Lato"/>
                <a:sym typeface="Lato"/>
              </a:rPr>
              <a:t>which </a:t>
            </a:r>
            <a:r>
              <a:rPr lang="en-US" sz="1600" i="0" u="none" strike="noStrike" cap="none" dirty="0">
                <a:solidFill>
                  <a:srgbClr val="000000"/>
                </a:solidFill>
                <a:ea typeface="Lato"/>
                <a:sym typeface="Lato"/>
              </a:rPr>
              <a:t>are </a:t>
            </a:r>
            <a:r>
              <a:rPr lang="en-US" sz="1600" dirty="0">
                <a:ea typeface="Lato"/>
                <a:sym typeface="Lato"/>
              </a:rPr>
              <a:t>having more than 80% of invalid data.</a:t>
            </a:r>
            <a:endParaRPr lang="en-US" sz="1600" i="0" u="none" strike="noStrike" cap="none" dirty="0">
              <a:solidFill>
                <a:srgbClr val="000000"/>
              </a:solidFill>
              <a:ea typeface="Lato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1600" dirty="0">
                <a:ea typeface="Lato"/>
                <a:sym typeface="Lato"/>
              </a:rPr>
              <a:t>Dropped the rows which are having more than 80% of invalid data.</a:t>
            </a:r>
            <a:endParaRPr lang="en-US" sz="1600">
              <a:ea typeface="Lato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1600" dirty="0">
                <a:ea typeface="Lato"/>
                <a:sym typeface="Lato"/>
              </a:rPr>
              <a:t>Dropped the columns when it has less than 2 unique values.</a:t>
            </a:r>
            <a:endParaRPr lang="en-US" sz="1600">
              <a:ea typeface="Lato"/>
            </a:endParaRPr>
          </a:p>
          <a:p>
            <a: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b="0" i="0" u="none" strike="noStrike" cap="none" dirty="0">
              <a:solidFill>
                <a:srgbClr val="000000"/>
              </a:solidFill>
              <a:ea typeface="Lato"/>
            </a:endParaRPr>
          </a:p>
          <a:p>
            <a:r>
              <a:rPr lang="en-US" sz="1600" b="1" dirty="0">
                <a:ea typeface="Lato"/>
              </a:rPr>
              <a:t>Fix missing values:</a:t>
            </a:r>
            <a:endParaRPr lang="en-US" sz="1600" b="0" i="0" u="none" strike="noStrike" cap="none">
              <a:solidFill>
                <a:srgbClr val="000000"/>
              </a:solidFill>
              <a:ea typeface="Lato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0" i="0" u="none" strike="noStrike" cap="none" dirty="0">
              <a:solidFill>
                <a:srgbClr val="000000"/>
              </a:solidFill>
              <a:ea typeface="Lato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1600" dirty="0">
                <a:ea typeface="Lato"/>
              </a:rPr>
              <a:t>Filling employee title with '</a:t>
            </a:r>
            <a:r>
              <a:rPr lang="en-US" sz="1600" dirty="0" err="1">
                <a:ea typeface="Lato"/>
              </a:rPr>
              <a:t>NaN</a:t>
            </a:r>
            <a:r>
              <a:rPr lang="en-US" sz="1600" dirty="0">
                <a:ea typeface="Lato"/>
              </a:rPr>
              <a:t>' as 'Unknown'</a:t>
            </a:r>
            <a:endParaRPr lang="en-US" sz="1600" b="0" i="0" u="none" strike="noStrike" cap="none" dirty="0">
              <a:solidFill>
                <a:srgbClr val="000000"/>
              </a:solidFill>
              <a:ea typeface="Lato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1600" dirty="0">
                <a:ea typeface="Lato"/>
              </a:rPr>
              <a:t>Filling Homeownership with 'NONE' as 'OTHER'.</a:t>
            </a:r>
            <a:endParaRPr lang="en-US" sz="1600" b="0" i="0" u="none" strike="noStrike" cap="none" dirty="0">
              <a:solidFill>
                <a:srgbClr val="000000"/>
              </a:solidFill>
              <a:ea typeface="Lato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0" i="0" u="none" strike="noStrike" cap="none" dirty="0">
              <a:solidFill>
                <a:srgbClr val="000000"/>
              </a:solidFill>
              <a:ea typeface="Lato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ea typeface="Lato"/>
              </a:rPr>
              <a:t>Results</a:t>
            </a:r>
            <a:endParaRPr lang="en-US" sz="1600" b="0" i="0" u="none" strike="noStrike" cap="none">
              <a:solidFill>
                <a:srgbClr val="000000"/>
              </a:solidFill>
              <a:ea typeface="Lato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0" i="0" u="none" strike="noStrike" cap="none" dirty="0">
              <a:solidFill>
                <a:srgbClr val="000000"/>
              </a:solidFill>
              <a:ea typeface="Lato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1600" dirty="0">
                <a:ea typeface="Lato"/>
              </a:rPr>
              <a:t>Post cleaning there are 39717 rows and 44 columns are present</a:t>
            </a:r>
            <a:endParaRPr/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40668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3500" b="1" dirty="0">
                <a:solidFill>
                  <a:srgbClr val="EF413D"/>
                </a:solidFill>
              </a:rPr>
              <a:t>PART II:  Data Analysis</a:t>
            </a:r>
            <a:br>
              <a:rPr lang="en-US" sz="3500" b="1" dirty="0"/>
            </a:br>
            <a:r>
              <a:rPr lang="en-US" sz="1000" b="1" dirty="0">
                <a:solidFill>
                  <a:srgbClr val="EF413D"/>
                </a:solidFill>
              </a:rPr>
              <a:t> </a:t>
            </a:r>
            <a:br>
              <a:rPr lang="en-US" b="1" dirty="0"/>
            </a:br>
            <a:r>
              <a:rPr lang="en-US" sz="3000" b="1" dirty="0">
                <a:solidFill>
                  <a:srgbClr val="5A5A5A"/>
                </a:solidFill>
              </a:rPr>
              <a:t>Analyzing Defaulted Applicants</a:t>
            </a:r>
            <a:endParaRPr sz="3000" dirty="0"/>
          </a:p>
        </p:txBody>
      </p:sp>
      <p:sp>
        <p:nvSpPr>
          <p:cNvPr id="9" name="Google Shape;219;p28">
            <a:extLst>
              <a:ext uri="{FF2B5EF4-FFF2-40B4-BE49-F238E27FC236}">
                <a16:creationId xmlns:a16="http://schemas.microsoft.com/office/drawing/2014/main" id="{947E1549-BDA8-4512-9BAD-A4E03C1A8752}"/>
              </a:ext>
            </a:extLst>
          </p:cNvPr>
          <p:cNvSpPr txBox="1"/>
          <p:nvPr/>
        </p:nvSpPr>
        <p:spPr>
          <a:xfrm>
            <a:off x="514663" y="1599228"/>
            <a:ext cx="11162674" cy="5176324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Variable under consideration: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800" b="1" dirty="0">
              <a:latin typeface="Lato"/>
              <a:ea typeface="Lato"/>
              <a:cs typeface="Lato"/>
            </a:endParaRPr>
          </a:p>
          <a:p>
            <a:r>
              <a:rPr lang="en-US" sz="1800" dirty="0">
                <a:latin typeface="Lato"/>
                <a:ea typeface="Lato"/>
                <a:cs typeface="Lato"/>
              </a:rPr>
              <a:t>The 'Charged off' value in Column '</a:t>
            </a:r>
            <a:r>
              <a:rPr lang="en-US" sz="1800" dirty="0" err="1">
                <a:latin typeface="Lato"/>
                <a:ea typeface="Lato"/>
                <a:cs typeface="Lato"/>
              </a:rPr>
              <a:t>loan_status</a:t>
            </a:r>
            <a:r>
              <a:rPr lang="en-US" sz="1800" dirty="0">
                <a:latin typeface="Lato"/>
                <a:ea typeface="Lato"/>
                <a:cs typeface="Lato"/>
              </a:rPr>
              <a:t>' refers to defaulted applicants.</a:t>
            </a:r>
          </a:p>
          <a:p>
            <a:endParaRPr lang="en-US" sz="1800" dirty="0">
              <a:latin typeface="Lato"/>
              <a:ea typeface="Lato"/>
              <a:cs typeface="Lato"/>
            </a:endParaRPr>
          </a:p>
          <a:p>
            <a:r>
              <a:rPr lang="en-US" sz="1800" b="1" dirty="0">
                <a:latin typeface="Lato"/>
                <a:ea typeface="Lato"/>
                <a:cs typeface="Lato"/>
              </a:rPr>
              <a:t>Analyzing the driving factor for defaulting the loan applicants:</a:t>
            </a:r>
            <a:endParaRPr lang="en-US" sz="1800" b="1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</a:endParaRPr>
          </a:p>
          <a:p>
            <a:endParaRPr lang="en-US" sz="1800" b="1" dirty="0">
              <a:latin typeface="Lato"/>
              <a:ea typeface="Lato"/>
              <a:cs typeface="Lato"/>
            </a:endParaRPr>
          </a:p>
          <a:p>
            <a:pPr marL="285750" indent="-285750">
              <a:buChar char="•"/>
            </a:pPr>
            <a:r>
              <a:rPr lang="en-US" sz="1800" dirty="0">
                <a:latin typeface="Lato"/>
                <a:ea typeface="Lato"/>
                <a:cs typeface="Lato"/>
              </a:rPr>
              <a:t>Based on analyzing the Meta data, removing the columns which are considered to be non-driving factor for defaulting the loan applicants</a:t>
            </a:r>
          </a:p>
          <a:p>
            <a:pPr marL="285750" indent="-285750">
              <a:buChar char="•"/>
            </a:pPr>
            <a:endParaRPr lang="en-US" sz="1800" dirty="0">
              <a:latin typeface="Lato"/>
              <a:ea typeface="Lato"/>
              <a:cs typeface="Lato"/>
            </a:endParaRPr>
          </a:p>
          <a:p>
            <a:pPr marL="285750" indent="-285750">
              <a:buChar char="•"/>
            </a:pPr>
            <a:r>
              <a:rPr lang="en-US" sz="1800" dirty="0">
                <a:latin typeface="Lato"/>
                <a:ea typeface="Lato"/>
                <a:cs typeface="Lato"/>
              </a:rPr>
              <a:t> Out of </a:t>
            </a:r>
            <a:r>
              <a:rPr lang="en-US" sz="1800" b="1" dirty="0">
                <a:latin typeface="Lato"/>
                <a:ea typeface="Lato"/>
                <a:cs typeface="Lato"/>
              </a:rPr>
              <a:t>44 columns</a:t>
            </a:r>
            <a:r>
              <a:rPr lang="en-US" sz="1800" dirty="0">
                <a:latin typeface="Lato"/>
                <a:ea typeface="Lato"/>
                <a:cs typeface="Lato"/>
              </a:rPr>
              <a:t>, these columns are considered to be non-driving factor [id", "</a:t>
            </a:r>
            <a:r>
              <a:rPr lang="en-US" sz="1800" dirty="0" err="1">
                <a:latin typeface="Lato"/>
                <a:ea typeface="Lato"/>
                <a:cs typeface="Lato"/>
              </a:rPr>
              <a:t>member_id</a:t>
            </a:r>
            <a:r>
              <a:rPr lang="en-US" sz="1800" dirty="0">
                <a:latin typeface="Lato"/>
                <a:ea typeface="Lato"/>
                <a:cs typeface="Lato"/>
              </a:rPr>
              <a:t>", "</a:t>
            </a:r>
            <a:r>
              <a:rPr lang="en-US" sz="1800" dirty="0" err="1">
                <a:latin typeface="Lato"/>
                <a:ea typeface="Lato"/>
                <a:cs typeface="Lato"/>
              </a:rPr>
              <a:t>url</a:t>
            </a:r>
            <a:r>
              <a:rPr lang="en-US" sz="1800" dirty="0">
                <a:latin typeface="Lato"/>
                <a:ea typeface="Lato"/>
                <a:cs typeface="Lato"/>
              </a:rPr>
              <a:t>", "title", "</a:t>
            </a:r>
            <a:r>
              <a:rPr lang="en-US" sz="1800" dirty="0" err="1">
                <a:latin typeface="Lato"/>
                <a:ea typeface="Lato"/>
                <a:cs typeface="Lato"/>
              </a:rPr>
              <a:t>zip_code</a:t>
            </a:r>
            <a:r>
              <a:rPr lang="en-US" sz="1800" dirty="0">
                <a:latin typeface="Lato"/>
                <a:ea typeface="Lato"/>
                <a:cs typeface="Lato"/>
              </a:rPr>
              <a:t>", "</a:t>
            </a:r>
            <a:r>
              <a:rPr lang="en-US" sz="1800" dirty="0" err="1">
                <a:latin typeface="Lato"/>
                <a:ea typeface="Lato"/>
                <a:cs typeface="Lato"/>
              </a:rPr>
              <a:t>addr_state</a:t>
            </a:r>
            <a:r>
              <a:rPr lang="en-US" sz="1800" dirty="0">
                <a:latin typeface="Lato"/>
                <a:ea typeface="Lato"/>
                <a:cs typeface="Lato"/>
              </a:rPr>
              <a:t>", "</a:t>
            </a:r>
            <a:r>
              <a:rPr lang="en-US" sz="1800" dirty="0" err="1">
                <a:latin typeface="Lato"/>
                <a:ea typeface="Lato"/>
                <a:cs typeface="Lato"/>
              </a:rPr>
              <a:t>emp_title</a:t>
            </a:r>
            <a:r>
              <a:rPr lang="en-US" sz="1800" dirty="0">
                <a:latin typeface="Lato"/>
                <a:ea typeface="Lato"/>
                <a:cs typeface="Lato"/>
              </a:rPr>
              <a:t>", "delinq_2yrs", "</a:t>
            </a:r>
            <a:r>
              <a:rPr lang="en-US" sz="1800" dirty="0" err="1">
                <a:latin typeface="Lato"/>
                <a:ea typeface="Lato"/>
                <a:cs typeface="Lato"/>
              </a:rPr>
              <a:t>revol_bal</a:t>
            </a:r>
            <a:r>
              <a:rPr lang="en-US" sz="1800" dirty="0">
                <a:latin typeface="Lato"/>
                <a:ea typeface="Lato"/>
                <a:cs typeface="Lato"/>
              </a:rPr>
              <a:t>", "</a:t>
            </a:r>
            <a:r>
              <a:rPr lang="en-US" sz="1800" dirty="0" err="1">
                <a:latin typeface="Lato"/>
                <a:ea typeface="Lato"/>
                <a:cs typeface="Lato"/>
              </a:rPr>
              <a:t>out_prncp</a:t>
            </a:r>
            <a:r>
              <a:rPr lang="en-US" sz="1800" dirty="0">
                <a:latin typeface="Lato"/>
                <a:ea typeface="Lato"/>
                <a:cs typeface="Lato"/>
              </a:rPr>
              <a:t>", "</a:t>
            </a:r>
            <a:r>
              <a:rPr lang="en-US" sz="1800" dirty="0" err="1">
                <a:latin typeface="Lato"/>
                <a:ea typeface="Lato"/>
                <a:cs typeface="Lato"/>
              </a:rPr>
              <a:t>out_prncp_inv</a:t>
            </a:r>
            <a:r>
              <a:rPr lang="en-US" sz="1800" dirty="0">
                <a:latin typeface="Lato"/>
                <a:ea typeface="Lato"/>
                <a:cs typeface="Lato"/>
              </a:rPr>
              <a:t>", "</a:t>
            </a:r>
            <a:r>
              <a:rPr lang="en-US" sz="1800" dirty="0" err="1">
                <a:latin typeface="Lato"/>
                <a:ea typeface="Lato"/>
                <a:cs typeface="Lato"/>
              </a:rPr>
              <a:t>total_pymnt</a:t>
            </a:r>
            <a:r>
              <a:rPr lang="en-US" sz="1800" dirty="0">
                <a:latin typeface="Lato"/>
                <a:ea typeface="Lato"/>
                <a:cs typeface="Lato"/>
              </a:rPr>
              <a:t>", "</a:t>
            </a:r>
            <a:r>
              <a:rPr lang="en-US" sz="1800" dirty="0" err="1">
                <a:latin typeface="Lato"/>
                <a:ea typeface="Lato"/>
                <a:cs typeface="Lato"/>
              </a:rPr>
              <a:t>total_pymnt_inv</a:t>
            </a:r>
            <a:r>
              <a:rPr lang="en-US" sz="1800" dirty="0">
                <a:latin typeface="Lato"/>
                <a:ea typeface="Lato"/>
                <a:cs typeface="Lato"/>
              </a:rPr>
              <a:t>", "</a:t>
            </a:r>
            <a:r>
              <a:rPr lang="en-US" sz="1800" dirty="0" err="1">
                <a:latin typeface="Lato"/>
                <a:ea typeface="Lato"/>
                <a:cs typeface="Lato"/>
              </a:rPr>
              <a:t>total_rec_prncp</a:t>
            </a:r>
            <a:r>
              <a:rPr lang="en-US" sz="1800" dirty="0">
                <a:latin typeface="Lato"/>
                <a:ea typeface="Lato"/>
                <a:cs typeface="Lato"/>
              </a:rPr>
              <a:t>", "</a:t>
            </a:r>
            <a:r>
              <a:rPr lang="en-US" sz="1800" dirty="0" err="1">
                <a:latin typeface="Lato"/>
                <a:ea typeface="Lato"/>
                <a:cs typeface="Lato"/>
              </a:rPr>
              <a:t>total_rec_int</a:t>
            </a:r>
            <a:r>
              <a:rPr lang="en-US" sz="1800" dirty="0">
                <a:latin typeface="Lato"/>
                <a:ea typeface="Lato"/>
                <a:cs typeface="Lato"/>
              </a:rPr>
              <a:t>", "</a:t>
            </a:r>
            <a:r>
              <a:rPr lang="en-US" sz="1800" dirty="0" err="1">
                <a:latin typeface="Lato"/>
                <a:ea typeface="Lato"/>
                <a:cs typeface="Lato"/>
              </a:rPr>
              <a:t>last_pymnt_d</a:t>
            </a:r>
            <a:r>
              <a:rPr lang="en-US" sz="1800" dirty="0">
                <a:latin typeface="Lato"/>
                <a:ea typeface="Lato"/>
                <a:cs typeface="Lato"/>
              </a:rPr>
              <a:t>", "</a:t>
            </a:r>
            <a:r>
              <a:rPr lang="en-US" sz="1800" dirty="0" err="1">
                <a:latin typeface="Lato"/>
                <a:ea typeface="Lato"/>
                <a:cs typeface="Lato"/>
              </a:rPr>
              <a:t>last_pymnt_amnt</a:t>
            </a:r>
            <a:r>
              <a:rPr lang="en-US" sz="1800" dirty="0">
                <a:latin typeface="Lato"/>
                <a:ea typeface="Lato"/>
                <a:cs typeface="Lato"/>
              </a:rPr>
              <a:t>", "</a:t>
            </a:r>
            <a:r>
              <a:rPr lang="en-US" sz="1800" dirty="0" err="1">
                <a:latin typeface="Lato"/>
                <a:ea typeface="Lato"/>
                <a:cs typeface="Lato"/>
              </a:rPr>
              <a:t>last_credit_pull_d</a:t>
            </a:r>
            <a:r>
              <a:rPr lang="en-US" sz="1800" dirty="0">
                <a:latin typeface="Lato"/>
                <a:ea typeface="Lato"/>
                <a:cs typeface="Lato"/>
              </a:rPr>
              <a:t>"]</a:t>
            </a:r>
            <a:endParaRPr lang="en-US"/>
          </a:p>
          <a:p>
            <a:pPr marL="285750" indent="-285750">
              <a:buChar char="•"/>
            </a:pPr>
            <a:endParaRPr lang="en-US" sz="180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</a:endParaRPr>
          </a:p>
          <a:p>
            <a:pPr marL="285750" indent="-285750">
              <a:buChar char="•"/>
            </a:pPr>
            <a:r>
              <a:rPr lang="en-US" sz="1800" dirty="0">
                <a:latin typeface="Lato"/>
                <a:ea typeface="Lato"/>
                <a:cs typeface="Lato"/>
              </a:rPr>
              <a:t>Post </a:t>
            </a:r>
            <a:r>
              <a:rPr lang="en-US" sz="1800" dirty="0" err="1">
                <a:latin typeface="Lato"/>
                <a:ea typeface="Lato"/>
                <a:cs typeface="Lato"/>
              </a:rPr>
              <a:t>droping</a:t>
            </a:r>
            <a:r>
              <a:rPr lang="en-US" sz="1800" dirty="0">
                <a:latin typeface="Lato"/>
                <a:ea typeface="Lato"/>
                <a:cs typeface="Lato"/>
              </a:rPr>
              <a:t> out, we are having </a:t>
            </a:r>
            <a:r>
              <a:rPr lang="en-US" sz="1800" b="1" dirty="0">
                <a:latin typeface="Lato"/>
                <a:ea typeface="Lato"/>
                <a:cs typeface="Lato"/>
              </a:rPr>
              <a:t>26 columns</a:t>
            </a:r>
            <a:r>
              <a:rPr lang="en-US" sz="1800" dirty="0">
                <a:latin typeface="Lato"/>
                <a:ea typeface="Lato"/>
                <a:cs typeface="Lato"/>
              </a:rPr>
              <a:t> [</a:t>
            </a:r>
            <a:r>
              <a:rPr lang="en-US" sz="1800" dirty="0" err="1">
                <a:latin typeface="Lato"/>
                <a:ea typeface="Lato"/>
                <a:cs typeface="Lato"/>
              </a:rPr>
              <a:t>loan_amnt</a:t>
            </a:r>
            <a:r>
              <a:rPr lang="en-US" sz="1800" dirty="0">
                <a:latin typeface="Lato"/>
                <a:ea typeface="Lato"/>
                <a:cs typeface="Lato"/>
              </a:rPr>
              <a:t>, </a:t>
            </a:r>
            <a:r>
              <a:rPr lang="en-US" sz="1800" dirty="0" err="1">
                <a:latin typeface="Lato"/>
                <a:ea typeface="Lato"/>
                <a:cs typeface="Lato"/>
              </a:rPr>
              <a:t>funded_amnt</a:t>
            </a:r>
            <a:r>
              <a:rPr lang="en-US" sz="1800" dirty="0">
                <a:latin typeface="Lato"/>
                <a:ea typeface="Lato"/>
                <a:cs typeface="Lato"/>
              </a:rPr>
              <a:t>, </a:t>
            </a:r>
            <a:r>
              <a:rPr lang="en-US" sz="1800" dirty="0" err="1">
                <a:latin typeface="Lato"/>
                <a:ea typeface="Lato"/>
                <a:cs typeface="Lato"/>
              </a:rPr>
              <a:t>funded_amnt_inv</a:t>
            </a:r>
            <a:r>
              <a:rPr lang="en-US" sz="1800" dirty="0">
                <a:latin typeface="Lato"/>
                <a:ea typeface="Lato"/>
                <a:cs typeface="Lato"/>
              </a:rPr>
              <a:t>, term, </a:t>
            </a:r>
            <a:r>
              <a:rPr lang="en-US" sz="1800" dirty="0" err="1">
                <a:latin typeface="Lato"/>
                <a:ea typeface="Lato"/>
                <a:cs typeface="Lato"/>
              </a:rPr>
              <a:t>int_rate</a:t>
            </a:r>
            <a:r>
              <a:rPr lang="en-US" sz="1800" dirty="0">
                <a:latin typeface="Lato"/>
                <a:ea typeface="Lato"/>
                <a:cs typeface="Lato"/>
              </a:rPr>
              <a:t>, installment, grade, </a:t>
            </a:r>
            <a:r>
              <a:rPr lang="en-US" sz="1800" dirty="0" err="1">
                <a:latin typeface="Lato"/>
                <a:ea typeface="Lato"/>
                <a:cs typeface="Lato"/>
              </a:rPr>
              <a:t>sub_grade</a:t>
            </a:r>
            <a:r>
              <a:rPr lang="en-US" sz="1800" dirty="0">
                <a:latin typeface="Lato"/>
                <a:ea typeface="Lato"/>
                <a:cs typeface="Lato"/>
              </a:rPr>
              <a:t>, </a:t>
            </a:r>
            <a:r>
              <a:rPr lang="en-US" sz="1800" dirty="0" err="1">
                <a:latin typeface="Lato"/>
                <a:ea typeface="Lato"/>
                <a:cs typeface="Lato"/>
              </a:rPr>
              <a:t>emp_length</a:t>
            </a:r>
            <a:r>
              <a:rPr lang="en-US" sz="1800" dirty="0">
                <a:latin typeface="Lato"/>
                <a:ea typeface="Lato"/>
                <a:cs typeface="Lato"/>
              </a:rPr>
              <a:t>, </a:t>
            </a:r>
            <a:r>
              <a:rPr lang="en-US" sz="1800" dirty="0" err="1">
                <a:latin typeface="Lato"/>
                <a:ea typeface="Lato"/>
                <a:cs typeface="Lato"/>
              </a:rPr>
              <a:t>home_ownership</a:t>
            </a:r>
            <a:r>
              <a:rPr lang="en-US" sz="1800" dirty="0">
                <a:latin typeface="Lato"/>
                <a:ea typeface="Lato"/>
                <a:cs typeface="Lato"/>
              </a:rPr>
              <a:t>, </a:t>
            </a:r>
            <a:r>
              <a:rPr lang="en-US" sz="1800" dirty="0" err="1">
                <a:latin typeface="Lato"/>
                <a:ea typeface="Lato"/>
                <a:cs typeface="Lato"/>
              </a:rPr>
              <a:t>annual_inc</a:t>
            </a:r>
            <a:r>
              <a:rPr lang="en-US" sz="1800" dirty="0">
                <a:latin typeface="Lato"/>
                <a:ea typeface="Lato"/>
                <a:cs typeface="Lato"/>
              </a:rPr>
              <a:t>,  </a:t>
            </a:r>
            <a:r>
              <a:rPr lang="en-US" sz="1800" dirty="0" err="1">
                <a:latin typeface="Lato"/>
                <a:ea typeface="Lato"/>
                <a:cs typeface="Lato"/>
              </a:rPr>
              <a:t>verification_status</a:t>
            </a:r>
            <a:r>
              <a:rPr lang="en-US" sz="1800" dirty="0">
                <a:latin typeface="Lato"/>
                <a:ea typeface="Lato"/>
                <a:cs typeface="Lato"/>
              </a:rPr>
              <a:t>, </a:t>
            </a:r>
            <a:r>
              <a:rPr lang="en-US" sz="1800" dirty="0" err="1">
                <a:latin typeface="Lato"/>
                <a:ea typeface="Lato"/>
                <a:cs typeface="Lato"/>
              </a:rPr>
              <a:t>issue_d</a:t>
            </a:r>
            <a:r>
              <a:rPr lang="en-US" sz="1800" dirty="0">
                <a:latin typeface="Lato"/>
                <a:ea typeface="Lato"/>
                <a:cs typeface="Lato"/>
              </a:rPr>
              <a:t>, </a:t>
            </a:r>
            <a:r>
              <a:rPr lang="en-US" sz="1800" dirty="0" err="1">
                <a:latin typeface="Lato"/>
                <a:ea typeface="Lato"/>
                <a:cs typeface="Lato"/>
              </a:rPr>
              <a:t>loan_status</a:t>
            </a:r>
            <a:r>
              <a:rPr lang="en-US" sz="1800" dirty="0">
                <a:latin typeface="Lato"/>
                <a:ea typeface="Lato"/>
                <a:cs typeface="Lato"/>
              </a:rPr>
              <a:t>, purpose, </a:t>
            </a:r>
            <a:r>
              <a:rPr lang="en-US" sz="1800" dirty="0" err="1">
                <a:latin typeface="Lato"/>
                <a:ea typeface="Lato"/>
                <a:cs typeface="Lato"/>
              </a:rPr>
              <a:t>dti</a:t>
            </a:r>
            <a:r>
              <a:rPr lang="en-US" sz="1800" dirty="0">
                <a:latin typeface="Lato"/>
                <a:ea typeface="Lato"/>
                <a:cs typeface="Lato"/>
              </a:rPr>
              <a:t>, </a:t>
            </a:r>
            <a:r>
              <a:rPr lang="en-US" sz="1800" dirty="0" err="1">
                <a:latin typeface="Lato"/>
                <a:ea typeface="Lato"/>
                <a:cs typeface="Lato"/>
              </a:rPr>
              <a:t>earliest_cr_line</a:t>
            </a:r>
            <a:r>
              <a:rPr lang="en-US" sz="1800" dirty="0">
                <a:latin typeface="Lato"/>
                <a:ea typeface="Lato"/>
                <a:cs typeface="Lato"/>
              </a:rPr>
              <a:t>, inq_last_6mths, </a:t>
            </a:r>
            <a:r>
              <a:rPr lang="en-US" sz="1800" dirty="0" err="1">
                <a:latin typeface="Lato"/>
                <a:ea typeface="Lato"/>
                <a:cs typeface="Lato"/>
              </a:rPr>
              <a:t>open_acc</a:t>
            </a:r>
            <a:r>
              <a:rPr lang="en-US" sz="1800" dirty="0">
                <a:latin typeface="Lato"/>
                <a:ea typeface="Lato"/>
                <a:cs typeface="Lato"/>
              </a:rPr>
              <a:t>, </a:t>
            </a:r>
            <a:r>
              <a:rPr lang="en-US" sz="1800" dirty="0" err="1">
                <a:latin typeface="Lato"/>
                <a:ea typeface="Lato"/>
                <a:cs typeface="Lato"/>
              </a:rPr>
              <a:t>pub_rec</a:t>
            </a:r>
            <a:r>
              <a:rPr lang="en-US" sz="1800" dirty="0">
                <a:latin typeface="Lato"/>
                <a:ea typeface="Lato"/>
                <a:cs typeface="Lato"/>
              </a:rPr>
              <a:t>, </a:t>
            </a:r>
            <a:r>
              <a:rPr lang="en-US" sz="1800" dirty="0" err="1">
                <a:latin typeface="Lato"/>
                <a:ea typeface="Lato"/>
                <a:cs typeface="Lato"/>
              </a:rPr>
              <a:t>revol_util</a:t>
            </a:r>
            <a:r>
              <a:rPr lang="en-US" sz="1800" dirty="0">
                <a:latin typeface="Lato"/>
                <a:ea typeface="Lato"/>
                <a:cs typeface="Lato"/>
              </a:rPr>
              <a:t>, </a:t>
            </a:r>
            <a:r>
              <a:rPr lang="en-US" sz="1800" dirty="0" err="1">
                <a:latin typeface="Lato"/>
                <a:ea typeface="Lato"/>
                <a:cs typeface="Lato"/>
              </a:rPr>
              <a:t>total_acc</a:t>
            </a:r>
            <a:r>
              <a:rPr lang="en-US" sz="1800" dirty="0">
                <a:latin typeface="Lato"/>
                <a:ea typeface="Lato"/>
                <a:cs typeface="Lato"/>
              </a:rPr>
              <a:t>,  </a:t>
            </a:r>
            <a:r>
              <a:rPr lang="en-US" sz="1800" dirty="0" err="1">
                <a:latin typeface="Lato"/>
                <a:ea typeface="Lato"/>
                <a:cs typeface="Lato"/>
              </a:rPr>
              <a:t>total_rec_late_fee</a:t>
            </a:r>
            <a:r>
              <a:rPr lang="en-US" sz="1800" dirty="0">
                <a:latin typeface="Lato"/>
                <a:ea typeface="Lato"/>
                <a:cs typeface="Lato"/>
              </a:rPr>
              <a:t>, recoveries, </a:t>
            </a:r>
            <a:r>
              <a:rPr lang="en-US" sz="1800" dirty="0" err="1">
                <a:latin typeface="Lato"/>
                <a:ea typeface="Lato"/>
                <a:cs typeface="Lato"/>
              </a:rPr>
              <a:t>collection_recovery_fee</a:t>
            </a:r>
            <a:r>
              <a:rPr lang="en-US" sz="1800" dirty="0">
                <a:latin typeface="Lato"/>
                <a:ea typeface="Lato"/>
                <a:cs typeface="Lato"/>
              </a:rPr>
              <a:t>, </a:t>
            </a:r>
            <a:r>
              <a:rPr lang="en-US" sz="1800" dirty="0" err="1">
                <a:latin typeface="Lato"/>
                <a:ea typeface="Lato"/>
                <a:cs typeface="Lato"/>
              </a:rPr>
              <a:t>pub_rec_bankruptcies</a:t>
            </a:r>
            <a:endParaRPr lang="en-US" sz="1800" dirty="0">
              <a:latin typeface="Lato"/>
              <a:ea typeface="Lato"/>
              <a:cs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</a:endParaRPr>
          </a:p>
          <a:p>
            <a:endParaRPr lang="en-US">
              <a:latin typeface="Lato"/>
              <a:ea typeface="Lato"/>
              <a:cs typeface="Lato"/>
            </a:endParaRPr>
          </a:p>
          <a:p>
            <a:endParaRPr lang="en-US">
              <a:latin typeface="Lato"/>
              <a:ea typeface="Lato"/>
              <a:cs typeface="Lato"/>
            </a:endParaRPr>
          </a:p>
          <a:p>
            <a:endParaRPr lang="en-US">
              <a:latin typeface="Lato"/>
              <a:ea typeface="Lato"/>
              <a:cs typeface="Lato"/>
            </a:endParaRPr>
          </a:p>
          <a:p>
            <a:endParaRPr lang="en-US">
              <a:latin typeface="Lato"/>
              <a:ea typeface="Lato"/>
              <a:cs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233369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838200" y="26680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3500" b="1" dirty="0">
                <a:solidFill>
                  <a:srgbClr val="EF413D"/>
                </a:solidFill>
              </a:rPr>
              <a:t>PART III:  Univariate Analysis</a:t>
            </a:r>
            <a:br>
              <a:rPr lang="en-US" sz="3500" b="1" dirty="0">
                <a:solidFill>
                  <a:srgbClr val="EF413D"/>
                </a:solidFill>
              </a:rPr>
            </a:br>
            <a:r>
              <a:rPr lang="en-US" sz="1000" b="1" dirty="0">
                <a:solidFill>
                  <a:srgbClr val="EF413D"/>
                </a:solidFill>
              </a:rPr>
              <a:t> </a:t>
            </a:r>
            <a:br>
              <a:rPr lang="en-US" b="1" dirty="0"/>
            </a:br>
            <a:r>
              <a:rPr lang="en-US" sz="3000" b="1" dirty="0">
                <a:solidFill>
                  <a:srgbClr val="5A5A5A"/>
                </a:solidFill>
              </a:rPr>
              <a:t>Analyzing Defaulted Applicants</a:t>
            </a:r>
            <a:endParaRPr sz="3000" dirty="0"/>
          </a:p>
        </p:txBody>
      </p:sp>
      <p:sp>
        <p:nvSpPr>
          <p:cNvPr id="9" name="Google Shape;219;p28">
            <a:extLst>
              <a:ext uri="{FF2B5EF4-FFF2-40B4-BE49-F238E27FC236}">
                <a16:creationId xmlns:a16="http://schemas.microsoft.com/office/drawing/2014/main" id="{947E1549-BDA8-4512-9BAD-A4E03C1A8752}"/>
              </a:ext>
            </a:extLst>
          </p:cNvPr>
          <p:cNvSpPr txBox="1"/>
          <p:nvPr/>
        </p:nvSpPr>
        <p:spPr>
          <a:xfrm>
            <a:off x="428631" y="1451744"/>
            <a:ext cx="11162674" cy="5299227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Variable under consideration: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Lato"/>
                <a:ea typeface="Lato"/>
                <a:cs typeface="Lato"/>
                <a:sym typeface="Lato"/>
              </a:rPr>
              <a:t>Dropping the columns which do not affect the analysis - "id",  "</a:t>
            </a:r>
            <a:r>
              <a:rPr lang="en-US" sz="1800" dirty="0" err="1">
                <a:latin typeface="Lato"/>
                <a:ea typeface="Lato"/>
                <a:cs typeface="Lato"/>
                <a:sym typeface="Lato"/>
              </a:rPr>
              <a:t>member_id</a:t>
            </a:r>
            <a:r>
              <a:rPr lang="en-US" sz="1800" dirty="0">
                <a:latin typeface="Lato"/>
                <a:ea typeface="Lato"/>
                <a:cs typeface="Lato"/>
                <a:sym typeface="Lato"/>
              </a:rPr>
              <a:t>",  "</a:t>
            </a:r>
            <a:r>
              <a:rPr lang="en-US" sz="1800" dirty="0" err="1">
                <a:latin typeface="Lato"/>
                <a:ea typeface="Lato"/>
                <a:cs typeface="Lato"/>
                <a:sym typeface="Lato"/>
              </a:rPr>
              <a:t>url</a:t>
            </a:r>
            <a:r>
              <a:rPr lang="en-US" sz="1800" dirty="0">
                <a:latin typeface="Lato"/>
                <a:ea typeface="Lato"/>
                <a:cs typeface="Lato"/>
                <a:sym typeface="Lato"/>
              </a:rPr>
              <a:t>", "title", "</a:t>
            </a:r>
            <a:r>
              <a:rPr lang="en-US" sz="1800" dirty="0" err="1">
                <a:latin typeface="Lato"/>
                <a:ea typeface="Lato"/>
                <a:cs typeface="Lato"/>
                <a:sym typeface="Lato"/>
              </a:rPr>
              <a:t>zip_code</a:t>
            </a:r>
            <a:r>
              <a:rPr lang="en-US" sz="1800" dirty="0">
                <a:latin typeface="Lato"/>
                <a:ea typeface="Lato"/>
                <a:cs typeface="Lato"/>
                <a:sym typeface="Lato"/>
              </a:rPr>
              <a:t>", "</a:t>
            </a:r>
            <a:r>
              <a:rPr lang="en-US" sz="1800" dirty="0" err="1">
                <a:latin typeface="Lato"/>
                <a:ea typeface="Lato"/>
                <a:cs typeface="Lato"/>
                <a:sym typeface="Lato"/>
              </a:rPr>
              <a:t>addr_state</a:t>
            </a:r>
            <a:r>
              <a:rPr lang="en-US" sz="1800" dirty="0">
                <a:latin typeface="Lato"/>
                <a:ea typeface="Lato"/>
                <a:cs typeface="Lato"/>
                <a:sym typeface="Lato"/>
              </a:rPr>
              <a:t>",  "delinq_2yrs",  "</a:t>
            </a:r>
            <a:r>
              <a:rPr lang="en-US" sz="1800" dirty="0" err="1">
                <a:latin typeface="Lato"/>
                <a:ea typeface="Lato"/>
                <a:cs typeface="Lato"/>
                <a:sym typeface="Lato"/>
              </a:rPr>
              <a:t>emp_title</a:t>
            </a:r>
            <a:r>
              <a:rPr lang="en-US" sz="1800" dirty="0">
                <a:latin typeface="Lato"/>
                <a:ea typeface="Lato"/>
                <a:cs typeface="Lato"/>
                <a:sym typeface="Lato"/>
              </a:rPr>
              <a:t>", "</a:t>
            </a:r>
            <a:r>
              <a:rPr lang="en-US" sz="1800" dirty="0" err="1">
                <a:latin typeface="Lato"/>
                <a:ea typeface="Lato"/>
                <a:cs typeface="Lato"/>
                <a:sym typeface="Lato"/>
              </a:rPr>
              <a:t>revol_bal</a:t>
            </a:r>
            <a:r>
              <a:rPr lang="en-US" sz="1800" dirty="0">
                <a:latin typeface="Lato"/>
                <a:ea typeface="Lato"/>
                <a:cs typeface="Lato"/>
                <a:sym typeface="Lato"/>
              </a:rPr>
              <a:t>", "</a:t>
            </a:r>
            <a:r>
              <a:rPr lang="en-US" sz="1800" dirty="0" err="1">
                <a:latin typeface="Lato"/>
                <a:ea typeface="Lato"/>
                <a:cs typeface="Lato"/>
                <a:sym typeface="Lato"/>
              </a:rPr>
              <a:t>out_prncp</a:t>
            </a:r>
            <a:r>
              <a:rPr lang="en-US" sz="1800" dirty="0">
                <a:latin typeface="Lato"/>
                <a:ea typeface="Lato"/>
                <a:cs typeface="Lato"/>
                <a:sym typeface="Lato"/>
              </a:rPr>
              <a:t>", "</a:t>
            </a:r>
            <a:r>
              <a:rPr lang="en-US" sz="1800" dirty="0" err="1">
                <a:latin typeface="Lato"/>
                <a:ea typeface="Lato"/>
                <a:cs typeface="Lato"/>
                <a:sym typeface="Lato"/>
              </a:rPr>
              <a:t>out_prncp_inv</a:t>
            </a:r>
            <a:r>
              <a:rPr lang="en-US" sz="1800" dirty="0">
                <a:latin typeface="Lato"/>
                <a:ea typeface="Lato"/>
                <a:cs typeface="Lato"/>
                <a:sym typeface="Lato"/>
              </a:rPr>
              <a:t>", "</a:t>
            </a:r>
            <a:r>
              <a:rPr lang="en-US" sz="1800" dirty="0" err="1">
                <a:latin typeface="Lato"/>
                <a:ea typeface="Lato"/>
                <a:cs typeface="Lato"/>
                <a:sym typeface="Lato"/>
              </a:rPr>
              <a:t>total_pymnt</a:t>
            </a:r>
            <a:r>
              <a:rPr lang="en-US" sz="1800" dirty="0">
                <a:latin typeface="Lato"/>
                <a:ea typeface="Lato"/>
                <a:cs typeface="Lato"/>
                <a:sym typeface="Lato"/>
              </a:rPr>
              <a:t>", "</a:t>
            </a:r>
            <a:r>
              <a:rPr lang="en-US" sz="1800" dirty="0" err="1">
                <a:latin typeface="Lato"/>
                <a:ea typeface="Lato"/>
                <a:cs typeface="Lato"/>
                <a:sym typeface="Lato"/>
              </a:rPr>
              <a:t>total_pymnt_inv</a:t>
            </a:r>
            <a:r>
              <a:rPr lang="en-US" sz="1800" dirty="0">
                <a:latin typeface="Lato"/>
                <a:ea typeface="Lato"/>
                <a:cs typeface="Lato"/>
                <a:sym typeface="Lato"/>
              </a:rPr>
              <a:t>", "</a:t>
            </a:r>
            <a:r>
              <a:rPr lang="en-US" sz="1800" dirty="0" err="1">
                <a:latin typeface="Lato"/>
                <a:ea typeface="Lato"/>
                <a:cs typeface="Lato"/>
                <a:sym typeface="Lato"/>
              </a:rPr>
              <a:t>total_rec_prncp</a:t>
            </a:r>
            <a:r>
              <a:rPr lang="en-US" sz="1800" dirty="0">
                <a:latin typeface="Lato"/>
                <a:ea typeface="Lato"/>
                <a:cs typeface="Lato"/>
                <a:sym typeface="Lato"/>
              </a:rPr>
              <a:t>", "</a:t>
            </a:r>
            <a:r>
              <a:rPr lang="en-US" sz="1800" dirty="0" err="1">
                <a:latin typeface="Lato"/>
                <a:ea typeface="Lato"/>
                <a:cs typeface="Lato"/>
                <a:sym typeface="Lato"/>
              </a:rPr>
              <a:t>total_rec_int</a:t>
            </a:r>
            <a:r>
              <a:rPr lang="en-US" sz="1800" dirty="0">
                <a:latin typeface="Lato"/>
                <a:ea typeface="Lato"/>
                <a:cs typeface="Lato"/>
                <a:sym typeface="Lato"/>
              </a:rPr>
              <a:t>", "</a:t>
            </a:r>
            <a:r>
              <a:rPr lang="en-US" sz="1800" dirty="0" err="1">
                <a:latin typeface="Lato"/>
                <a:ea typeface="Lato"/>
                <a:cs typeface="Lato"/>
                <a:sym typeface="Lato"/>
              </a:rPr>
              <a:t>last_pymnt_d</a:t>
            </a:r>
            <a:r>
              <a:rPr lang="en-US" sz="1800" dirty="0">
                <a:latin typeface="Lato"/>
                <a:ea typeface="Lato"/>
                <a:cs typeface="Lato"/>
                <a:sym typeface="Lato"/>
              </a:rPr>
              <a:t>", "</a:t>
            </a:r>
            <a:r>
              <a:rPr lang="en-US" sz="1800" dirty="0" err="1">
                <a:latin typeface="Lato"/>
                <a:ea typeface="Lato"/>
                <a:cs typeface="Lato"/>
                <a:sym typeface="Lato"/>
              </a:rPr>
              <a:t>last_pymnt_amnt</a:t>
            </a:r>
            <a:r>
              <a:rPr lang="en-US" sz="1800" dirty="0">
                <a:latin typeface="Lato"/>
                <a:ea typeface="Lato"/>
                <a:cs typeface="Lato"/>
                <a:sym typeface="Lato"/>
              </a:rPr>
              <a:t>", "</a:t>
            </a:r>
            <a:r>
              <a:rPr lang="en-US" sz="1800" dirty="0" err="1">
                <a:latin typeface="Lato"/>
                <a:ea typeface="Lato"/>
                <a:cs typeface="Lato"/>
                <a:sym typeface="Lato"/>
              </a:rPr>
              <a:t>last_credit_pull_d</a:t>
            </a:r>
            <a:r>
              <a:rPr lang="en-US" sz="1800" dirty="0">
                <a:latin typeface="Lato"/>
                <a:ea typeface="Lato"/>
                <a:cs typeface="Lato"/>
                <a:sym typeface="Lato"/>
              </a:rPr>
              <a:t>“.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Lato"/>
                <a:ea typeface="Lato"/>
                <a:cs typeface="Lato"/>
                <a:sym typeface="Lato"/>
              </a:rPr>
              <a:t>Convert all percentages to float type.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Lato"/>
                <a:ea typeface="Lato"/>
                <a:cs typeface="Lato"/>
                <a:sym typeface="Lato"/>
              </a:rPr>
              <a:t>Filling the ‘</a:t>
            </a:r>
            <a:r>
              <a:rPr lang="en-US" sz="1800" dirty="0" err="1">
                <a:latin typeface="Lato"/>
                <a:ea typeface="Lato"/>
                <a:cs typeface="Lato"/>
                <a:sym typeface="Lato"/>
              </a:rPr>
              <a:t>revol_util</a:t>
            </a:r>
            <a:r>
              <a:rPr lang="en-US" sz="1800" dirty="0">
                <a:latin typeface="Lato"/>
                <a:ea typeface="Lato"/>
                <a:cs typeface="Lato"/>
                <a:sym typeface="Lato"/>
              </a:rPr>
              <a:t>’ column </a:t>
            </a:r>
            <a:r>
              <a:rPr lang="en-US" sz="1800" dirty="0" err="1">
                <a:latin typeface="Lato"/>
                <a:ea typeface="Lato"/>
                <a:cs typeface="Lato"/>
                <a:sym typeface="Lato"/>
              </a:rPr>
              <a:t>NaN</a:t>
            </a:r>
            <a:r>
              <a:rPr lang="en-US" sz="1800" dirty="0">
                <a:latin typeface="Lato"/>
                <a:ea typeface="Lato"/>
                <a:cs typeface="Lato"/>
                <a:sym typeface="Lato"/>
              </a:rPr>
              <a:t> values with Median.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Lato"/>
                <a:ea typeface="Lato"/>
                <a:cs typeface="Lato"/>
                <a:sym typeface="Lato"/>
              </a:rPr>
              <a:t>Convert all time-series columns to Date-Time format.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Lato"/>
                <a:ea typeface="Lato"/>
                <a:cs typeface="Lato"/>
                <a:sym typeface="Lato"/>
              </a:rPr>
              <a:t>‘</a:t>
            </a:r>
            <a:r>
              <a:rPr lang="en-US" sz="1800" dirty="0" err="1">
                <a:latin typeface="Lato"/>
                <a:ea typeface="Lato"/>
                <a:cs typeface="Lato"/>
                <a:sym typeface="Lato"/>
              </a:rPr>
              <a:t>sub_grade</a:t>
            </a:r>
            <a:r>
              <a:rPr lang="en-US" sz="1800" dirty="0">
                <a:latin typeface="Lato"/>
                <a:ea typeface="Lato"/>
                <a:cs typeface="Lato"/>
                <a:sym typeface="Lato"/>
              </a:rPr>
              <a:t>’ refers to Grade + Sub division value from grade, Updating the value with Sub division of it.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Lato"/>
              <a:ea typeface="Lato"/>
              <a:cs typeface="Lato"/>
              <a:sym typeface="Lato"/>
            </a:endParaRPr>
          </a:p>
          <a:p>
            <a:r>
              <a:rPr lang="en-US" sz="1800" b="1" dirty="0">
                <a:latin typeface="Segoe UI"/>
                <a:ea typeface="Lato"/>
                <a:cs typeface="Segoe UI"/>
              </a:rPr>
              <a:t>Categorizing the column for the Univariant Analyzing:</a:t>
            </a:r>
            <a:endParaRPr lang="en-US" sz="1800" dirty="0">
              <a:latin typeface="Segoe UI"/>
              <a:ea typeface="Lato"/>
              <a:cs typeface="Segoe UI"/>
            </a:endParaRPr>
          </a:p>
          <a:p>
            <a:endParaRPr lang="en-US" sz="1800" dirty="0">
              <a:latin typeface="Segoe UI"/>
              <a:ea typeface="Lato"/>
              <a:cs typeface="Segoe UI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1800" b="1" err="1">
                <a:ea typeface="Lato"/>
              </a:rPr>
              <a:t>categorical_columns</a:t>
            </a:r>
            <a:r>
              <a:rPr lang="en-US" sz="1800" dirty="0">
                <a:ea typeface="Lato"/>
              </a:rPr>
              <a:t> = ['term', '</a:t>
            </a:r>
            <a:r>
              <a:rPr lang="en-US" sz="1800" err="1">
                <a:ea typeface="Lato"/>
              </a:rPr>
              <a:t>emp_length</a:t>
            </a:r>
            <a:r>
              <a:rPr lang="en-US" sz="1800" dirty="0">
                <a:ea typeface="Lato"/>
              </a:rPr>
              <a:t>', '</a:t>
            </a:r>
            <a:r>
              <a:rPr lang="en-US" sz="1800" err="1">
                <a:ea typeface="Lato"/>
              </a:rPr>
              <a:t>home_ownership</a:t>
            </a:r>
            <a:r>
              <a:rPr lang="en-US" sz="1800" dirty="0">
                <a:ea typeface="Lato"/>
              </a:rPr>
              <a:t>', '</a:t>
            </a:r>
            <a:r>
              <a:rPr lang="en-US" sz="1800" err="1">
                <a:ea typeface="Lato"/>
              </a:rPr>
              <a:t>verification_status</a:t>
            </a:r>
            <a:r>
              <a:rPr lang="en-US" sz="1800" dirty="0">
                <a:ea typeface="Lato"/>
              </a:rPr>
              <a:t>', 'purpose',  'inq_last_6mths', '</a:t>
            </a:r>
            <a:r>
              <a:rPr lang="en-US" sz="1800" err="1">
                <a:ea typeface="Lato"/>
              </a:rPr>
              <a:t>pub_rec</a:t>
            </a:r>
            <a:r>
              <a:rPr lang="en-US" sz="1800" dirty="0">
                <a:ea typeface="Lato"/>
              </a:rPr>
              <a:t>', '</a:t>
            </a:r>
            <a:r>
              <a:rPr lang="en-US" sz="1800" err="1">
                <a:ea typeface="Lato"/>
              </a:rPr>
              <a:t>pub_rec_bankruptcies</a:t>
            </a:r>
            <a:r>
              <a:rPr lang="en-US" sz="1800" dirty="0">
                <a:ea typeface="Lato"/>
              </a:rPr>
              <a:t>', 'grade' ]</a:t>
            </a:r>
          </a:p>
          <a:p>
            <a:pPr marL="285750" indent="-285750">
              <a:buFont typeface="Arial,Sans-Serif"/>
              <a:buChar char="•"/>
            </a:pPr>
            <a:r>
              <a:rPr lang="en-US" sz="1800" b="1" dirty="0" err="1">
                <a:ea typeface="Lato"/>
              </a:rPr>
              <a:t>numerical_columns</a:t>
            </a:r>
            <a:r>
              <a:rPr lang="en-US" sz="1800" dirty="0">
                <a:ea typeface="Lato"/>
              </a:rPr>
              <a:t> = ['</a:t>
            </a:r>
            <a:r>
              <a:rPr lang="en-US" sz="1800" dirty="0" err="1">
                <a:ea typeface="Lato"/>
              </a:rPr>
              <a:t>loan_amnt</a:t>
            </a:r>
            <a:r>
              <a:rPr lang="en-US" sz="1800" dirty="0">
                <a:ea typeface="Lato"/>
              </a:rPr>
              <a:t>', '</a:t>
            </a:r>
            <a:r>
              <a:rPr lang="en-US" sz="1800" dirty="0" err="1">
                <a:ea typeface="Lato"/>
              </a:rPr>
              <a:t>funded_amnt</a:t>
            </a:r>
            <a:r>
              <a:rPr lang="en-US" sz="1800" dirty="0">
                <a:ea typeface="Lato"/>
              </a:rPr>
              <a:t>', '</a:t>
            </a:r>
            <a:r>
              <a:rPr lang="en-US" sz="1800" dirty="0" err="1">
                <a:ea typeface="Lato"/>
              </a:rPr>
              <a:t>funded_amnt_inv</a:t>
            </a:r>
            <a:r>
              <a:rPr lang="en-US" sz="1800" dirty="0">
                <a:ea typeface="Lato"/>
              </a:rPr>
              <a:t>', 'installment', '</a:t>
            </a:r>
            <a:r>
              <a:rPr lang="en-US" sz="1800" dirty="0" err="1">
                <a:ea typeface="Lato"/>
              </a:rPr>
              <a:t>annual_inc</a:t>
            </a:r>
            <a:r>
              <a:rPr lang="en-US" sz="1800" dirty="0">
                <a:ea typeface="Lato"/>
              </a:rPr>
              <a:t>',</a:t>
            </a:r>
            <a:endParaRPr lang="en-US" sz="1800">
              <a:ea typeface="Lato"/>
            </a:endParaRPr>
          </a:p>
          <a:p>
            <a:r>
              <a:rPr lang="en-US" sz="1800" dirty="0">
                <a:ea typeface="Lato"/>
              </a:rPr>
              <a:t>     '</a:t>
            </a:r>
            <a:r>
              <a:rPr lang="en-US" sz="1800" dirty="0" err="1">
                <a:ea typeface="Lato"/>
              </a:rPr>
              <a:t>dti</a:t>
            </a:r>
            <a:r>
              <a:rPr lang="en-US" sz="1800" dirty="0">
                <a:ea typeface="Lato"/>
              </a:rPr>
              <a:t>', '</a:t>
            </a:r>
            <a:r>
              <a:rPr lang="en-US" sz="1800" dirty="0" err="1">
                <a:ea typeface="Lato"/>
              </a:rPr>
              <a:t>open_acc</a:t>
            </a:r>
            <a:r>
              <a:rPr lang="en-US" sz="1800" dirty="0">
                <a:ea typeface="Lato"/>
              </a:rPr>
              <a:t>', '</a:t>
            </a:r>
            <a:r>
              <a:rPr lang="en-US" sz="1800" dirty="0" err="1">
                <a:ea typeface="Lato"/>
              </a:rPr>
              <a:t>total_acc</a:t>
            </a:r>
            <a:r>
              <a:rPr lang="en-US" sz="1800" dirty="0">
                <a:ea typeface="Lato"/>
              </a:rPr>
              <a:t>', '</a:t>
            </a:r>
            <a:r>
              <a:rPr lang="en-US" sz="1800" dirty="0" err="1">
                <a:ea typeface="Lato"/>
              </a:rPr>
              <a:t>total_rec_late_fee</a:t>
            </a:r>
            <a:r>
              <a:rPr lang="en-US" sz="1800" dirty="0">
                <a:ea typeface="Lato"/>
              </a:rPr>
              <a:t>', 'recoveries', '</a:t>
            </a:r>
            <a:r>
              <a:rPr lang="en-US" sz="1800" dirty="0" err="1">
                <a:ea typeface="Lato"/>
              </a:rPr>
              <a:t>collection_recovery_fee</a:t>
            </a:r>
            <a:r>
              <a:rPr lang="en-US" sz="1800" dirty="0">
                <a:ea typeface="Lato"/>
              </a:rPr>
              <a:t>', '</a:t>
            </a:r>
            <a:r>
              <a:rPr lang="en-US" sz="1800" dirty="0" err="1">
                <a:ea typeface="Lato"/>
              </a:rPr>
              <a:t>int_rate_p</a:t>
            </a:r>
            <a:r>
              <a:rPr lang="en-US" sz="1800" dirty="0">
                <a:ea typeface="Lato"/>
              </a:rPr>
              <a:t>',                 '</a:t>
            </a:r>
            <a:r>
              <a:rPr lang="en-US" sz="1800" dirty="0" err="1">
                <a:ea typeface="Lato"/>
              </a:rPr>
              <a:t>revol_util_p</a:t>
            </a:r>
            <a:r>
              <a:rPr lang="en-US" sz="1800" dirty="0">
                <a:ea typeface="Lato"/>
              </a:rPr>
              <a:t>']</a:t>
            </a:r>
          </a:p>
          <a:p>
            <a:pPr marL="285750" indent="-285750">
              <a:buFont typeface="Arial,Sans-Serif"/>
              <a:buChar char="•"/>
            </a:pPr>
            <a:r>
              <a:rPr lang="en-US" sz="1800" b="1" dirty="0" err="1">
                <a:ea typeface="Lato"/>
              </a:rPr>
              <a:t>date_time_columns</a:t>
            </a:r>
            <a:r>
              <a:rPr lang="en-US" sz="1800" dirty="0">
                <a:ea typeface="Lato"/>
              </a:rPr>
              <a:t> = [ '</a:t>
            </a:r>
            <a:r>
              <a:rPr lang="en-US" sz="1800" dirty="0" err="1">
                <a:ea typeface="Lato"/>
              </a:rPr>
              <a:t>issue_d</a:t>
            </a:r>
            <a:r>
              <a:rPr lang="en-US" sz="1800" dirty="0">
                <a:ea typeface="Lato"/>
              </a:rPr>
              <a:t>' , '</a:t>
            </a:r>
            <a:r>
              <a:rPr lang="en-US" sz="1800" dirty="0" err="1">
                <a:ea typeface="Lato"/>
              </a:rPr>
              <a:t>earliest_cr_line</a:t>
            </a:r>
            <a:r>
              <a:rPr lang="en-US" sz="1800" dirty="0">
                <a:ea typeface="Lato"/>
              </a:rPr>
              <a:t>' ]</a:t>
            </a:r>
            <a:endParaRPr lang="en-US" dirty="0"/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905039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3500" b="1" dirty="0">
                <a:solidFill>
                  <a:srgbClr val="EF413D"/>
                </a:solidFill>
              </a:rPr>
              <a:t>PART II:  Univariate Analysis</a:t>
            </a:r>
            <a:br>
              <a:rPr lang="en-US" sz="3500" b="1" dirty="0">
                <a:solidFill>
                  <a:srgbClr val="EF413D"/>
                </a:solidFill>
              </a:rPr>
            </a:br>
            <a:r>
              <a:rPr lang="en-US" sz="1000" b="1" dirty="0">
                <a:solidFill>
                  <a:srgbClr val="EF413D"/>
                </a:solidFill>
              </a:rPr>
              <a:t> </a:t>
            </a:r>
            <a:br>
              <a:rPr lang="en-US" b="1" dirty="0"/>
            </a:br>
            <a:r>
              <a:rPr lang="en-US" sz="3000" b="1" dirty="0">
                <a:solidFill>
                  <a:srgbClr val="5A5A5A"/>
                </a:solidFill>
              </a:rPr>
              <a:t>Analyzing Defaulted Applicants</a:t>
            </a:r>
            <a:endParaRPr sz="3000" dirty="0"/>
          </a:p>
        </p:txBody>
      </p:sp>
      <p:sp>
        <p:nvSpPr>
          <p:cNvPr id="9" name="Google Shape;219;p28">
            <a:extLst>
              <a:ext uri="{FF2B5EF4-FFF2-40B4-BE49-F238E27FC236}">
                <a16:creationId xmlns:a16="http://schemas.microsoft.com/office/drawing/2014/main" id="{947E1549-BDA8-4512-9BAD-A4E03C1A8752}"/>
              </a:ext>
            </a:extLst>
          </p:cNvPr>
          <p:cNvSpPr txBox="1"/>
          <p:nvPr/>
        </p:nvSpPr>
        <p:spPr>
          <a:xfrm>
            <a:off x="514663" y="1610245"/>
            <a:ext cx="11162674" cy="4893647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Variable under consideration: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Get the defaulted applicant.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Creating quartile bins for numerical columns to make them categorical</a:t>
            </a:r>
            <a:r>
              <a:rPr lang="en-IN" sz="1800" dirty="0">
                <a:latin typeface="Lato"/>
                <a:ea typeface="Lato"/>
                <a:cs typeface="Lato"/>
                <a:sym typeface="Lato"/>
              </a:rPr>
              <a:t>.</a:t>
            </a:r>
            <a:endParaRPr sz="180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798533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5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3500" b="1" dirty="0">
                <a:solidFill>
                  <a:srgbClr val="EF413D"/>
                </a:solidFill>
              </a:rPr>
              <a:t>PART III:  Univariate Analysis (continue..)</a:t>
            </a:r>
            <a:br>
              <a:rPr lang="en-US" sz="3500" b="1" dirty="0"/>
            </a:br>
            <a:endParaRPr lang="en-US" sz="1000" b="1">
              <a:solidFill>
                <a:srgbClr val="EF413D"/>
              </a:solidFill>
            </a:endParaRPr>
          </a:p>
        </p:txBody>
      </p:sp>
      <p:sp>
        <p:nvSpPr>
          <p:cNvPr id="9" name="Google Shape;219;p28">
            <a:extLst>
              <a:ext uri="{FF2B5EF4-FFF2-40B4-BE49-F238E27FC236}">
                <a16:creationId xmlns:a16="http://schemas.microsoft.com/office/drawing/2014/main" id="{947E1549-BDA8-4512-9BAD-A4E03C1A8752}"/>
              </a:ext>
            </a:extLst>
          </p:cNvPr>
          <p:cNvSpPr txBox="1"/>
          <p:nvPr/>
        </p:nvSpPr>
        <p:spPr>
          <a:xfrm>
            <a:off x="514663" y="964229"/>
            <a:ext cx="11162674" cy="5839089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b="1" dirty="0">
                <a:latin typeface="Lato"/>
                <a:ea typeface="Lato"/>
                <a:cs typeface="Lato"/>
                <a:sym typeface="Lato"/>
              </a:rPr>
              <a:t>Observations on Univariate Analysis:</a:t>
            </a:r>
            <a:endParaRPr lang="en-US" dirty="0"/>
          </a:p>
          <a:p>
            <a:pPr marL="285750" indent="-285750">
              <a:buChar char="•"/>
            </a:pPr>
            <a:r>
              <a:rPr lang="en-US" sz="1500" dirty="0">
                <a:latin typeface="Times New Roman"/>
                <a:ea typeface="Lato"/>
              </a:rPr>
              <a:t>Lower the </a:t>
            </a:r>
            <a:r>
              <a:rPr lang="en-US" sz="1500" err="1">
                <a:latin typeface="Times New Roman"/>
                <a:ea typeface="Lato"/>
              </a:rPr>
              <a:t>loan_amnt</a:t>
            </a:r>
            <a:r>
              <a:rPr lang="en-US" sz="1500" dirty="0">
                <a:latin typeface="Times New Roman"/>
                <a:ea typeface="Lato"/>
              </a:rPr>
              <a:t> increases the chance of defaulted - Range (500 - 7720.0)</a:t>
            </a:r>
            <a:endParaRPr lang="en-US" sz="1500">
              <a:latin typeface="Times New Roman"/>
            </a:endParaRPr>
          </a:p>
          <a:p>
            <a:pPr marL="285750" indent="-285750">
              <a:buChar char="•"/>
            </a:pPr>
            <a:r>
              <a:rPr lang="en-US" sz="1500" dirty="0">
                <a:latin typeface="Times New Roman"/>
                <a:ea typeface="Lato"/>
              </a:rPr>
              <a:t>Lower the </a:t>
            </a:r>
            <a:r>
              <a:rPr lang="en-US" sz="1500" dirty="0" err="1">
                <a:latin typeface="Times New Roman"/>
                <a:ea typeface="Lato"/>
              </a:rPr>
              <a:t>funded_amnt</a:t>
            </a:r>
            <a:r>
              <a:rPr lang="en-US" sz="1500" dirty="0">
                <a:latin typeface="Times New Roman"/>
                <a:ea typeface="Lato"/>
              </a:rPr>
              <a:t> increases the chance of defaulted - Range (500 - 7720.0)</a:t>
            </a:r>
            <a:endParaRPr lang="en-US" sz="1500" dirty="0">
              <a:latin typeface="Times New Roman"/>
            </a:endParaRPr>
          </a:p>
          <a:p>
            <a:pPr marL="285750" indent="-285750">
              <a:buChar char="•"/>
            </a:pPr>
            <a:r>
              <a:rPr lang="en-US" sz="1500" dirty="0">
                <a:latin typeface="Times New Roman"/>
                <a:ea typeface="Lato"/>
              </a:rPr>
              <a:t>Lower the installment increases the chance of defaulted - Range (15.69 - 279.27)</a:t>
            </a:r>
            <a:endParaRPr lang="en-US" sz="1500">
              <a:latin typeface="Times New Roman"/>
            </a:endParaRPr>
          </a:p>
          <a:p>
            <a:pPr marL="285750" indent="-285750">
              <a:buChar char="•"/>
            </a:pPr>
            <a:r>
              <a:rPr lang="en-US" sz="1500" dirty="0">
                <a:latin typeface="Times New Roman"/>
                <a:ea typeface="Lato"/>
              </a:rPr>
              <a:t>Lower the </a:t>
            </a:r>
            <a:r>
              <a:rPr lang="en-US" sz="1500" err="1">
                <a:latin typeface="Times New Roman"/>
                <a:ea typeface="Lato"/>
              </a:rPr>
              <a:t>annual_inc</a:t>
            </a:r>
            <a:r>
              <a:rPr lang="en-US" sz="1500" dirty="0">
                <a:latin typeface="Times New Roman"/>
                <a:ea typeface="Lato"/>
              </a:rPr>
              <a:t> increases the chance of defaulted - Range (4000.0 - 253264.0)</a:t>
            </a:r>
            <a:endParaRPr lang="en-US" sz="1500">
              <a:latin typeface="Times New Roman"/>
            </a:endParaRPr>
          </a:p>
          <a:p>
            <a:pPr marL="285750" indent="-285750">
              <a:buChar char="•"/>
            </a:pPr>
            <a:r>
              <a:rPr lang="en-US" sz="1500" dirty="0">
                <a:latin typeface="Times New Roman"/>
                <a:ea typeface="Lato"/>
              </a:rPr>
              <a:t>Between 40%-60% of the </a:t>
            </a:r>
            <a:r>
              <a:rPr lang="en-US" sz="1500" err="1">
                <a:latin typeface="Times New Roman"/>
                <a:ea typeface="Lato"/>
              </a:rPr>
              <a:t>dti</a:t>
            </a:r>
            <a:r>
              <a:rPr lang="en-US" sz="1500" dirty="0">
                <a:latin typeface="Times New Roman"/>
                <a:ea typeface="Lato"/>
              </a:rPr>
              <a:t> increases the chance of defaulted - Range (11.94 - 17.91)</a:t>
            </a:r>
            <a:endParaRPr lang="en-US" sz="1500">
              <a:latin typeface="Times New Roman"/>
            </a:endParaRPr>
          </a:p>
          <a:p>
            <a:pPr marL="285750" indent="-285750">
              <a:buChar char="•"/>
            </a:pPr>
            <a:r>
              <a:rPr lang="en-US" sz="1500" dirty="0">
                <a:latin typeface="Times New Roman"/>
                <a:ea typeface="Lato"/>
              </a:rPr>
              <a:t>Lower the </a:t>
            </a:r>
            <a:r>
              <a:rPr lang="en-US" sz="1500" err="1">
                <a:latin typeface="Times New Roman"/>
                <a:ea typeface="Lato"/>
              </a:rPr>
              <a:t>open_acc</a:t>
            </a:r>
            <a:r>
              <a:rPr lang="en-US" sz="1500" dirty="0">
                <a:latin typeface="Times New Roman"/>
                <a:ea typeface="Lato"/>
              </a:rPr>
              <a:t> increases the chance of defaulted - Range (2 - 9.2)</a:t>
            </a:r>
            <a:endParaRPr lang="en-US" sz="1500">
              <a:latin typeface="Times New Roman"/>
            </a:endParaRPr>
          </a:p>
          <a:p>
            <a:pPr marL="285750" indent="-285750">
              <a:buChar char="•"/>
            </a:pPr>
            <a:r>
              <a:rPr lang="en-US" sz="1500" dirty="0">
                <a:latin typeface="Times New Roman"/>
                <a:ea typeface="Lato"/>
              </a:rPr>
              <a:t>Between 20%-40% of the </a:t>
            </a:r>
            <a:r>
              <a:rPr lang="en-US" sz="1500" err="1">
                <a:latin typeface="Times New Roman"/>
                <a:ea typeface="Lato"/>
              </a:rPr>
              <a:t>total_acc</a:t>
            </a:r>
            <a:r>
              <a:rPr lang="en-US" sz="1500" dirty="0">
                <a:latin typeface="Times New Roman"/>
                <a:ea typeface="Lato"/>
              </a:rPr>
              <a:t> increases the chance of defaulted - Range (16.4 - 30.8)</a:t>
            </a:r>
            <a:endParaRPr lang="en-US" sz="1500">
              <a:latin typeface="Times New Roman"/>
            </a:endParaRPr>
          </a:p>
          <a:p>
            <a:pPr marL="285750" indent="-285750">
              <a:buChar char="•"/>
            </a:pPr>
            <a:r>
              <a:rPr lang="en-US" sz="1500" dirty="0">
                <a:latin typeface="Times New Roman"/>
                <a:ea typeface="Lato"/>
              </a:rPr>
              <a:t>Lower the </a:t>
            </a:r>
            <a:r>
              <a:rPr lang="en-US" sz="1500" err="1">
                <a:latin typeface="Times New Roman"/>
                <a:ea typeface="Lato"/>
              </a:rPr>
              <a:t>total_rec_late_fee</a:t>
            </a:r>
            <a:r>
              <a:rPr lang="en-US" sz="1500" dirty="0">
                <a:latin typeface="Times New Roman"/>
                <a:ea typeface="Lato"/>
              </a:rPr>
              <a:t> increases the chance of defaulted - Range (0.0 - 36.04)</a:t>
            </a:r>
            <a:endParaRPr lang="en-US" sz="1500">
              <a:latin typeface="Times New Roman"/>
            </a:endParaRPr>
          </a:p>
          <a:p>
            <a:pPr marL="285750" indent="-285750">
              <a:buChar char="•"/>
            </a:pPr>
            <a:r>
              <a:rPr lang="en-US" sz="1500" dirty="0">
                <a:latin typeface="Times New Roman"/>
                <a:ea typeface="Lato"/>
              </a:rPr>
              <a:t>Lower the recoveries increases the chance of defaulted - Range (0.0 - 5924.67)</a:t>
            </a:r>
            <a:endParaRPr lang="en-US" sz="1500">
              <a:latin typeface="Times New Roman"/>
            </a:endParaRPr>
          </a:p>
          <a:p>
            <a:pPr marL="285750" indent="-285750">
              <a:buChar char="•"/>
            </a:pPr>
            <a:r>
              <a:rPr lang="en-US" sz="1500" dirty="0">
                <a:latin typeface="Times New Roman"/>
                <a:ea typeface="Lato"/>
              </a:rPr>
              <a:t>Lower the </a:t>
            </a:r>
            <a:r>
              <a:rPr lang="en-US" sz="1500" err="1">
                <a:latin typeface="Times New Roman"/>
                <a:ea typeface="Lato"/>
              </a:rPr>
              <a:t>collection_recovery_fee</a:t>
            </a:r>
            <a:r>
              <a:rPr lang="en-US" sz="1500" dirty="0">
                <a:latin typeface="Times New Roman"/>
                <a:ea typeface="Lato"/>
              </a:rPr>
              <a:t> increases the chance of defaulted - Range (0.0 - 1400.43)</a:t>
            </a:r>
            <a:endParaRPr lang="en-US" sz="1500">
              <a:latin typeface="Times New Roman"/>
            </a:endParaRPr>
          </a:p>
          <a:p>
            <a:pPr marL="285750" indent="-285750">
              <a:buChar char="•"/>
            </a:pPr>
            <a:r>
              <a:rPr lang="en-US" sz="1500" dirty="0">
                <a:latin typeface="Times New Roman"/>
                <a:ea typeface="Lato"/>
              </a:rPr>
              <a:t>Between 40%-60% of the </a:t>
            </a:r>
            <a:r>
              <a:rPr lang="en-US" sz="1500" err="1">
                <a:latin typeface="Times New Roman"/>
                <a:ea typeface="Lato"/>
              </a:rPr>
              <a:t>int_rate_p</a:t>
            </a:r>
            <a:r>
              <a:rPr lang="en-US" sz="1500" dirty="0">
                <a:latin typeface="Times New Roman"/>
                <a:ea typeface="Lato"/>
              </a:rPr>
              <a:t> increases the chance of defaulted - Range (13.01 - 16.80)</a:t>
            </a:r>
            <a:endParaRPr lang="en-US" sz="1500">
              <a:latin typeface="Times New Roman"/>
            </a:endParaRPr>
          </a:p>
          <a:p>
            <a:pPr marL="285750" indent="-285750">
              <a:buChar char="•"/>
            </a:pPr>
            <a:r>
              <a:rPr lang="en-US" sz="1500" dirty="0">
                <a:latin typeface="Times New Roman"/>
                <a:ea typeface="Lato"/>
              </a:rPr>
              <a:t>Between 60%-80% of the </a:t>
            </a:r>
            <a:r>
              <a:rPr lang="en-US" sz="1500" err="1">
                <a:latin typeface="Times New Roman"/>
                <a:ea typeface="Lato"/>
              </a:rPr>
              <a:t>revol_util_p</a:t>
            </a:r>
            <a:r>
              <a:rPr lang="en-US" sz="1500" dirty="0">
                <a:latin typeface="Times New Roman"/>
                <a:ea typeface="Lato"/>
              </a:rPr>
              <a:t> increases the chance of defaulted - Range (59.94 - 79.92)</a:t>
            </a:r>
            <a:endParaRPr lang="en-US" sz="1500">
              <a:latin typeface="Times New Roman"/>
            </a:endParaRPr>
          </a:p>
          <a:p>
            <a:pPr marL="285750" indent="-285750">
              <a:buChar char="•"/>
            </a:pPr>
            <a:r>
              <a:rPr lang="en-US" sz="1500" dirty="0">
                <a:latin typeface="Times New Roman"/>
                <a:ea typeface="Lato"/>
              </a:rPr>
              <a:t>Higher chance of defaulted for " 36 months" in term column</a:t>
            </a:r>
            <a:endParaRPr lang="en-US" sz="1500">
              <a:latin typeface="Times New Roman"/>
            </a:endParaRPr>
          </a:p>
          <a:p>
            <a:pPr marL="285750" indent="-285750">
              <a:buChar char="•"/>
            </a:pPr>
            <a:r>
              <a:rPr lang="en-US" sz="1500" dirty="0">
                <a:latin typeface="Times New Roman"/>
                <a:ea typeface="Lato"/>
              </a:rPr>
              <a:t>Higher chance of defaulted for " 10+ years" in </a:t>
            </a:r>
            <a:r>
              <a:rPr lang="en-US" sz="1500" err="1">
                <a:latin typeface="Times New Roman"/>
                <a:ea typeface="Lato"/>
              </a:rPr>
              <a:t>emp_length</a:t>
            </a:r>
            <a:r>
              <a:rPr lang="en-US" sz="1500" dirty="0">
                <a:latin typeface="Times New Roman"/>
                <a:ea typeface="Lato"/>
              </a:rPr>
              <a:t> column</a:t>
            </a:r>
            <a:endParaRPr lang="en-US" sz="1500">
              <a:latin typeface="Times New Roman"/>
            </a:endParaRPr>
          </a:p>
          <a:p>
            <a:pPr marL="285750" indent="-285750">
              <a:buChar char="•"/>
            </a:pPr>
            <a:r>
              <a:rPr lang="en-US" sz="1500" dirty="0">
                <a:latin typeface="Times New Roman"/>
                <a:ea typeface="Lato"/>
              </a:rPr>
              <a:t>Higher chance of defaulted for " RENT" in </a:t>
            </a:r>
            <a:r>
              <a:rPr lang="en-US" sz="1500" err="1">
                <a:latin typeface="Times New Roman"/>
                <a:ea typeface="Lato"/>
              </a:rPr>
              <a:t>home_ownership</a:t>
            </a:r>
            <a:r>
              <a:rPr lang="en-US" sz="1500" dirty="0">
                <a:latin typeface="Times New Roman"/>
                <a:ea typeface="Lato"/>
              </a:rPr>
              <a:t> column</a:t>
            </a:r>
            <a:endParaRPr lang="en-US" sz="1500">
              <a:latin typeface="Times New Roman"/>
            </a:endParaRPr>
          </a:p>
          <a:p>
            <a:pPr marL="285750" indent="-285750">
              <a:buChar char="•"/>
            </a:pPr>
            <a:r>
              <a:rPr lang="en-US" sz="1500" dirty="0">
                <a:latin typeface="Times New Roman"/>
                <a:ea typeface="Lato"/>
              </a:rPr>
              <a:t>Higher chance of defaulted for " Not Verified" in </a:t>
            </a:r>
            <a:r>
              <a:rPr lang="en-US" sz="1500" err="1">
                <a:latin typeface="Times New Roman"/>
                <a:ea typeface="Lato"/>
              </a:rPr>
              <a:t>verification_status</a:t>
            </a:r>
            <a:r>
              <a:rPr lang="en-US" sz="1500" dirty="0">
                <a:latin typeface="Times New Roman"/>
                <a:ea typeface="Lato"/>
              </a:rPr>
              <a:t> column</a:t>
            </a:r>
            <a:endParaRPr lang="en-US" sz="1500">
              <a:latin typeface="Times New Roman"/>
            </a:endParaRPr>
          </a:p>
          <a:p>
            <a:pPr marL="285750" indent="-285750">
              <a:buChar char="•"/>
            </a:pPr>
            <a:r>
              <a:rPr lang="en-US" sz="1500" dirty="0">
                <a:latin typeface="Times New Roman"/>
                <a:ea typeface="Lato"/>
              </a:rPr>
              <a:t>Higher chance of defaulted for " </a:t>
            </a:r>
            <a:r>
              <a:rPr lang="en-US" sz="1500" err="1">
                <a:latin typeface="Times New Roman"/>
                <a:ea typeface="Lato"/>
              </a:rPr>
              <a:t>debt_consolidation</a:t>
            </a:r>
            <a:r>
              <a:rPr lang="en-US" sz="1500" dirty="0">
                <a:latin typeface="Times New Roman"/>
                <a:ea typeface="Lato"/>
              </a:rPr>
              <a:t>" in purpose column</a:t>
            </a:r>
            <a:endParaRPr lang="en-US" sz="1500">
              <a:latin typeface="Times New Roman"/>
            </a:endParaRPr>
          </a:p>
          <a:p>
            <a:pPr marL="285750" indent="-285750">
              <a:buChar char="•"/>
            </a:pPr>
            <a:r>
              <a:rPr lang="en-US" sz="1500" dirty="0">
                <a:latin typeface="Times New Roman"/>
                <a:ea typeface="Lato"/>
              </a:rPr>
              <a:t>Higher chance of defaulted for " 0" in inq_last_6mths column</a:t>
            </a:r>
            <a:endParaRPr lang="en-US" sz="1500">
              <a:latin typeface="Times New Roman"/>
            </a:endParaRPr>
          </a:p>
          <a:p>
            <a:pPr marL="285750" indent="-285750">
              <a:buChar char="•"/>
            </a:pPr>
            <a:r>
              <a:rPr lang="en-US" sz="1500" dirty="0">
                <a:latin typeface="Times New Roman"/>
                <a:ea typeface="Lato"/>
              </a:rPr>
              <a:t>Higher chance of defaulted for " 0" in </a:t>
            </a:r>
            <a:r>
              <a:rPr lang="en-US" sz="1500" err="1">
                <a:latin typeface="Times New Roman"/>
                <a:ea typeface="Lato"/>
              </a:rPr>
              <a:t>pub_rec</a:t>
            </a:r>
            <a:r>
              <a:rPr lang="en-US" sz="1500" dirty="0">
                <a:latin typeface="Times New Roman"/>
                <a:ea typeface="Lato"/>
              </a:rPr>
              <a:t> column</a:t>
            </a:r>
            <a:endParaRPr lang="en-US" sz="1500">
              <a:latin typeface="Times New Roman"/>
            </a:endParaRPr>
          </a:p>
          <a:p>
            <a:pPr marL="285750" indent="-285750">
              <a:buChar char="•"/>
            </a:pPr>
            <a:r>
              <a:rPr lang="en-US" sz="1500" dirty="0">
                <a:latin typeface="Times New Roman"/>
                <a:ea typeface="Lato"/>
              </a:rPr>
              <a:t>Higher chance of defaulted for " 0.0" in </a:t>
            </a:r>
            <a:r>
              <a:rPr lang="en-US" sz="1500" err="1">
                <a:latin typeface="Times New Roman"/>
                <a:ea typeface="Lato"/>
              </a:rPr>
              <a:t>pub_rec_bankruptcies</a:t>
            </a:r>
            <a:r>
              <a:rPr lang="en-US" sz="1500" dirty="0">
                <a:latin typeface="Times New Roman"/>
                <a:ea typeface="Lato"/>
              </a:rPr>
              <a:t> column</a:t>
            </a:r>
            <a:endParaRPr lang="en-US" sz="1500">
              <a:latin typeface="Times New Roman"/>
            </a:endParaRPr>
          </a:p>
          <a:p>
            <a:pPr marL="285750" indent="-285750">
              <a:buChar char="•"/>
            </a:pPr>
            <a:r>
              <a:rPr lang="en-US" sz="1500" dirty="0">
                <a:latin typeface="Times New Roman"/>
                <a:ea typeface="Lato"/>
              </a:rPr>
              <a:t>Higher chance of defaulted for " B" in grade column</a:t>
            </a:r>
            <a:endParaRPr lang="en-US" sz="1500">
              <a:latin typeface="Times New Roman"/>
            </a:endParaRPr>
          </a:p>
          <a:p>
            <a:pPr marL="285750" indent="-285750">
              <a:buChar char="•"/>
            </a:pPr>
            <a:r>
              <a:rPr lang="en-US" sz="1500" dirty="0">
                <a:latin typeface="Times New Roman"/>
                <a:ea typeface="Lato"/>
              </a:rPr>
              <a:t>Higher chance of defaulted for B grade of </a:t>
            </a:r>
            <a:r>
              <a:rPr lang="en-US" sz="1500" err="1">
                <a:latin typeface="Times New Roman"/>
                <a:ea typeface="Lato"/>
              </a:rPr>
              <a:t>sub_grade</a:t>
            </a:r>
            <a:r>
              <a:rPr lang="en-US" sz="1500" dirty="0">
                <a:latin typeface="Times New Roman"/>
                <a:ea typeface="Lato"/>
              </a:rPr>
              <a:t> " 5" column</a:t>
            </a:r>
            <a:endParaRPr lang="en-US" sz="1500">
              <a:latin typeface="Times New Roman"/>
            </a:endParaRPr>
          </a:p>
          <a:p>
            <a:pPr marL="285750" indent="-285750">
              <a:buChar char="•"/>
            </a:pPr>
            <a:r>
              <a:rPr lang="en-US" sz="1500" dirty="0">
                <a:latin typeface="Times New Roman"/>
                <a:ea typeface="Lato"/>
              </a:rPr>
              <a:t>Higher chance of defaulted on month 12 of year 1911 on </a:t>
            </a:r>
            <a:r>
              <a:rPr lang="en-US" sz="1500" err="1">
                <a:latin typeface="Times New Roman"/>
                <a:ea typeface="Lato"/>
              </a:rPr>
              <a:t>issue_d</a:t>
            </a:r>
            <a:r>
              <a:rPr lang="en-US" sz="1500" dirty="0">
                <a:latin typeface="Times New Roman"/>
                <a:ea typeface="Lato"/>
              </a:rPr>
              <a:t> column</a:t>
            </a:r>
            <a:endParaRPr lang="en-US" sz="1500">
              <a:latin typeface="Times New Roman"/>
            </a:endParaRPr>
          </a:p>
          <a:p>
            <a:pPr marL="285750" indent="-285750">
              <a:buChar char="•"/>
            </a:pPr>
            <a:r>
              <a:rPr lang="en-US" sz="1500" dirty="0">
                <a:latin typeface="Times New Roman"/>
                <a:ea typeface="Lato"/>
              </a:rPr>
              <a:t>Higher chance of defaulted on month 10 of year 1900 on </a:t>
            </a:r>
            <a:r>
              <a:rPr lang="en-US" sz="1500" err="1">
                <a:latin typeface="Times New Roman"/>
                <a:ea typeface="Lato"/>
              </a:rPr>
              <a:t>earliest_cr_line</a:t>
            </a:r>
            <a:r>
              <a:rPr lang="en-US" sz="1500" dirty="0">
                <a:latin typeface="Times New Roman"/>
                <a:ea typeface="Lato"/>
              </a:rPr>
              <a:t> column</a:t>
            </a:r>
            <a:endParaRPr lang="en-US" sz="1500">
              <a:latin typeface="Times New Roman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>
              <a:latin typeface="Lato"/>
              <a:ea typeface="Lato"/>
              <a:cs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602963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3500" b="1" dirty="0">
                <a:solidFill>
                  <a:srgbClr val="EF413D"/>
                </a:solidFill>
              </a:rPr>
              <a:t>PART IV :  Bivariate Analysis</a:t>
            </a:r>
            <a:br>
              <a:rPr lang="en-US" sz="3500" b="1" dirty="0">
                <a:solidFill>
                  <a:srgbClr val="EF413D"/>
                </a:solidFill>
              </a:rPr>
            </a:br>
            <a:r>
              <a:rPr lang="en-US" sz="1000" b="1" dirty="0">
                <a:solidFill>
                  <a:srgbClr val="EF413D"/>
                </a:solidFill>
              </a:rPr>
              <a:t> </a:t>
            </a:r>
            <a:br>
              <a:rPr lang="en-US" b="1" dirty="0"/>
            </a:br>
            <a:r>
              <a:rPr lang="en-US" sz="3000" b="1" dirty="0">
                <a:solidFill>
                  <a:srgbClr val="5A5A5A"/>
                </a:solidFill>
              </a:rPr>
              <a:t>Analyzing Defaulted Applicants</a:t>
            </a:r>
            <a:endParaRPr sz="3000" dirty="0"/>
          </a:p>
        </p:txBody>
      </p:sp>
      <p:sp>
        <p:nvSpPr>
          <p:cNvPr id="9" name="Google Shape;219;p28">
            <a:extLst>
              <a:ext uri="{FF2B5EF4-FFF2-40B4-BE49-F238E27FC236}">
                <a16:creationId xmlns:a16="http://schemas.microsoft.com/office/drawing/2014/main" id="{947E1549-BDA8-4512-9BAD-A4E03C1A8752}"/>
              </a:ext>
            </a:extLst>
          </p:cNvPr>
          <p:cNvSpPr txBox="1"/>
          <p:nvPr/>
        </p:nvSpPr>
        <p:spPr>
          <a:xfrm>
            <a:off x="514663" y="1599228"/>
            <a:ext cx="11162674" cy="4893647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Variables under consideration: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latin typeface="Lato"/>
              <a:ea typeface="Lato"/>
              <a:cs typeface="Lato"/>
              <a:sym typeface="Lat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i="0" u="none" strike="noStrike" cap="none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categorical_columns</a:t>
            </a:r>
            <a:r>
              <a:rPr lang="en-IN" sz="200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= ['term', '</a:t>
            </a:r>
            <a:r>
              <a:rPr lang="en-IN" sz="2000" i="0" u="none" strike="noStrike" cap="none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emp_length</a:t>
            </a:r>
            <a:r>
              <a:rPr lang="en-IN" sz="200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', '</a:t>
            </a:r>
            <a:r>
              <a:rPr lang="en-IN" sz="2000" i="0" u="none" strike="noStrike" cap="none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home_ownership</a:t>
            </a:r>
            <a:r>
              <a:rPr lang="en-IN" sz="200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', '</a:t>
            </a:r>
            <a:r>
              <a:rPr lang="en-IN" sz="2000" i="0" u="none" strike="noStrike" cap="none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verification_status</a:t>
            </a:r>
            <a:r>
              <a:rPr lang="en-IN" sz="200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', 'purpose', 'inq_last_6mths’, '</a:t>
            </a:r>
            <a:r>
              <a:rPr lang="en-IN" sz="2000" i="0" u="none" strike="noStrike" cap="none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pub_rec</a:t>
            </a:r>
            <a:r>
              <a:rPr lang="en-IN" sz="200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', '</a:t>
            </a:r>
            <a:r>
              <a:rPr lang="en-IN" sz="2000" i="0" u="none" strike="noStrike" cap="none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pub_rec_bankruptcies</a:t>
            </a:r>
            <a:r>
              <a:rPr lang="en-IN" sz="200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', 'grade']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i="0" u="none" strike="noStrike" cap="none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numerical_columns</a:t>
            </a:r>
            <a:r>
              <a:rPr lang="en-IN" sz="200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= ['</a:t>
            </a:r>
            <a:r>
              <a:rPr lang="en-IN" sz="2000" i="0" u="none" strike="noStrike" cap="none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loan_amnt</a:t>
            </a:r>
            <a:r>
              <a:rPr lang="en-IN" sz="200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', '</a:t>
            </a:r>
            <a:r>
              <a:rPr lang="en-IN" sz="2000" i="0" u="none" strike="noStrike" cap="none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funded_amnt</a:t>
            </a:r>
            <a:r>
              <a:rPr lang="en-IN" sz="200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', '</a:t>
            </a:r>
            <a:r>
              <a:rPr lang="en-IN" sz="2000" i="0" u="none" strike="noStrike" cap="none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funded_amnt_inv</a:t>
            </a:r>
            <a:r>
              <a:rPr lang="en-IN" sz="200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', '</a:t>
            </a:r>
            <a:r>
              <a:rPr lang="en-IN" sz="2000" i="0" u="none" strike="noStrike" cap="none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installment</a:t>
            </a:r>
            <a:r>
              <a:rPr lang="en-IN" sz="200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', '</a:t>
            </a:r>
            <a:r>
              <a:rPr lang="en-IN" sz="2000" i="0" u="none" strike="noStrike" cap="none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annual_inc</a:t>
            </a:r>
            <a:r>
              <a:rPr lang="en-IN" sz="200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’, '</a:t>
            </a:r>
            <a:r>
              <a:rPr lang="en-IN" sz="2000" i="0" u="none" strike="noStrike" cap="none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dti</a:t>
            </a:r>
            <a:r>
              <a:rPr lang="en-IN" sz="200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', '</a:t>
            </a:r>
            <a:r>
              <a:rPr lang="en-IN" sz="2000" i="0" u="none" strike="noStrike" cap="none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open_acc</a:t>
            </a:r>
            <a:r>
              <a:rPr lang="en-IN" sz="200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', '</a:t>
            </a:r>
            <a:r>
              <a:rPr lang="en-IN" sz="2000" i="0" u="none" strike="noStrike" cap="none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total_acc</a:t>
            </a:r>
            <a:r>
              <a:rPr lang="en-IN" sz="200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', '</a:t>
            </a:r>
            <a:r>
              <a:rPr lang="en-IN" sz="2000" i="0" u="none" strike="noStrike" cap="none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total_rec_late_fee</a:t>
            </a:r>
            <a:r>
              <a:rPr lang="en-IN" sz="200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', 'recoveries’, '</a:t>
            </a:r>
            <a:r>
              <a:rPr lang="en-IN" sz="2000" i="0" u="none" strike="noStrike" cap="none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collection_recovery_fee</a:t>
            </a:r>
            <a:r>
              <a:rPr lang="en-IN" sz="200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', '</a:t>
            </a:r>
            <a:r>
              <a:rPr lang="en-IN" sz="2000" i="0" u="none" strike="noStrike" cap="none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int_rate_p</a:t>
            </a:r>
            <a:r>
              <a:rPr lang="en-IN" sz="200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', '</a:t>
            </a:r>
            <a:r>
              <a:rPr lang="en-IN" sz="2000" i="0" u="none" strike="noStrike" cap="none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revol_util_p</a:t>
            </a:r>
            <a:r>
              <a:rPr lang="en-IN" sz="200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’].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latin typeface="Lato"/>
                <a:ea typeface="Lato"/>
                <a:cs typeface="Lato"/>
                <a:sym typeface="Lato"/>
              </a:rPr>
              <a:t>Analyse ‘</a:t>
            </a:r>
            <a:r>
              <a:rPr lang="en-IN" sz="2000" dirty="0" err="1">
                <a:latin typeface="Lato"/>
                <a:ea typeface="Lato"/>
                <a:cs typeface="Lato"/>
                <a:sym typeface="Lato"/>
              </a:rPr>
              <a:t>loan_amount</a:t>
            </a:r>
            <a:r>
              <a:rPr lang="en-IN" sz="2000" dirty="0">
                <a:latin typeface="Lato"/>
                <a:ea typeface="Lato"/>
                <a:cs typeface="Lato"/>
                <a:sym typeface="Lato"/>
              </a:rPr>
              <a:t>’ with Interest rates.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Analyse ‘</a:t>
            </a:r>
            <a:r>
              <a:rPr lang="en-IN" sz="2000" i="0" u="none" strike="noStrike" cap="none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loan_amount</a:t>
            </a:r>
            <a:r>
              <a:rPr lang="en-IN" sz="200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’ with Home ownership.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latin typeface="Lato"/>
                <a:ea typeface="Lato"/>
                <a:cs typeface="Lato"/>
                <a:sym typeface="Lato"/>
              </a:rPr>
              <a:t>Analyse ‘</a:t>
            </a:r>
            <a:r>
              <a:rPr lang="en-IN" sz="2000" dirty="0" err="1">
                <a:latin typeface="Lato"/>
                <a:ea typeface="Lato"/>
                <a:cs typeface="Lato"/>
                <a:sym typeface="Lato"/>
              </a:rPr>
              <a:t>loan_amount</a:t>
            </a:r>
            <a:r>
              <a:rPr lang="en-IN" sz="2000" dirty="0">
                <a:latin typeface="Lato"/>
                <a:ea typeface="Lato"/>
                <a:cs typeface="Lato"/>
                <a:sym typeface="Lato"/>
              </a:rPr>
              <a:t>’ with purpose.</a:t>
            </a:r>
            <a:endParaRPr sz="200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633053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3500" b="1" dirty="0">
                <a:solidFill>
                  <a:srgbClr val="EF413D"/>
                </a:solidFill>
              </a:rPr>
              <a:t>PART IV :  Bivariate Analysis</a:t>
            </a:r>
            <a:br>
              <a:rPr lang="en-US" sz="3500" b="1" dirty="0">
                <a:solidFill>
                  <a:srgbClr val="EF413D"/>
                </a:solidFill>
              </a:rPr>
            </a:br>
            <a:r>
              <a:rPr lang="en-US" sz="1000" b="1" dirty="0">
                <a:solidFill>
                  <a:srgbClr val="EF413D"/>
                </a:solidFill>
              </a:rPr>
              <a:t> </a:t>
            </a:r>
            <a:br>
              <a:rPr lang="en-US" b="1" dirty="0"/>
            </a:br>
            <a:r>
              <a:rPr lang="en-US" sz="3000" b="1" dirty="0">
                <a:solidFill>
                  <a:srgbClr val="5A5A5A"/>
                </a:solidFill>
              </a:rPr>
              <a:t>Analyzing Defaulted Applicants</a:t>
            </a:r>
            <a:endParaRPr sz="3000" dirty="0"/>
          </a:p>
        </p:txBody>
      </p:sp>
      <p:sp>
        <p:nvSpPr>
          <p:cNvPr id="9" name="Google Shape;219;p28">
            <a:extLst>
              <a:ext uri="{FF2B5EF4-FFF2-40B4-BE49-F238E27FC236}">
                <a16:creationId xmlns:a16="http://schemas.microsoft.com/office/drawing/2014/main" id="{947E1549-BDA8-4512-9BAD-A4E03C1A8752}"/>
              </a:ext>
            </a:extLst>
          </p:cNvPr>
          <p:cNvSpPr txBox="1"/>
          <p:nvPr/>
        </p:nvSpPr>
        <p:spPr>
          <a:xfrm>
            <a:off x="514663" y="1599228"/>
            <a:ext cx="11162674" cy="4893647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Variables under consideration:</a:t>
            </a:r>
            <a:endParaRPr lang="en-US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Analyse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‘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annual_income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’ with loan amount.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Lato"/>
                <a:ea typeface="Lato"/>
                <a:cs typeface="Lato"/>
                <a:sym typeface="Lato"/>
              </a:rPr>
              <a:t>Analyse</a:t>
            </a:r>
            <a:r>
              <a:rPr lang="en-US" sz="2000" dirty="0">
                <a:latin typeface="Lato"/>
                <a:ea typeface="Lato"/>
                <a:cs typeface="Lato"/>
                <a:sym typeface="Lato"/>
              </a:rPr>
              <a:t> ‘</a:t>
            </a:r>
            <a:r>
              <a:rPr lang="en-US" sz="2000" dirty="0" err="1">
                <a:latin typeface="Lato"/>
                <a:ea typeface="Lato"/>
                <a:cs typeface="Lato"/>
                <a:sym typeface="Lato"/>
              </a:rPr>
              <a:t>annual_income</a:t>
            </a:r>
            <a:r>
              <a:rPr lang="en-US" sz="2000" dirty="0">
                <a:latin typeface="Lato"/>
                <a:ea typeface="Lato"/>
                <a:cs typeface="Lato"/>
                <a:sym typeface="Lato"/>
              </a:rPr>
              <a:t>’ with home ownership.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Analyse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‘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annual_income</a:t>
            </a:r>
            <a:r>
              <a:rPr lang="en-US" sz="2000" dirty="0">
                <a:latin typeface="Lato"/>
                <a:ea typeface="Lato"/>
                <a:cs typeface="Lato"/>
                <a:sym typeface="Lato"/>
              </a:rPr>
              <a:t>’ with employment length.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Analyse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‘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annual_income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’ with installment.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Lato"/>
                <a:ea typeface="Lato"/>
                <a:cs typeface="Lato"/>
                <a:sym typeface="Lato"/>
              </a:rPr>
              <a:t>Analyse</a:t>
            </a:r>
            <a:r>
              <a:rPr lang="en-US" sz="2000" dirty="0">
                <a:latin typeface="Lato"/>
                <a:ea typeface="Lato"/>
                <a:cs typeface="Lato"/>
                <a:sym typeface="Lato"/>
              </a:rPr>
              <a:t> ‘</a:t>
            </a:r>
            <a:r>
              <a:rPr lang="en-US" sz="2000" dirty="0" err="1">
                <a:latin typeface="Lato"/>
                <a:ea typeface="Lato"/>
                <a:cs typeface="Lato"/>
                <a:sym typeface="Lato"/>
              </a:rPr>
              <a:t>annual_income</a:t>
            </a:r>
            <a:r>
              <a:rPr lang="en-US" sz="2000" dirty="0">
                <a:latin typeface="Lato"/>
                <a:ea typeface="Lato"/>
                <a:cs typeface="Lato"/>
                <a:sym typeface="Lato"/>
              </a:rPr>
              <a:t>’ with grades/sub-grades.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338125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809</Words>
  <Application>Microsoft Office PowerPoint</Application>
  <PresentationFormat>Widescreen</PresentationFormat>
  <Paragraphs>147</Paragraphs>
  <Slides>11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Lending Club Case Study </vt:lpstr>
      <vt:lpstr>ASSIGNMENT   Name: Lending Club Case Study</vt:lpstr>
      <vt:lpstr>PART I :  Data Cleaning   Analyzing Defaulted Applicants</vt:lpstr>
      <vt:lpstr>PART II:  Data Analysis   Analyzing Defaulted Applicants</vt:lpstr>
      <vt:lpstr>PART III:  Univariate Analysis   Analyzing Defaulted Applicants</vt:lpstr>
      <vt:lpstr>PART II:  Univariate Analysis   Analyzing Defaulted Applicants</vt:lpstr>
      <vt:lpstr>PART III:  Univariate Analysis (continue..) </vt:lpstr>
      <vt:lpstr>PART IV :  Bivariate Analysis   Analyzing Defaulted Applicants</vt:lpstr>
      <vt:lpstr>PART IV :  Bivariate Analysis   Analyzing Defaulted Applicants</vt:lpstr>
      <vt:lpstr>PART IV :  Bivariate Analysis   Analyzing Defaulted Applicants</vt:lpstr>
      <vt:lpstr>PART IV :  Bivariate Analysis  Analyzing Defaulted Applicants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GUIDELINES</dc:title>
  <dc:creator>Mahima Prasad</dc:creator>
  <cp:lastModifiedBy>Vikas Sharma</cp:lastModifiedBy>
  <cp:revision>145</cp:revision>
  <dcterms:modified xsi:type="dcterms:W3CDTF">2023-09-06T16:11:50Z</dcterms:modified>
</cp:coreProperties>
</file>