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91" r:id="rId2"/>
    <p:sldId id="257" r:id="rId3"/>
    <p:sldId id="293" r:id="rId4"/>
    <p:sldId id="280" r:id="rId5"/>
    <p:sldId id="281" r:id="rId6"/>
    <p:sldId id="286" r:id="rId7"/>
    <p:sldId id="28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E986B-11EA-41BE-A1D6-211FCE2F1C95}" v="163" dt="2023-09-05T12:36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55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48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05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54F2-BD99-D18B-EDB3-C1ECE066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Lending Club Case Study</a:t>
            </a:r>
            <a:endParaRPr lang="en-US" sz="4800">
              <a:solidFill>
                <a:srgbClr val="FFFFFF"/>
              </a:solidFill>
            </a:endParaRPr>
          </a:p>
          <a:p>
            <a:pPr algn="l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B31C-2E25-CC53-669B-F979EAA5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052" y="5200083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/>
              </a:rPr>
              <a:t>Team : Gnanaprakash S and Vikas Sharma</a:t>
            </a:r>
          </a:p>
          <a:p>
            <a:pPr algn="l"/>
            <a:r>
              <a:rPr lang="en-US" dirty="0">
                <a:latin typeface="Times New Roman"/>
              </a:rPr>
              <a:t>Date : 06-09-2023</a:t>
            </a:r>
          </a:p>
        </p:txBody>
      </p:sp>
      <p:pic>
        <p:nvPicPr>
          <p:cNvPr id="5" name="Google Shape;86;p12" descr="A close up of a logo&#10;&#10;Description automatically generated">
            <a:extLst>
              <a:ext uri="{FF2B5EF4-FFF2-40B4-BE49-F238E27FC236}">
                <a16:creationId xmlns:a16="http://schemas.microsoft.com/office/drawing/2014/main" id="{B74E3FCF-5B2A-5151-6517-21F03E0911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5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730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Lending Club Case Study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42890" y="2134151"/>
            <a:ext cx="10720752" cy="412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endParaRPr lang="en-US" dirty="0">
              <a:solidFill>
                <a:srgbClr val="000000"/>
              </a:solidFill>
            </a:endParaRPr>
          </a:p>
          <a:p>
            <a:pPr marL="50800" indent="0">
              <a:buNone/>
            </a:pPr>
            <a:r>
              <a:rPr lang="en-US" sz="2000" b="1" dirty="0">
                <a:solidFill>
                  <a:srgbClr val="5A5A5A"/>
                </a:solidFill>
                <a:latin typeface="Times New Roman"/>
              </a:rPr>
              <a:t>Consumer finance company </a:t>
            </a:r>
            <a:r>
              <a:rPr lang="en-US" sz="2000" dirty="0">
                <a:latin typeface="Times New Roman"/>
              </a:rPr>
              <a:t>specializes in lending various types of loans to urban customers. When the company receives a loan application, the company has to make a decision for loan approval based on the applicant’s profile.</a:t>
            </a:r>
            <a:endParaRPr lang="en-US" dirty="0">
              <a:latin typeface="Times New Roman"/>
            </a:endParaRPr>
          </a:p>
          <a:p>
            <a:pPr>
              <a:buNone/>
            </a:pPr>
            <a:r>
              <a:rPr lang="en-US" sz="2000" dirty="0">
                <a:latin typeface="Times New Roman"/>
              </a:rPr>
              <a:t>Two types of risks are associated with the bank’s decision:</a:t>
            </a:r>
          </a:p>
          <a:p>
            <a:pPr marL="285750" indent="-285750"/>
            <a:r>
              <a:rPr lang="en-US" sz="1800" dirty="0">
                <a:latin typeface="Times New Roman"/>
              </a:rPr>
              <a:t>If the applicant is likely to repay the loan, then not approving the loan results in a loss of business to the company</a:t>
            </a:r>
          </a:p>
          <a:p>
            <a:pPr marL="285750" indent="-285750"/>
            <a:r>
              <a:rPr lang="en-US" sz="1800" dirty="0">
                <a:latin typeface="Times New Roman"/>
              </a:rPr>
              <a:t>If the applicant is not likely to repay the loan, i.e. he/she is likely to default, then approving the loan may lead to a financial loss for the company</a:t>
            </a:r>
          </a:p>
          <a:p>
            <a:pPr marL="50800" lvl="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2000" dirty="0">
                <a:latin typeface="Times New Roman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</a:p>
        </p:txBody>
      </p:sp>
      <p:pic>
        <p:nvPicPr>
          <p:cNvPr id="3" name="Google Shape;86;p12" descr="A close up of a logo&#10;&#10;Description automatically generated">
            <a:extLst>
              <a:ext uri="{FF2B5EF4-FFF2-40B4-BE49-F238E27FC236}">
                <a16:creationId xmlns:a16="http://schemas.microsoft.com/office/drawing/2014/main" id="{921CBB24-3AE7-AB86-E8E0-7717EABD2E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 :  Data Cleaning</a:t>
            </a:r>
            <a:br>
              <a:rPr lang="en-US" sz="3500" b="1" dirty="0"/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 Defaulted Applicants</a:t>
            </a:r>
            <a:endParaRPr lang="en-US"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Dropping columns where all values are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NaN</a:t>
            </a:r>
            <a:endParaRPr lang="en-US" sz="20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Dropping rows where all values are </a:t>
            </a: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NaN</a:t>
            </a:r>
            <a:endParaRPr lang="en-US" sz="20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Fill ‘Job Title’ column with “Unknown” where values are not provided.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Fill ‘Home Ownership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column with “Other” where values are None.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066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II: 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Dropping the columns which do not affect the analysis - "id", 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member_id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url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"title",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zip_code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addr_state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 "delinq_2yrs", 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emp_title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revol_bal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out_prncp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out_prncp_inv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total_pymnt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total_pymnt_inv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total_rec_prncp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total_rec_int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last_pymnt_d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last_pymnt_amnt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last_credit_pull_d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“.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Convert all percentages to float type.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Filling the ‘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revol_util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’ column 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NaN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values with Median.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Convert all time-series columns to Date-Time format.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sub_grade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’ refers to Grade + Sub division value from grade, Updating the value with Sub division of it.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II: 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610245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Get the defaulted applicant.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Creating quartile bins for numerical columns to make them categorical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.</a:t>
            </a:r>
            <a:endParaRPr sz="18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85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III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categorical_columns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['term',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emp_length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home_ownership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verification_status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'purpose', 'inq_last_6mths’,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pub_rec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pub_rec_bankruptcies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'grade']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numerical_columns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['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loan_amnt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funded_amnt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funded_amnt_inv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installment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dti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open_acc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total_acc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total_rec_late_fee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'recoveries’,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collection_recovery_fee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int_rate_p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', '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revol_util_p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’].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Analyse ‘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loan_amount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’ with Interest rates.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 ‘</a:t>
            </a:r>
            <a:r>
              <a:rPr lang="en-IN" sz="200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loan_amount</a:t>
            </a:r>
            <a:r>
              <a:rPr lang="en-IN" sz="20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with Home ownership.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Analyse ‘</a:t>
            </a:r>
            <a:r>
              <a:rPr lang="en-IN" sz="2000" dirty="0" err="1">
                <a:latin typeface="Lato"/>
                <a:ea typeface="Lato"/>
                <a:cs typeface="Lato"/>
                <a:sym typeface="Lato"/>
              </a:rPr>
              <a:t>loan_amount</a:t>
            </a: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’ with purpose.</a:t>
            </a:r>
            <a:endParaRPr sz="20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330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500" b="1" dirty="0">
                <a:solidFill>
                  <a:srgbClr val="EF413D"/>
                </a:solidFill>
              </a:rPr>
              <a:t>PART III : 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Analyzing Defaulted Applicants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with loan amount.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with home ownership.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with employment length.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with installment.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Analyse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‘</a:t>
            </a:r>
            <a:r>
              <a:rPr lang="en-US" sz="2000" dirty="0" err="1">
                <a:latin typeface="Lato"/>
                <a:ea typeface="Lato"/>
                <a:cs typeface="Lato"/>
                <a:sym typeface="Lato"/>
              </a:rPr>
              <a:t>annual_income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’ with grades/sub-grades.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3812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809</Words>
  <Application>Microsoft Office PowerPoint</Application>
  <PresentationFormat>Widescreen</PresentationFormat>
  <Paragraphs>147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Times New Roman</vt:lpstr>
      <vt:lpstr>Arial</vt:lpstr>
      <vt:lpstr>Lato</vt:lpstr>
      <vt:lpstr>Office Theme</vt:lpstr>
      <vt:lpstr>Lending Club Case Study </vt:lpstr>
      <vt:lpstr>ASSIGNMENT   Name: Lending Club Case Study</vt:lpstr>
      <vt:lpstr>PART I :  Data Cleaning   Analyzing Defaulted Applicants</vt:lpstr>
      <vt:lpstr>PART II:  Univariate Analysis   Analyzing Defaulted Applicants</vt:lpstr>
      <vt:lpstr>PART II:  Univariate Analysis   Analyzing Defaulted Applicants</vt:lpstr>
      <vt:lpstr>PART III :  Bivariate Analysis   Analyzing Defaulted Applicants</vt:lpstr>
      <vt:lpstr>PART III :  Bivariate Analysis   Analyzing Defaulted Applicants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Vikas Sharma</cp:lastModifiedBy>
  <cp:revision>100</cp:revision>
  <dcterms:modified xsi:type="dcterms:W3CDTF">2023-09-06T14:11:04Z</dcterms:modified>
</cp:coreProperties>
</file>