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1"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68" r:id="rId14"/>
    <p:sldId id="269"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p:scale>
          <a:sx n="132" d="100"/>
          <a:sy n="132" d="100"/>
        </p:scale>
        <p:origin x="-208"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CCEAD3D-A54B-A244-8E0B-283D822518F2}" type="datetimeFigureOut">
              <a:rPr lang="en-US" smtClean="0"/>
              <a:t>10/10/24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9E24507-9121-004F-8E73-49A6F28E30CA}"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87881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CEAD3D-A54B-A244-8E0B-283D822518F2}"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2729648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CEAD3D-A54B-A244-8E0B-283D822518F2}"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135316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CEAD3D-A54B-A244-8E0B-283D822518F2}"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94619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CCEAD3D-A54B-A244-8E0B-283D822518F2}" type="datetimeFigureOut">
              <a:rPr lang="en-US" smtClean="0"/>
              <a:t>10/10/24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9E24507-9121-004F-8E73-49A6F28E30C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408190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CCEAD3D-A54B-A244-8E0B-283D822518F2}" type="datetimeFigureOut">
              <a:rPr lang="en-US" smtClean="0"/>
              <a:t>10/10/24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81112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CCEAD3D-A54B-A244-8E0B-283D822518F2}" type="datetimeFigureOut">
              <a:rPr lang="en-US" smtClean="0"/>
              <a:t>10/10/24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2450978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CCEAD3D-A54B-A244-8E0B-283D822518F2}" type="datetimeFigureOut">
              <a:rPr lang="en-US" smtClean="0"/>
              <a:t>10/10/24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231667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EAD3D-A54B-A244-8E0B-283D822518F2}" type="datetimeFigureOut">
              <a:rPr lang="en-US" smtClean="0"/>
              <a:t>10/10/24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284176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CCEAD3D-A54B-A244-8E0B-283D822518F2}" type="datetimeFigureOut">
              <a:rPr lang="en-US" smtClean="0"/>
              <a:t>10/10/24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9E24507-9121-004F-8E73-49A6F28E30C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594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CCEAD3D-A54B-A244-8E0B-283D822518F2}" type="datetimeFigureOut">
              <a:rPr lang="en-US" smtClean="0"/>
              <a:t>10/10/24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9E24507-9121-004F-8E73-49A6F28E30C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463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CCEAD3D-A54B-A244-8E0B-283D822518F2}" type="datetimeFigureOut">
              <a:rPr lang="en-US" smtClean="0"/>
              <a:t>10/10/24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9E24507-9121-004F-8E73-49A6F28E30C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1961615"/>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82B3-9CFA-ED6D-50BC-77B4ED2C6A39}"/>
              </a:ext>
            </a:extLst>
          </p:cNvPr>
          <p:cNvSpPr>
            <a:spLocks noGrp="1"/>
          </p:cNvSpPr>
          <p:nvPr>
            <p:ph type="ctrTitle"/>
          </p:nvPr>
        </p:nvSpPr>
        <p:spPr>
          <a:xfrm>
            <a:off x="1915128" y="2437250"/>
            <a:ext cx="8935752" cy="1086237"/>
          </a:xfrm>
        </p:spPr>
        <p:txBody>
          <a:bodyPr/>
          <a:lstStyle/>
          <a:p>
            <a:r>
              <a:rPr lang="en-US" dirty="0"/>
              <a:t>BANK CRM ANALYSIS</a:t>
            </a:r>
          </a:p>
        </p:txBody>
      </p:sp>
      <p:sp>
        <p:nvSpPr>
          <p:cNvPr id="3" name="Subtitle 2">
            <a:extLst>
              <a:ext uri="{FF2B5EF4-FFF2-40B4-BE49-F238E27FC236}">
                <a16:creationId xmlns:a16="http://schemas.microsoft.com/office/drawing/2014/main" id="{3307B87A-237A-1D5D-754C-75A588B7E300}"/>
              </a:ext>
            </a:extLst>
          </p:cNvPr>
          <p:cNvSpPr>
            <a:spLocks noGrp="1"/>
          </p:cNvSpPr>
          <p:nvPr>
            <p:ph type="subTitle" idx="1"/>
          </p:nvPr>
        </p:nvSpPr>
        <p:spPr>
          <a:xfrm>
            <a:off x="180546" y="3523487"/>
            <a:ext cx="6831673" cy="1086237"/>
          </a:xfrm>
        </p:spPr>
        <p:txBody>
          <a:bodyPr/>
          <a:lstStyle/>
          <a:p>
            <a:r>
              <a:rPr lang="en-US" dirty="0">
                <a:solidFill>
                  <a:schemeClr val="tx1"/>
                </a:solidFill>
              </a:rPr>
              <a:t>CAPSTONE PROJECT</a:t>
            </a:r>
          </a:p>
        </p:txBody>
      </p:sp>
      <p:sp>
        <p:nvSpPr>
          <p:cNvPr id="4" name="TextBox 3">
            <a:extLst>
              <a:ext uri="{FF2B5EF4-FFF2-40B4-BE49-F238E27FC236}">
                <a16:creationId xmlns:a16="http://schemas.microsoft.com/office/drawing/2014/main" id="{C3FE0B35-1934-E415-3026-BCA78E2906AC}"/>
              </a:ext>
            </a:extLst>
          </p:cNvPr>
          <p:cNvSpPr txBox="1"/>
          <p:nvPr/>
        </p:nvSpPr>
        <p:spPr>
          <a:xfrm>
            <a:off x="7376160" y="4876800"/>
            <a:ext cx="3272050" cy="584775"/>
          </a:xfrm>
          <a:prstGeom prst="rect">
            <a:avLst/>
          </a:prstGeom>
          <a:noFill/>
        </p:spPr>
        <p:txBody>
          <a:bodyPr wrap="none" rtlCol="0">
            <a:spAutoFit/>
          </a:bodyPr>
          <a:lstStyle/>
          <a:p>
            <a:r>
              <a:rPr lang="en-US" sz="1600" dirty="0"/>
              <a:t>BY</a:t>
            </a:r>
          </a:p>
          <a:p>
            <a:r>
              <a:rPr lang="en-US" sz="1600" dirty="0"/>
              <a:t>GNANA KISHORE NAIDU GAVIREDDI</a:t>
            </a:r>
          </a:p>
        </p:txBody>
      </p:sp>
    </p:spTree>
    <p:extLst>
      <p:ext uri="{BB962C8B-B14F-4D97-AF65-F5344CB8AC3E}">
        <p14:creationId xmlns:p14="http://schemas.microsoft.com/office/powerpoint/2010/main" val="374653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7C1-02D6-5A7C-743C-4D6E5540113F}"/>
              </a:ext>
            </a:extLst>
          </p:cNvPr>
          <p:cNvSpPr>
            <a:spLocks noGrp="1"/>
          </p:cNvSpPr>
          <p:nvPr>
            <p:ph type="title"/>
          </p:nvPr>
        </p:nvSpPr>
        <p:spPr/>
        <p:txBody>
          <a:bodyPr/>
          <a:lstStyle/>
          <a:p>
            <a:r>
              <a:rPr lang="en-US" dirty="0"/>
              <a:t>Observations</a:t>
            </a:r>
          </a:p>
        </p:txBody>
      </p:sp>
      <p:sp>
        <p:nvSpPr>
          <p:cNvPr id="7" name="TextBox 6">
            <a:extLst>
              <a:ext uri="{FF2B5EF4-FFF2-40B4-BE49-F238E27FC236}">
                <a16:creationId xmlns:a16="http://schemas.microsoft.com/office/drawing/2014/main" id="{E4D9B146-0267-84DA-4CB7-66F197BEF37C}"/>
              </a:ext>
            </a:extLst>
          </p:cNvPr>
          <p:cNvSpPr txBox="1"/>
          <p:nvPr/>
        </p:nvSpPr>
        <p:spPr>
          <a:xfrm>
            <a:off x="988828" y="5146773"/>
            <a:ext cx="10600660" cy="1323439"/>
          </a:xfrm>
          <a:prstGeom prst="rect">
            <a:avLst/>
          </a:prstGeom>
          <a:noFill/>
        </p:spPr>
        <p:txBody>
          <a:bodyPr wrap="square" rtlCol="0">
            <a:spAutoFit/>
          </a:bodyPr>
          <a:lstStyle/>
          <a:p>
            <a:pPr marL="285750" indent="-285750">
              <a:buFont typeface="Wingdings" pitchFamily="2" charset="2"/>
              <a:buChar char="q"/>
            </a:pPr>
            <a:r>
              <a:rPr lang="en-US" sz="1600" dirty="0"/>
              <a:t>1.4k credit card customers have churned and 0.6k non credit card holders have churned.</a:t>
            </a:r>
          </a:p>
          <a:p>
            <a:endParaRPr lang="en-US" sz="1600" dirty="0"/>
          </a:p>
          <a:p>
            <a:r>
              <a:rPr lang="en-US" sz="1600" dirty="0"/>
              <a:t>Analysis:</a:t>
            </a:r>
          </a:p>
          <a:p>
            <a:endParaRPr lang="en-US" sz="1600" dirty="0"/>
          </a:p>
          <a:p>
            <a:pPr marL="285750" indent="-285750">
              <a:buFont typeface="Wingdings" pitchFamily="2" charset="2"/>
              <a:buChar char="q"/>
            </a:pPr>
            <a:r>
              <a:rPr lang="en-US" sz="1600" dirty="0"/>
              <a:t>Credit card Ownership significantly impact's customer retention rate.</a:t>
            </a:r>
          </a:p>
        </p:txBody>
      </p:sp>
      <p:pic>
        <p:nvPicPr>
          <p:cNvPr id="3" name="Picture 2">
            <a:extLst>
              <a:ext uri="{FF2B5EF4-FFF2-40B4-BE49-F238E27FC236}">
                <a16:creationId xmlns:a16="http://schemas.microsoft.com/office/drawing/2014/main" id="{947F5DBE-6DEC-06A5-CFCF-C2EC26B5D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358" y="1711230"/>
            <a:ext cx="5804151" cy="2959970"/>
          </a:xfrm>
          <a:prstGeom prst="rect">
            <a:avLst/>
          </a:prstGeom>
        </p:spPr>
      </p:pic>
    </p:spTree>
    <p:extLst>
      <p:ext uri="{BB962C8B-B14F-4D97-AF65-F5344CB8AC3E}">
        <p14:creationId xmlns:p14="http://schemas.microsoft.com/office/powerpoint/2010/main" val="9258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7C1-02D6-5A7C-743C-4D6E5540113F}"/>
              </a:ext>
            </a:extLst>
          </p:cNvPr>
          <p:cNvSpPr>
            <a:spLocks noGrp="1"/>
          </p:cNvSpPr>
          <p:nvPr>
            <p:ph type="title"/>
          </p:nvPr>
        </p:nvSpPr>
        <p:spPr/>
        <p:txBody>
          <a:bodyPr/>
          <a:lstStyle/>
          <a:p>
            <a:r>
              <a:rPr lang="en-US" dirty="0"/>
              <a:t>Observations</a:t>
            </a:r>
          </a:p>
        </p:txBody>
      </p:sp>
      <p:sp>
        <p:nvSpPr>
          <p:cNvPr id="7" name="TextBox 6">
            <a:extLst>
              <a:ext uri="{FF2B5EF4-FFF2-40B4-BE49-F238E27FC236}">
                <a16:creationId xmlns:a16="http://schemas.microsoft.com/office/drawing/2014/main" id="{E4D9B146-0267-84DA-4CB7-66F197BEF37C}"/>
              </a:ext>
            </a:extLst>
          </p:cNvPr>
          <p:cNvSpPr txBox="1"/>
          <p:nvPr/>
        </p:nvSpPr>
        <p:spPr>
          <a:xfrm>
            <a:off x="988828" y="5146773"/>
            <a:ext cx="10600660" cy="1323439"/>
          </a:xfrm>
          <a:prstGeom prst="rect">
            <a:avLst/>
          </a:prstGeom>
          <a:noFill/>
        </p:spPr>
        <p:txBody>
          <a:bodyPr wrap="square" rtlCol="0">
            <a:spAutoFit/>
          </a:bodyPr>
          <a:lstStyle/>
          <a:p>
            <a:pPr marL="285750" indent="-285750">
              <a:buFont typeface="Wingdings" pitchFamily="2" charset="2"/>
              <a:buChar char="q"/>
            </a:pPr>
            <a:r>
              <a:rPr lang="en-US" sz="1600" dirty="0"/>
              <a:t>Customers with more than 4 years of tenure have retained more in the bank.</a:t>
            </a:r>
          </a:p>
          <a:p>
            <a:endParaRPr lang="en-US" sz="1600" dirty="0"/>
          </a:p>
          <a:p>
            <a:r>
              <a:rPr lang="en-US" sz="1600" dirty="0"/>
              <a:t>Analysis:</a:t>
            </a:r>
          </a:p>
          <a:p>
            <a:endParaRPr lang="en-US" sz="1600" dirty="0"/>
          </a:p>
          <a:p>
            <a:pPr marL="285750" indent="-285750">
              <a:buFont typeface="Wingdings" pitchFamily="2" charset="2"/>
              <a:buChar char="q"/>
            </a:pPr>
            <a:r>
              <a:rPr lang="en-US" sz="1600" dirty="0"/>
              <a:t>To decrease the churn rate we need to implement schemes to increase tenure of customers.</a:t>
            </a:r>
          </a:p>
        </p:txBody>
      </p:sp>
      <p:pic>
        <p:nvPicPr>
          <p:cNvPr id="3" name="Picture 2">
            <a:extLst>
              <a:ext uri="{FF2B5EF4-FFF2-40B4-BE49-F238E27FC236}">
                <a16:creationId xmlns:a16="http://schemas.microsoft.com/office/drawing/2014/main" id="{7209D116-1C1E-A0AB-6A6A-406C93FE56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9521" y="1820521"/>
            <a:ext cx="6198665" cy="2709309"/>
          </a:xfrm>
          <a:prstGeom prst="rect">
            <a:avLst/>
          </a:prstGeom>
        </p:spPr>
      </p:pic>
    </p:spTree>
    <p:extLst>
      <p:ext uri="{BB962C8B-B14F-4D97-AF65-F5344CB8AC3E}">
        <p14:creationId xmlns:p14="http://schemas.microsoft.com/office/powerpoint/2010/main" val="3032251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80ED-171A-7F13-0FBA-FCB13DE7C3B6}"/>
              </a:ext>
            </a:extLst>
          </p:cNvPr>
          <p:cNvSpPr>
            <a:spLocks noGrp="1"/>
          </p:cNvSpPr>
          <p:nvPr>
            <p:ph type="title"/>
          </p:nvPr>
        </p:nvSpPr>
        <p:spPr>
          <a:xfrm>
            <a:off x="1371599" y="685799"/>
            <a:ext cx="9920177" cy="951615"/>
          </a:xfrm>
        </p:spPr>
        <p:txBody>
          <a:bodyPr>
            <a:normAutofit fontScale="90000"/>
          </a:bodyPr>
          <a:lstStyle/>
          <a:p>
            <a:r>
              <a:rPr lang="en-US" dirty="0"/>
              <a:t>Strategies to Decrease Churn Rate</a:t>
            </a:r>
            <a:br>
              <a:rPr lang="en-US" dirty="0"/>
            </a:br>
            <a:endParaRPr lang="en-US" dirty="0"/>
          </a:p>
        </p:txBody>
      </p:sp>
      <p:sp>
        <p:nvSpPr>
          <p:cNvPr id="3" name="Content Placeholder 2">
            <a:extLst>
              <a:ext uri="{FF2B5EF4-FFF2-40B4-BE49-F238E27FC236}">
                <a16:creationId xmlns:a16="http://schemas.microsoft.com/office/drawing/2014/main" id="{9FE3217F-471A-6B1F-B683-CA68E21F2B8E}"/>
              </a:ext>
            </a:extLst>
          </p:cNvPr>
          <p:cNvSpPr>
            <a:spLocks noGrp="1"/>
          </p:cNvSpPr>
          <p:nvPr>
            <p:ph idx="1"/>
          </p:nvPr>
        </p:nvSpPr>
        <p:spPr/>
        <p:txBody>
          <a:bodyPr/>
          <a:lstStyle/>
          <a:p>
            <a:pPr>
              <a:buFont typeface="Wingdings" pitchFamily="2" charset="2"/>
              <a:buChar char="q"/>
            </a:pPr>
            <a:r>
              <a:rPr lang="en-US" dirty="0"/>
              <a:t>Offer Incentives on multiple product combos to attract single product customers.</a:t>
            </a:r>
          </a:p>
          <a:p>
            <a:pPr>
              <a:buFont typeface="Wingdings" pitchFamily="2" charset="2"/>
              <a:buChar char="q"/>
            </a:pPr>
            <a:r>
              <a:rPr lang="en-US" dirty="0"/>
              <a:t>Create new schemes for the customers to increase Tenure.</a:t>
            </a:r>
          </a:p>
          <a:p>
            <a:pPr>
              <a:buFont typeface="Wingdings" pitchFamily="2" charset="2"/>
              <a:buChar char="q"/>
            </a:pPr>
            <a:r>
              <a:rPr lang="en-US" dirty="0"/>
              <a:t>Improve customer engagement and enhance customer service.</a:t>
            </a:r>
          </a:p>
          <a:p>
            <a:pPr>
              <a:buFont typeface="Wingdings" pitchFamily="2" charset="2"/>
              <a:buChar char="q"/>
            </a:pPr>
            <a:r>
              <a:rPr lang="en-US" dirty="0"/>
              <a:t>Improve the products by taking feedback from the customers.</a:t>
            </a:r>
          </a:p>
          <a:p>
            <a:pPr>
              <a:buFont typeface="Wingdings" pitchFamily="2" charset="2"/>
              <a:buChar char="q"/>
            </a:pPr>
            <a:r>
              <a:rPr lang="en-US" dirty="0"/>
              <a:t>To increase profitability and decrease loan defaulters provide loans to the customers who have high credit score only.</a:t>
            </a:r>
          </a:p>
          <a:p>
            <a:pPr>
              <a:buFont typeface="Wingdings" pitchFamily="2" charset="2"/>
              <a:buChar char="q"/>
            </a:pPr>
            <a:r>
              <a:rPr lang="en-US" dirty="0"/>
              <a:t>Incentivize the customers who join the bank in Quarter 1 to increase customer base in the quarter.</a:t>
            </a:r>
          </a:p>
        </p:txBody>
      </p:sp>
    </p:spTree>
    <p:extLst>
      <p:ext uri="{BB962C8B-B14F-4D97-AF65-F5344CB8AC3E}">
        <p14:creationId xmlns:p14="http://schemas.microsoft.com/office/powerpoint/2010/main" val="1822391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3059-12E8-A0F7-41D3-BC9C0B78C848}"/>
              </a:ext>
            </a:extLst>
          </p:cNvPr>
          <p:cNvSpPr>
            <a:spLocks noGrp="1"/>
          </p:cNvSpPr>
          <p:nvPr>
            <p:ph type="title"/>
          </p:nvPr>
        </p:nvSpPr>
        <p:spPr/>
        <p:txBody>
          <a:bodyPr/>
          <a:lstStyle/>
          <a:p>
            <a:r>
              <a:rPr lang="en-US" dirty="0"/>
              <a:t>Dashboard</a:t>
            </a:r>
          </a:p>
        </p:txBody>
      </p:sp>
      <p:pic>
        <p:nvPicPr>
          <p:cNvPr id="5" name="Picture 4">
            <a:extLst>
              <a:ext uri="{FF2B5EF4-FFF2-40B4-BE49-F238E27FC236}">
                <a16:creationId xmlns:a16="http://schemas.microsoft.com/office/drawing/2014/main" id="{D7E88187-EF56-5A73-4986-E0E67D4ED908}"/>
              </a:ext>
            </a:extLst>
          </p:cNvPr>
          <p:cNvPicPr>
            <a:picLocks noChangeAspect="1"/>
          </p:cNvPicPr>
          <p:nvPr/>
        </p:nvPicPr>
        <p:blipFill>
          <a:blip r:embed="rId2"/>
          <a:stretch>
            <a:fillRect/>
          </a:stretch>
        </p:blipFill>
        <p:spPr>
          <a:xfrm>
            <a:off x="1371600" y="1812807"/>
            <a:ext cx="7602279" cy="4213933"/>
          </a:xfrm>
          <a:prstGeom prst="rect">
            <a:avLst/>
          </a:prstGeom>
        </p:spPr>
      </p:pic>
    </p:spTree>
    <p:extLst>
      <p:ext uri="{BB962C8B-B14F-4D97-AF65-F5344CB8AC3E}">
        <p14:creationId xmlns:p14="http://schemas.microsoft.com/office/powerpoint/2010/main" val="196820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3059-12E8-A0F7-41D3-BC9C0B78C848}"/>
              </a:ext>
            </a:extLst>
          </p:cNvPr>
          <p:cNvSpPr>
            <a:spLocks noGrp="1"/>
          </p:cNvSpPr>
          <p:nvPr>
            <p:ph type="title"/>
          </p:nvPr>
        </p:nvSpPr>
        <p:spPr/>
        <p:txBody>
          <a:bodyPr/>
          <a:lstStyle/>
          <a:p>
            <a:r>
              <a:rPr lang="en-US" dirty="0"/>
              <a:t>Dashboard</a:t>
            </a:r>
          </a:p>
        </p:txBody>
      </p:sp>
      <p:pic>
        <p:nvPicPr>
          <p:cNvPr id="4" name="Picture 3">
            <a:extLst>
              <a:ext uri="{FF2B5EF4-FFF2-40B4-BE49-F238E27FC236}">
                <a16:creationId xmlns:a16="http://schemas.microsoft.com/office/drawing/2014/main" id="{BD39FF93-BCDB-A0C4-F032-EF9B66571A7B}"/>
              </a:ext>
            </a:extLst>
          </p:cNvPr>
          <p:cNvPicPr>
            <a:picLocks noChangeAspect="1"/>
          </p:cNvPicPr>
          <p:nvPr/>
        </p:nvPicPr>
        <p:blipFill>
          <a:blip r:embed="rId2"/>
          <a:stretch>
            <a:fillRect/>
          </a:stretch>
        </p:blipFill>
        <p:spPr>
          <a:xfrm>
            <a:off x="1469064" y="1841499"/>
            <a:ext cx="7706833" cy="4339433"/>
          </a:xfrm>
          <a:prstGeom prst="rect">
            <a:avLst/>
          </a:prstGeom>
        </p:spPr>
      </p:pic>
    </p:spTree>
    <p:extLst>
      <p:ext uri="{BB962C8B-B14F-4D97-AF65-F5344CB8AC3E}">
        <p14:creationId xmlns:p14="http://schemas.microsoft.com/office/powerpoint/2010/main" val="1891022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80ED-171A-7F13-0FBA-FCB13DE7C3B6}"/>
              </a:ext>
            </a:extLst>
          </p:cNvPr>
          <p:cNvSpPr>
            <a:spLocks noGrp="1"/>
          </p:cNvSpPr>
          <p:nvPr>
            <p:ph type="title"/>
          </p:nvPr>
        </p:nvSpPr>
        <p:spPr>
          <a:xfrm>
            <a:off x="1371599" y="685799"/>
            <a:ext cx="9920177" cy="951615"/>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9FE3217F-471A-6B1F-B683-CA68E21F2B8E}"/>
              </a:ext>
            </a:extLst>
          </p:cNvPr>
          <p:cNvSpPr>
            <a:spLocks noGrp="1"/>
          </p:cNvSpPr>
          <p:nvPr>
            <p:ph idx="1"/>
          </p:nvPr>
        </p:nvSpPr>
        <p:spPr/>
        <p:txBody>
          <a:bodyPr/>
          <a:lstStyle/>
          <a:p>
            <a:pPr>
              <a:buFont typeface="Wingdings" pitchFamily="2" charset="2"/>
              <a:buChar char="q"/>
            </a:pPr>
            <a:r>
              <a:rPr lang="en-US" dirty="0"/>
              <a:t>Customers with lower credit scores and those using fewer products are churning the most.</a:t>
            </a:r>
          </a:p>
          <a:p>
            <a:pPr>
              <a:buFont typeface="Wingdings" pitchFamily="2" charset="2"/>
              <a:buChar char="q"/>
            </a:pPr>
            <a:r>
              <a:rPr lang="en-US" dirty="0"/>
              <a:t>Bank has experienced a consistent churn rate over the years, despite a steady increase in customer acquisition.</a:t>
            </a:r>
          </a:p>
          <a:p>
            <a:pPr>
              <a:buFont typeface="Wingdings" pitchFamily="2" charset="2"/>
              <a:buChar char="q"/>
            </a:pPr>
            <a:r>
              <a:rPr lang="en-US" dirty="0"/>
              <a:t>Focus on customer engagement, feedback system, service enhancement for the customers who are likely to churn to improve the customer retention and which will enhance customer loyalty.</a:t>
            </a:r>
          </a:p>
          <a:p>
            <a:pPr>
              <a:buFont typeface="Wingdings" pitchFamily="2" charset="2"/>
              <a:buChar char="q"/>
            </a:pPr>
            <a:r>
              <a:rPr lang="en-US" dirty="0"/>
              <a:t>Provide combo offers on multiple products in the bank to increase higher usage of products by customers which decreases churn rate.</a:t>
            </a:r>
          </a:p>
          <a:p>
            <a:pPr>
              <a:buFont typeface="Wingdings" pitchFamily="2" charset="2"/>
              <a:buChar char="q"/>
            </a:pPr>
            <a:endParaRPr lang="en-US" dirty="0"/>
          </a:p>
        </p:txBody>
      </p:sp>
    </p:spTree>
    <p:extLst>
      <p:ext uri="{BB962C8B-B14F-4D97-AF65-F5344CB8AC3E}">
        <p14:creationId xmlns:p14="http://schemas.microsoft.com/office/powerpoint/2010/main" val="1571721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80ED-171A-7F13-0FBA-FCB13DE7C3B6}"/>
              </a:ext>
            </a:extLst>
          </p:cNvPr>
          <p:cNvSpPr>
            <a:spLocks noGrp="1"/>
          </p:cNvSpPr>
          <p:nvPr>
            <p:ph type="title"/>
          </p:nvPr>
        </p:nvSpPr>
        <p:spPr>
          <a:xfrm>
            <a:off x="4061636" y="2589027"/>
            <a:ext cx="9920177" cy="951615"/>
          </a:xfrm>
        </p:spPr>
        <p:txBody>
          <a:bodyPr>
            <a:noAutofit/>
          </a:bodyPr>
          <a:lstStyle/>
          <a:p>
            <a:r>
              <a:rPr lang="en-US" sz="8000" dirty="0"/>
              <a:t>Thank You</a:t>
            </a:r>
          </a:p>
        </p:txBody>
      </p:sp>
    </p:spTree>
    <p:extLst>
      <p:ext uri="{BB962C8B-B14F-4D97-AF65-F5344CB8AC3E}">
        <p14:creationId xmlns:p14="http://schemas.microsoft.com/office/powerpoint/2010/main" val="293406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7BD8-AABA-5920-E074-706CDBB02FFC}"/>
              </a:ext>
            </a:extLst>
          </p:cNvPr>
          <p:cNvSpPr>
            <a:spLocks noGrp="1"/>
          </p:cNvSpPr>
          <p:nvPr>
            <p:ph type="title"/>
          </p:nvPr>
        </p:nvSpPr>
        <p:spPr/>
        <p:txBody>
          <a:bodyPr/>
          <a:lstStyle/>
          <a:p>
            <a:r>
              <a:rPr lang="en-GB" sz="4400" b="0" i="0" u="none" strike="noStrike" cap="none" dirty="0">
                <a:solidFill>
                  <a:srgbClr val="000000"/>
                </a:solidFill>
                <a:latin typeface="Lato"/>
                <a:ea typeface="Lato"/>
                <a:cs typeface="Lato"/>
                <a:sym typeface="Lato"/>
              </a:rPr>
              <a:t>Agenda</a:t>
            </a:r>
            <a:br>
              <a:rPr lang="en-GB" sz="4400" b="0" i="0" u="none" strike="noStrike" cap="none" dirty="0">
                <a:solidFill>
                  <a:srgbClr val="000000"/>
                </a:solidFill>
                <a:latin typeface="Lato"/>
                <a:ea typeface="Lato"/>
                <a:cs typeface="Lato"/>
                <a:sym typeface="Lato"/>
              </a:rPr>
            </a:br>
            <a:endParaRPr lang="en-US" dirty="0"/>
          </a:p>
        </p:txBody>
      </p:sp>
      <p:sp>
        <p:nvSpPr>
          <p:cNvPr id="3" name="Content Placeholder 2">
            <a:extLst>
              <a:ext uri="{FF2B5EF4-FFF2-40B4-BE49-F238E27FC236}">
                <a16:creationId xmlns:a16="http://schemas.microsoft.com/office/drawing/2014/main" id="{BD92724E-81B2-49E0-71B8-325E90673FF5}"/>
              </a:ext>
            </a:extLst>
          </p:cNvPr>
          <p:cNvSpPr>
            <a:spLocks noGrp="1"/>
          </p:cNvSpPr>
          <p:nvPr>
            <p:ph idx="1"/>
          </p:nvPr>
        </p:nvSpPr>
        <p:spPr/>
        <p:txBody>
          <a:bodyPr/>
          <a:lstStyle/>
          <a:p>
            <a:pPr>
              <a:buFont typeface="Wingdings" pitchFamily="2" charset="2"/>
              <a:buChar char="q"/>
            </a:pPr>
            <a:r>
              <a:rPr lang="en-US" dirty="0"/>
              <a:t>Problem statement</a:t>
            </a:r>
          </a:p>
          <a:p>
            <a:pPr>
              <a:buFont typeface="Wingdings" pitchFamily="2" charset="2"/>
              <a:buChar char="q"/>
            </a:pPr>
            <a:r>
              <a:rPr lang="en-US" dirty="0"/>
              <a:t>Data Description</a:t>
            </a:r>
          </a:p>
          <a:p>
            <a:pPr>
              <a:buFont typeface="Wingdings" pitchFamily="2" charset="2"/>
              <a:buChar char="q"/>
            </a:pPr>
            <a:r>
              <a:rPr lang="en-US" dirty="0"/>
              <a:t>Database Schema</a:t>
            </a:r>
          </a:p>
          <a:p>
            <a:pPr>
              <a:buFont typeface="Wingdings" pitchFamily="2" charset="2"/>
              <a:buChar char="q"/>
            </a:pPr>
            <a:r>
              <a:rPr lang="en-US" dirty="0"/>
              <a:t>Observations</a:t>
            </a:r>
          </a:p>
          <a:p>
            <a:pPr>
              <a:buFont typeface="Wingdings" pitchFamily="2" charset="2"/>
              <a:buChar char="q"/>
            </a:pPr>
            <a:r>
              <a:rPr lang="en-US" dirty="0"/>
              <a:t>Strategies to Decrease Churn Rate</a:t>
            </a:r>
          </a:p>
          <a:p>
            <a:pPr>
              <a:buFont typeface="Wingdings" pitchFamily="2" charset="2"/>
              <a:buChar char="q"/>
            </a:pPr>
            <a:r>
              <a:rPr lang="en-US" dirty="0"/>
              <a:t>Dashboard</a:t>
            </a:r>
          </a:p>
          <a:p>
            <a:pPr>
              <a:buFont typeface="Wingdings" pitchFamily="2" charset="2"/>
              <a:buChar char="q"/>
            </a:pPr>
            <a:r>
              <a:rPr lang="en-US" dirty="0"/>
              <a:t>Conclusion</a:t>
            </a:r>
          </a:p>
          <a:p>
            <a:pPr>
              <a:buFont typeface="Wingdings" pitchFamily="2" charset="2"/>
              <a:buChar char="q"/>
            </a:pPr>
            <a:endParaRPr lang="en-US" dirty="0"/>
          </a:p>
        </p:txBody>
      </p:sp>
    </p:spTree>
    <p:extLst>
      <p:ext uri="{BB962C8B-B14F-4D97-AF65-F5344CB8AC3E}">
        <p14:creationId xmlns:p14="http://schemas.microsoft.com/office/powerpoint/2010/main" val="4078758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0F70-074E-EECF-C613-E27BBAB5428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5D294C5-B9F6-0D16-3CDB-A214A813228A}"/>
              </a:ext>
            </a:extLst>
          </p:cNvPr>
          <p:cNvSpPr>
            <a:spLocks noGrp="1"/>
          </p:cNvSpPr>
          <p:nvPr>
            <p:ph idx="1"/>
          </p:nvPr>
        </p:nvSpPr>
        <p:spPr>
          <a:xfrm>
            <a:off x="1371600" y="2286000"/>
            <a:ext cx="9601200" cy="1637414"/>
          </a:xfrm>
        </p:spPr>
        <p:txBody>
          <a:bodyPr/>
          <a:lstStyle/>
          <a:p>
            <a:pPr marL="0" indent="0">
              <a:buNone/>
            </a:pPr>
            <a:r>
              <a:rPr lang="en-GB" sz="2000" dirty="0">
                <a:solidFill>
                  <a:srgbClr val="434343"/>
                </a:solidFill>
              </a:rPr>
              <a:t>You are an analytical CRM (Customer Relationship Management) specialist hired by a bank to extract meaningful insights from various customer-related datasets. The bank aims to reduce customer churn, improve service delivery, and enhance customer satisfaction. They have provided you with datasets including customer demographics, transaction details, customer exit information, and active customer profiles</a:t>
            </a:r>
          </a:p>
          <a:p>
            <a:endParaRPr lang="en-US" dirty="0"/>
          </a:p>
        </p:txBody>
      </p:sp>
      <p:pic>
        <p:nvPicPr>
          <p:cNvPr id="4" name="Google Shape;66;p3">
            <a:extLst>
              <a:ext uri="{FF2B5EF4-FFF2-40B4-BE49-F238E27FC236}">
                <a16:creationId xmlns:a16="http://schemas.microsoft.com/office/drawing/2014/main" id="{6F627CE7-950B-F8B6-6098-1FA197F56185}"/>
              </a:ext>
            </a:extLst>
          </p:cNvPr>
          <p:cNvPicPr preferRelativeResize="0"/>
          <p:nvPr/>
        </p:nvPicPr>
        <p:blipFill rotWithShape="1">
          <a:blip r:embed="rId2">
            <a:alphaModFix/>
          </a:blip>
          <a:srcRect/>
          <a:stretch/>
        </p:blipFill>
        <p:spPr>
          <a:xfrm>
            <a:off x="2583712" y="4380613"/>
            <a:ext cx="6477473" cy="1982557"/>
          </a:xfrm>
          <a:prstGeom prst="rect">
            <a:avLst/>
          </a:prstGeom>
          <a:noFill/>
          <a:ln>
            <a:noFill/>
          </a:ln>
        </p:spPr>
      </p:pic>
    </p:spTree>
    <p:extLst>
      <p:ext uri="{BB962C8B-B14F-4D97-AF65-F5344CB8AC3E}">
        <p14:creationId xmlns:p14="http://schemas.microsoft.com/office/powerpoint/2010/main" val="345594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9C00-5526-C46B-313A-367694C61542}"/>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890E09BD-CA1F-EEDC-4ED4-E16F7B7D28F8}"/>
              </a:ext>
            </a:extLst>
          </p:cNvPr>
          <p:cNvSpPr>
            <a:spLocks noGrp="1"/>
          </p:cNvSpPr>
          <p:nvPr>
            <p:ph idx="1"/>
          </p:nvPr>
        </p:nvSpPr>
        <p:spPr/>
        <p:txBody>
          <a:bodyPr>
            <a:normAutofit fontScale="92500" lnSpcReduction="10000"/>
          </a:bodyPr>
          <a:lstStyle/>
          <a:p>
            <a:pPr marL="457200" marR="0" lvl="0" indent="-323850" algn="l" rtl="0">
              <a:lnSpc>
                <a:spcPct val="115000"/>
              </a:lnSpc>
              <a:spcBef>
                <a:spcPts val="0"/>
              </a:spcBef>
              <a:spcAft>
                <a:spcPts val="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Row Number:</a:t>
            </a:r>
            <a:r>
              <a:rPr lang="en-GB" sz="1500" b="0" i="0" u="none" strike="noStrike" cap="none" dirty="0">
                <a:solidFill>
                  <a:schemeClr val="dk1"/>
                </a:solidFill>
                <a:latin typeface="Lato"/>
                <a:ea typeface="Lato"/>
                <a:cs typeface="Lato"/>
                <a:sym typeface="Lato"/>
              </a:rPr>
              <a:t> The row number in the dataset, likely used for reference or indexing.</a:t>
            </a:r>
          </a:p>
          <a:p>
            <a:pPr marL="457200" marR="0" lvl="0" indent="-323850" algn="l" rtl="0">
              <a:lnSpc>
                <a:spcPct val="115000"/>
              </a:lnSpc>
              <a:spcBef>
                <a:spcPts val="1000"/>
              </a:spcBef>
              <a:spcAft>
                <a:spcPts val="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Customer Id:</a:t>
            </a:r>
            <a:r>
              <a:rPr lang="en-GB" sz="1500" b="0" i="0" u="none" strike="noStrike" cap="none" dirty="0">
                <a:solidFill>
                  <a:schemeClr val="dk1"/>
                </a:solidFill>
                <a:latin typeface="Lato"/>
                <a:ea typeface="Lato"/>
                <a:cs typeface="Lato"/>
                <a:sym typeface="Lato"/>
              </a:rPr>
              <a:t> A unique identifier for each customer.</a:t>
            </a:r>
          </a:p>
          <a:p>
            <a:pPr marL="457200" marR="0" lvl="0" indent="-323850" algn="l" rtl="0">
              <a:lnSpc>
                <a:spcPct val="100000"/>
              </a:lnSpc>
              <a:spcBef>
                <a:spcPts val="1000"/>
              </a:spcBef>
              <a:spcAft>
                <a:spcPts val="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Credit Score: </a:t>
            </a:r>
            <a:r>
              <a:rPr lang="en-GB" sz="1500" b="0" i="0" u="none" strike="noStrike" cap="none" dirty="0">
                <a:solidFill>
                  <a:schemeClr val="dk1"/>
                </a:solidFill>
                <a:latin typeface="Lato"/>
                <a:ea typeface="Lato"/>
                <a:cs typeface="Lato"/>
                <a:sym typeface="Lato"/>
              </a:rPr>
              <a:t>A numerical representation of the customer's creditworthiness.</a:t>
            </a:r>
          </a:p>
          <a:p>
            <a:pPr marL="914400" marR="0" lvl="1" indent="-323850" algn="l" rtl="0">
              <a:lnSpc>
                <a:spcPct val="100000"/>
              </a:lnSpc>
              <a:spcBef>
                <a:spcPts val="0"/>
              </a:spcBef>
              <a:spcAft>
                <a:spcPts val="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Credit score: </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500" b="0" i="0" u="none" strike="noStrike" cap="none" dirty="0">
                <a:solidFill>
                  <a:schemeClr val="dk1"/>
                </a:solidFill>
                <a:latin typeface="Lato"/>
                <a:ea typeface="Lato"/>
                <a:cs typeface="Lato"/>
                <a:sym typeface="Lato"/>
              </a:rPr>
              <a:t>Excellent: 800–850</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500" b="0" i="0" u="none" strike="noStrike" cap="none" dirty="0">
                <a:solidFill>
                  <a:schemeClr val="dk1"/>
                </a:solidFill>
                <a:latin typeface="Lato"/>
                <a:ea typeface="Lato"/>
                <a:cs typeface="Lato"/>
                <a:sym typeface="Lato"/>
              </a:rPr>
              <a:t>Very Good: 740–799</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500" b="0" i="0" u="none" strike="noStrike" cap="none" dirty="0">
                <a:solidFill>
                  <a:schemeClr val="dk1"/>
                </a:solidFill>
                <a:latin typeface="Lato"/>
                <a:ea typeface="Lato"/>
                <a:cs typeface="Lato"/>
                <a:sym typeface="Lato"/>
              </a:rPr>
              <a:t>Good: 670–739</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500" b="0" i="0" u="none" strike="noStrike" cap="none" dirty="0">
                <a:solidFill>
                  <a:schemeClr val="dk1"/>
                </a:solidFill>
                <a:latin typeface="Lato"/>
                <a:ea typeface="Lato"/>
                <a:cs typeface="Lato"/>
                <a:sym typeface="Lato"/>
              </a:rPr>
              <a:t>Fair: 580–669</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500" b="0" i="0" u="none" strike="noStrike" cap="none" dirty="0">
                <a:solidFill>
                  <a:schemeClr val="dk1"/>
                </a:solidFill>
                <a:latin typeface="Lato"/>
                <a:ea typeface="Lato"/>
                <a:cs typeface="Lato"/>
                <a:sym typeface="Lato"/>
              </a:rPr>
              <a:t>Poor: 300–579</a:t>
            </a:r>
          </a:p>
          <a:p>
            <a:pPr marL="457200" marR="0" lvl="0" indent="-323850" algn="l" rtl="0">
              <a:lnSpc>
                <a:spcPct val="115000"/>
              </a:lnSpc>
              <a:spcBef>
                <a:spcPts val="1000"/>
              </a:spcBef>
              <a:spcAft>
                <a:spcPts val="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Geography ID:</a:t>
            </a:r>
            <a:r>
              <a:rPr lang="en-GB" sz="1500" b="0" i="0" u="none" strike="noStrike" cap="none" dirty="0">
                <a:solidFill>
                  <a:schemeClr val="dk1"/>
                </a:solidFill>
                <a:latin typeface="Lato"/>
                <a:ea typeface="Lato"/>
                <a:cs typeface="Lato"/>
                <a:sym typeface="Lato"/>
              </a:rPr>
              <a:t> A numerical identifier that likely corresponds to a geographical location, such as a country or region.</a:t>
            </a:r>
          </a:p>
          <a:p>
            <a:pPr marL="457200" marR="0" lvl="0" indent="-323850" algn="l" rtl="0">
              <a:lnSpc>
                <a:spcPct val="115000"/>
              </a:lnSpc>
              <a:spcBef>
                <a:spcPts val="1000"/>
              </a:spcBef>
              <a:spcAft>
                <a:spcPts val="100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Gender ID:</a:t>
            </a:r>
            <a:r>
              <a:rPr lang="en-GB" sz="1500" b="0" i="0" u="none" strike="noStrike" cap="none" dirty="0">
                <a:solidFill>
                  <a:schemeClr val="dk1"/>
                </a:solidFill>
                <a:latin typeface="Lato"/>
                <a:ea typeface="Lato"/>
                <a:cs typeface="Lato"/>
                <a:sym typeface="Lato"/>
              </a:rPr>
              <a:t> A numerical identifier for the customer's gender, where for example, '1' could represent male and '2' could represent female.</a:t>
            </a:r>
          </a:p>
          <a:p>
            <a:pPr>
              <a:buFont typeface="Wingdings" pitchFamily="2" charset="2"/>
              <a:buChar char="q"/>
            </a:pPr>
            <a:endParaRPr lang="en-US" dirty="0"/>
          </a:p>
        </p:txBody>
      </p:sp>
    </p:spTree>
    <p:extLst>
      <p:ext uri="{BB962C8B-B14F-4D97-AF65-F5344CB8AC3E}">
        <p14:creationId xmlns:p14="http://schemas.microsoft.com/office/powerpoint/2010/main" val="310573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67342-E057-FDFD-46DB-82CB69E80292}"/>
              </a:ext>
            </a:extLst>
          </p:cNvPr>
          <p:cNvSpPr>
            <a:spLocks noGrp="1"/>
          </p:cNvSpPr>
          <p:nvPr>
            <p:ph idx="1"/>
          </p:nvPr>
        </p:nvSpPr>
        <p:spPr>
          <a:xfrm>
            <a:off x="1371600" y="202019"/>
            <a:ext cx="9601200" cy="5665381"/>
          </a:xfrm>
        </p:spPr>
        <p:txBody>
          <a:bodyPr>
            <a:normAutofit fontScale="92500" lnSpcReduction="20000"/>
          </a:bodyPr>
          <a:lstStyle/>
          <a:p>
            <a:pPr marL="457200" marR="0" lvl="0" indent="-323850" algn="l" rtl="0">
              <a:lnSpc>
                <a:spcPct val="115000"/>
              </a:lnSpc>
              <a:spcBef>
                <a:spcPts val="0"/>
              </a:spcBef>
              <a:spcAft>
                <a:spcPts val="0"/>
              </a:spcAft>
              <a:buClr>
                <a:srgbClr val="000000"/>
              </a:buClr>
              <a:buSzPts val="1500"/>
              <a:buFont typeface="Wingdings" pitchFamily="2" charset="2"/>
              <a:buChar char="q"/>
            </a:pPr>
            <a:r>
              <a:rPr lang="en-GB" sz="1500" b="1" i="0" u="none" strike="noStrike" cap="none" dirty="0">
                <a:solidFill>
                  <a:schemeClr val="dk1"/>
                </a:solidFill>
                <a:latin typeface="Lato"/>
                <a:ea typeface="Lato"/>
                <a:cs typeface="Lato"/>
                <a:sym typeface="Lato"/>
              </a:rPr>
              <a:t>Age:</a:t>
            </a:r>
            <a:r>
              <a:rPr lang="en-GB" sz="1500" b="0" i="0" u="none" strike="noStrike" cap="none" dirty="0">
                <a:solidFill>
                  <a:schemeClr val="dk1"/>
                </a:solidFill>
                <a:latin typeface="Lato"/>
                <a:ea typeface="Lato"/>
                <a:cs typeface="Lato"/>
                <a:sym typeface="Lato"/>
              </a:rPr>
              <a:t> The age of the customer.</a:t>
            </a:r>
            <a:endParaRPr lang="en-GB" sz="1500" b="1" i="0" u="none" strike="noStrike" cap="none" dirty="0">
              <a:solidFill>
                <a:srgbClr val="000000"/>
              </a:solidFill>
              <a:latin typeface="Lato"/>
              <a:ea typeface="Lato"/>
              <a:cs typeface="Lato"/>
              <a:sym typeface="Lato"/>
            </a:endParaRPr>
          </a:p>
          <a:p>
            <a:pPr marL="457200" marR="0" lvl="0" indent="-323850" algn="l" rtl="0">
              <a:lnSpc>
                <a:spcPct val="125000"/>
              </a:lnSpc>
              <a:spcBef>
                <a:spcPts val="1000"/>
              </a:spcBef>
              <a:spcAft>
                <a:spcPts val="0"/>
              </a:spcAft>
              <a:buClr>
                <a:srgbClr val="000000"/>
              </a:buClr>
              <a:buSzPts val="1500"/>
              <a:buFont typeface="Wingdings" pitchFamily="2" charset="2"/>
              <a:buChar char="q"/>
            </a:pPr>
            <a:r>
              <a:rPr lang="en-GB" sz="1500" b="1" i="0" u="none" strike="noStrike" cap="none" dirty="0">
                <a:solidFill>
                  <a:srgbClr val="000000"/>
                </a:solidFill>
                <a:latin typeface="Lato"/>
                <a:ea typeface="Lato"/>
                <a:cs typeface="Lato"/>
                <a:sym typeface="Lato"/>
              </a:rPr>
              <a:t>Tenure: </a:t>
            </a:r>
            <a:r>
              <a:rPr lang="en-GB" sz="1500" b="0" i="0" u="none" strike="noStrike" cap="none" dirty="0">
                <a:solidFill>
                  <a:srgbClr val="000000"/>
                </a:solidFill>
                <a:latin typeface="Lato"/>
                <a:ea typeface="Lato"/>
                <a:cs typeface="Lato"/>
                <a:sym typeface="Lato"/>
              </a:rPr>
              <a:t>The number of years the customer has been with the bank.</a:t>
            </a:r>
          </a:p>
          <a:p>
            <a:pPr marL="457200" marR="0" lvl="0" indent="-323850" algn="l" rtl="0">
              <a:lnSpc>
                <a:spcPct val="125000"/>
              </a:lnSpc>
              <a:spcBef>
                <a:spcPts val="1000"/>
              </a:spcBef>
              <a:spcAft>
                <a:spcPts val="0"/>
              </a:spcAft>
              <a:buClr>
                <a:srgbClr val="000000"/>
              </a:buClr>
              <a:buSzPts val="1500"/>
              <a:buFont typeface="Wingdings" pitchFamily="2" charset="2"/>
              <a:buChar char="q"/>
            </a:pPr>
            <a:r>
              <a:rPr lang="en-GB" sz="1500" b="1" i="0" u="none" strike="noStrike" cap="none" dirty="0">
                <a:solidFill>
                  <a:srgbClr val="000000"/>
                </a:solidFill>
                <a:latin typeface="Lato"/>
                <a:ea typeface="Lato"/>
                <a:cs typeface="Lato"/>
                <a:sym typeface="Lato"/>
              </a:rPr>
              <a:t>Balance: </a:t>
            </a:r>
            <a:r>
              <a:rPr lang="en-GB" sz="1500" b="0" i="0" u="none" strike="noStrike" cap="none" dirty="0">
                <a:solidFill>
                  <a:srgbClr val="000000"/>
                </a:solidFill>
                <a:latin typeface="Lato"/>
                <a:ea typeface="Lato"/>
                <a:cs typeface="Lato"/>
                <a:sym typeface="Lato"/>
              </a:rPr>
              <a:t>Current balance in the customer's account.</a:t>
            </a:r>
          </a:p>
          <a:p>
            <a:pPr marL="457200" marR="0" lvl="0" indent="-323850" algn="l" rtl="0">
              <a:lnSpc>
                <a:spcPct val="125000"/>
              </a:lnSpc>
              <a:spcBef>
                <a:spcPts val="1000"/>
              </a:spcBef>
              <a:spcAft>
                <a:spcPts val="0"/>
              </a:spcAft>
              <a:buClr>
                <a:srgbClr val="000000"/>
              </a:buClr>
              <a:buSzPts val="1500"/>
              <a:buFont typeface="Wingdings" pitchFamily="2" charset="2"/>
              <a:buChar char="q"/>
            </a:pPr>
            <a:r>
              <a:rPr lang="en-GB" sz="1500" b="1" i="0" u="none" strike="noStrike" cap="none" dirty="0">
                <a:solidFill>
                  <a:srgbClr val="000000"/>
                </a:solidFill>
                <a:latin typeface="Lato"/>
                <a:ea typeface="Lato"/>
                <a:cs typeface="Lato"/>
                <a:sym typeface="Lato"/>
              </a:rPr>
              <a:t>Num Of Products</a:t>
            </a:r>
            <a:r>
              <a:rPr lang="en-GB" sz="1500" b="0" i="0" u="none" strike="noStrike" cap="none" dirty="0">
                <a:solidFill>
                  <a:srgbClr val="000000"/>
                </a:solidFill>
                <a:latin typeface="Lato"/>
                <a:ea typeface="Lato"/>
                <a:cs typeface="Lato"/>
                <a:sym typeface="Lato"/>
              </a:rPr>
              <a:t>: refers to the number of products that a customer has purchased through the bank. </a:t>
            </a:r>
          </a:p>
          <a:p>
            <a:pPr marL="457200" marR="0" lvl="0" indent="-323850" algn="l" rtl="0">
              <a:lnSpc>
                <a:spcPct val="125000"/>
              </a:lnSpc>
              <a:spcBef>
                <a:spcPts val="1000"/>
              </a:spcBef>
              <a:spcAft>
                <a:spcPts val="0"/>
              </a:spcAft>
              <a:buClr>
                <a:srgbClr val="000000"/>
              </a:buClr>
              <a:buSzPts val="1500"/>
              <a:buFont typeface="Wingdings" pitchFamily="2" charset="2"/>
              <a:buChar char="q"/>
            </a:pPr>
            <a:r>
              <a:rPr lang="en-GB" sz="1500" b="1" i="0" u="none" strike="noStrike" cap="none" dirty="0">
                <a:solidFill>
                  <a:srgbClr val="000000"/>
                </a:solidFill>
                <a:latin typeface="Lato"/>
                <a:ea typeface="Lato"/>
                <a:cs typeface="Lato"/>
                <a:sym typeface="Lato"/>
              </a:rPr>
              <a:t>Has Cr Card</a:t>
            </a:r>
            <a:r>
              <a:rPr lang="en-GB" sz="1500" b="0" i="0" u="none" strike="noStrike" cap="none" dirty="0">
                <a:solidFill>
                  <a:srgbClr val="000000"/>
                </a:solidFill>
                <a:latin typeface="Lato"/>
                <a:ea typeface="Lato"/>
                <a:cs typeface="Lato"/>
                <a:sym typeface="Lato"/>
              </a:rPr>
              <a:t>: denotes whether or not a customer has a credit card. This column is also relevant, since people with a credit card are less likely to leave the bank.</a:t>
            </a:r>
          </a:p>
          <a:p>
            <a:pPr marL="1371600" marR="0" lvl="2" indent="-323850" algn="l" rtl="0">
              <a:lnSpc>
                <a:spcPct val="125000"/>
              </a:lnSpc>
              <a:spcBef>
                <a:spcPts val="1000"/>
              </a:spcBef>
              <a:spcAft>
                <a:spcPts val="0"/>
              </a:spcAft>
              <a:buClr>
                <a:srgbClr val="000000"/>
              </a:buClr>
              <a:buSzPts val="1500"/>
              <a:buFont typeface="Wingdings" pitchFamily="2" charset="2"/>
              <a:buChar char="q"/>
            </a:pPr>
            <a:r>
              <a:rPr lang="en-GB" sz="1500" b="0" i="0" u="none" strike="noStrike" cap="none" dirty="0">
                <a:solidFill>
                  <a:srgbClr val="000000"/>
                </a:solidFill>
                <a:latin typeface="Lato"/>
                <a:ea typeface="Lato"/>
                <a:cs typeface="Lato"/>
                <a:sym typeface="Lato"/>
              </a:rPr>
              <a:t>1 represents credit card holder</a:t>
            </a:r>
          </a:p>
          <a:p>
            <a:pPr marL="1371600" marR="0" lvl="2" indent="-323850" algn="l" rtl="0">
              <a:lnSpc>
                <a:spcPct val="125000"/>
              </a:lnSpc>
              <a:spcBef>
                <a:spcPts val="1000"/>
              </a:spcBef>
              <a:spcAft>
                <a:spcPts val="1000"/>
              </a:spcAft>
              <a:buClr>
                <a:srgbClr val="000000"/>
              </a:buClr>
              <a:buSzPts val="1500"/>
              <a:buFont typeface="Wingdings" pitchFamily="2" charset="2"/>
              <a:buChar char="q"/>
            </a:pPr>
            <a:r>
              <a:rPr lang="en-GB" sz="1500" b="0" i="0" u="none" strike="noStrike" cap="none" dirty="0">
                <a:solidFill>
                  <a:srgbClr val="000000"/>
                </a:solidFill>
                <a:latin typeface="Lato"/>
                <a:ea typeface="Lato"/>
                <a:cs typeface="Lato"/>
                <a:sym typeface="Lato"/>
              </a:rPr>
              <a:t>0 represents non credit card holder</a:t>
            </a:r>
          </a:p>
          <a:p>
            <a:pPr marL="457200" marR="0" lvl="0" indent="-330200" algn="l" rtl="0">
              <a:lnSpc>
                <a:spcPct val="125000"/>
              </a:lnSpc>
              <a:spcBef>
                <a:spcPts val="0"/>
              </a:spcBef>
              <a:spcAft>
                <a:spcPts val="0"/>
              </a:spcAft>
              <a:buClr>
                <a:schemeClr val="dk1"/>
              </a:buClr>
              <a:buSzPts val="1600"/>
              <a:buFont typeface="Wingdings" pitchFamily="2" charset="2"/>
              <a:buChar char="q"/>
            </a:pPr>
            <a:r>
              <a:rPr lang="en-GB" sz="1600" b="1" i="0" u="none" strike="noStrike" cap="none" dirty="0">
                <a:solidFill>
                  <a:schemeClr val="dk1"/>
                </a:solidFill>
                <a:latin typeface="Lato"/>
                <a:ea typeface="Lato"/>
                <a:cs typeface="Lato"/>
                <a:sym typeface="Lato"/>
              </a:rPr>
              <a:t>Is Active Member:</a:t>
            </a:r>
            <a:r>
              <a:rPr lang="en-GB" sz="1600" b="0" i="0" u="none" strike="noStrike" cap="none" dirty="0">
                <a:solidFill>
                  <a:schemeClr val="dk1"/>
                </a:solidFill>
                <a:latin typeface="Lato"/>
                <a:ea typeface="Lato"/>
                <a:cs typeface="Lato"/>
                <a:sym typeface="Lato"/>
              </a:rPr>
              <a:t> active customers are less likely to leave the bank (as per the criteria defined by the bank for identifying the activeness).</a:t>
            </a:r>
          </a:p>
          <a:p>
            <a:pPr marL="1371600" marR="0" lvl="2" indent="-330200" algn="l" rtl="0">
              <a:lnSpc>
                <a:spcPct val="125000"/>
              </a:lnSpc>
              <a:spcBef>
                <a:spcPts val="0"/>
              </a:spcBef>
              <a:spcAft>
                <a:spcPts val="0"/>
              </a:spcAft>
              <a:buClr>
                <a:schemeClr val="dk1"/>
              </a:buClr>
              <a:buSzPts val="1600"/>
              <a:buFont typeface="Wingdings" pitchFamily="2" charset="2"/>
              <a:buChar char="q"/>
            </a:pPr>
            <a:r>
              <a:rPr lang="en-GB" sz="1600" b="0" i="0" u="none" strike="noStrike" cap="none" dirty="0">
                <a:solidFill>
                  <a:schemeClr val="dk1"/>
                </a:solidFill>
                <a:latin typeface="Lato"/>
                <a:ea typeface="Lato"/>
                <a:cs typeface="Lato"/>
                <a:sym typeface="Lato"/>
              </a:rPr>
              <a:t>1 represents Active Member</a:t>
            </a:r>
          </a:p>
          <a:p>
            <a:pPr marL="1371600" marR="0" lvl="2" indent="-330200" algn="l" rtl="0">
              <a:lnSpc>
                <a:spcPct val="125000"/>
              </a:lnSpc>
              <a:spcBef>
                <a:spcPts val="0"/>
              </a:spcBef>
              <a:spcAft>
                <a:spcPts val="0"/>
              </a:spcAft>
              <a:buClr>
                <a:schemeClr val="dk1"/>
              </a:buClr>
              <a:buSzPts val="1600"/>
              <a:buFont typeface="Wingdings" pitchFamily="2" charset="2"/>
              <a:buChar char="q"/>
            </a:pPr>
            <a:r>
              <a:rPr lang="en-GB" sz="1600" b="0" i="0" u="none" strike="noStrike" cap="none" dirty="0">
                <a:solidFill>
                  <a:schemeClr val="dk1"/>
                </a:solidFill>
                <a:latin typeface="Lato"/>
                <a:ea typeface="Lato"/>
                <a:cs typeface="Lato"/>
                <a:sym typeface="Lato"/>
              </a:rPr>
              <a:t>0 represents Inactive Member</a:t>
            </a:r>
          </a:p>
          <a:p>
            <a:pPr marL="457200" marR="0" lvl="0" indent="-330200" algn="l" rtl="0">
              <a:lnSpc>
                <a:spcPct val="125000"/>
              </a:lnSpc>
              <a:spcBef>
                <a:spcPts val="1000"/>
              </a:spcBef>
              <a:spcAft>
                <a:spcPts val="0"/>
              </a:spcAft>
              <a:buClr>
                <a:schemeClr val="dk1"/>
              </a:buClr>
              <a:buSzPts val="1600"/>
              <a:buFont typeface="Wingdings" pitchFamily="2" charset="2"/>
              <a:buChar char="q"/>
            </a:pPr>
            <a:r>
              <a:rPr lang="en-GB" sz="1600" b="1" i="0" u="none" strike="noStrike" cap="none" dirty="0">
                <a:solidFill>
                  <a:schemeClr val="dk1"/>
                </a:solidFill>
                <a:latin typeface="Lato"/>
                <a:ea typeface="Lato"/>
                <a:cs typeface="Lato"/>
                <a:sym typeface="Lato"/>
              </a:rPr>
              <a:t>Estimated Salary: </a:t>
            </a:r>
            <a:r>
              <a:rPr lang="en-GB" sz="1600" b="0" i="0" u="none" strike="noStrike" cap="none" dirty="0">
                <a:solidFill>
                  <a:schemeClr val="dk1"/>
                </a:solidFill>
                <a:latin typeface="Lato"/>
                <a:ea typeface="Lato"/>
                <a:cs typeface="Lato"/>
                <a:sym typeface="Lato"/>
              </a:rPr>
              <a:t>as with balance, people with lower salaries are more likely to leave the bank compared to those with higher salaries.</a:t>
            </a:r>
          </a:p>
          <a:p>
            <a:pPr marL="457200" marR="0" lvl="0" indent="-330200" algn="l" rtl="0">
              <a:lnSpc>
                <a:spcPct val="125000"/>
              </a:lnSpc>
              <a:spcBef>
                <a:spcPts val="1000"/>
              </a:spcBef>
              <a:spcAft>
                <a:spcPts val="0"/>
              </a:spcAft>
              <a:buClr>
                <a:schemeClr val="dk1"/>
              </a:buClr>
              <a:buSzPts val="1600"/>
              <a:buFont typeface="Wingdings" pitchFamily="2" charset="2"/>
              <a:buChar char="q"/>
            </a:pPr>
            <a:r>
              <a:rPr lang="en-GB" sz="1600" b="1" i="0" u="none" strike="noStrike" cap="none" dirty="0">
                <a:solidFill>
                  <a:schemeClr val="dk1"/>
                </a:solidFill>
                <a:latin typeface="Lato"/>
                <a:ea typeface="Lato"/>
                <a:cs typeface="Lato"/>
                <a:sym typeface="Lato"/>
              </a:rPr>
              <a:t>Exited:</a:t>
            </a:r>
            <a:r>
              <a:rPr lang="en-GB" sz="1600" b="0" i="0" u="none" strike="noStrike" cap="none" dirty="0">
                <a:solidFill>
                  <a:schemeClr val="dk1"/>
                </a:solidFill>
                <a:latin typeface="Lato"/>
                <a:ea typeface="Lato"/>
                <a:cs typeface="Lato"/>
                <a:sym typeface="Lato"/>
              </a:rPr>
              <a:t> whether or not the customer left the bank.</a:t>
            </a:r>
          </a:p>
          <a:p>
            <a:pPr marL="1371600" marR="0" lvl="2" indent="-330200" algn="l" rtl="0">
              <a:lnSpc>
                <a:spcPct val="125000"/>
              </a:lnSpc>
              <a:spcBef>
                <a:spcPts val="0"/>
              </a:spcBef>
              <a:spcAft>
                <a:spcPts val="0"/>
              </a:spcAft>
              <a:buClr>
                <a:schemeClr val="dk1"/>
              </a:buClr>
              <a:buSzPts val="1600"/>
              <a:buFont typeface="Wingdings" pitchFamily="2" charset="2"/>
              <a:buChar char="q"/>
            </a:pPr>
            <a:r>
              <a:rPr lang="en-GB" sz="1600" b="0" i="0" u="none" strike="noStrike" cap="none" dirty="0">
                <a:solidFill>
                  <a:schemeClr val="dk1"/>
                </a:solidFill>
                <a:latin typeface="Lato"/>
                <a:ea typeface="Lato"/>
                <a:cs typeface="Lato"/>
                <a:sym typeface="Lato"/>
              </a:rPr>
              <a:t>0 represents Retain </a:t>
            </a:r>
          </a:p>
          <a:p>
            <a:pPr marL="1371600" marR="0" lvl="2" indent="-330200" algn="l" rtl="0">
              <a:lnSpc>
                <a:spcPct val="125000"/>
              </a:lnSpc>
              <a:spcBef>
                <a:spcPts val="0"/>
              </a:spcBef>
              <a:spcAft>
                <a:spcPts val="0"/>
              </a:spcAft>
              <a:buClr>
                <a:schemeClr val="dk1"/>
              </a:buClr>
              <a:buSzPts val="1600"/>
              <a:buFont typeface="Wingdings" pitchFamily="2" charset="2"/>
              <a:buChar char="q"/>
            </a:pPr>
            <a:r>
              <a:rPr lang="en-GB" sz="1600" b="0" i="0" u="none" strike="noStrike" cap="none" dirty="0">
                <a:solidFill>
                  <a:schemeClr val="dk1"/>
                </a:solidFill>
                <a:latin typeface="Lato"/>
                <a:ea typeface="Lato"/>
                <a:cs typeface="Lato"/>
                <a:sym typeface="Lato"/>
              </a:rPr>
              <a:t>1 represents Exit</a:t>
            </a:r>
          </a:p>
          <a:p>
            <a:pPr marL="457200" marR="0" lvl="0" indent="-330200" algn="l" rtl="0">
              <a:lnSpc>
                <a:spcPct val="125000"/>
              </a:lnSpc>
              <a:spcBef>
                <a:spcPts val="1000"/>
              </a:spcBef>
              <a:spcAft>
                <a:spcPts val="1000"/>
              </a:spcAft>
              <a:buClr>
                <a:schemeClr val="dk1"/>
              </a:buClr>
              <a:buSzPts val="1600"/>
              <a:buFont typeface="Wingdings" pitchFamily="2" charset="2"/>
              <a:buChar char="q"/>
            </a:pPr>
            <a:r>
              <a:rPr lang="en-GB" sz="1600" b="1" i="0" u="none" strike="noStrike" cap="none" dirty="0">
                <a:solidFill>
                  <a:schemeClr val="dk1"/>
                </a:solidFill>
                <a:latin typeface="Lato"/>
                <a:ea typeface="Lato"/>
                <a:cs typeface="Lato"/>
                <a:sym typeface="Lato"/>
              </a:rPr>
              <a:t>Bank DOJ:</a:t>
            </a:r>
            <a:r>
              <a:rPr lang="en-GB" sz="1600" b="0" i="0" u="none" strike="noStrike" cap="none" dirty="0">
                <a:solidFill>
                  <a:schemeClr val="dk1"/>
                </a:solidFill>
                <a:latin typeface="Lato"/>
                <a:ea typeface="Lato"/>
                <a:cs typeface="Lato"/>
                <a:sym typeface="Lato"/>
              </a:rPr>
              <a:t> date when the Customer associated/joined  with the bank.</a:t>
            </a:r>
          </a:p>
          <a:p>
            <a:pPr>
              <a:buFont typeface="Wingdings" pitchFamily="2" charset="2"/>
              <a:buChar char="q"/>
            </a:pPr>
            <a:endParaRPr lang="en-US" dirty="0"/>
          </a:p>
        </p:txBody>
      </p:sp>
    </p:spTree>
    <p:extLst>
      <p:ext uri="{BB962C8B-B14F-4D97-AF65-F5344CB8AC3E}">
        <p14:creationId xmlns:p14="http://schemas.microsoft.com/office/powerpoint/2010/main" val="197947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E7EE-EC1E-E4BC-C950-44B24B60D991}"/>
              </a:ext>
            </a:extLst>
          </p:cNvPr>
          <p:cNvSpPr>
            <a:spLocks noGrp="1"/>
          </p:cNvSpPr>
          <p:nvPr>
            <p:ph type="title"/>
          </p:nvPr>
        </p:nvSpPr>
        <p:spPr/>
        <p:txBody>
          <a:bodyPr/>
          <a:lstStyle/>
          <a:p>
            <a:r>
              <a:rPr lang="en-US" dirty="0"/>
              <a:t>Database Schema</a:t>
            </a:r>
          </a:p>
        </p:txBody>
      </p:sp>
      <p:pic>
        <p:nvPicPr>
          <p:cNvPr id="5" name="Picture 4">
            <a:extLst>
              <a:ext uri="{FF2B5EF4-FFF2-40B4-BE49-F238E27FC236}">
                <a16:creationId xmlns:a16="http://schemas.microsoft.com/office/drawing/2014/main" id="{5E486807-2311-6B7C-199F-1C28CCEC2EF4}"/>
              </a:ext>
            </a:extLst>
          </p:cNvPr>
          <p:cNvPicPr>
            <a:picLocks noChangeAspect="1"/>
          </p:cNvPicPr>
          <p:nvPr/>
        </p:nvPicPr>
        <p:blipFill>
          <a:blip r:embed="rId2"/>
          <a:stretch>
            <a:fillRect/>
          </a:stretch>
        </p:blipFill>
        <p:spPr>
          <a:xfrm>
            <a:off x="1371600" y="1786269"/>
            <a:ext cx="10081268" cy="4104167"/>
          </a:xfrm>
          <a:prstGeom prst="rect">
            <a:avLst/>
          </a:prstGeom>
        </p:spPr>
      </p:pic>
    </p:spTree>
    <p:extLst>
      <p:ext uri="{BB962C8B-B14F-4D97-AF65-F5344CB8AC3E}">
        <p14:creationId xmlns:p14="http://schemas.microsoft.com/office/powerpoint/2010/main" val="304783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7C1-02D6-5A7C-743C-4D6E5540113F}"/>
              </a:ext>
            </a:extLst>
          </p:cNvPr>
          <p:cNvSpPr>
            <a:spLocks noGrp="1"/>
          </p:cNvSpPr>
          <p:nvPr>
            <p:ph type="title"/>
          </p:nvPr>
        </p:nvSpPr>
        <p:spPr/>
        <p:txBody>
          <a:bodyPr/>
          <a:lstStyle/>
          <a:p>
            <a:r>
              <a:rPr lang="en-US" dirty="0"/>
              <a:t>Observations</a:t>
            </a:r>
          </a:p>
        </p:txBody>
      </p:sp>
      <p:pic>
        <p:nvPicPr>
          <p:cNvPr id="6" name="Picture 5">
            <a:extLst>
              <a:ext uri="{FF2B5EF4-FFF2-40B4-BE49-F238E27FC236}">
                <a16:creationId xmlns:a16="http://schemas.microsoft.com/office/drawing/2014/main" id="{E8CFB11D-4A5E-6479-F4A8-6AED6F413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1842" y="1665695"/>
            <a:ext cx="5588316" cy="3106331"/>
          </a:xfrm>
          <a:prstGeom prst="rect">
            <a:avLst/>
          </a:prstGeom>
        </p:spPr>
      </p:pic>
      <p:sp>
        <p:nvSpPr>
          <p:cNvPr id="7" name="TextBox 6">
            <a:extLst>
              <a:ext uri="{FF2B5EF4-FFF2-40B4-BE49-F238E27FC236}">
                <a16:creationId xmlns:a16="http://schemas.microsoft.com/office/drawing/2014/main" id="{E4D9B146-0267-84DA-4CB7-66F197BEF37C}"/>
              </a:ext>
            </a:extLst>
          </p:cNvPr>
          <p:cNvSpPr txBox="1"/>
          <p:nvPr/>
        </p:nvSpPr>
        <p:spPr>
          <a:xfrm>
            <a:off x="978195" y="5146773"/>
            <a:ext cx="10600660" cy="1569660"/>
          </a:xfrm>
          <a:prstGeom prst="rect">
            <a:avLst/>
          </a:prstGeom>
          <a:noFill/>
        </p:spPr>
        <p:txBody>
          <a:bodyPr wrap="square" rtlCol="0">
            <a:spAutoFit/>
          </a:bodyPr>
          <a:lstStyle/>
          <a:p>
            <a:pPr marL="285750" indent="-285750">
              <a:buFont typeface="Wingdings" pitchFamily="2" charset="2"/>
              <a:buChar char="q"/>
            </a:pPr>
            <a:r>
              <a:rPr lang="en-US" sz="1600" dirty="0"/>
              <a:t>Out of all 10k Customers 6.8k customers fall in the Good and 1.4k customers are in the Poor credit score categories.</a:t>
            </a:r>
          </a:p>
          <a:p>
            <a:pPr marL="285750" indent="-285750">
              <a:buFont typeface="Wingdings" pitchFamily="2" charset="2"/>
              <a:buChar char="q"/>
            </a:pPr>
            <a:r>
              <a:rPr lang="en-US" sz="1600" dirty="0"/>
              <a:t>These customers could be a potential risk for the banks.</a:t>
            </a:r>
          </a:p>
          <a:p>
            <a:endParaRPr lang="en-US" sz="1600" dirty="0"/>
          </a:p>
          <a:p>
            <a:r>
              <a:rPr lang="en-US" sz="1600" dirty="0"/>
              <a:t>Analysis:</a:t>
            </a:r>
          </a:p>
          <a:p>
            <a:endParaRPr lang="en-US" sz="1600" u="sng" dirty="0"/>
          </a:p>
          <a:p>
            <a:pPr marL="285750" indent="-285750">
              <a:buFont typeface="Wingdings" pitchFamily="2" charset="2"/>
              <a:buChar char="q"/>
            </a:pPr>
            <a:r>
              <a:rPr lang="en-US" sz="1600" dirty="0"/>
              <a:t>The customers with low credit scores are most likely to default on loans or miss on payments.</a:t>
            </a:r>
          </a:p>
        </p:txBody>
      </p:sp>
    </p:spTree>
    <p:extLst>
      <p:ext uri="{BB962C8B-B14F-4D97-AF65-F5344CB8AC3E}">
        <p14:creationId xmlns:p14="http://schemas.microsoft.com/office/powerpoint/2010/main" val="1251090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7C1-02D6-5A7C-743C-4D6E5540113F}"/>
              </a:ext>
            </a:extLst>
          </p:cNvPr>
          <p:cNvSpPr>
            <a:spLocks noGrp="1"/>
          </p:cNvSpPr>
          <p:nvPr>
            <p:ph type="title"/>
          </p:nvPr>
        </p:nvSpPr>
        <p:spPr/>
        <p:txBody>
          <a:bodyPr/>
          <a:lstStyle/>
          <a:p>
            <a:r>
              <a:rPr lang="en-US" dirty="0"/>
              <a:t>Observations</a:t>
            </a:r>
          </a:p>
        </p:txBody>
      </p:sp>
      <p:sp>
        <p:nvSpPr>
          <p:cNvPr id="7" name="TextBox 6">
            <a:extLst>
              <a:ext uri="{FF2B5EF4-FFF2-40B4-BE49-F238E27FC236}">
                <a16:creationId xmlns:a16="http://schemas.microsoft.com/office/drawing/2014/main" id="{E4D9B146-0267-84DA-4CB7-66F197BEF37C}"/>
              </a:ext>
            </a:extLst>
          </p:cNvPr>
          <p:cNvSpPr txBox="1"/>
          <p:nvPr/>
        </p:nvSpPr>
        <p:spPr>
          <a:xfrm>
            <a:off x="988828" y="5146773"/>
            <a:ext cx="10600660" cy="1569660"/>
          </a:xfrm>
          <a:prstGeom prst="rect">
            <a:avLst/>
          </a:prstGeom>
          <a:noFill/>
        </p:spPr>
        <p:txBody>
          <a:bodyPr wrap="square" rtlCol="0">
            <a:spAutoFit/>
          </a:bodyPr>
          <a:lstStyle/>
          <a:p>
            <a:pPr marL="285750" indent="-285750">
              <a:buFont typeface="Wingdings" pitchFamily="2" charset="2"/>
              <a:buChar char="q"/>
            </a:pPr>
            <a:r>
              <a:rPr lang="en-US" sz="1600" dirty="0"/>
              <a:t>Customers using 1 product have highest churn count (1409).</a:t>
            </a:r>
          </a:p>
          <a:p>
            <a:pPr marL="285750" indent="-285750">
              <a:buFont typeface="Wingdings" pitchFamily="2" charset="2"/>
              <a:buChar char="q"/>
            </a:pPr>
            <a:r>
              <a:rPr lang="en-US" sz="1600" dirty="0"/>
              <a:t>Churn count decreases as the number of products used increases.</a:t>
            </a:r>
          </a:p>
          <a:p>
            <a:pPr marL="285750" indent="-285750">
              <a:buFont typeface="Wingdings" pitchFamily="2" charset="2"/>
              <a:buChar char="q"/>
            </a:pPr>
            <a:endParaRPr lang="en-US" sz="1600" dirty="0"/>
          </a:p>
          <a:p>
            <a:r>
              <a:rPr lang="en-US" sz="1600" dirty="0"/>
              <a:t>Analysis:</a:t>
            </a:r>
          </a:p>
          <a:p>
            <a:endParaRPr lang="en-US" sz="1600" dirty="0"/>
          </a:p>
          <a:p>
            <a:pPr marL="285750" indent="-285750">
              <a:buFont typeface="Wingdings" pitchFamily="2" charset="2"/>
              <a:buChar char="q"/>
            </a:pPr>
            <a:r>
              <a:rPr lang="en-US" sz="1600" dirty="0"/>
              <a:t>Customers using multiple products are more loyal, indicating a need to encourage product diversification.</a:t>
            </a:r>
          </a:p>
        </p:txBody>
      </p:sp>
      <p:pic>
        <p:nvPicPr>
          <p:cNvPr id="4" name="Picture 3">
            <a:extLst>
              <a:ext uri="{FF2B5EF4-FFF2-40B4-BE49-F238E27FC236}">
                <a16:creationId xmlns:a16="http://schemas.microsoft.com/office/drawing/2014/main" id="{764D3A44-F1E1-0246-33BF-3336AF3A23F5}"/>
              </a:ext>
            </a:extLst>
          </p:cNvPr>
          <p:cNvPicPr>
            <a:picLocks noChangeAspect="1"/>
          </p:cNvPicPr>
          <p:nvPr/>
        </p:nvPicPr>
        <p:blipFill>
          <a:blip r:embed="rId2"/>
          <a:stretch>
            <a:fillRect/>
          </a:stretch>
        </p:blipFill>
        <p:spPr>
          <a:xfrm>
            <a:off x="2875549" y="1907170"/>
            <a:ext cx="6194023" cy="3043660"/>
          </a:xfrm>
          <a:prstGeom prst="rect">
            <a:avLst/>
          </a:prstGeom>
        </p:spPr>
      </p:pic>
    </p:spTree>
    <p:extLst>
      <p:ext uri="{BB962C8B-B14F-4D97-AF65-F5344CB8AC3E}">
        <p14:creationId xmlns:p14="http://schemas.microsoft.com/office/powerpoint/2010/main" val="130335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7C1-02D6-5A7C-743C-4D6E5540113F}"/>
              </a:ext>
            </a:extLst>
          </p:cNvPr>
          <p:cNvSpPr>
            <a:spLocks noGrp="1"/>
          </p:cNvSpPr>
          <p:nvPr>
            <p:ph type="title"/>
          </p:nvPr>
        </p:nvSpPr>
        <p:spPr/>
        <p:txBody>
          <a:bodyPr/>
          <a:lstStyle/>
          <a:p>
            <a:r>
              <a:rPr lang="en-US" dirty="0"/>
              <a:t>Observations</a:t>
            </a:r>
          </a:p>
        </p:txBody>
      </p:sp>
      <p:sp>
        <p:nvSpPr>
          <p:cNvPr id="7" name="TextBox 6">
            <a:extLst>
              <a:ext uri="{FF2B5EF4-FFF2-40B4-BE49-F238E27FC236}">
                <a16:creationId xmlns:a16="http://schemas.microsoft.com/office/drawing/2014/main" id="{E4D9B146-0267-84DA-4CB7-66F197BEF37C}"/>
              </a:ext>
            </a:extLst>
          </p:cNvPr>
          <p:cNvSpPr txBox="1"/>
          <p:nvPr/>
        </p:nvSpPr>
        <p:spPr>
          <a:xfrm>
            <a:off x="988828" y="5146773"/>
            <a:ext cx="10600660" cy="1569660"/>
          </a:xfrm>
          <a:prstGeom prst="rect">
            <a:avLst/>
          </a:prstGeom>
          <a:noFill/>
        </p:spPr>
        <p:txBody>
          <a:bodyPr wrap="square" rtlCol="0">
            <a:spAutoFit/>
          </a:bodyPr>
          <a:lstStyle/>
          <a:p>
            <a:pPr marL="285750" indent="-285750">
              <a:buFont typeface="Wingdings" pitchFamily="2" charset="2"/>
              <a:buChar char="q"/>
            </a:pPr>
            <a:r>
              <a:rPr lang="en-US" sz="1600" dirty="0"/>
              <a:t>Customers joining the bank are increasing steadily over the year.</a:t>
            </a:r>
          </a:p>
          <a:p>
            <a:pPr marL="285750" indent="-285750">
              <a:buFont typeface="Wingdings" pitchFamily="2" charset="2"/>
              <a:buChar char="q"/>
            </a:pPr>
            <a:r>
              <a:rPr lang="en-US" sz="1600" dirty="0"/>
              <a:t>Lowest number of customers join the bank in Quarter 1 and the most customers join the bank in Quarter 4.</a:t>
            </a:r>
          </a:p>
          <a:p>
            <a:endParaRPr lang="en-US" sz="1600" dirty="0"/>
          </a:p>
          <a:p>
            <a:r>
              <a:rPr lang="en-US" sz="1600" dirty="0"/>
              <a:t>Analysis:</a:t>
            </a:r>
          </a:p>
          <a:p>
            <a:endParaRPr lang="en-US" sz="1600" dirty="0"/>
          </a:p>
          <a:p>
            <a:pPr marL="285750" indent="-285750">
              <a:buFont typeface="Wingdings" pitchFamily="2" charset="2"/>
              <a:buChar char="q"/>
            </a:pPr>
            <a:r>
              <a:rPr lang="en-US" sz="1600" dirty="0"/>
              <a:t>Target the Quarters with less joining and implement strategies to increase stability.</a:t>
            </a:r>
          </a:p>
        </p:txBody>
      </p:sp>
      <p:pic>
        <p:nvPicPr>
          <p:cNvPr id="5" name="Picture 4">
            <a:extLst>
              <a:ext uri="{FF2B5EF4-FFF2-40B4-BE49-F238E27FC236}">
                <a16:creationId xmlns:a16="http://schemas.microsoft.com/office/drawing/2014/main" id="{B6E4FABD-0684-1F2E-CA9A-9FC9B546E108}"/>
              </a:ext>
            </a:extLst>
          </p:cNvPr>
          <p:cNvPicPr>
            <a:picLocks noChangeAspect="1"/>
          </p:cNvPicPr>
          <p:nvPr/>
        </p:nvPicPr>
        <p:blipFill>
          <a:blip r:embed="rId2"/>
          <a:stretch>
            <a:fillRect/>
          </a:stretch>
        </p:blipFill>
        <p:spPr>
          <a:xfrm>
            <a:off x="988829" y="1958458"/>
            <a:ext cx="4965404" cy="2946990"/>
          </a:xfrm>
          <a:prstGeom prst="rect">
            <a:avLst/>
          </a:prstGeom>
        </p:spPr>
      </p:pic>
      <p:pic>
        <p:nvPicPr>
          <p:cNvPr id="8" name="Picture 7">
            <a:extLst>
              <a:ext uri="{FF2B5EF4-FFF2-40B4-BE49-F238E27FC236}">
                <a16:creationId xmlns:a16="http://schemas.microsoft.com/office/drawing/2014/main" id="{3A2AA474-CD46-BA13-2C0E-7EAA8E610C83}"/>
              </a:ext>
            </a:extLst>
          </p:cNvPr>
          <p:cNvPicPr>
            <a:picLocks noChangeAspect="1"/>
          </p:cNvPicPr>
          <p:nvPr/>
        </p:nvPicPr>
        <p:blipFill>
          <a:blip r:embed="rId3"/>
          <a:stretch>
            <a:fillRect/>
          </a:stretch>
        </p:blipFill>
        <p:spPr>
          <a:xfrm>
            <a:off x="6586538" y="1958456"/>
            <a:ext cx="5336178" cy="2946991"/>
          </a:xfrm>
          <a:prstGeom prst="rect">
            <a:avLst/>
          </a:prstGeom>
        </p:spPr>
      </p:pic>
    </p:spTree>
    <p:extLst>
      <p:ext uri="{BB962C8B-B14F-4D97-AF65-F5344CB8AC3E}">
        <p14:creationId xmlns:p14="http://schemas.microsoft.com/office/powerpoint/2010/main" val="3807931111"/>
      </p:ext>
    </p:extLst>
  </p:cSld>
  <p:clrMapOvr>
    <a:masterClrMapping/>
  </p:clrMapOvr>
</p:sld>
</file>

<file path=ppt/theme/theme1.xml><?xml version="1.0" encoding="utf-8"?>
<a:theme xmlns:a="http://schemas.openxmlformats.org/drawingml/2006/main" name="Cro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{556D221B-0D39-8341-8176-F51DD7795CB7}tf10001072</Template>
  <TotalTime>326</TotalTime>
  <Words>764</Words>
  <Application>Microsoft Macintosh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Franklin Gothic Book</vt:lpstr>
      <vt:lpstr>Lato</vt:lpstr>
      <vt:lpstr>Wingdings</vt:lpstr>
      <vt:lpstr>Crop</vt:lpstr>
      <vt:lpstr>BANK CRM ANALYSIS</vt:lpstr>
      <vt:lpstr>Agenda </vt:lpstr>
      <vt:lpstr>Problem Statement</vt:lpstr>
      <vt:lpstr>Data Description</vt:lpstr>
      <vt:lpstr>PowerPoint Presentation</vt:lpstr>
      <vt:lpstr>Database Schema</vt:lpstr>
      <vt:lpstr>Observations</vt:lpstr>
      <vt:lpstr>Observations</vt:lpstr>
      <vt:lpstr>Observations</vt:lpstr>
      <vt:lpstr>Observations</vt:lpstr>
      <vt:lpstr>Observations</vt:lpstr>
      <vt:lpstr>Strategies to Decrease Churn Rate </vt:lpstr>
      <vt:lpstr>Dashboard</vt:lpstr>
      <vt:lpstr>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CRM ANALYSIS</dc:title>
  <dc:creator>Gnana Kishore Naidu Gavireddi</dc:creator>
  <cp:lastModifiedBy>Gnana Kishore Naidu Gavireddi</cp:lastModifiedBy>
  <cp:revision>14</cp:revision>
  <dcterms:created xsi:type="dcterms:W3CDTF">2024-10-03T10:12:04Z</dcterms:created>
  <dcterms:modified xsi:type="dcterms:W3CDTF">2024-10-10T13:56:32Z</dcterms:modified>
</cp:coreProperties>
</file>