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1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8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CFF0-91B2-9640-A3BD-21B3452E02EB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5ABD-93D2-494D-996E-33919EF3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F405FF-0ABB-685A-446A-78E7FF88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DA61A-0993-E1B8-1FE3-2CBAEA95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35100"/>
            <a:ext cx="7620000" cy="3987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2D9530-E26E-2754-F8D2-A228A595A594}"/>
              </a:ext>
            </a:extLst>
          </p:cNvPr>
          <p:cNvSpPr txBox="1"/>
          <p:nvPr/>
        </p:nvSpPr>
        <p:spPr>
          <a:xfrm>
            <a:off x="7777163" y="5786438"/>
            <a:ext cx="441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       BY</a:t>
            </a:r>
          </a:p>
          <a:p>
            <a:pPr algn="ctr"/>
            <a:r>
              <a:rPr lang="en-US" dirty="0"/>
              <a:t>GNANA KISHORE NAIDU GAVIREDDI</a:t>
            </a:r>
          </a:p>
        </p:txBody>
      </p:sp>
    </p:spTree>
    <p:extLst>
      <p:ext uri="{BB962C8B-B14F-4D97-AF65-F5344CB8AC3E}">
        <p14:creationId xmlns:p14="http://schemas.microsoft.com/office/powerpoint/2010/main" val="33463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53590-99AC-0961-EF83-175837B9BCB2}"/>
              </a:ext>
            </a:extLst>
          </p:cNvPr>
          <p:cNvSpPr txBox="1"/>
          <p:nvPr/>
        </p:nvSpPr>
        <p:spPr>
          <a:xfrm>
            <a:off x="781050" y="1743075"/>
            <a:ext cx="108346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Ratings indicate service gaps that existing restaurants fail to address, making it essential to identify these gaps.</a:t>
            </a:r>
          </a:p>
          <a:p>
            <a:endParaRPr lang="en-US" sz="2000" dirty="0"/>
          </a:p>
          <a:p>
            <a:r>
              <a:rPr lang="en-US" sz="2000" dirty="0"/>
              <a:t>- Services/factors identified in these gaps can be addressed through:</a:t>
            </a:r>
          </a:p>
          <a:p>
            <a:r>
              <a:rPr lang="en-US" sz="2000" dirty="0"/>
              <a:t>  - **Pre-planning in hotel management**: Ensuring efficient and effective operations.</a:t>
            </a:r>
          </a:p>
          <a:p>
            <a:r>
              <a:rPr lang="en-US" sz="2000" dirty="0"/>
              <a:t>  - **Advanced food production techniques**: Providing high-quality meals at minimal costs.</a:t>
            </a:r>
          </a:p>
          <a:p>
            <a:endParaRPr lang="en-US" sz="2000" dirty="0"/>
          </a:p>
          <a:p>
            <a:r>
              <a:rPr lang="en-US" sz="2000" dirty="0"/>
              <a:t>- This approach will attract customers by offering improved services within the same price range, capitalizing on business volume and leading to profitability.</a:t>
            </a:r>
          </a:p>
          <a:p>
            <a:endParaRPr lang="en-US" sz="2000" dirty="0"/>
          </a:p>
          <a:p>
            <a:r>
              <a:rPr lang="en-US" sz="2000" dirty="0"/>
              <a:t>- Additionally, logistical support and modern services like online booking, online presence, and delivery must be implemented to achieve higher ratings, increase restaurant popularity, and enhance profitability.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6F0B8-ACA7-40D0-C336-4119D0760D2C}"/>
              </a:ext>
            </a:extLst>
          </p:cNvPr>
          <p:cNvSpPr/>
          <p:nvPr/>
        </p:nvSpPr>
        <p:spPr>
          <a:xfrm>
            <a:off x="4489443" y="233958"/>
            <a:ext cx="255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65577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2367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56F0B8-ACA7-40D0-C336-4119D0760D2C}"/>
              </a:ext>
            </a:extLst>
          </p:cNvPr>
          <p:cNvSpPr/>
          <p:nvPr/>
        </p:nvSpPr>
        <p:spPr>
          <a:xfrm>
            <a:off x="5675024" y="23395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6F132-B64F-F0FE-EA74-2583BE1A6003}"/>
              </a:ext>
            </a:extLst>
          </p:cNvPr>
          <p:cNvSpPr/>
          <p:nvPr/>
        </p:nvSpPr>
        <p:spPr>
          <a:xfrm>
            <a:off x="6003634" y="467916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24FD2-6F09-2017-1022-7C1042225C11}"/>
              </a:ext>
            </a:extLst>
          </p:cNvPr>
          <p:cNvSpPr/>
          <p:nvPr/>
        </p:nvSpPr>
        <p:spPr>
          <a:xfrm>
            <a:off x="4345166" y="467916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cap="none" spc="0" dirty="0">
                <a:ln/>
                <a:solidFill>
                  <a:schemeClr val="accent4"/>
                </a:solidFill>
                <a:effectLst/>
              </a:rPr>
              <a:t>Conclusion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82DF92-4D5C-C985-1C5D-23949B339459}"/>
              </a:ext>
            </a:extLst>
          </p:cNvPr>
          <p:cNvGrpSpPr/>
          <p:nvPr/>
        </p:nvGrpSpPr>
        <p:grpSpPr>
          <a:xfrm>
            <a:off x="638904" y="1799154"/>
            <a:ext cx="3723436" cy="1746250"/>
            <a:chOff x="509299" y="234146"/>
            <a:chExt cx="3723436" cy="174625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81E6E3C-E9AC-D6D0-F637-7FFCC324943D}"/>
                </a:ext>
              </a:extLst>
            </p:cNvPr>
            <p:cNvSpPr/>
            <p:nvPr/>
          </p:nvSpPr>
          <p:spPr>
            <a:xfrm>
              <a:off x="509299" y="234146"/>
              <a:ext cx="3723436" cy="174625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9BAA1BD5-EA87-CA0E-93E9-6E00198C0A0C}"/>
                </a:ext>
              </a:extLst>
            </p:cNvPr>
            <p:cNvSpPr txBox="1"/>
            <p:nvPr/>
          </p:nvSpPr>
          <p:spPr>
            <a:xfrm>
              <a:off x="594544" y="319391"/>
              <a:ext cx="3552946" cy="15757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74295" rIns="148590" bIns="7429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900" kern="1200" dirty="0"/>
                <a:t>Countries to invest.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372579-9F7F-04D3-E6C0-98DE18314B99}"/>
              </a:ext>
            </a:extLst>
          </p:cNvPr>
          <p:cNvGrpSpPr/>
          <p:nvPr/>
        </p:nvGrpSpPr>
        <p:grpSpPr>
          <a:xfrm>
            <a:off x="638904" y="3941128"/>
            <a:ext cx="3723436" cy="1746250"/>
            <a:chOff x="231481" y="2021398"/>
            <a:chExt cx="3723436" cy="174625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7A4C55-2D67-756C-8472-05C678ED6D89}"/>
                </a:ext>
              </a:extLst>
            </p:cNvPr>
            <p:cNvSpPr/>
            <p:nvPr/>
          </p:nvSpPr>
          <p:spPr>
            <a:xfrm>
              <a:off x="231481" y="2021398"/>
              <a:ext cx="3723436" cy="1746250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6B122637-398B-ECC5-D2F0-88140FADCA46}"/>
                </a:ext>
              </a:extLst>
            </p:cNvPr>
            <p:cNvSpPr txBox="1"/>
            <p:nvPr/>
          </p:nvSpPr>
          <p:spPr>
            <a:xfrm>
              <a:off x="316726" y="2106643"/>
              <a:ext cx="3552946" cy="15757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74295" rIns="148590" bIns="74295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900" kern="1200" dirty="0"/>
                <a:t>Avail </a:t>
              </a:r>
              <a:r>
                <a:rPr lang="en-IN" sz="3900" dirty="0"/>
                <a:t>M</a:t>
              </a:r>
              <a:r>
                <a:rPr lang="en-IN" sz="3900" kern="1200" dirty="0"/>
                <a:t>odern </a:t>
              </a:r>
            </a:p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900" dirty="0"/>
                <a:t>Technology</a:t>
              </a:r>
              <a:endParaRPr lang="en-IN" sz="39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853BCA-EEDE-F7C6-5259-591782793D8B}"/>
              </a:ext>
            </a:extLst>
          </p:cNvPr>
          <p:cNvGrpSpPr/>
          <p:nvPr/>
        </p:nvGrpSpPr>
        <p:grpSpPr>
          <a:xfrm>
            <a:off x="5188100" y="1967980"/>
            <a:ext cx="6619443" cy="1397000"/>
            <a:chOff x="3723436" y="177272"/>
            <a:chExt cx="6619443" cy="1397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3946F563-8DFE-A2D7-57D8-25FC4BAB3AE7}"/>
                </a:ext>
              </a:extLst>
            </p:cNvPr>
            <p:cNvSpPr/>
            <p:nvPr/>
          </p:nvSpPr>
          <p:spPr>
            <a:xfrm rot="5400000">
              <a:off x="6334658" y="-2433950"/>
              <a:ext cx="1397000" cy="6619443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ound Same-side Corner of Rectangle 4">
              <a:extLst>
                <a:ext uri="{FF2B5EF4-FFF2-40B4-BE49-F238E27FC236}">
                  <a16:creationId xmlns:a16="http://schemas.microsoft.com/office/drawing/2014/main" id="{33711F45-1E20-CB19-3758-722D58D616B2}"/>
                </a:ext>
              </a:extLst>
            </p:cNvPr>
            <p:cNvSpPr txBox="1"/>
            <p:nvPr/>
          </p:nvSpPr>
          <p:spPr>
            <a:xfrm>
              <a:off x="3723437" y="245467"/>
              <a:ext cx="6551247" cy="12606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22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AUSTRALIA,CANADA, </a:t>
              </a:r>
              <a:r>
                <a:rPr lang="en-IN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SR</a:t>
              </a:r>
              <a:r>
                <a:rPr lang="en-IN" sz="22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 LANKA, BRAZIL &amp; </a:t>
              </a:r>
              <a:r>
                <a:rPr lang="en-IN" sz="2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SINGAPORE</a:t>
              </a:r>
              <a:r>
                <a:rPr lang="en-IN" sz="22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IN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IN" sz="22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Based on existing counts and ratings.</a:t>
              </a:r>
              <a:endParaRPr lang="en-IN" sz="22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847C0-5EBE-A623-1292-E7B00BD1AA15}"/>
              </a:ext>
            </a:extLst>
          </p:cNvPr>
          <p:cNvGrpSpPr/>
          <p:nvPr/>
        </p:nvGrpSpPr>
        <p:grpSpPr>
          <a:xfrm>
            <a:off x="5084303" y="4026373"/>
            <a:ext cx="6619443" cy="1397000"/>
            <a:chOff x="3723436" y="2010834"/>
            <a:chExt cx="6619443" cy="139700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Round Same-side Corner of Rectangle 17">
              <a:extLst>
                <a:ext uri="{FF2B5EF4-FFF2-40B4-BE49-F238E27FC236}">
                  <a16:creationId xmlns:a16="http://schemas.microsoft.com/office/drawing/2014/main" id="{18AD331E-3861-7C69-2E87-381E3E98963C}"/>
                </a:ext>
              </a:extLst>
            </p:cNvPr>
            <p:cNvSpPr/>
            <p:nvPr/>
          </p:nvSpPr>
          <p:spPr>
            <a:xfrm rot="5400000">
              <a:off x="6334658" y="-600388"/>
              <a:ext cx="1397000" cy="6619443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 Same-side Corner of Rectangle 4">
              <a:extLst>
                <a:ext uri="{FF2B5EF4-FFF2-40B4-BE49-F238E27FC236}">
                  <a16:creationId xmlns:a16="http://schemas.microsoft.com/office/drawing/2014/main" id="{3618FDDD-E67E-26A9-D6D6-AA7BC3BBEE08}"/>
                </a:ext>
              </a:extLst>
            </p:cNvPr>
            <p:cNvSpPr txBox="1"/>
            <p:nvPr/>
          </p:nvSpPr>
          <p:spPr>
            <a:xfrm>
              <a:off x="3723437" y="2079029"/>
              <a:ext cx="6551247" cy="12606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200" kern="1200" dirty="0"/>
                <a:t>Provide both online delivery and table bookings </a:t>
              </a:r>
              <a:r>
                <a:rPr lang="en-IN" sz="2200" dirty="0"/>
                <a:t>to improve rating.</a:t>
              </a:r>
              <a:endParaRPr lang="en-IN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200" kern="1200" dirty="0"/>
                <a:t>Services like take away, </a:t>
              </a:r>
              <a:r>
                <a:rPr lang="en-IN" sz="2200" dirty="0"/>
                <a:t>on time </a:t>
              </a:r>
              <a:r>
                <a:rPr lang="en-IN" sz="2200" kern="1200" dirty="0"/>
                <a:t>delivery helps in increasing restaurants reputation.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69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56F0B8-ACA7-40D0-C336-4119D0760D2C}"/>
              </a:ext>
            </a:extLst>
          </p:cNvPr>
          <p:cNvSpPr/>
          <p:nvPr/>
        </p:nvSpPr>
        <p:spPr>
          <a:xfrm>
            <a:off x="5675024" y="23395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6F132-B64F-F0FE-EA74-2583BE1A6003}"/>
              </a:ext>
            </a:extLst>
          </p:cNvPr>
          <p:cNvSpPr/>
          <p:nvPr/>
        </p:nvSpPr>
        <p:spPr>
          <a:xfrm>
            <a:off x="6003634" y="467916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5B491-3782-9987-36B8-308CA7578FDE}"/>
              </a:ext>
            </a:extLst>
          </p:cNvPr>
          <p:cNvSpPr/>
          <p:nvPr/>
        </p:nvSpPr>
        <p:spPr>
          <a:xfrm>
            <a:off x="3757613" y="2843213"/>
            <a:ext cx="45434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cap="none" spc="0" dirty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04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C2DA6C-1957-B38F-9581-0F6EE21AFBF7}"/>
              </a:ext>
            </a:extLst>
          </p:cNvPr>
          <p:cNvSpPr txBox="1"/>
          <p:nvPr/>
        </p:nvSpPr>
        <p:spPr>
          <a:xfrm>
            <a:off x="1143000" y="1905506"/>
            <a:ext cx="9344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Zomato is a food service industry that assists people in locating, ordering, and dining in at restaurants.</a:t>
            </a:r>
          </a:p>
          <a:p>
            <a:r>
              <a:rPr lang="en-US" sz="2400" dirty="0"/>
              <a:t> The objectives of this project are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Analyze existing data on the food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Draw insights to understand current trends and sentiments in the food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Identify trends and opportunities for investment and the potential for opening new restaurants.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20491-51E9-6672-70FC-E41132340EED}"/>
              </a:ext>
            </a:extLst>
          </p:cNvPr>
          <p:cNvSpPr/>
          <p:nvPr/>
        </p:nvSpPr>
        <p:spPr>
          <a:xfrm>
            <a:off x="3937943" y="538460"/>
            <a:ext cx="431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Zomato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1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E3501-0F6D-D176-5695-97B02116DDBA}"/>
              </a:ext>
            </a:extLst>
          </p:cNvPr>
          <p:cNvSpPr/>
          <p:nvPr/>
        </p:nvSpPr>
        <p:spPr>
          <a:xfrm>
            <a:off x="3097000" y="452735"/>
            <a:ext cx="5183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 of Data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A2ACC60-C96A-3B35-BB91-AD64D20BB007}"/>
              </a:ext>
            </a:extLst>
          </p:cNvPr>
          <p:cNvSpPr/>
          <p:nvPr/>
        </p:nvSpPr>
        <p:spPr>
          <a:xfrm>
            <a:off x="622300" y="1376064"/>
            <a:ext cx="2978150" cy="1510606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r>
              <a:rPr lang="en-GB" sz="2000" b="0" cap="none" spc="0" baseline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RESTAURANTS</a:t>
            </a:r>
          </a:p>
          <a:p>
            <a:pPr algn="l"/>
            <a:endParaRPr lang="en-GB" sz="110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9FB80BC-9199-AF4D-9928-8925854303F9}"/>
              </a:ext>
            </a:extLst>
          </p:cNvPr>
          <p:cNvSpPr/>
          <p:nvPr/>
        </p:nvSpPr>
        <p:spPr>
          <a:xfrm>
            <a:off x="6864549" y="1376065"/>
            <a:ext cx="2832100" cy="1219200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r>
              <a:rPr lang="en-GB" sz="2000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COUNTRIES</a:t>
            </a:r>
          </a:p>
          <a:p>
            <a:pPr algn="l"/>
            <a:endParaRPr lang="en-GB" sz="110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87CC1F5-4F51-9D45-B9BA-64A50445B9C9}"/>
              </a:ext>
            </a:extLst>
          </p:cNvPr>
          <p:cNvSpPr/>
          <p:nvPr/>
        </p:nvSpPr>
        <p:spPr>
          <a:xfrm>
            <a:off x="482600" y="3971330"/>
            <a:ext cx="2978150" cy="1243607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r>
              <a:rPr lang="en-GB" sz="2000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CUISINES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D6BFBA9-A655-6849-B458-DC964C6EAB49}"/>
              </a:ext>
            </a:extLst>
          </p:cNvPr>
          <p:cNvSpPr/>
          <p:nvPr/>
        </p:nvSpPr>
        <p:spPr>
          <a:xfrm>
            <a:off x="6737549" y="3843337"/>
            <a:ext cx="2959100" cy="1371600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r>
              <a:rPr lang="en-GB" sz="2000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CITIES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354FA-E008-A915-341F-7E0D93AB8F6F}"/>
              </a:ext>
            </a:extLst>
          </p:cNvPr>
          <p:cNvSpPr/>
          <p:nvPr/>
        </p:nvSpPr>
        <p:spPr>
          <a:xfrm>
            <a:off x="3669110" y="1828800"/>
            <a:ext cx="15888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9551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AFEDE-F538-8D1C-2398-BC97BB921301}"/>
              </a:ext>
            </a:extLst>
          </p:cNvPr>
          <p:cNvSpPr/>
          <p:nvPr/>
        </p:nvSpPr>
        <p:spPr>
          <a:xfrm>
            <a:off x="3600450" y="4262436"/>
            <a:ext cx="15888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5DF78-74BA-3E8E-972E-6A25C984C926}"/>
              </a:ext>
            </a:extLst>
          </p:cNvPr>
          <p:cNvSpPr/>
          <p:nvPr/>
        </p:nvSpPr>
        <p:spPr>
          <a:xfrm>
            <a:off x="9550797" y="1693277"/>
            <a:ext cx="15888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316EDA-9AF7-CE45-B043-F4D9D4B604BC}"/>
              </a:ext>
            </a:extLst>
          </p:cNvPr>
          <p:cNvSpPr/>
          <p:nvPr/>
        </p:nvSpPr>
        <p:spPr>
          <a:xfrm>
            <a:off x="9655954" y="4236749"/>
            <a:ext cx="15888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429C7-41D1-EC44-4B39-DE3546FF5E1F}"/>
              </a:ext>
            </a:extLst>
          </p:cNvPr>
          <p:cNvSpPr txBox="1"/>
          <p:nvPr/>
        </p:nvSpPr>
        <p:spPr>
          <a:xfrm>
            <a:off x="1464634" y="5680181"/>
            <a:ext cx="10050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Project aims to open newer restaurants with lesser competition based on the data given.</a:t>
            </a:r>
          </a:p>
        </p:txBody>
      </p:sp>
    </p:spTree>
    <p:extLst>
      <p:ext uri="{BB962C8B-B14F-4D97-AF65-F5344CB8AC3E}">
        <p14:creationId xmlns:p14="http://schemas.microsoft.com/office/powerpoint/2010/main" val="401495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315448-D0AC-83B9-1B73-4FB6F8B41C6D}"/>
              </a:ext>
            </a:extLst>
          </p:cNvPr>
          <p:cNvSpPr/>
          <p:nvPr/>
        </p:nvSpPr>
        <p:spPr>
          <a:xfrm>
            <a:off x="4065604" y="538460"/>
            <a:ext cx="4060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627E1-74D7-E516-C5A2-0716D66BFD6E}"/>
              </a:ext>
            </a:extLst>
          </p:cNvPr>
          <p:cNvSpPr txBox="1"/>
          <p:nvPr/>
        </p:nvSpPr>
        <p:spPr>
          <a:xfrm>
            <a:off x="1000126" y="1614488"/>
            <a:ext cx="8223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  - Raw source data was cleaned for accurate analysis and to minimize errors using Excel functions like VLOOKUP, DATE, and STRING FUNCTIONS.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  - Cleaned data was analyzed in both objective and subjective manners using various aggregation functions and logic to derive insights and suggestions based on the data.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Deriving Insights</a:t>
            </a:r>
          </a:p>
          <a:p>
            <a:r>
              <a:rPr lang="en-US" dirty="0"/>
              <a:t>  - Based on the analysis, insights and conclusions were obtained for further business workup.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Further Suggestions and Operations</a:t>
            </a:r>
          </a:p>
          <a:p>
            <a:r>
              <a:rPr lang="en-US" dirty="0"/>
              <a:t>  - Suggestions regarding further actions and advice were made for the successful establishment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80102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315448-D0AC-83B9-1B73-4FB6F8B41C6D}"/>
              </a:ext>
            </a:extLst>
          </p:cNvPr>
          <p:cNvSpPr/>
          <p:nvPr/>
        </p:nvSpPr>
        <p:spPr>
          <a:xfrm>
            <a:off x="4106228" y="538460"/>
            <a:ext cx="3979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Observations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53BEA-4F2A-07A3-999B-5A52C77EE00A}"/>
              </a:ext>
            </a:extLst>
          </p:cNvPr>
          <p:cNvSpPr txBox="1"/>
          <p:nvPr/>
        </p:nvSpPr>
        <p:spPr>
          <a:xfrm>
            <a:off x="404036" y="5926843"/>
            <a:ext cx="521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number of restaurants are present in Canada, </a:t>
            </a:r>
          </a:p>
          <a:p>
            <a:r>
              <a:rPr lang="en-US" dirty="0"/>
              <a:t>Australia, Brazil, Singapore, Sri Lanka, Qatar, NZ, Ph.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96542-1A5F-161B-490E-DD767406DB45}"/>
              </a:ext>
            </a:extLst>
          </p:cNvPr>
          <p:cNvSpPr txBox="1"/>
          <p:nvPr/>
        </p:nvSpPr>
        <p:spPr>
          <a:xfrm>
            <a:off x="6096000" y="5926843"/>
            <a:ext cx="6182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of Lowest rated restaurants are present in Canada, Australia, Brazil, Singapore, Sri Lanka, India.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48933-849E-6E3C-FD3A-94FA4BAA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3" y="1839429"/>
            <a:ext cx="5760875" cy="3651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4A2D6-F1D6-8C9F-8508-6C5DB317F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3"/>
          <a:stretch/>
        </p:blipFill>
        <p:spPr>
          <a:xfrm>
            <a:off x="6240834" y="1887144"/>
            <a:ext cx="5865650" cy="36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315448-D0AC-83B9-1B73-4FB6F8B41C6D}"/>
              </a:ext>
            </a:extLst>
          </p:cNvPr>
          <p:cNvSpPr/>
          <p:nvPr/>
        </p:nvSpPr>
        <p:spPr>
          <a:xfrm>
            <a:off x="4106228" y="538460"/>
            <a:ext cx="3979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Observations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53BEA-4F2A-07A3-999B-5A52C77EE00A}"/>
              </a:ext>
            </a:extLst>
          </p:cNvPr>
          <p:cNvSpPr txBox="1"/>
          <p:nvPr/>
        </p:nvSpPr>
        <p:spPr>
          <a:xfrm>
            <a:off x="434087" y="5537077"/>
            <a:ext cx="1089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comparing the Restaurants which have table booking, online delivery and the ones which doesn’t provide them</a:t>
            </a:r>
          </a:p>
          <a:p>
            <a:r>
              <a:rPr lang="en-US" b="1" dirty="0"/>
              <a:t>We can conclude that having Table booking, Online delivery helps to achieve better Rating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544B6-393A-D3DC-BF72-EBD38737B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6" y="2000250"/>
            <a:ext cx="11354259" cy="35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70110"/>
            <a:ext cx="12316638" cy="692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315448-D0AC-83B9-1B73-4FB6F8B41C6D}"/>
              </a:ext>
            </a:extLst>
          </p:cNvPr>
          <p:cNvSpPr/>
          <p:nvPr/>
        </p:nvSpPr>
        <p:spPr>
          <a:xfrm>
            <a:off x="4106228" y="538460"/>
            <a:ext cx="3979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Observations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53BEA-4F2A-07A3-999B-5A52C77EE00A}"/>
              </a:ext>
            </a:extLst>
          </p:cNvPr>
          <p:cNvSpPr txBox="1"/>
          <p:nvPr/>
        </p:nvSpPr>
        <p:spPr>
          <a:xfrm>
            <a:off x="243756" y="5578937"/>
            <a:ext cx="5852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number of Restaurants are opened in the year 2012.</a:t>
            </a:r>
          </a:p>
          <a:p>
            <a:r>
              <a:rPr lang="en-US" dirty="0"/>
              <a:t>Highest number of Restaurants are opened in the year 2018.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5DF7F-9DFC-773F-D5E2-E06851148ACA}"/>
              </a:ext>
            </a:extLst>
          </p:cNvPr>
          <p:cNvSpPr txBox="1"/>
          <p:nvPr/>
        </p:nvSpPr>
        <p:spPr>
          <a:xfrm>
            <a:off x="6791368" y="5532770"/>
            <a:ext cx="470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Restaurants based on Price range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2E88D-850E-EF99-0C47-AF0F20DF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6" y="1517072"/>
            <a:ext cx="5803900" cy="369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ADF9D-7635-FE87-D5F9-4175DC965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955"/>
          <a:stretch/>
        </p:blipFill>
        <p:spPr>
          <a:xfrm>
            <a:off x="6348574" y="1817949"/>
            <a:ext cx="5599670" cy="32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214DE9-CF30-AC9A-B752-5AA21FAE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315448-D0AC-83B9-1B73-4FB6F8B41C6D}"/>
              </a:ext>
            </a:extLst>
          </p:cNvPr>
          <p:cNvSpPr/>
          <p:nvPr/>
        </p:nvSpPr>
        <p:spPr>
          <a:xfrm>
            <a:off x="4218570" y="538460"/>
            <a:ext cx="3754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Key Findings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53BEA-4F2A-07A3-999B-5A52C77EE00A}"/>
              </a:ext>
            </a:extLst>
          </p:cNvPr>
          <p:cNvSpPr txBox="1"/>
          <p:nvPr/>
        </p:nvSpPr>
        <p:spPr>
          <a:xfrm>
            <a:off x="634444" y="1770726"/>
            <a:ext cx="339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Cost in selected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B0B0B-22F0-9693-0588-23B0281B362F}"/>
              </a:ext>
            </a:extLst>
          </p:cNvPr>
          <p:cNvSpPr txBox="1"/>
          <p:nvPr/>
        </p:nvSpPr>
        <p:spPr>
          <a:xfrm>
            <a:off x="5904972" y="3120505"/>
            <a:ext cx="5785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Australia</a:t>
            </a:r>
            <a:r>
              <a:rPr lang="en-IN" dirty="0"/>
              <a:t>: Montville, Paynesville, Mayfield, Balingup, </a:t>
            </a:r>
            <a:r>
              <a:rPr lang="en-IN" dirty="0" err="1"/>
              <a:t>Penola</a:t>
            </a:r>
            <a:endParaRPr lang="en-IN" dirty="0"/>
          </a:p>
          <a:p>
            <a:r>
              <a:rPr lang="en-IN" b="1" dirty="0"/>
              <a:t>Brazil</a:t>
            </a:r>
            <a:r>
              <a:rPr lang="en-IN" dirty="0"/>
              <a:t>: </a:t>
            </a:r>
            <a:r>
              <a:rPr lang="en-IN" dirty="0" err="1"/>
              <a:t>Brazilia</a:t>
            </a:r>
            <a:endParaRPr lang="en-IN" dirty="0"/>
          </a:p>
          <a:p>
            <a:r>
              <a:rPr lang="en-IN" b="1" dirty="0"/>
              <a:t>Canada</a:t>
            </a:r>
            <a:r>
              <a:rPr lang="en-IN" dirty="0"/>
              <a:t>: Consort, Yorkton</a:t>
            </a:r>
          </a:p>
          <a:p>
            <a:r>
              <a:rPr lang="en-IN" b="1" dirty="0"/>
              <a:t>Singapore</a:t>
            </a:r>
            <a:r>
              <a:rPr lang="en-IN" dirty="0"/>
              <a:t>: Singapore City</a:t>
            </a:r>
          </a:p>
          <a:p>
            <a:r>
              <a:rPr lang="en-IN" b="1" dirty="0"/>
              <a:t>Sri Lanka</a:t>
            </a:r>
            <a:r>
              <a:rPr lang="en-IN" dirty="0"/>
              <a:t>: Colombo City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5A991-2B45-C93E-A347-AD3C86CDE7C9}"/>
              </a:ext>
            </a:extLst>
          </p:cNvPr>
          <p:cNvSpPr txBox="1"/>
          <p:nvPr/>
        </p:nvSpPr>
        <p:spPr>
          <a:xfrm>
            <a:off x="6038204" y="2000250"/>
            <a:ext cx="457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following states have been selected based </a:t>
            </a:r>
          </a:p>
          <a:p>
            <a:r>
              <a:rPr lang="en-IN" dirty="0"/>
              <a:t>on the lowest ratings within each country: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F7B6F-63B0-F99E-59F2-2DAE76CA6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4" y="2318395"/>
            <a:ext cx="5156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90CBA8-AD08-E709-CBBD-2BF7ED9F4D1E}"/>
              </a:ext>
            </a:extLst>
          </p:cNvPr>
          <p:cNvSpPr txBox="1">
            <a:spLocks/>
          </p:cNvSpPr>
          <p:nvPr/>
        </p:nvSpPr>
        <p:spPr>
          <a:xfrm>
            <a:off x="1175852" y="334538"/>
            <a:ext cx="9840293" cy="553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DASHBOARD AND VISUALIZATION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8AF5A-F9A7-7916-8F60-7B28F66D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19" y="1140303"/>
            <a:ext cx="8241957" cy="55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</TotalTime>
  <Words>547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Gnana Kishore Naidu Gavireddi</dc:creator>
  <cp:lastModifiedBy>Gnana Kishore Naidu Gavireddi</cp:lastModifiedBy>
  <cp:revision>4</cp:revision>
  <dcterms:created xsi:type="dcterms:W3CDTF">2024-06-11T07:32:45Z</dcterms:created>
  <dcterms:modified xsi:type="dcterms:W3CDTF">2024-06-21T10:22:36Z</dcterms:modified>
</cp:coreProperties>
</file>