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 id="269" r:id="rId15"/>
    <p:sldId id="270" r:id="rId16"/>
    <p:sldId id="271" r:id="rId17"/>
    <p:sldId id="272" r:id="rId18"/>
    <p:sldId id="275" r:id="rId19"/>
    <p:sldId id="276" r:id="rId20"/>
    <p:sldId id="277" r:id="rId21"/>
    <p:sldId id="278" r:id="rId22"/>
    <p:sldId id="279" r:id="rId23"/>
    <p:sldId id="280" r:id="rId24"/>
  </p:sldIdLst>
  <p:sldSz cx="9144000" cy="5143500"/>
  <p:notesSz cx="6858000" cy="9144000"/>
  <p:embeddedFontLst>
    <p:embeddedFont>
      <p:font typeface="Nunito"/>
      <p:regular r:id="rId28"/>
    </p:embeddedFont>
    <p:embeddedFont>
      <p:font typeface="Calibri" panose="020F0502020204030204"/>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36ba80f4033_0_4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6ba80f4033_0_4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36ba80f4033_0_4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ba80f4033_0_4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36ba80f4033_0_4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6ba80f4033_0_4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36ba80f4033_0_5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6ba80f4033_0_5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36ba80f4033_0_4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6ba80f4033_0_4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36ba80f4033_0_4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6ba80f4033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36c73eba06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6c73eba06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36ba80f4033_0_4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6ba80f4033_0_4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36ba80f4033_0_5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ba80f4033_0_5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36ba80f4033_0_4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6ba80f4033_0_4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6ba80f4033_0_3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ba80f4033_0_3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36ba80f4033_0_5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ba80f4033_0_5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36ba80f4033_0_5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6ba80f4033_0_5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36ba80f4033_0_3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6ba80f4033_0_3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36ba80f4033_0_3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6ba80f4033_0_3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36ba80f4033_0_3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6ba80f4033_0_3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36ba80f4033_0_3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ba80f4033_0_3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36ba80f4033_0_3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6ba80f4033_0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36ba80f4033_0_3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6ba80f4033_0_3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36ba80f4033_0_3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6ba80f4033_0_3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hyperlink" Target="https://www.statista.com/study/38849/digital-advertising-report-classifieds/" TargetMode="External"/><Relationship Id="rId3" Type="http://schemas.openxmlformats.org/officeDocument/2006/relationships/hyperlink" Target="https://www.taylorfrancis.com/chapters/mono/10.4324/9781315062754-31/classified-advertising-john-mcdonough-karen-egolf" TargetMode="External"/><Relationship Id="rId2" Type="http://schemas.openxmlformats.org/officeDocument/2006/relationships/hyperlink" Target="https://foiworks.com/classification-of-advertising/" TargetMode="External"/><Relationship Id="rId1" Type="http://schemas.openxmlformats.org/officeDocument/2006/relationships/hyperlink" Target="https://gingermediagroup.com/blog/classification-of-advertising/"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subTitle" idx="1"/>
          </p:nvPr>
        </p:nvSpPr>
        <p:spPr>
          <a:xfrm>
            <a:off x="3893025" y="3413150"/>
            <a:ext cx="3783900" cy="1085400"/>
          </a:xfrm>
          <a:prstGeom prst="rect">
            <a:avLst/>
          </a:prstGeom>
        </p:spPr>
        <p:txBody>
          <a:bodyPr spcFirstLastPara="1" wrap="square" lIns="91425" tIns="91425" rIns="91425" bIns="91425" anchor="t" anchorCtr="0">
            <a:normAutofit lnSpcReduction="10000"/>
          </a:bodyPr>
          <a:lstStyle/>
          <a:p>
            <a:pPr marL="0" lvl="0" indent="0" algn="r" rtl="0">
              <a:spcBef>
                <a:spcPts val="0"/>
              </a:spcBef>
              <a:spcAft>
                <a:spcPts val="0"/>
              </a:spcAft>
              <a:buNone/>
            </a:pPr>
            <a:r>
              <a:rPr lang="en-GB">
                <a:solidFill>
                  <a:srgbClr val="000000"/>
                </a:solidFill>
              </a:rPr>
              <a:t>AANJANEY UPADHYAY(22J41A67D0)</a:t>
            </a:r>
            <a:endParaRPr>
              <a:solidFill>
                <a:srgbClr val="000000"/>
              </a:solidFill>
            </a:endParaRPr>
          </a:p>
          <a:p>
            <a:pPr marL="0" lvl="0" indent="0" algn="r" rtl="0">
              <a:spcBef>
                <a:spcPts val="0"/>
              </a:spcBef>
              <a:spcAft>
                <a:spcPts val="0"/>
              </a:spcAft>
              <a:buNone/>
            </a:pPr>
            <a:r>
              <a:rPr lang="en-GB">
                <a:solidFill>
                  <a:srgbClr val="000000"/>
                </a:solidFill>
              </a:rPr>
              <a:t>K.GNANA TEJA(22J41A67E6)</a:t>
            </a:r>
            <a:endParaRPr>
              <a:solidFill>
                <a:srgbClr val="000000"/>
              </a:solidFill>
            </a:endParaRPr>
          </a:p>
          <a:p>
            <a:pPr marL="0" lvl="0" indent="0" algn="r" rtl="0">
              <a:spcBef>
                <a:spcPts val="0"/>
              </a:spcBef>
              <a:spcAft>
                <a:spcPts val="0"/>
              </a:spcAft>
              <a:buNone/>
            </a:pPr>
            <a:r>
              <a:rPr lang="en-GB">
                <a:solidFill>
                  <a:srgbClr val="000000"/>
                </a:solidFill>
              </a:rPr>
              <a:t>P.VIVEK VARDHAN(22J41A67H5)</a:t>
            </a:r>
            <a:endParaRPr>
              <a:solidFill>
                <a:srgbClr val="000000"/>
              </a:solidFill>
            </a:endParaRPr>
          </a:p>
          <a:p>
            <a:pPr marL="0" lvl="0" indent="0" algn="r" rtl="0">
              <a:spcBef>
                <a:spcPts val="0"/>
              </a:spcBef>
              <a:spcAft>
                <a:spcPts val="0"/>
              </a:spcAft>
              <a:buNone/>
            </a:pPr>
            <a:r>
              <a:rPr lang="en-GB">
                <a:solidFill>
                  <a:srgbClr val="000000"/>
                </a:solidFill>
              </a:rPr>
              <a:t>KARTHIK VANGARI(22J41A67K0)</a:t>
            </a:r>
            <a:endParaRPr>
              <a:solidFill>
                <a:srgbClr val="000000"/>
              </a:solidFill>
            </a:endParaRPr>
          </a:p>
        </p:txBody>
      </p:sp>
      <p:sp>
        <p:nvSpPr>
          <p:cNvPr id="129" name="Google Shape;129;p13"/>
          <p:cNvSpPr txBox="1"/>
          <p:nvPr>
            <p:ph type="ctrTitle"/>
          </p:nvPr>
        </p:nvSpPr>
        <p:spPr>
          <a:xfrm>
            <a:off x="1858700" y="637025"/>
            <a:ext cx="5361300" cy="863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u="sng">
                <a:solidFill>
                  <a:srgbClr val="000000"/>
                </a:solidFill>
              </a:rPr>
              <a:t>MINI PROJECT</a:t>
            </a:r>
            <a:endParaRPr u="sng">
              <a:solidFill>
                <a:srgbClr val="000000"/>
              </a:solidFill>
            </a:endParaRPr>
          </a:p>
        </p:txBody>
      </p:sp>
      <p:sp>
        <p:nvSpPr>
          <p:cNvPr id="130" name="Google Shape;130;p13"/>
          <p:cNvSpPr txBox="1"/>
          <p:nvPr/>
        </p:nvSpPr>
        <p:spPr>
          <a:xfrm>
            <a:off x="2523300" y="2131288"/>
            <a:ext cx="40974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700">
                <a:solidFill>
                  <a:schemeClr val="dk2"/>
                </a:solidFill>
                <a:latin typeface="Calibri" panose="020F0502020204030204"/>
                <a:ea typeface="Calibri" panose="020F0502020204030204"/>
                <a:cs typeface="Calibri" panose="020F0502020204030204"/>
                <a:sym typeface="Calibri" panose="020F0502020204030204"/>
              </a:rPr>
              <a:t>DATA SCIENCE: BATCH-1</a:t>
            </a:r>
            <a:endParaRPr sz="1700">
              <a:solidFill>
                <a:schemeClr val="dk2"/>
              </a:solidFill>
              <a:latin typeface="Calibri" panose="020F0502020204030204"/>
              <a:ea typeface="Calibri" panose="020F0502020204030204"/>
              <a:cs typeface="Calibri" panose="020F0502020204030204"/>
              <a:sym typeface="Calibri" panose="020F0502020204030204"/>
            </a:endParaRPr>
          </a:p>
        </p:txBody>
      </p:sp>
      <p:pic>
        <p:nvPicPr>
          <p:cNvPr id="131" name="Google Shape;131;p13"/>
          <p:cNvPicPr preferRelativeResize="0"/>
          <p:nvPr/>
        </p:nvPicPr>
        <p:blipFill>
          <a:blip r:embed="rId1"/>
          <a:stretch>
            <a:fillRect/>
          </a:stretch>
        </p:blipFill>
        <p:spPr>
          <a:xfrm>
            <a:off x="443400" y="1408675"/>
            <a:ext cx="2218500" cy="23261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4523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System Architecture</a:t>
            </a:r>
            <a:endParaRPr b="1" u="sng">
              <a:solidFill>
                <a:srgbClr val="000000"/>
              </a:solidFill>
            </a:endParaRPr>
          </a:p>
        </p:txBody>
      </p:sp>
      <p:sp>
        <p:nvSpPr>
          <p:cNvPr id="187" name="Google Shape;187;p22"/>
          <p:cNvSpPr txBox="1"/>
          <p:nvPr>
            <p:ph type="body" idx="1"/>
          </p:nvPr>
        </p:nvSpPr>
        <p:spPr>
          <a:xfrm>
            <a:off x="819150" y="1808875"/>
            <a:ext cx="4253700" cy="2629800"/>
          </a:xfrm>
          <a:prstGeom prst="rect">
            <a:avLst/>
          </a:prstGeom>
        </p:spPr>
        <p:txBody>
          <a:bodyPr spcFirstLastPara="1" wrap="square" lIns="91425" tIns="91425" rIns="91425" bIns="91425" anchor="t" anchorCtr="0">
            <a:noAutofit/>
          </a:bodyPr>
          <a:lstStyle/>
          <a:p>
            <a:pPr marL="457200" lvl="0" indent="-311785" algn="l" rtl="0">
              <a:lnSpc>
                <a:spcPct val="95000"/>
              </a:lnSpc>
              <a:spcBef>
                <a:spcPts val="0"/>
              </a:spcBef>
              <a:spcAft>
                <a:spcPts val="0"/>
              </a:spcAft>
              <a:buSzPts val="1308"/>
              <a:buChar char="●"/>
            </a:pPr>
            <a:r>
              <a:rPr lang="en-GB" sz="1305"/>
              <a:t>The system uses a modular pipeline for ad classification</a:t>
            </a:r>
            <a:br>
              <a:rPr lang="en-GB" sz="1305"/>
            </a:br>
            <a:endParaRPr sz="1305"/>
          </a:p>
          <a:p>
            <a:pPr marL="457200" lvl="0" indent="-311785" algn="l" rtl="0">
              <a:lnSpc>
                <a:spcPct val="95000"/>
              </a:lnSpc>
              <a:spcBef>
                <a:spcPts val="0"/>
              </a:spcBef>
              <a:spcAft>
                <a:spcPts val="0"/>
              </a:spcAft>
              <a:buSzPts val="1308"/>
              <a:buChar char="●"/>
            </a:pPr>
            <a:r>
              <a:rPr lang="en-GB" sz="1305"/>
              <a:t>Raw ad text and image are taken as input from the user</a:t>
            </a:r>
            <a:br>
              <a:rPr lang="en-GB" sz="1305"/>
            </a:br>
            <a:endParaRPr sz="1305"/>
          </a:p>
          <a:p>
            <a:pPr marL="457200" lvl="0" indent="-311785" algn="l" rtl="0">
              <a:lnSpc>
                <a:spcPct val="95000"/>
              </a:lnSpc>
              <a:spcBef>
                <a:spcPts val="0"/>
              </a:spcBef>
              <a:spcAft>
                <a:spcPts val="0"/>
              </a:spcAft>
              <a:buSzPts val="1308"/>
              <a:buChar char="●"/>
            </a:pPr>
            <a:r>
              <a:rPr lang="en-GB" sz="1305"/>
              <a:t>Text goes through cleaning, tokenization, and vectorization</a:t>
            </a:r>
            <a:br>
              <a:rPr lang="en-GB" sz="1305"/>
            </a:br>
            <a:endParaRPr sz="1305"/>
          </a:p>
          <a:p>
            <a:pPr marL="457200" lvl="0" indent="-311785" algn="l" rtl="0">
              <a:lnSpc>
                <a:spcPct val="95000"/>
              </a:lnSpc>
              <a:spcBef>
                <a:spcPts val="0"/>
              </a:spcBef>
              <a:spcAft>
                <a:spcPts val="0"/>
              </a:spcAft>
              <a:buSzPts val="1308"/>
              <a:buChar char="●"/>
            </a:pPr>
            <a:r>
              <a:rPr lang="en-GB" sz="1305"/>
              <a:t>Images are resized and normalized for model input</a:t>
            </a:r>
            <a:br>
              <a:rPr lang="en-GB" sz="1305"/>
            </a:br>
            <a:endParaRPr sz="1305"/>
          </a:p>
          <a:p>
            <a:pPr marL="457200" lvl="0" indent="-311785" algn="l" rtl="0">
              <a:lnSpc>
                <a:spcPct val="95000"/>
              </a:lnSpc>
              <a:spcBef>
                <a:spcPts val="0"/>
              </a:spcBef>
              <a:spcAft>
                <a:spcPts val="0"/>
              </a:spcAft>
              <a:buSzPts val="1308"/>
              <a:buChar char="●"/>
            </a:pPr>
            <a:r>
              <a:rPr lang="en-GB" sz="1305"/>
              <a:t>Feature extraction is done separately for text and images</a:t>
            </a:r>
            <a:endParaRPr sz="1305"/>
          </a:p>
        </p:txBody>
      </p:sp>
      <p:pic>
        <p:nvPicPr>
          <p:cNvPr id="188" name="Google Shape;188;p22"/>
          <p:cNvPicPr preferRelativeResize="0"/>
          <p:nvPr/>
        </p:nvPicPr>
        <p:blipFill rotWithShape="1">
          <a:blip r:embed="rId1"/>
          <a:srcRect l="12508" t="10941" r="12320" b="14118"/>
          <a:stretch>
            <a:fillRect/>
          </a:stretch>
        </p:blipFill>
        <p:spPr>
          <a:xfrm>
            <a:off x="5686175" y="1588650"/>
            <a:ext cx="2816299" cy="2807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381600"/>
            <a:ext cx="7505700" cy="71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Modules Overview</a:t>
            </a:r>
            <a:endParaRPr b="1" u="sng">
              <a:solidFill>
                <a:srgbClr val="000000"/>
              </a:solidFill>
            </a:endParaRPr>
          </a:p>
        </p:txBody>
      </p:sp>
      <p:sp>
        <p:nvSpPr>
          <p:cNvPr id="201" name="Google Shape;201;p24"/>
          <p:cNvSpPr txBox="1"/>
          <p:nvPr>
            <p:ph type="body" idx="1"/>
          </p:nvPr>
        </p:nvSpPr>
        <p:spPr>
          <a:xfrm>
            <a:off x="574125" y="1337000"/>
            <a:ext cx="5403000" cy="3101700"/>
          </a:xfrm>
          <a:prstGeom prst="rect">
            <a:avLst/>
          </a:prstGeom>
        </p:spPr>
        <p:txBody>
          <a:bodyPr spcFirstLastPara="1" wrap="square" lIns="91425" tIns="91425" rIns="91425" bIns="91425" anchor="t" anchorCtr="0">
            <a:noAutofit/>
          </a:bodyPr>
          <a:lstStyle/>
          <a:p>
            <a:pPr marL="457200" lvl="0" indent="-311150" algn="l" rtl="0">
              <a:lnSpc>
                <a:spcPct val="105000"/>
              </a:lnSpc>
              <a:spcBef>
                <a:spcPts val="0"/>
              </a:spcBef>
              <a:spcAft>
                <a:spcPts val="0"/>
              </a:spcAft>
              <a:buSzPts val="1303"/>
              <a:buChar char="●"/>
            </a:pPr>
            <a:r>
              <a:rPr lang="en-GB" sz="1300" b="1"/>
              <a:t>Data Collection Module</a:t>
            </a:r>
            <a:br>
              <a:rPr lang="en-GB" sz="1300" b="1"/>
            </a:br>
            <a:r>
              <a:rPr lang="en-GB" sz="1300"/>
              <a:t>Collects ads from sources such as Facebook and Twitter using APIs or pre-built datasets</a:t>
            </a:r>
            <a:endParaRPr sz="1300"/>
          </a:p>
          <a:p>
            <a:pPr marL="457200" lvl="0" indent="-311150" algn="l" rtl="0">
              <a:lnSpc>
                <a:spcPct val="105000"/>
              </a:lnSpc>
              <a:spcBef>
                <a:spcPts val="0"/>
              </a:spcBef>
              <a:spcAft>
                <a:spcPts val="0"/>
              </a:spcAft>
              <a:buSzPts val="1303"/>
              <a:buChar char="●"/>
            </a:pPr>
            <a:r>
              <a:rPr lang="en-GB" sz="1300" b="1"/>
              <a:t>Preprocessing Module</a:t>
            </a:r>
            <a:br>
              <a:rPr lang="en-GB" sz="1300"/>
            </a:br>
            <a:r>
              <a:rPr lang="en-GB" sz="1300"/>
              <a:t>Cleans and transforms both text and image data into usable formats</a:t>
            </a:r>
            <a:endParaRPr sz="1300"/>
          </a:p>
          <a:p>
            <a:pPr marL="457200" lvl="0" indent="-311150" algn="l" rtl="0">
              <a:lnSpc>
                <a:spcPct val="105000"/>
              </a:lnSpc>
              <a:spcBef>
                <a:spcPts val="0"/>
              </a:spcBef>
              <a:spcAft>
                <a:spcPts val="0"/>
              </a:spcAft>
              <a:buSzPts val="1303"/>
              <a:buChar char="●"/>
            </a:pPr>
            <a:r>
              <a:rPr lang="en-GB" sz="1300" b="1"/>
              <a:t>Model Training Module</a:t>
            </a:r>
            <a:br>
              <a:rPr lang="en-GB" sz="1300"/>
            </a:br>
            <a:r>
              <a:rPr lang="en-GB" sz="1300"/>
              <a:t>Includes logic for training various models like CNN, VGG16, VGG19, and NASNet</a:t>
            </a:r>
            <a:endParaRPr sz="1300"/>
          </a:p>
          <a:p>
            <a:pPr marL="457200" lvl="0" indent="-311150" algn="l" rtl="0">
              <a:lnSpc>
                <a:spcPct val="105000"/>
              </a:lnSpc>
              <a:spcBef>
                <a:spcPts val="0"/>
              </a:spcBef>
              <a:spcAft>
                <a:spcPts val="0"/>
              </a:spcAft>
              <a:buSzPts val="1303"/>
              <a:buChar char="●"/>
            </a:pPr>
            <a:r>
              <a:rPr lang="en-GB" sz="1300" b="1"/>
              <a:t>Evaluation Module</a:t>
            </a:r>
            <a:br>
              <a:rPr lang="en-GB" sz="1300"/>
            </a:br>
            <a:r>
              <a:rPr lang="en-GB" sz="1300"/>
              <a:t>Calculates accuracy, precision, recall, and F1-score</a:t>
            </a:r>
            <a:endParaRPr sz="1300"/>
          </a:p>
          <a:p>
            <a:pPr marL="457200" lvl="0" indent="-311150" algn="l" rtl="0">
              <a:lnSpc>
                <a:spcPct val="105000"/>
              </a:lnSpc>
              <a:spcBef>
                <a:spcPts val="0"/>
              </a:spcBef>
              <a:spcAft>
                <a:spcPts val="0"/>
              </a:spcAft>
              <a:buSzPts val="1303"/>
              <a:buChar char="●"/>
            </a:pPr>
            <a:r>
              <a:rPr lang="en-GB" sz="1300" b="1"/>
              <a:t>User Interface Module</a:t>
            </a:r>
            <a:br>
              <a:rPr lang="en-GB" sz="1300"/>
            </a:br>
            <a:r>
              <a:rPr lang="en-GB" sz="1300"/>
              <a:t>Allows users to input ads and view predictions through the web</a:t>
            </a:r>
            <a:endParaRPr sz="1300"/>
          </a:p>
        </p:txBody>
      </p:sp>
      <p:pic>
        <p:nvPicPr>
          <p:cNvPr id="202" name="Google Shape;202;p24"/>
          <p:cNvPicPr preferRelativeResize="0"/>
          <p:nvPr/>
        </p:nvPicPr>
        <p:blipFill>
          <a:blip r:embed="rId1"/>
          <a:stretch>
            <a:fillRect/>
          </a:stretch>
        </p:blipFill>
        <p:spPr>
          <a:xfrm>
            <a:off x="6287488" y="1337000"/>
            <a:ext cx="2519537" cy="3101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 Purpose of NLP in the Project</a:t>
            </a:r>
            <a:endParaRPr b="1" u="sng">
              <a:solidFill>
                <a:srgbClr val="000000"/>
              </a:solidFill>
            </a:endParaRPr>
          </a:p>
        </p:txBody>
      </p:sp>
      <p:sp>
        <p:nvSpPr>
          <p:cNvPr id="214" name="Google Shape;214;p26"/>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NLP techniques helped convert ad text into numerical representations</a:t>
            </a:r>
            <a:br>
              <a:rPr lang="en-GB"/>
            </a:br>
            <a:endParaRPr lang="en-GB"/>
          </a:p>
          <a:p>
            <a:pPr marL="457200" lvl="0" indent="-311150" algn="l" rtl="0">
              <a:spcBef>
                <a:spcPts val="0"/>
              </a:spcBef>
              <a:spcAft>
                <a:spcPts val="0"/>
              </a:spcAft>
              <a:buSzPts val="1300"/>
              <a:buChar char="●"/>
            </a:pPr>
            <a:r>
              <a:rPr lang="en-GB"/>
              <a:t>Preprocessing included lowercasing, stop-word removal, and punctuation cleanup</a:t>
            </a:r>
            <a:br>
              <a:rPr lang="en-GB"/>
            </a:br>
            <a:endParaRPr lang="en-GB"/>
          </a:p>
          <a:p>
            <a:pPr marL="457200" lvl="0" indent="-311150" algn="l" rtl="0">
              <a:spcBef>
                <a:spcPts val="0"/>
              </a:spcBef>
              <a:spcAft>
                <a:spcPts val="0"/>
              </a:spcAft>
              <a:buSzPts val="1300"/>
              <a:buChar char="●"/>
            </a:pPr>
            <a:r>
              <a:rPr lang="en-GB"/>
              <a:t>TF-IDF </a:t>
            </a:r>
            <a:r>
              <a:rPr lang="en-US" altLang="en-GB"/>
              <a:t>is </a:t>
            </a:r>
            <a:r>
              <a:rPr lang="en-GB"/>
              <a:t>used to vectorize text for machine learning models</a:t>
            </a:r>
            <a:br>
              <a:rPr lang="en-GB"/>
            </a:br>
            <a:endParaRPr lang="en-GB"/>
          </a:p>
          <a:p>
            <a:pPr marL="457200" lvl="0" indent="-311150" algn="l" rtl="0">
              <a:spcBef>
                <a:spcPts val="0"/>
              </a:spcBef>
              <a:spcAft>
                <a:spcPts val="0"/>
              </a:spcAft>
              <a:buSzPts val="1300"/>
              <a:buChar char="●"/>
            </a:pPr>
            <a:r>
              <a:rPr lang="en-GB"/>
              <a:t>NLP allowed the system to detect context, intent, and category from short ad phrases</a:t>
            </a:r>
            <a:br>
              <a:rPr lang="en-GB"/>
            </a:br>
            <a:endParaRPr lang="en-GB"/>
          </a:p>
          <a:p>
            <a:pPr marL="457200" lvl="0" indent="-311150" algn="l" rtl="0">
              <a:spcBef>
                <a:spcPts val="0"/>
              </a:spcBef>
              <a:spcAft>
                <a:spcPts val="0"/>
              </a:spcAft>
              <a:buSzPts val="1300"/>
              <a:buChar char="●"/>
            </a:pPr>
            <a:r>
              <a:rPr lang="en-GB"/>
              <a:t>Text classification formed the foundation of most prediction outputs</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326525"/>
            <a:ext cx="7505700" cy="71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b="1" u="sng">
                <a:solidFill>
                  <a:srgbClr val="000000"/>
                </a:solidFill>
              </a:rPr>
              <a:t>Structure</a:t>
            </a:r>
            <a:r>
              <a:rPr lang="en-GB" b="1" u="sng">
                <a:solidFill>
                  <a:srgbClr val="000000"/>
                </a:solidFill>
              </a:rPr>
              <a:t> of NLP</a:t>
            </a:r>
            <a:endParaRPr b="1" u="sng">
              <a:solidFill>
                <a:srgbClr val="000000"/>
              </a:solidFill>
            </a:endParaRPr>
          </a:p>
        </p:txBody>
      </p:sp>
      <p:sp>
        <p:nvSpPr>
          <p:cNvPr id="220" name="Google Shape;220;p27"/>
          <p:cNvSpPr txBox="1"/>
          <p:nvPr>
            <p:ph type="body" idx="1"/>
          </p:nvPr>
        </p:nvSpPr>
        <p:spPr>
          <a:xfrm>
            <a:off x="819150" y="1816725"/>
            <a:ext cx="3686100" cy="27999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a:t>Converting all text to lowercase to maintain consistency</a:t>
            </a:r>
            <a:br>
              <a:rPr lang="en-GB"/>
            </a:br>
            <a:endParaRPr lang="en-GB"/>
          </a:p>
          <a:p>
            <a:pPr marL="457200" lvl="0" indent="-311150" algn="l" rtl="0">
              <a:spcBef>
                <a:spcPts val="0"/>
              </a:spcBef>
              <a:spcAft>
                <a:spcPts val="0"/>
              </a:spcAft>
              <a:buSzPts val="1300"/>
              <a:buChar char="●"/>
            </a:pPr>
            <a:r>
              <a:rPr lang="en-GB"/>
              <a:t>Removing stop-words (common words like "the", "and", etc.</a:t>
            </a:r>
            <a:br>
              <a:rPr lang="en-GB"/>
            </a:br>
            <a:endParaRPr lang="en-GB"/>
          </a:p>
          <a:p>
            <a:pPr marL="457200" lvl="0" indent="-311150" algn="l" rtl="0">
              <a:spcBef>
                <a:spcPts val="0"/>
              </a:spcBef>
              <a:spcAft>
                <a:spcPts val="0"/>
              </a:spcAft>
              <a:buSzPts val="1300"/>
              <a:buChar char="●"/>
            </a:pPr>
            <a:r>
              <a:rPr lang="en-GB"/>
              <a:t>Removing punctuation and special characters</a:t>
            </a:r>
            <a:br>
              <a:rPr lang="en-GB"/>
            </a:br>
            <a:endParaRPr lang="en-GB"/>
          </a:p>
          <a:p>
            <a:pPr marL="457200" lvl="0" indent="-311150" algn="l" rtl="0">
              <a:spcBef>
                <a:spcPts val="0"/>
              </a:spcBef>
              <a:spcAft>
                <a:spcPts val="0"/>
              </a:spcAft>
              <a:buSzPts val="1300"/>
              <a:buChar char="●"/>
            </a:pPr>
            <a:r>
              <a:rPr lang="en-GB"/>
              <a:t>Handling slang, abbreviations, and informal language often found in social media ads</a:t>
            </a:r>
            <a:endParaRPr lang="en-GB"/>
          </a:p>
        </p:txBody>
      </p:sp>
      <p:sp>
        <p:nvSpPr>
          <p:cNvPr id="221" name="Google Shape;221;p27"/>
          <p:cNvSpPr txBox="1"/>
          <p:nvPr>
            <p:ph type="body" idx="2"/>
          </p:nvPr>
        </p:nvSpPr>
        <p:spPr>
          <a:xfrm>
            <a:off x="4638675" y="1816750"/>
            <a:ext cx="3686100" cy="27999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1150" algn="l" rtl="0">
              <a:lnSpc>
                <a:spcPct val="95000"/>
              </a:lnSpc>
              <a:spcBef>
                <a:spcPts val="0"/>
              </a:spcBef>
              <a:spcAft>
                <a:spcPts val="0"/>
              </a:spcAft>
              <a:buClr>
                <a:srgbClr val="000000"/>
              </a:buClr>
              <a:buSzPts val="1300"/>
              <a:buChar char="●"/>
            </a:pPr>
            <a:r>
              <a:rPr lang="en-GB">
                <a:solidFill>
                  <a:srgbClr val="000000"/>
                </a:solidFill>
              </a:rPr>
              <a:t>TF-IDF vectors used with Logistic Regression and Random Forest</a:t>
            </a:r>
            <a:br>
              <a:rPr lang="en-GB">
                <a:solidFill>
                  <a:srgbClr val="000000"/>
                </a:solidFill>
              </a:rPr>
            </a:br>
            <a:endParaRPr>
              <a:solidFill>
                <a:srgbClr val="000000"/>
              </a:solidFill>
            </a:endParaRPr>
          </a:p>
          <a:p>
            <a:pPr marL="457200" lvl="0" indent="-311150" algn="l" rtl="0">
              <a:lnSpc>
                <a:spcPct val="95000"/>
              </a:lnSpc>
              <a:spcBef>
                <a:spcPts val="0"/>
              </a:spcBef>
              <a:spcAft>
                <a:spcPts val="0"/>
              </a:spcAft>
              <a:buClr>
                <a:srgbClr val="000000"/>
              </a:buClr>
              <a:buSzPts val="1300"/>
              <a:buChar char="●"/>
            </a:pPr>
            <a:r>
              <a:rPr lang="en-GB">
                <a:solidFill>
                  <a:srgbClr val="000000"/>
                </a:solidFill>
              </a:rPr>
              <a:t>The vectorized features were input to classifiers to predict the category of each ad</a:t>
            </a:r>
            <a:br>
              <a:rPr lang="en-GB">
                <a:solidFill>
                  <a:srgbClr val="000000"/>
                </a:solidFill>
              </a:rPr>
            </a:br>
            <a:endParaRPr>
              <a:solidFill>
                <a:srgbClr val="000000"/>
              </a:solidFill>
            </a:endParaRPr>
          </a:p>
          <a:p>
            <a:pPr marL="457200" lvl="0" indent="-311150" algn="l" rtl="0">
              <a:lnSpc>
                <a:spcPct val="95000"/>
              </a:lnSpc>
              <a:spcBef>
                <a:spcPts val="0"/>
              </a:spcBef>
              <a:spcAft>
                <a:spcPts val="0"/>
              </a:spcAft>
              <a:buClr>
                <a:srgbClr val="000000"/>
              </a:buClr>
              <a:buSzPts val="1300"/>
              <a:buChar char="●"/>
            </a:pPr>
            <a:r>
              <a:rPr lang="en-GB">
                <a:solidFill>
                  <a:srgbClr val="000000"/>
                </a:solidFill>
              </a:rPr>
              <a:t>The modeling focused on learning patterns in word usage across different ad types</a:t>
            </a:r>
            <a:br>
              <a:rPr lang="en-GB">
                <a:solidFill>
                  <a:srgbClr val="000000"/>
                </a:solidFill>
              </a:rPr>
            </a:br>
            <a:endParaRPr>
              <a:solidFill>
                <a:srgbClr val="000000"/>
              </a:solidFill>
            </a:endParaRPr>
          </a:p>
          <a:p>
            <a:pPr marL="457200" lvl="0" indent="-311150" algn="l" rtl="0">
              <a:lnSpc>
                <a:spcPct val="95000"/>
              </a:lnSpc>
              <a:spcBef>
                <a:spcPts val="0"/>
              </a:spcBef>
              <a:spcAft>
                <a:spcPts val="0"/>
              </a:spcAft>
              <a:buClr>
                <a:srgbClr val="000000"/>
              </a:buClr>
              <a:buSzPts val="1300"/>
              <a:buChar char="●"/>
            </a:pPr>
            <a:r>
              <a:rPr lang="en-GB">
                <a:solidFill>
                  <a:srgbClr val="000000"/>
                </a:solidFill>
              </a:rPr>
              <a:t>Text-based predictions combined with image-based outputs</a:t>
            </a:r>
            <a:endParaRPr lang="en-GB">
              <a:solidFill>
                <a:srgbClr val="000000"/>
              </a:solidFill>
            </a:endParaRPr>
          </a:p>
        </p:txBody>
      </p:sp>
      <p:sp>
        <p:nvSpPr>
          <p:cNvPr id="222" name="Google Shape;222;p27"/>
          <p:cNvSpPr txBox="1"/>
          <p:nvPr>
            <p:ph type="title"/>
          </p:nvPr>
        </p:nvSpPr>
        <p:spPr>
          <a:xfrm>
            <a:off x="819150" y="1038125"/>
            <a:ext cx="3686100" cy="7116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GB" sz="2500">
                <a:solidFill>
                  <a:srgbClr val="000000"/>
                </a:solidFill>
              </a:rPr>
              <a:t>Text Preprocessing</a:t>
            </a:r>
            <a:endParaRPr sz="2500">
              <a:solidFill>
                <a:srgbClr val="000000"/>
              </a:solidFill>
            </a:endParaRPr>
          </a:p>
        </p:txBody>
      </p:sp>
      <p:sp>
        <p:nvSpPr>
          <p:cNvPr id="223" name="Google Shape;223;p27"/>
          <p:cNvSpPr txBox="1"/>
          <p:nvPr>
            <p:ph type="title"/>
          </p:nvPr>
        </p:nvSpPr>
        <p:spPr>
          <a:xfrm>
            <a:off x="4638675" y="1038125"/>
            <a:ext cx="3686100" cy="7116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GB" sz="2500">
                <a:solidFill>
                  <a:srgbClr val="000000"/>
                </a:solidFill>
              </a:rPr>
              <a:t>Modeling Approach</a:t>
            </a:r>
            <a:endParaRPr sz="25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263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NASNet and Transfer Learning</a:t>
            </a:r>
            <a:endParaRPr b="1" u="sng">
              <a:solidFill>
                <a:srgbClr val="000000"/>
              </a:solidFill>
            </a:endParaRPr>
          </a:p>
        </p:txBody>
      </p:sp>
      <p:sp>
        <p:nvSpPr>
          <p:cNvPr id="229" name="Google Shape;229;p28"/>
          <p:cNvSpPr txBox="1"/>
          <p:nvPr>
            <p:ph type="body" idx="1"/>
          </p:nvPr>
        </p:nvSpPr>
        <p:spPr>
          <a:xfrm>
            <a:off x="819150" y="1061725"/>
            <a:ext cx="3711000" cy="3377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NASNet is a neural architecture search model used for image processing</a:t>
            </a:r>
            <a:br>
              <a:rPr lang="en-GB"/>
            </a:br>
            <a:endParaRPr lang="en-GB"/>
          </a:p>
          <a:p>
            <a:pPr marL="457200" lvl="0" indent="-311150" algn="l" rtl="0">
              <a:spcBef>
                <a:spcPts val="0"/>
              </a:spcBef>
              <a:spcAft>
                <a:spcPts val="0"/>
              </a:spcAft>
              <a:buSzPts val="1300"/>
              <a:buChar char="●"/>
            </a:pPr>
            <a:r>
              <a:rPr lang="en-GB"/>
              <a:t>It is added to compare performance with other models like VGG and CNN</a:t>
            </a:r>
            <a:br>
              <a:rPr lang="en-GB"/>
            </a:br>
            <a:endParaRPr lang="en-GB"/>
          </a:p>
          <a:p>
            <a:pPr marL="457200" lvl="0" indent="-311150" algn="l" rtl="0">
              <a:spcBef>
                <a:spcPts val="0"/>
              </a:spcBef>
              <a:spcAft>
                <a:spcPts val="0"/>
              </a:spcAft>
              <a:buSzPts val="1300"/>
              <a:buChar char="●"/>
            </a:pPr>
            <a:r>
              <a:rPr lang="en-GB"/>
              <a:t>It helps identify if automatic architecture tuning performs better on ad classification</a:t>
            </a:r>
            <a:br>
              <a:rPr lang="en-GB"/>
            </a:br>
            <a:endParaRPr lang="en-GB"/>
          </a:p>
          <a:p>
            <a:pPr marL="457200" lvl="0" indent="-311150" algn="l" rtl="0">
              <a:spcBef>
                <a:spcPts val="0"/>
              </a:spcBef>
              <a:spcAft>
                <a:spcPts val="0"/>
              </a:spcAft>
              <a:buSzPts val="1300"/>
              <a:buChar char="●"/>
            </a:pPr>
            <a:r>
              <a:rPr lang="en-GB"/>
              <a:t>Transfer learning allows us to reuse parts of large models and fine-tune them</a:t>
            </a:r>
            <a:endParaRPr lang="en-GB"/>
          </a:p>
        </p:txBody>
      </p:sp>
      <p:pic>
        <p:nvPicPr>
          <p:cNvPr id="230" name="Google Shape;230;p28"/>
          <p:cNvPicPr preferRelativeResize="0"/>
          <p:nvPr/>
        </p:nvPicPr>
        <p:blipFill>
          <a:blip r:embed="rId1"/>
          <a:stretch>
            <a:fillRect/>
          </a:stretch>
        </p:blipFill>
        <p:spPr>
          <a:xfrm>
            <a:off x="4789125" y="1329125"/>
            <a:ext cx="4108101" cy="287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3973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Logistic Regression – Overview</a:t>
            </a:r>
            <a:endParaRPr b="1" u="sng">
              <a:solidFill>
                <a:srgbClr val="000000"/>
              </a:solidFill>
            </a:endParaRPr>
          </a:p>
        </p:txBody>
      </p:sp>
      <p:sp>
        <p:nvSpPr>
          <p:cNvPr id="236" name="Google Shape;236;p29"/>
          <p:cNvSpPr txBox="1"/>
          <p:nvPr>
            <p:ph type="body" idx="1"/>
          </p:nvPr>
        </p:nvSpPr>
        <p:spPr>
          <a:xfrm>
            <a:off x="819150" y="1447100"/>
            <a:ext cx="4363800" cy="2991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a:t>Logistic Regression was applied to TF-IDF-based ad text features</a:t>
            </a:r>
            <a:br>
              <a:rPr lang="en-GB"/>
            </a:br>
            <a:endParaRPr lang="en-GB"/>
          </a:p>
          <a:p>
            <a:pPr marL="457200" lvl="0" indent="-311150" algn="l" rtl="0">
              <a:spcBef>
                <a:spcPts val="0"/>
              </a:spcBef>
              <a:spcAft>
                <a:spcPts val="0"/>
              </a:spcAft>
              <a:buSzPts val="1300"/>
              <a:buChar char="●"/>
            </a:pPr>
            <a:r>
              <a:rPr lang="en-GB"/>
              <a:t>It is a simple linear classifier suitable for multi-class tasks</a:t>
            </a:r>
            <a:br>
              <a:rPr lang="en-GB"/>
            </a:br>
            <a:endParaRPr lang="en-GB"/>
          </a:p>
          <a:p>
            <a:pPr marL="457200" lvl="0" indent="-311150" algn="l" rtl="0">
              <a:spcBef>
                <a:spcPts val="0"/>
              </a:spcBef>
              <a:spcAft>
                <a:spcPts val="0"/>
              </a:spcAft>
              <a:buSzPts val="1300"/>
              <a:buChar char="●"/>
            </a:pPr>
            <a:r>
              <a:rPr lang="en-GB"/>
              <a:t>Performed well with clean, structured input</a:t>
            </a:r>
            <a:br>
              <a:rPr lang="en-GB"/>
            </a:br>
            <a:endParaRPr lang="en-GB"/>
          </a:p>
          <a:p>
            <a:pPr marL="457200" lvl="0" indent="-311150" algn="l" rtl="0">
              <a:spcBef>
                <a:spcPts val="0"/>
              </a:spcBef>
              <a:spcAft>
                <a:spcPts val="0"/>
              </a:spcAft>
              <a:buSzPts val="1300"/>
              <a:buChar char="●"/>
            </a:pPr>
            <a:r>
              <a:rPr lang="en-GB"/>
              <a:t>A confusion matrix was generated to evaluate model predictions</a:t>
            </a:r>
            <a:br>
              <a:rPr lang="en-GB"/>
            </a:br>
            <a:endParaRPr lang="en-GB"/>
          </a:p>
          <a:p>
            <a:pPr marL="457200" lvl="0" indent="-311150" algn="l" rtl="0">
              <a:spcBef>
                <a:spcPts val="0"/>
              </a:spcBef>
              <a:spcAft>
                <a:spcPts val="0"/>
              </a:spcAft>
              <a:buSzPts val="1300"/>
              <a:buChar char="●"/>
            </a:pPr>
            <a:r>
              <a:rPr lang="en-GB"/>
              <a:t>Results showed good classification on common categories</a:t>
            </a:r>
            <a:endParaRPr lang="en-GB"/>
          </a:p>
        </p:txBody>
      </p:sp>
      <p:pic>
        <p:nvPicPr>
          <p:cNvPr id="237" name="Google Shape;237;p29"/>
          <p:cNvPicPr preferRelativeResize="0"/>
          <p:nvPr/>
        </p:nvPicPr>
        <p:blipFill>
          <a:blip r:embed="rId1"/>
          <a:stretch>
            <a:fillRect/>
          </a:stretch>
        </p:blipFill>
        <p:spPr>
          <a:xfrm>
            <a:off x="5335350" y="1504325"/>
            <a:ext cx="3496674" cy="260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19150" y="376650"/>
            <a:ext cx="7505700" cy="67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u="sng">
                <a:solidFill>
                  <a:srgbClr val="000000"/>
                </a:solidFill>
              </a:rPr>
              <a:t>Interface</a:t>
            </a:r>
            <a:endParaRPr u="sng">
              <a:solidFill>
                <a:srgbClr val="000000"/>
              </a:solidFill>
            </a:endParaRPr>
          </a:p>
        </p:txBody>
      </p:sp>
      <p:sp>
        <p:nvSpPr>
          <p:cNvPr id="256" name="Google Shape;256;p32"/>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
        <p:nvSpPr>
          <p:cNvPr id="257" name="Google Shape;257;p32"/>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58" name="Google Shape;258;p32"/>
          <p:cNvPicPr preferRelativeResize="0"/>
          <p:nvPr/>
        </p:nvPicPr>
        <p:blipFill>
          <a:blip r:embed="rId1"/>
          <a:stretch>
            <a:fillRect/>
          </a:stretch>
        </p:blipFill>
        <p:spPr>
          <a:xfrm>
            <a:off x="4638675" y="1113975"/>
            <a:ext cx="3686099" cy="3487624"/>
          </a:xfrm>
          <a:prstGeom prst="rect">
            <a:avLst/>
          </a:prstGeom>
          <a:noFill/>
          <a:ln>
            <a:noFill/>
          </a:ln>
        </p:spPr>
      </p:pic>
      <p:pic>
        <p:nvPicPr>
          <p:cNvPr id="259" name="Google Shape;259;p32"/>
          <p:cNvPicPr preferRelativeResize="0"/>
          <p:nvPr/>
        </p:nvPicPr>
        <p:blipFill>
          <a:blip r:embed="rId2"/>
          <a:stretch>
            <a:fillRect/>
          </a:stretch>
        </p:blipFill>
        <p:spPr>
          <a:xfrm>
            <a:off x="480725" y="1113975"/>
            <a:ext cx="3865024" cy="348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Evaluation Metrics</a:t>
            </a:r>
            <a:endParaRPr b="1" u="sng">
              <a:solidFill>
                <a:srgbClr val="000000"/>
              </a:solidFill>
            </a:endParaRPr>
          </a:p>
        </p:txBody>
      </p:sp>
      <p:pic>
        <p:nvPicPr>
          <p:cNvPr id="265" name="Google Shape;265;p33"/>
          <p:cNvPicPr preferRelativeResize="0"/>
          <p:nvPr/>
        </p:nvPicPr>
        <p:blipFill>
          <a:blip r:embed="rId1"/>
          <a:stretch>
            <a:fillRect/>
          </a:stretch>
        </p:blipFill>
        <p:spPr>
          <a:xfrm>
            <a:off x="723744" y="1800200"/>
            <a:ext cx="3080125" cy="2616775"/>
          </a:xfrm>
          <a:prstGeom prst="rect">
            <a:avLst/>
          </a:prstGeom>
          <a:noFill/>
          <a:ln>
            <a:noFill/>
          </a:ln>
        </p:spPr>
      </p:pic>
      <p:pic>
        <p:nvPicPr>
          <p:cNvPr id="266" name="Google Shape;266;p33"/>
          <p:cNvPicPr preferRelativeResize="0"/>
          <p:nvPr/>
        </p:nvPicPr>
        <p:blipFill>
          <a:blip r:embed="rId2"/>
          <a:stretch>
            <a:fillRect/>
          </a:stretch>
        </p:blipFill>
        <p:spPr>
          <a:xfrm>
            <a:off x="4622519" y="1800200"/>
            <a:ext cx="2975720" cy="3038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19150" y="6647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Future Scope</a:t>
            </a:r>
            <a:endParaRPr b="1" u="sng">
              <a:solidFill>
                <a:srgbClr val="000000"/>
              </a:solidFill>
            </a:endParaRPr>
          </a:p>
        </p:txBody>
      </p:sp>
      <p:sp>
        <p:nvSpPr>
          <p:cNvPr id="272" name="Google Shape;272;p34"/>
          <p:cNvSpPr txBox="1"/>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The system can be improved by using a larger and more diverse dataset.</a:t>
            </a:r>
            <a:endParaRPr sz="1600"/>
          </a:p>
          <a:p>
            <a:pPr marL="0" lvl="0" indent="0" algn="l" rtl="0">
              <a:spcBef>
                <a:spcPts val="1200"/>
              </a:spcBef>
              <a:spcAft>
                <a:spcPts val="0"/>
              </a:spcAft>
              <a:buNone/>
            </a:pPr>
            <a:r>
              <a:rPr lang="en-GB" sz="1600"/>
              <a:t>Support for regional languages and informal content can be added.</a:t>
            </a:r>
            <a:endParaRPr sz="1600"/>
          </a:p>
          <a:p>
            <a:pPr marL="0" lvl="0" indent="0" algn="l" rtl="0">
              <a:spcBef>
                <a:spcPts val="1200"/>
              </a:spcBef>
              <a:spcAft>
                <a:spcPts val="0"/>
              </a:spcAft>
              <a:buNone/>
            </a:pPr>
            <a:r>
              <a:rPr lang="en-GB" sz="1600"/>
              <a:t>Real-time classification of live social media ads is a possible extension.</a:t>
            </a:r>
            <a:endParaRPr sz="1600"/>
          </a:p>
          <a:p>
            <a:pPr marL="0" lvl="0" indent="0" algn="l" rtl="0">
              <a:spcBef>
                <a:spcPts val="1200"/>
              </a:spcBef>
              <a:spcAft>
                <a:spcPts val="0"/>
              </a:spcAft>
              <a:buNone/>
            </a:pPr>
            <a:r>
              <a:rPr lang="en-GB" sz="1600"/>
              <a:t>User feedback can help the system learn and improve over time.</a:t>
            </a:r>
            <a:endParaRPr sz="1600"/>
          </a:p>
          <a:p>
            <a:pPr marL="0" lvl="0" indent="0" algn="l" rtl="0">
              <a:spcBef>
                <a:spcPts val="1200"/>
              </a:spcBef>
              <a:spcAft>
                <a:spcPts val="0"/>
              </a:spcAft>
              <a:buNone/>
            </a:pPr>
            <a:r>
              <a:rPr lang="en-GB" sz="1600"/>
              <a:t>Exploring newer model architectures may boost accuracy further.</a:t>
            </a:r>
            <a:endParaRPr sz="1600"/>
          </a:p>
          <a:p>
            <a:pPr marL="0" lvl="0" indent="0" algn="l" rtl="0">
              <a:spcBef>
                <a:spcPts val="1200"/>
              </a:spcBef>
              <a:spcAft>
                <a:spcPts val="1200"/>
              </a:spcAft>
              <a:buNone/>
            </a:pPr>
            <a:r>
              <a:rPr lang="en-GB" sz="1600"/>
              <a:t>Deploying the system as an API could make it more accessible and useful.</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819150" y="6647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Conclusion</a:t>
            </a:r>
            <a:endParaRPr b="1" u="sng">
              <a:solidFill>
                <a:srgbClr val="000000"/>
              </a:solidFill>
            </a:endParaRPr>
          </a:p>
        </p:txBody>
      </p:sp>
      <p:sp>
        <p:nvSpPr>
          <p:cNvPr id="278" name="Google Shape;278;p35"/>
          <p:cNvSpPr txBox="1"/>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This project focused on classifying social media ads using machine learning.</a:t>
            </a:r>
            <a:endParaRPr sz="1600"/>
          </a:p>
          <a:p>
            <a:pPr marL="0" lvl="0" indent="0" algn="l" rtl="0">
              <a:spcBef>
                <a:spcPts val="1200"/>
              </a:spcBef>
              <a:spcAft>
                <a:spcPts val="0"/>
              </a:spcAft>
              <a:buNone/>
            </a:pPr>
            <a:r>
              <a:rPr lang="en-GB" sz="1600"/>
              <a:t>Rich text  features were used for better prediction.</a:t>
            </a:r>
            <a:endParaRPr sz="1600"/>
          </a:p>
          <a:p>
            <a:pPr marL="0" lvl="0" indent="0" algn="l" rtl="0">
              <a:spcBef>
                <a:spcPts val="1200"/>
              </a:spcBef>
              <a:spcAft>
                <a:spcPts val="0"/>
              </a:spcAft>
              <a:buNone/>
            </a:pPr>
            <a:r>
              <a:rPr lang="en-GB" sz="1600"/>
              <a:t>Logistic Regression and Random Forest handled text inputs.</a:t>
            </a:r>
            <a:endParaRPr sz="1600"/>
          </a:p>
          <a:p>
            <a:pPr marL="0" lvl="0" indent="0" algn="l" rtl="0">
              <a:spcBef>
                <a:spcPts val="1200"/>
              </a:spcBef>
              <a:spcAft>
                <a:spcPts val="0"/>
              </a:spcAft>
              <a:buNone/>
            </a:pPr>
            <a:r>
              <a:rPr lang="en-GB" sz="1600"/>
              <a:t>Evaluation with metrics like accuracy and F1-score showed reliable results.</a:t>
            </a:r>
            <a:endParaRPr sz="1600"/>
          </a:p>
          <a:p>
            <a:pPr marL="0" lvl="0" indent="0" algn="l" rtl="0">
              <a:spcBef>
                <a:spcPts val="1200"/>
              </a:spcBef>
              <a:spcAft>
                <a:spcPts val="1200"/>
              </a:spcAft>
              <a:buNone/>
            </a:pPr>
            <a:r>
              <a:rPr lang="en-GB" sz="1600"/>
              <a:t>Combining multiple features improved overall classification performance.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10175" y="916400"/>
            <a:ext cx="8241000" cy="73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Ads &amp; Need for Classification</a:t>
            </a:r>
            <a:endParaRPr b="1" u="sng">
              <a:solidFill>
                <a:srgbClr val="000000"/>
              </a:solidFill>
            </a:endParaRPr>
          </a:p>
        </p:txBody>
      </p:sp>
      <p:sp>
        <p:nvSpPr>
          <p:cNvPr id="137" name="Google Shape;137;p14"/>
          <p:cNvSpPr txBox="1"/>
          <p:nvPr>
            <p:ph type="body" idx="1"/>
          </p:nvPr>
        </p:nvSpPr>
        <p:spPr>
          <a:xfrm>
            <a:off x="410175" y="2005500"/>
            <a:ext cx="8241000" cy="2202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Social media ads appear across platforms like Facebook, Instagram, and Twitter.</a:t>
            </a:r>
            <a:br>
              <a:rPr lang="en-GB"/>
            </a:br>
            <a:endParaRPr lang="en-GB"/>
          </a:p>
          <a:p>
            <a:pPr marL="457200" lvl="0" indent="-311150" algn="l" rtl="0">
              <a:spcBef>
                <a:spcPts val="0"/>
              </a:spcBef>
              <a:spcAft>
                <a:spcPts val="0"/>
              </a:spcAft>
              <a:buSzPts val="1300"/>
              <a:buChar char="●"/>
            </a:pPr>
            <a:r>
              <a:rPr lang="en-GB"/>
              <a:t>These ads are personalized based on user behavior and demographics.</a:t>
            </a:r>
            <a:br>
              <a:rPr lang="en-GB"/>
            </a:br>
            <a:endParaRPr lang="en-GB"/>
          </a:p>
          <a:p>
            <a:pPr marL="457200" lvl="0" indent="-311150" algn="l" rtl="0">
              <a:spcBef>
                <a:spcPts val="0"/>
              </a:spcBef>
              <a:spcAft>
                <a:spcPts val="0"/>
              </a:spcAft>
              <a:buSzPts val="1300"/>
              <a:buChar char="●"/>
            </a:pPr>
            <a:r>
              <a:rPr lang="en-GB"/>
              <a:t>With growing volume and variety, manual classification is no longer feasible.</a:t>
            </a:r>
            <a:br>
              <a:rPr lang="en-GB"/>
            </a:br>
            <a:endParaRPr lang="en-GB"/>
          </a:p>
          <a:p>
            <a:pPr marL="457200" lvl="0" indent="-311150" algn="l" rtl="0">
              <a:spcBef>
                <a:spcPts val="0"/>
              </a:spcBef>
              <a:spcAft>
                <a:spcPts val="0"/>
              </a:spcAft>
              <a:buSzPts val="1300"/>
              <a:buChar char="●"/>
            </a:pPr>
            <a:r>
              <a:rPr lang="en-GB"/>
              <a:t>Automated systems help maintain relevance and improve ad targeting efficiency</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References</a:t>
            </a:r>
            <a:endParaRPr b="1" u="sng">
              <a:solidFill>
                <a:srgbClr val="000000"/>
              </a:solidFill>
            </a:endParaRPr>
          </a:p>
        </p:txBody>
      </p:sp>
      <p:sp>
        <p:nvSpPr>
          <p:cNvPr id="284" name="Google Shape;284;p36"/>
          <p:cNvSpPr txBox="1"/>
          <p:nvPr>
            <p:ph type="body" idx="1"/>
          </p:nvPr>
        </p:nvSpPr>
        <p:spPr>
          <a:xfrm>
            <a:off x="819150" y="1990725"/>
            <a:ext cx="7505700" cy="1721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u="sng">
                <a:solidFill>
                  <a:schemeClr val="hlink"/>
                </a:solidFill>
                <a:hlinkClick r:id="rId1"/>
              </a:rPr>
              <a:t>https://gingermediagroup.com/blog/classification-of-advertising/</a:t>
            </a:r>
            <a:endParaRPr lang="en-GB" u="sng">
              <a:solidFill>
                <a:schemeClr val="hlink"/>
              </a:solidFill>
            </a:endParaRPr>
          </a:p>
          <a:p>
            <a:pPr marL="457200" lvl="0" indent="-311150" algn="l" rtl="0">
              <a:spcBef>
                <a:spcPts val="0"/>
              </a:spcBef>
              <a:spcAft>
                <a:spcPts val="0"/>
              </a:spcAft>
              <a:buSzPts val="1300"/>
              <a:buChar char="●"/>
            </a:pPr>
            <a:r>
              <a:rPr lang="en-GB" u="sng">
                <a:solidFill>
                  <a:schemeClr val="hlink"/>
                </a:solidFill>
                <a:hlinkClick r:id="rId2"/>
              </a:rPr>
              <a:t>https://foiworks.com/classification-of-advertising/</a:t>
            </a:r>
            <a:endParaRPr lang="en-GB" u="sng">
              <a:solidFill>
                <a:schemeClr val="hlink"/>
              </a:solidFill>
            </a:endParaRPr>
          </a:p>
          <a:p>
            <a:pPr marL="457200" lvl="0" indent="-311150" algn="l" rtl="0">
              <a:spcBef>
                <a:spcPts val="0"/>
              </a:spcBef>
              <a:spcAft>
                <a:spcPts val="0"/>
              </a:spcAft>
              <a:buSzPts val="1300"/>
              <a:buChar char="●"/>
            </a:pPr>
            <a:r>
              <a:rPr lang="en-GB" u="sng">
                <a:solidFill>
                  <a:schemeClr val="hlink"/>
                </a:solidFill>
                <a:hlinkClick r:id="rId3"/>
              </a:rPr>
              <a:t>https://www.taylorfrancis.com/chapters/mono/10.4324/9781315062754-31/classified-advertising-john-mcdonough-karen-egolf</a:t>
            </a:r>
            <a:endParaRPr lang="en-GB" u="sng">
              <a:solidFill>
                <a:schemeClr val="hlink"/>
              </a:solidFill>
            </a:endParaRPr>
          </a:p>
          <a:p>
            <a:pPr marL="457200" lvl="0" indent="-311150" algn="l" rtl="0">
              <a:spcBef>
                <a:spcPts val="0"/>
              </a:spcBef>
              <a:spcAft>
                <a:spcPts val="0"/>
              </a:spcAft>
              <a:buSzPts val="1300"/>
              <a:buChar char="●"/>
            </a:pPr>
            <a:r>
              <a:rPr lang="en-GB" u="sng">
                <a:solidFill>
                  <a:schemeClr val="hlink"/>
                </a:solidFill>
                <a:hlinkClick r:id="rId4"/>
              </a:rPr>
              <a:t>https://www.statista.com/study/38849/digital-advertising-report-classifieds/</a:t>
            </a:r>
            <a:r>
              <a:rPr lang="en-GB"/>
              <a:t> </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88" name="Shape 28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Objective</a:t>
            </a:r>
            <a:endParaRPr b="1" u="sng">
              <a:solidFill>
                <a:srgbClr val="000000"/>
              </a:solidFill>
            </a:endParaRPr>
          </a:p>
        </p:txBody>
      </p:sp>
      <p:sp>
        <p:nvSpPr>
          <p:cNvPr id="143" name="Google Shape;143;p15"/>
          <p:cNvSpPr txBox="1"/>
          <p:nvPr>
            <p:ph type="body" idx="1"/>
          </p:nvPr>
        </p:nvSpPr>
        <p:spPr>
          <a:xfrm>
            <a:off x="819150" y="1668275"/>
            <a:ext cx="7505700" cy="29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t>to design an intelligent and scalable system that can automatically classify social media advertisements based on their content. By leveraging a combination of machine learning and natural language processing techniques, the system aims to handle large-scale ad datasets efficiently and accurately.</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1200"/>
              </a:spcBef>
              <a:spcAft>
                <a:spcPts val="0"/>
              </a:spcAft>
              <a:buClr>
                <a:srgbClr val="000000"/>
              </a:buClr>
              <a:buSzPts val="13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Automated ad classification using machine learning.</a:t>
            </a:r>
            <a:br>
              <a:rPr lang="en-GB">
                <a:solidFill>
                  <a:srgbClr val="000000"/>
                </a:solidFill>
                <a:latin typeface="Arial" panose="020B0604020202020204"/>
                <a:ea typeface="Arial" panose="020B0604020202020204"/>
                <a:cs typeface="Arial" panose="020B0604020202020204"/>
                <a:sym typeface="Arial" panose="020B0604020202020204"/>
              </a:rPr>
            </a:br>
            <a:endParaRPr>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Achieve high accuracy and efficiency on multimodal data.</a:t>
            </a:r>
            <a:br>
              <a:rPr lang="en-GB">
                <a:solidFill>
                  <a:srgbClr val="000000"/>
                </a:solidFill>
                <a:latin typeface="Arial" panose="020B0604020202020204"/>
                <a:ea typeface="Arial" panose="020B0604020202020204"/>
                <a:cs typeface="Arial" panose="020B0604020202020204"/>
                <a:sym typeface="Arial" panose="020B0604020202020204"/>
              </a:rPr>
            </a:br>
            <a:endParaRPr>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Provide a user-friendly interaction through a web interface.</a:t>
            </a:r>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3973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Existing Systems</a:t>
            </a:r>
            <a:endParaRPr b="1" u="sng">
              <a:solidFill>
                <a:srgbClr val="000000"/>
              </a:solidFill>
            </a:endParaRPr>
          </a:p>
        </p:txBody>
      </p:sp>
      <p:sp>
        <p:nvSpPr>
          <p:cNvPr id="149" name="Google Shape;149;p16"/>
          <p:cNvSpPr txBox="1"/>
          <p:nvPr>
            <p:ph type="body" idx="1"/>
          </p:nvPr>
        </p:nvSpPr>
        <p:spPr>
          <a:xfrm>
            <a:off x="378725" y="1415650"/>
            <a:ext cx="4552500" cy="299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S</a:t>
            </a:r>
            <a:r>
              <a:rPr lang="en-GB"/>
              <a:t>hallow ML techniques often yield low recall in noisy real-world scenarios</a:t>
            </a:r>
            <a:endParaRPr lang="en-GB"/>
          </a:p>
          <a:p>
            <a:pPr marL="457200" lvl="0" indent="-311150" algn="l" rtl="0">
              <a:spcBef>
                <a:spcPts val="0"/>
              </a:spcBef>
              <a:spcAft>
                <a:spcPts val="0"/>
              </a:spcAft>
              <a:buSzPts val="1300"/>
              <a:buChar char="●"/>
            </a:pPr>
            <a:r>
              <a:rPr lang="en-GB"/>
              <a:t>Visual features are underutilized, reducing overall classification accuracy</a:t>
            </a:r>
            <a:endParaRPr lang="en-GB"/>
          </a:p>
          <a:p>
            <a:pPr marL="457200" lvl="0" indent="-311150" algn="l" rtl="0">
              <a:spcBef>
                <a:spcPts val="0"/>
              </a:spcBef>
              <a:spcAft>
                <a:spcPts val="0"/>
              </a:spcAft>
              <a:buSzPts val="1300"/>
              <a:buChar char="●"/>
            </a:pPr>
            <a:r>
              <a:rPr lang="en-GB"/>
              <a:t>Rigid category schemas fail to capture emerging ad types like short-form videos</a:t>
            </a:r>
            <a:endParaRPr lang="en-GB"/>
          </a:p>
          <a:p>
            <a:pPr marL="457200" lvl="0" indent="-311150" algn="l" rtl="0">
              <a:spcBef>
                <a:spcPts val="0"/>
              </a:spcBef>
              <a:spcAft>
                <a:spcPts val="0"/>
              </a:spcAft>
              <a:buSzPts val="1300"/>
              <a:buChar char="●"/>
            </a:pPr>
            <a:r>
              <a:rPr lang="en-GB"/>
              <a:t>Image placeholder – insert comparison chart that shows text-only vs multimodal model performance</a:t>
            </a:r>
            <a:endParaRPr lang="en-GB"/>
          </a:p>
        </p:txBody>
      </p:sp>
      <p:pic>
        <p:nvPicPr>
          <p:cNvPr id="150" name="Google Shape;150;p16" title="sample 2.png"/>
          <p:cNvPicPr preferRelativeResize="0"/>
          <p:nvPr/>
        </p:nvPicPr>
        <p:blipFill>
          <a:blip r:embed="rId1"/>
          <a:stretch>
            <a:fillRect/>
          </a:stretch>
        </p:blipFill>
        <p:spPr>
          <a:xfrm>
            <a:off x="5017675" y="1351925"/>
            <a:ext cx="3769450" cy="2880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385375" y="271475"/>
            <a:ext cx="79395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L</a:t>
            </a:r>
            <a:r>
              <a:rPr lang="en-GB" b="1" u="sng">
                <a:solidFill>
                  <a:srgbClr val="000000"/>
                </a:solidFill>
              </a:rPr>
              <a:t>imitations </a:t>
            </a:r>
            <a:r>
              <a:rPr lang="en-GB" b="1" u="sng">
                <a:solidFill>
                  <a:srgbClr val="000000"/>
                </a:solidFill>
              </a:rPr>
              <a:t>of Existing Methods</a:t>
            </a:r>
            <a:endParaRPr b="1" u="sng">
              <a:solidFill>
                <a:srgbClr val="000000"/>
              </a:solidFill>
            </a:endParaRPr>
          </a:p>
        </p:txBody>
      </p:sp>
      <p:sp>
        <p:nvSpPr>
          <p:cNvPr id="156" name="Google Shape;156;p17"/>
          <p:cNvSpPr txBox="1"/>
          <p:nvPr>
            <p:ph type="body" idx="1"/>
          </p:nvPr>
        </p:nvSpPr>
        <p:spPr>
          <a:xfrm>
            <a:off x="385375" y="1692375"/>
            <a:ext cx="4608600" cy="2359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Many current systems rely on traditional algorithms like decision trees or SVMs, which underperform on real-world data.</a:t>
            </a:r>
            <a:endParaRPr>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Manual taxonomies are often outdated or too rigid for dynamic creative content.</a:t>
            </a:r>
            <a:endParaRPr>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Ad data is complex with slang, emojis, and abbreviations, making NLP classification error-prone</a:t>
            </a:r>
            <a:endParaRPr>
              <a:solidFill>
                <a:srgbClr val="000000"/>
              </a:solidFill>
              <a:latin typeface="Arial" panose="020B0604020202020204"/>
              <a:ea typeface="Arial" panose="020B0604020202020204"/>
              <a:cs typeface="Arial" panose="020B0604020202020204"/>
              <a:sym typeface="Arial" panose="020B0604020202020204"/>
            </a:endParaRPr>
          </a:p>
        </p:txBody>
      </p:sp>
      <p:pic>
        <p:nvPicPr>
          <p:cNvPr id="157" name="Google Shape;157;p17" title="sample 1.png"/>
          <p:cNvPicPr preferRelativeResize="0"/>
          <p:nvPr/>
        </p:nvPicPr>
        <p:blipFill>
          <a:blip r:embed="rId1"/>
          <a:stretch>
            <a:fillRect/>
          </a:stretch>
        </p:blipFill>
        <p:spPr>
          <a:xfrm>
            <a:off x="5638975" y="1074500"/>
            <a:ext cx="2971075" cy="336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4051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Proposed System</a:t>
            </a:r>
            <a:endParaRPr b="1" u="sng">
              <a:solidFill>
                <a:srgbClr val="000000"/>
              </a:solidFill>
            </a:endParaRPr>
          </a:p>
        </p:txBody>
      </p:sp>
      <p:sp>
        <p:nvSpPr>
          <p:cNvPr id="163" name="Google Shape;163;p18"/>
          <p:cNvSpPr txBox="1"/>
          <p:nvPr>
            <p:ph type="body" idx="1"/>
          </p:nvPr>
        </p:nvSpPr>
        <p:spPr>
          <a:xfrm>
            <a:off x="715675" y="1541475"/>
            <a:ext cx="7609200" cy="289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600">
                <a:solidFill>
                  <a:srgbClr val="000000"/>
                </a:solidFill>
                <a:latin typeface="Arial" panose="020B0604020202020204"/>
                <a:ea typeface="Arial" panose="020B0604020202020204"/>
                <a:cs typeface="Arial" panose="020B0604020202020204"/>
                <a:sym typeface="Arial" panose="020B0604020202020204"/>
              </a:rPr>
              <a:t>Our system uses a streamlined pipeline that begins with collecting data from Facebook, Instagram, and Twitter. Text is cleaned and tokenized, while images are resized and normalized. Features are extracted using text embeddings and convolutional neural networks, incorporating transfer learning models such as VGG19 or NASNet. These features are then combined and passed through either an ensemble classifier or a deep learning model. The output is a categorized ad with a confidence score. The approach is automated, scalable, multimodal, and modular, allowing for efficient updates and future improvements.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766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Literature Survey</a:t>
            </a:r>
            <a:endParaRPr b="1" u="sng">
              <a:solidFill>
                <a:srgbClr val="000000"/>
              </a:solidFill>
            </a:endParaRPr>
          </a:p>
        </p:txBody>
      </p:sp>
      <p:sp>
        <p:nvSpPr>
          <p:cNvPr id="169" name="Google Shape;169;p19"/>
          <p:cNvSpPr txBox="1"/>
          <p:nvPr>
            <p:ph type="body" idx="1"/>
          </p:nvPr>
        </p:nvSpPr>
        <p:spPr>
          <a:xfrm>
            <a:off x="819150" y="1690900"/>
            <a:ext cx="7505700" cy="274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t>Social media ad classification has been explored through various approaches including keyword-based filtering, statistical models, and early deep learning applications. Traditional keyword-and-rule systems are easy to implement but often miss nuanced content. Machine learning methods such as SVMs and random forests improved performance, though they struggle with visual components. Recently, multimodal deep learning models that combine text embeddings and image features have demonstrated superior accuracy and generalization on large, diverse datasets.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491675"/>
            <a:ext cx="7505700" cy="80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 Methodology of the Proposed System</a:t>
            </a:r>
            <a:endParaRPr b="1" u="sng">
              <a:solidFill>
                <a:srgbClr val="000000"/>
              </a:solidFill>
            </a:endParaRPr>
          </a:p>
        </p:txBody>
      </p:sp>
      <p:sp>
        <p:nvSpPr>
          <p:cNvPr id="175" name="Google Shape;175;p20"/>
          <p:cNvSpPr txBox="1"/>
          <p:nvPr>
            <p:ph type="body" idx="1"/>
          </p:nvPr>
        </p:nvSpPr>
        <p:spPr>
          <a:xfrm>
            <a:off x="819150" y="1399925"/>
            <a:ext cx="7505700" cy="30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t>Our system builds upon existing methods by combining advanced text and image processing techniques in a unified framework. Text inputs are processed using transformer-based embeddings, while visual features are extracted using pretrained convolutional neural networks like VGG19 . The resulting feature vectors are fused and passed through an ensemble classifier, which predicts the ad category along with a confidence score. This multimodal strategy enhances adaptability to evolving ad formats and increases the system’s resilience to noisy or varied content.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u="sng">
                <a:solidFill>
                  <a:srgbClr val="000000"/>
                </a:solidFill>
              </a:rPr>
              <a:t>Software and Hardware Requirements</a:t>
            </a:r>
            <a:endParaRPr b="1" u="sng">
              <a:solidFill>
                <a:srgbClr val="000000"/>
              </a:solidFill>
            </a:endParaRPr>
          </a:p>
        </p:txBody>
      </p:sp>
      <p:sp>
        <p:nvSpPr>
          <p:cNvPr id="181" name="Google Shape;181;p21"/>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Software: Python 3.8+, PyTorch, HuggingFace Transformers, </a:t>
            </a:r>
            <a:r>
              <a:rPr lang="en-US" altLang="en-GB"/>
              <a:t>Streamlit</a:t>
            </a:r>
            <a:r>
              <a:rPr lang="en-GB"/>
              <a:t> for web interface</a:t>
            </a:r>
            <a:br>
              <a:rPr lang="en-GB"/>
            </a:br>
            <a:endParaRPr lang="en-GB"/>
          </a:p>
          <a:p>
            <a:pPr marL="457200" lvl="0" indent="-311150" algn="l" rtl="0">
              <a:spcBef>
                <a:spcPts val="0"/>
              </a:spcBef>
              <a:spcAft>
                <a:spcPts val="0"/>
              </a:spcAft>
              <a:buSzPts val="1300"/>
              <a:buChar char="●"/>
            </a:pPr>
            <a:r>
              <a:rPr lang="en-GB"/>
              <a:t>Hardware: GPU-enabled machine (support for Cuda, Torch,e.t.c)</a:t>
            </a:r>
            <a:br>
              <a:rPr lang="en-GB"/>
            </a:br>
            <a:endParaRPr lang="en-GB"/>
          </a:p>
          <a:p>
            <a:pPr marL="457200" lvl="0" indent="-311150" algn="l" rtl="0">
              <a:spcBef>
                <a:spcPts val="0"/>
              </a:spcBef>
              <a:spcAft>
                <a:spcPts val="0"/>
              </a:spcAft>
              <a:buSzPts val="1300"/>
              <a:buChar char="●"/>
            </a:pPr>
            <a:r>
              <a:rPr lang="en-GB"/>
              <a:t>Storage: </a:t>
            </a:r>
            <a:r>
              <a:rPr lang="en-US" altLang="en-GB"/>
              <a:t>Medium level(24 kb)</a:t>
            </a:r>
            <a:r>
              <a:rPr lang="en-GB"/>
              <a:t> for datasets </a:t>
            </a:r>
            <a:r>
              <a:rPr lang="en-GB"/>
              <a:t>and </a:t>
            </a:r>
            <a:r>
              <a:rPr lang="en-GB"/>
              <a:t>model artifacts</a:t>
            </a:r>
            <a:br>
              <a:rPr lang="en-GB"/>
            </a:br>
            <a:endParaRPr lang="en-GB"/>
          </a:p>
          <a:p>
            <a:pPr marL="146050" lvl="0" indent="0" algn="l" rtl="0">
              <a:spcBef>
                <a:spcPts val="0"/>
              </a:spcBef>
              <a:spcAft>
                <a:spcPts val="0"/>
              </a:spcAft>
              <a:buSzPts val="1300"/>
              <a:buNone/>
            </a:pPr>
            <a:endParaRPr lang="en-GB"/>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7147</Words>
  <Application>WPS Presentation</Application>
  <PresentationFormat/>
  <Paragraphs>138</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vt:lpstr>
      <vt:lpstr>Nunito</vt:lpstr>
      <vt:lpstr>Calibri</vt:lpstr>
      <vt:lpstr>Microsoft YaHei</vt:lpstr>
      <vt:lpstr>Arial Unicode MS</vt:lpstr>
      <vt:lpstr>Shift</vt:lpstr>
      <vt:lpstr>MINI PROJECT</vt:lpstr>
      <vt:lpstr>Social Media Ads &amp; Need for Classification</vt:lpstr>
      <vt:lpstr>Objective</vt:lpstr>
      <vt:lpstr>Existing Systems</vt:lpstr>
      <vt:lpstr>Limitations of Existing Methods</vt:lpstr>
      <vt:lpstr>Proposed System</vt:lpstr>
      <vt:lpstr>Literature Survey</vt:lpstr>
      <vt:lpstr> Methodology of the Proposed System</vt:lpstr>
      <vt:lpstr>Software and Hardware Requirements</vt:lpstr>
      <vt:lpstr>System Architecture</vt:lpstr>
      <vt:lpstr>Modules Overview</vt:lpstr>
      <vt:lpstr> Purpose of NLP in the Project</vt:lpstr>
      <vt:lpstr>Modeling Approach</vt:lpstr>
      <vt:lpstr>NASNet and Transfer Learning</vt:lpstr>
      <vt:lpstr>Logistic Regression – Overview</vt:lpstr>
      <vt:lpstr>Interface</vt:lpstr>
      <vt:lpstr>Evaluation Metrics</vt:lpstr>
      <vt:lpstr>Future Scope</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
  <cp:lastModifiedBy>gnanateja kummaragiri</cp:lastModifiedBy>
  <cp:revision>2</cp:revision>
  <dcterms:created xsi:type="dcterms:W3CDTF">2025-07-03T04:35:38Z</dcterms:created>
  <dcterms:modified xsi:type="dcterms:W3CDTF">2025-07-03T04:59:33Z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D9E1E23E9A6E4173ABB61E5464C769F6_12</vt:lpwstr>
  </property>
  <property fmtid="{D5CDD505-2E9C-101B-9397-08002B2CF9AE}" pid="3" name="KSOProductBuildVer">
    <vt:lpwstr>2057-12.2.0.21602</vt:lpwstr>
  </property>
</Properties>
</file>