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57" r:id="rId3"/>
    <p:sldId id="258" r:id="rId4"/>
    <p:sldId id="259" r:id="rId5"/>
    <p:sldId id="263" r:id="rId6"/>
    <p:sldId id="266" r:id="rId7"/>
    <p:sldId id="264" r:id="rId8"/>
    <p:sldId id="260" r:id="rId9"/>
    <p:sldId id="261" r:id="rId10"/>
    <p:sldId id="262"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EE9F8B-B5E6-4EC0-ADBA-344D6302C5DE}" type="datetimeFigureOut">
              <a:rPr lang="en-IN" smtClean="0"/>
              <a:t>18-09-2017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B1059-72D8-44C5-8BFF-241969157FC1}" type="slidenum">
              <a:rPr lang="en-IN" smtClean="0"/>
              <a:t>‹#›</a:t>
            </a:fld>
            <a:endParaRPr lang="en-IN"/>
          </a:p>
        </p:txBody>
      </p:sp>
    </p:spTree>
    <p:extLst>
      <p:ext uri="{BB962C8B-B14F-4D97-AF65-F5344CB8AC3E}">
        <p14:creationId xmlns:p14="http://schemas.microsoft.com/office/powerpoint/2010/main" val="322978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E9F8B-B5E6-4EC0-ADBA-344D6302C5DE}" type="datetimeFigureOut">
              <a:rPr lang="en-IN" smtClean="0"/>
              <a:t>18-09-2017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B1059-72D8-44C5-8BFF-241969157FC1}" type="slidenum">
              <a:rPr lang="en-IN" smtClean="0"/>
              <a:t>‹#›</a:t>
            </a:fld>
            <a:endParaRPr lang="en-IN"/>
          </a:p>
        </p:txBody>
      </p:sp>
    </p:spTree>
    <p:extLst>
      <p:ext uri="{BB962C8B-B14F-4D97-AF65-F5344CB8AC3E}">
        <p14:creationId xmlns:p14="http://schemas.microsoft.com/office/powerpoint/2010/main" val="2055320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E9F8B-B5E6-4EC0-ADBA-344D6302C5DE}" type="datetimeFigureOut">
              <a:rPr lang="en-IN" smtClean="0"/>
              <a:t>18-09-2017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B1059-72D8-44C5-8BFF-241969157FC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8539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E9F8B-B5E6-4EC0-ADBA-344D6302C5DE}" type="datetimeFigureOut">
              <a:rPr lang="en-IN" smtClean="0"/>
              <a:t>18-09-2017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B1059-72D8-44C5-8BFF-241969157FC1}" type="slidenum">
              <a:rPr lang="en-IN" smtClean="0"/>
              <a:t>‹#›</a:t>
            </a:fld>
            <a:endParaRPr lang="en-IN"/>
          </a:p>
        </p:txBody>
      </p:sp>
    </p:spTree>
    <p:extLst>
      <p:ext uri="{BB962C8B-B14F-4D97-AF65-F5344CB8AC3E}">
        <p14:creationId xmlns:p14="http://schemas.microsoft.com/office/powerpoint/2010/main" val="3284987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E9F8B-B5E6-4EC0-ADBA-344D6302C5DE}" type="datetimeFigureOut">
              <a:rPr lang="en-IN" smtClean="0"/>
              <a:t>18-09-2017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B1059-72D8-44C5-8BFF-241969157FC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2844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E9F8B-B5E6-4EC0-ADBA-344D6302C5DE}" type="datetimeFigureOut">
              <a:rPr lang="en-IN" smtClean="0"/>
              <a:t>18-09-2017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B1059-72D8-44C5-8BFF-241969157FC1}" type="slidenum">
              <a:rPr lang="en-IN" smtClean="0"/>
              <a:t>‹#›</a:t>
            </a:fld>
            <a:endParaRPr lang="en-IN"/>
          </a:p>
        </p:txBody>
      </p:sp>
    </p:spTree>
    <p:extLst>
      <p:ext uri="{BB962C8B-B14F-4D97-AF65-F5344CB8AC3E}">
        <p14:creationId xmlns:p14="http://schemas.microsoft.com/office/powerpoint/2010/main" val="3219247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EE9F8B-B5E6-4EC0-ADBA-344D6302C5DE}" type="datetimeFigureOut">
              <a:rPr lang="en-IN" smtClean="0"/>
              <a:t>18-09-2017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B1059-72D8-44C5-8BFF-241969157FC1}" type="slidenum">
              <a:rPr lang="en-IN" smtClean="0"/>
              <a:t>‹#›</a:t>
            </a:fld>
            <a:endParaRPr lang="en-IN"/>
          </a:p>
        </p:txBody>
      </p:sp>
    </p:spTree>
    <p:extLst>
      <p:ext uri="{BB962C8B-B14F-4D97-AF65-F5344CB8AC3E}">
        <p14:creationId xmlns:p14="http://schemas.microsoft.com/office/powerpoint/2010/main" val="1339231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EE9F8B-B5E6-4EC0-ADBA-344D6302C5DE}" type="datetimeFigureOut">
              <a:rPr lang="en-IN" smtClean="0"/>
              <a:t>18-09-2017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B1059-72D8-44C5-8BFF-241969157FC1}" type="slidenum">
              <a:rPr lang="en-IN" smtClean="0"/>
              <a:t>‹#›</a:t>
            </a:fld>
            <a:endParaRPr lang="en-IN"/>
          </a:p>
        </p:txBody>
      </p:sp>
    </p:spTree>
    <p:extLst>
      <p:ext uri="{BB962C8B-B14F-4D97-AF65-F5344CB8AC3E}">
        <p14:creationId xmlns:p14="http://schemas.microsoft.com/office/powerpoint/2010/main" val="3165132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EE9F8B-B5E6-4EC0-ADBA-344D6302C5DE}" type="datetimeFigureOut">
              <a:rPr lang="en-IN" smtClean="0"/>
              <a:t>18-09-2017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B1059-72D8-44C5-8BFF-241969157FC1}" type="slidenum">
              <a:rPr lang="en-IN" smtClean="0"/>
              <a:t>‹#›</a:t>
            </a:fld>
            <a:endParaRPr lang="en-IN"/>
          </a:p>
        </p:txBody>
      </p:sp>
    </p:spTree>
    <p:extLst>
      <p:ext uri="{BB962C8B-B14F-4D97-AF65-F5344CB8AC3E}">
        <p14:creationId xmlns:p14="http://schemas.microsoft.com/office/powerpoint/2010/main" val="36232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E9F8B-B5E6-4EC0-ADBA-344D6302C5DE}" type="datetimeFigureOut">
              <a:rPr lang="en-IN" smtClean="0"/>
              <a:t>18-09-2017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B1059-72D8-44C5-8BFF-241969157FC1}" type="slidenum">
              <a:rPr lang="en-IN" smtClean="0"/>
              <a:t>‹#›</a:t>
            </a:fld>
            <a:endParaRPr lang="en-IN"/>
          </a:p>
        </p:txBody>
      </p:sp>
    </p:spTree>
    <p:extLst>
      <p:ext uri="{BB962C8B-B14F-4D97-AF65-F5344CB8AC3E}">
        <p14:creationId xmlns:p14="http://schemas.microsoft.com/office/powerpoint/2010/main" val="844610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EE9F8B-B5E6-4EC0-ADBA-344D6302C5DE}" type="datetimeFigureOut">
              <a:rPr lang="en-IN" smtClean="0"/>
              <a:t>18-09-2017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3B1059-72D8-44C5-8BFF-241969157FC1}" type="slidenum">
              <a:rPr lang="en-IN" smtClean="0"/>
              <a:t>‹#›</a:t>
            </a:fld>
            <a:endParaRPr lang="en-IN"/>
          </a:p>
        </p:txBody>
      </p:sp>
    </p:spTree>
    <p:extLst>
      <p:ext uri="{BB962C8B-B14F-4D97-AF65-F5344CB8AC3E}">
        <p14:creationId xmlns:p14="http://schemas.microsoft.com/office/powerpoint/2010/main" val="16451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EE9F8B-B5E6-4EC0-ADBA-344D6302C5DE}" type="datetimeFigureOut">
              <a:rPr lang="en-IN" smtClean="0"/>
              <a:t>18-09-2017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3B1059-72D8-44C5-8BFF-241969157FC1}" type="slidenum">
              <a:rPr lang="en-IN" smtClean="0"/>
              <a:t>‹#›</a:t>
            </a:fld>
            <a:endParaRPr lang="en-IN"/>
          </a:p>
        </p:txBody>
      </p:sp>
    </p:spTree>
    <p:extLst>
      <p:ext uri="{BB962C8B-B14F-4D97-AF65-F5344CB8AC3E}">
        <p14:creationId xmlns:p14="http://schemas.microsoft.com/office/powerpoint/2010/main" val="2724328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EE9F8B-B5E6-4EC0-ADBA-344D6302C5DE}" type="datetimeFigureOut">
              <a:rPr lang="en-IN" smtClean="0"/>
              <a:t>18-09-2017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3B1059-72D8-44C5-8BFF-241969157FC1}" type="slidenum">
              <a:rPr lang="en-IN" smtClean="0"/>
              <a:t>‹#›</a:t>
            </a:fld>
            <a:endParaRPr lang="en-IN"/>
          </a:p>
        </p:txBody>
      </p:sp>
    </p:spTree>
    <p:extLst>
      <p:ext uri="{BB962C8B-B14F-4D97-AF65-F5344CB8AC3E}">
        <p14:creationId xmlns:p14="http://schemas.microsoft.com/office/powerpoint/2010/main" val="3896328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E9F8B-B5E6-4EC0-ADBA-344D6302C5DE}" type="datetimeFigureOut">
              <a:rPr lang="en-IN" smtClean="0"/>
              <a:t>18-09-2017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3B1059-72D8-44C5-8BFF-241969157FC1}" type="slidenum">
              <a:rPr lang="en-IN" smtClean="0"/>
              <a:t>‹#›</a:t>
            </a:fld>
            <a:endParaRPr lang="en-IN"/>
          </a:p>
        </p:txBody>
      </p:sp>
    </p:spTree>
    <p:extLst>
      <p:ext uri="{BB962C8B-B14F-4D97-AF65-F5344CB8AC3E}">
        <p14:creationId xmlns:p14="http://schemas.microsoft.com/office/powerpoint/2010/main" val="137424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E9F8B-B5E6-4EC0-ADBA-344D6302C5DE}" type="datetimeFigureOut">
              <a:rPr lang="en-IN" smtClean="0"/>
              <a:t>18-09-2017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3B1059-72D8-44C5-8BFF-241969157FC1}" type="slidenum">
              <a:rPr lang="en-IN" smtClean="0"/>
              <a:t>‹#›</a:t>
            </a:fld>
            <a:endParaRPr lang="en-IN"/>
          </a:p>
        </p:txBody>
      </p:sp>
    </p:spTree>
    <p:extLst>
      <p:ext uri="{BB962C8B-B14F-4D97-AF65-F5344CB8AC3E}">
        <p14:creationId xmlns:p14="http://schemas.microsoft.com/office/powerpoint/2010/main" val="1480190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3B1059-72D8-44C5-8BFF-241969157FC1}" type="slidenum">
              <a:rPr lang="en-IN" smtClean="0"/>
              <a:t>‹#›</a:t>
            </a:fld>
            <a:endParaRPr lang="en-IN"/>
          </a:p>
        </p:txBody>
      </p:sp>
      <p:sp>
        <p:nvSpPr>
          <p:cNvPr id="5" name="Date Placeholder 4"/>
          <p:cNvSpPr>
            <a:spLocks noGrp="1"/>
          </p:cNvSpPr>
          <p:nvPr>
            <p:ph type="dt" sz="half" idx="10"/>
          </p:nvPr>
        </p:nvSpPr>
        <p:spPr/>
        <p:txBody>
          <a:bodyPr/>
          <a:lstStyle/>
          <a:p>
            <a:fld id="{84EE9F8B-B5E6-4EC0-ADBA-344D6302C5DE}" type="datetimeFigureOut">
              <a:rPr lang="en-IN" smtClean="0"/>
              <a:t>18-09-2017</a:t>
            </a:fld>
            <a:endParaRPr lang="en-IN"/>
          </a:p>
        </p:txBody>
      </p:sp>
    </p:spTree>
    <p:extLst>
      <p:ext uri="{BB962C8B-B14F-4D97-AF65-F5344CB8AC3E}">
        <p14:creationId xmlns:p14="http://schemas.microsoft.com/office/powerpoint/2010/main" val="1479304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EE9F8B-B5E6-4EC0-ADBA-344D6302C5DE}" type="datetimeFigureOut">
              <a:rPr lang="en-IN" smtClean="0"/>
              <a:t>18-09-2017</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3B1059-72D8-44C5-8BFF-241969157FC1}" type="slidenum">
              <a:rPr lang="en-IN" smtClean="0"/>
              <a:t>‹#›</a:t>
            </a:fld>
            <a:endParaRPr lang="en-IN"/>
          </a:p>
        </p:txBody>
      </p:sp>
    </p:spTree>
    <p:extLst>
      <p:ext uri="{BB962C8B-B14F-4D97-AF65-F5344CB8AC3E}">
        <p14:creationId xmlns:p14="http://schemas.microsoft.com/office/powerpoint/2010/main" val="1547299170"/>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618923"/>
            <a:ext cx="7766936" cy="1646302"/>
          </a:xfrm>
        </p:spPr>
        <p:txBody>
          <a:bodyPr>
            <a:normAutofit fontScale="90000"/>
          </a:bodyPr>
          <a:lstStyle/>
          <a:p>
            <a:r>
              <a:rPr lang="en-IN" dirty="0" smtClean="0"/>
              <a:t>Web Automation And Business Intelligence</a:t>
            </a:r>
            <a:endParaRPr lang="en-IN" dirty="0"/>
          </a:p>
        </p:txBody>
      </p:sp>
      <p:sp>
        <p:nvSpPr>
          <p:cNvPr id="3" name="Subtitle 2"/>
          <p:cNvSpPr>
            <a:spLocks noGrp="1"/>
          </p:cNvSpPr>
          <p:nvPr>
            <p:ph type="subTitle" idx="1"/>
          </p:nvPr>
        </p:nvSpPr>
        <p:spPr>
          <a:xfrm>
            <a:off x="6825803" y="4050833"/>
            <a:ext cx="2448200" cy="1096899"/>
          </a:xfrm>
        </p:spPr>
        <p:txBody>
          <a:bodyPr>
            <a:normAutofit/>
          </a:bodyPr>
          <a:lstStyle/>
          <a:p>
            <a:pPr algn="r"/>
            <a:r>
              <a:rPr lang="en-IN" dirty="0" smtClean="0"/>
              <a:t>SHRUTI BHADORIYA</a:t>
            </a:r>
          </a:p>
          <a:p>
            <a:pPr algn="r"/>
            <a:r>
              <a:rPr lang="en-IN" dirty="0" smtClean="0"/>
              <a:t>141100007</a:t>
            </a:r>
            <a:endParaRPr lang="en-IN" dirty="0"/>
          </a:p>
        </p:txBody>
      </p:sp>
      <p:sp>
        <p:nvSpPr>
          <p:cNvPr id="4" name="Subtitle 2"/>
          <p:cNvSpPr txBox="1">
            <a:spLocks/>
          </p:cNvSpPr>
          <p:nvPr/>
        </p:nvSpPr>
        <p:spPr>
          <a:xfrm>
            <a:off x="1507674" y="4050833"/>
            <a:ext cx="2562050" cy="1422688"/>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IN" dirty="0" smtClean="0"/>
              <a:t>Done At</a:t>
            </a:r>
          </a:p>
        </p:txBody>
      </p:sp>
      <p:pic>
        <p:nvPicPr>
          <p:cNvPr id="5" name="Picture 4" descr="C:\Users\welcome pc\Desktop\images.png"/>
          <p:cNvPicPr/>
          <p:nvPr/>
        </p:nvPicPr>
        <p:blipFill>
          <a:blip r:embed="rId2">
            <a:extLst>
              <a:ext uri="{28A0092B-C50C-407E-A947-70E740481C1C}">
                <a14:useLocalDpi xmlns:a14="http://schemas.microsoft.com/office/drawing/2010/main" val="0"/>
              </a:ext>
            </a:extLst>
          </a:blip>
          <a:srcRect/>
          <a:stretch>
            <a:fillRect/>
          </a:stretch>
        </p:blipFill>
        <p:spPr bwMode="auto">
          <a:xfrm>
            <a:off x="2975020" y="4333326"/>
            <a:ext cx="1094704" cy="934134"/>
          </a:xfrm>
          <a:prstGeom prst="rect">
            <a:avLst/>
          </a:prstGeom>
          <a:noFill/>
          <a:ln>
            <a:noFill/>
          </a:ln>
        </p:spPr>
      </p:pic>
    </p:spTree>
    <p:extLst>
      <p:ext uri="{BB962C8B-B14F-4D97-AF65-F5344CB8AC3E}">
        <p14:creationId xmlns:p14="http://schemas.microsoft.com/office/powerpoint/2010/main" val="3493780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8338" y="798489"/>
            <a:ext cx="10645462" cy="5378473"/>
          </a:xfrm>
        </p:spPr>
        <p:txBody>
          <a:bodyPr/>
          <a:lstStyle/>
          <a:p>
            <a:r>
              <a:rPr lang="en-IN" dirty="0" smtClean="0"/>
              <a:t>Retry Mechanism: In case some data in not found on the website due to various reason like: internet connectivity issue, issues with server, maintenance issues etc., then the selenium script would try again to locate that element. Retrying is done so that no important data is missed. </a:t>
            </a:r>
            <a:endParaRPr lang="en-IN" dirty="0" smtClean="0"/>
          </a:p>
          <a:p>
            <a:r>
              <a:rPr lang="en-IN" dirty="0" smtClean="0"/>
              <a:t> Log File for tracking error and exceptions : If </a:t>
            </a:r>
            <a:r>
              <a:rPr lang="en-IN" dirty="0"/>
              <a:t>some error occurs, it is written into a error log file which is created programmatically every time the solution is run. This file is critical in finding the issues and errors with the script, which could then be rectified.</a:t>
            </a:r>
          </a:p>
          <a:p>
            <a:pPr marL="0" indent="0">
              <a:buNone/>
            </a:pPr>
            <a:endParaRPr lang="en-IN" dirty="0" smtClean="0"/>
          </a:p>
          <a:p>
            <a:endParaRPr lang="en-IN" dirty="0" smtClean="0"/>
          </a:p>
        </p:txBody>
      </p:sp>
    </p:spTree>
    <p:extLst>
      <p:ext uri="{BB962C8B-B14F-4D97-AF65-F5344CB8AC3E}">
        <p14:creationId xmlns:p14="http://schemas.microsoft.com/office/powerpoint/2010/main" val="69733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Issues Faced</a:t>
            </a:r>
            <a:endParaRPr lang="en-IN" dirty="0"/>
          </a:p>
        </p:txBody>
      </p:sp>
      <p:sp>
        <p:nvSpPr>
          <p:cNvPr id="3" name="Content Placeholder 2"/>
          <p:cNvSpPr>
            <a:spLocks noGrp="1"/>
          </p:cNvSpPr>
          <p:nvPr>
            <p:ph idx="1"/>
          </p:nvPr>
        </p:nvSpPr>
        <p:spPr>
          <a:xfrm>
            <a:off x="677334" y="1661375"/>
            <a:ext cx="8698486" cy="4572000"/>
          </a:xfrm>
        </p:spPr>
        <p:txBody>
          <a:bodyPr/>
          <a:lstStyle/>
          <a:p>
            <a:pPr marL="457200" lvl="1" indent="0">
              <a:buNone/>
            </a:pPr>
            <a:r>
              <a:rPr lang="en-IN" dirty="0" smtClean="0"/>
              <a:t>1. Data can be collected from the site using one of the two methods:</a:t>
            </a:r>
          </a:p>
          <a:p>
            <a:pPr lvl="1"/>
            <a:r>
              <a:rPr lang="en-IN" dirty="0" smtClean="0"/>
              <a:t>Download the excel file(if less than 30000 rows).</a:t>
            </a:r>
          </a:p>
          <a:p>
            <a:pPr lvl="1"/>
            <a:r>
              <a:rPr lang="en-IN" dirty="0" smtClean="0"/>
              <a:t>Directly pull from the UI.(if very less or more than 30000 rows present)</a:t>
            </a:r>
            <a:endParaRPr lang="en-IN" dirty="0"/>
          </a:p>
          <a:p>
            <a:pPr marL="457200" lvl="1" indent="0">
              <a:buNone/>
            </a:pPr>
            <a:r>
              <a:rPr lang="en-IN" dirty="0" smtClean="0"/>
              <a:t>As the name of the downloaded file was not known, to recognise the correct excel file from many of the already present excel files was a major issue.</a:t>
            </a:r>
          </a:p>
          <a:p>
            <a:pPr marL="457200" lvl="1" indent="0">
              <a:buNone/>
            </a:pPr>
            <a:r>
              <a:rPr lang="en-IN" dirty="0" smtClean="0"/>
              <a:t>This issue was resolved using the </a:t>
            </a:r>
            <a:r>
              <a:rPr lang="en-IN" dirty="0" err="1" smtClean="0"/>
              <a:t>lastModified</a:t>
            </a:r>
            <a:r>
              <a:rPr lang="en-IN" dirty="0" smtClean="0"/>
              <a:t>() function along with file operations on it to return the latest file in directory.</a:t>
            </a:r>
          </a:p>
          <a:p>
            <a:pPr marL="457200" lvl="1" indent="0">
              <a:buNone/>
            </a:pPr>
            <a:r>
              <a:rPr lang="en-IN" dirty="0" smtClean="0"/>
              <a:t>2. Selenium can only capture the elements that are visible on screen, i.e. if you try to access the element which are not currently visible on the screen of your PC, it would throw </a:t>
            </a:r>
            <a:r>
              <a:rPr lang="en-IN" dirty="0" err="1" smtClean="0"/>
              <a:t>elementNotVisibleException</a:t>
            </a:r>
            <a:r>
              <a:rPr lang="en-IN" dirty="0" smtClean="0"/>
              <a:t>.</a:t>
            </a:r>
          </a:p>
          <a:p>
            <a:pPr marL="457200" lvl="1" indent="0">
              <a:buNone/>
            </a:pPr>
            <a:r>
              <a:rPr lang="en-IN" dirty="0" smtClean="0"/>
              <a:t>This issue was solved using </a:t>
            </a:r>
            <a:r>
              <a:rPr lang="en-IN" dirty="0" err="1" smtClean="0"/>
              <a:t>ScrollIntoView</a:t>
            </a:r>
            <a:r>
              <a:rPr lang="en-IN" dirty="0" smtClean="0"/>
              <a:t>() function used in JavaScript.</a:t>
            </a:r>
          </a:p>
          <a:p>
            <a:pPr marL="457200" lvl="1" indent="0">
              <a:buNone/>
            </a:pPr>
            <a:r>
              <a:rPr lang="en-IN" dirty="0" smtClean="0"/>
              <a:t>3. Downloading more than 100 files of same name would start creating the temporary files, which couldn’t be read as csv files. This issue was resolved by creating a custom folder and deleting it every time before the solution was run.</a:t>
            </a:r>
          </a:p>
          <a:p>
            <a:pPr marL="457200" lvl="1" indent="0">
              <a:buNone/>
            </a:pPr>
            <a:endParaRPr lang="en-IN" dirty="0" smtClean="0"/>
          </a:p>
          <a:p>
            <a:pPr marL="457200" lvl="1" indent="0">
              <a:buNone/>
            </a:pPr>
            <a:endParaRPr lang="en-IN" dirty="0"/>
          </a:p>
          <a:p>
            <a:pPr marL="457200" lvl="1" indent="0">
              <a:buNone/>
            </a:pPr>
            <a:endParaRPr lang="en-IN" dirty="0"/>
          </a:p>
        </p:txBody>
      </p:sp>
    </p:spTree>
    <p:extLst>
      <p:ext uri="{BB962C8B-B14F-4D97-AF65-F5344CB8AC3E}">
        <p14:creationId xmlns:p14="http://schemas.microsoft.com/office/powerpoint/2010/main" val="9980335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smtClean="0">
                <a:solidFill>
                  <a:schemeClr val="tx1"/>
                </a:solidFill>
              </a:rPr>
              <a:t>Thank You</a:t>
            </a:r>
            <a:endParaRPr lang="en-IN" dirty="0">
              <a:solidFill>
                <a:schemeClr val="tx1"/>
              </a:solidFill>
            </a:endParaRPr>
          </a:p>
        </p:txBody>
      </p:sp>
    </p:spTree>
    <p:extLst>
      <p:ext uri="{BB962C8B-B14F-4D97-AF65-F5344CB8AC3E}">
        <p14:creationId xmlns:p14="http://schemas.microsoft.com/office/powerpoint/2010/main" val="37393734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Project Overview</a:t>
            </a:r>
            <a:endParaRPr lang="en-IN" dirty="0"/>
          </a:p>
        </p:txBody>
      </p:sp>
      <p:sp>
        <p:nvSpPr>
          <p:cNvPr id="3" name="Content Placeholder 2"/>
          <p:cNvSpPr>
            <a:spLocks noGrp="1"/>
          </p:cNvSpPr>
          <p:nvPr>
            <p:ph idx="1"/>
          </p:nvPr>
        </p:nvSpPr>
        <p:spPr>
          <a:xfrm>
            <a:off x="798490" y="2160589"/>
            <a:ext cx="8475512" cy="3415963"/>
          </a:xfrm>
        </p:spPr>
        <p:txBody>
          <a:bodyPr/>
          <a:lstStyle/>
          <a:p>
            <a:endParaRPr lang="en-IN" dirty="0" smtClean="0"/>
          </a:p>
          <a:p>
            <a:r>
              <a:rPr lang="en-IN" dirty="0" smtClean="0"/>
              <a:t>Project mostly revolved around the domains of business intelligence, web automation ,database and data cubes. The work was divided into three phases as follows:</a:t>
            </a:r>
          </a:p>
          <a:p>
            <a:pPr lvl="1"/>
            <a:r>
              <a:rPr lang="en-IN" sz="1800" dirty="0" smtClean="0"/>
              <a:t> Gather data and dump it into database.</a:t>
            </a:r>
          </a:p>
          <a:p>
            <a:pPr lvl="1"/>
            <a:r>
              <a:rPr lang="en-IN" sz="1800" dirty="0" smtClean="0"/>
              <a:t>Clean the data and make data cubes over the data present in database.</a:t>
            </a:r>
          </a:p>
          <a:p>
            <a:pPr lvl="1"/>
            <a:r>
              <a:rPr lang="en-IN" sz="1800" dirty="0" smtClean="0"/>
              <a:t>Create the interactive visual reports using Power-BI. </a:t>
            </a:r>
            <a:r>
              <a:rPr lang="en-IN" dirty="0"/>
              <a:t>	</a:t>
            </a:r>
            <a:r>
              <a:rPr lang="en-IN" dirty="0" smtClean="0"/>
              <a:t> </a:t>
            </a:r>
            <a:endParaRPr lang="en-IN" dirty="0"/>
          </a:p>
        </p:txBody>
      </p:sp>
    </p:spTree>
    <p:extLst>
      <p:ext uri="{BB962C8B-B14F-4D97-AF65-F5344CB8AC3E}">
        <p14:creationId xmlns:p14="http://schemas.microsoft.com/office/powerpoint/2010/main" val="415851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Automating the data pull process</a:t>
            </a:r>
            <a:endParaRPr lang="en-IN" dirty="0"/>
          </a:p>
        </p:txBody>
      </p:sp>
      <p:sp>
        <p:nvSpPr>
          <p:cNvPr id="3" name="Content Placeholder 2"/>
          <p:cNvSpPr>
            <a:spLocks noGrp="1"/>
          </p:cNvSpPr>
          <p:nvPr>
            <p:ph idx="1"/>
          </p:nvPr>
        </p:nvSpPr>
        <p:spPr/>
        <p:txBody>
          <a:bodyPr/>
          <a:lstStyle/>
          <a:p>
            <a:r>
              <a:rPr lang="en-IN" dirty="0" smtClean="0"/>
              <a:t>The data that was required for building the visual report was huge and to dump this data into database manually would involve resources of the organisation both human and financial.</a:t>
            </a:r>
          </a:p>
          <a:p>
            <a:r>
              <a:rPr lang="en-IN" dirty="0" smtClean="0"/>
              <a:t>To overcome this problem and to enhance the efficiency of the project, the data pull process was automated</a:t>
            </a:r>
          </a:p>
          <a:p>
            <a:r>
              <a:rPr lang="en-IN" dirty="0" smtClean="0"/>
              <a:t>This solution improved the productivity and increased the effectiveness of the project. It has cut down the total time taken almost by a factor of 2.5. </a:t>
            </a:r>
            <a:endParaRPr lang="en-IN" dirty="0"/>
          </a:p>
        </p:txBody>
      </p:sp>
    </p:spTree>
    <p:extLst>
      <p:ext uri="{BB962C8B-B14F-4D97-AF65-F5344CB8AC3E}">
        <p14:creationId xmlns:p14="http://schemas.microsoft.com/office/powerpoint/2010/main" val="2156566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	Technologies Used for Automation</a:t>
            </a:r>
            <a:endParaRPr lang="en-IN" dirty="0"/>
          </a:p>
        </p:txBody>
      </p:sp>
      <p:sp>
        <p:nvSpPr>
          <p:cNvPr id="3" name="Content Placeholder 2"/>
          <p:cNvSpPr>
            <a:spLocks noGrp="1"/>
          </p:cNvSpPr>
          <p:nvPr>
            <p:ph idx="1"/>
          </p:nvPr>
        </p:nvSpPr>
        <p:spPr/>
        <p:txBody>
          <a:bodyPr>
            <a:normAutofit/>
          </a:bodyPr>
          <a:lstStyle/>
          <a:p>
            <a:r>
              <a:rPr lang="en-IN" dirty="0" smtClean="0"/>
              <a:t>Selenium Web Driver</a:t>
            </a:r>
          </a:p>
          <a:p>
            <a:r>
              <a:rPr lang="en-IN" dirty="0" smtClean="0"/>
              <a:t>SQL</a:t>
            </a:r>
          </a:p>
          <a:p>
            <a:r>
              <a:rPr lang="en-IN" dirty="0" smtClean="0"/>
              <a:t>SSMS (SQL Server Management Studio)</a:t>
            </a:r>
          </a:p>
          <a:p>
            <a:r>
              <a:rPr lang="en-IN" dirty="0" smtClean="0"/>
              <a:t>Java</a:t>
            </a:r>
          </a:p>
          <a:p>
            <a:r>
              <a:rPr lang="en-IN" dirty="0" smtClean="0"/>
              <a:t>JDBC (Java </a:t>
            </a:r>
            <a:r>
              <a:rPr lang="en-IN" dirty="0" err="1" smtClean="0"/>
              <a:t>DataBase</a:t>
            </a:r>
            <a:r>
              <a:rPr lang="en-IN" dirty="0" smtClean="0"/>
              <a:t> Connectivity)</a:t>
            </a:r>
            <a:endParaRPr lang="en-IN" dirty="0"/>
          </a:p>
          <a:p>
            <a:r>
              <a:rPr lang="en-IN" dirty="0" smtClean="0"/>
              <a:t>Making use of all the above technologies ,an executable JAR(Java Archive) file was created in which the selenium script of 8 data source sites were integrated.</a:t>
            </a:r>
          </a:p>
          <a:p>
            <a:r>
              <a:rPr lang="en-IN" dirty="0" smtClean="0"/>
              <a:t>This executable JAR file was wrapped with a batch file so that it could be scheduled as per the requirement of the project.</a:t>
            </a:r>
          </a:p>
        </p:txBody>
      </p:sp>
    </p:spTree>
    <p:extLst>
      <p:ext uri="{BB962C8B-B14F-4D97-AF65-F5344CB8AC3E}">
        <p14:creationId xmlns:p14="http://schemas.microsoft.com/office/powerpoint/2010/main" val="1785522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5793"/>
          </a:xfrm>
        </p:spPr>
        <p:txBody>
          <a:bodyPr/>
          <a:lstStyle/>
          <a:p>
            <a:pPr algn="ctr"/>
            <a:r>
              <a:rPr lang="en-IN" dirty="0" smtClean="0"/>
              <a:t>Data pull using Selenium</a:t>
            </a:r>
            <a:endParaRPr lang="en-IN" dirty="0"/>
          </a:p>
        </p:txBody>
      </p:sp>
      <p:sp>
        <p:nvSpPr>
          <p:cNvPr id="3" name="Content Placeholder 2"/>
          <p:cNvSpPr>
            <a:spLocks noGrp="1"/>
          </p:cNvSpPr>
          <p:nvPr>
            <p:ph idx="1"/>
          </p:nvPr>
        </p:nvSpPr>
        <p:spPr>
          <a:xfrm>
            <a:off x="838200" y="1390918"/>
            <a:ext cx="10515600" cy="4786045"/>
          </a:xfrm>
        </p:spPr>
        <p:txBody>
          <a:bodyPr/>
          <a:lstStyle/>
          <a:p>
            <a:r>
              <a:rPr lang="en-IN" dirty="0" smtClean="0"/>
              <a:t>Essentially Selenium is a web automation tool basically used for testing but not limited to only testing.</a:t>
            </a:r>
          </a:p>
          <a:p>
            <a:r>
              <a:rPr lang="en-IN" dirty="0" smtClean="0"/>
              <a:t>Selenium makes use of DOM(Document Object Model) structure of the website to locate the elements.</a:t>
            </a:r>
          </a:p>
          <a:p>
            <a:r>
              <a:rPr lang="en-IN" dirty="0" smtClean="0"/>
              <a:t>How do you locate element in a website?</a:t>
            </a:r>
          </a:p>
          <a:p>
            <a:pPr lvl="1"/>
            <a:r>
              <a:rPr lang="en-IN" sz="1800" dirty="0" smtClean="0"/>
              <a:t>Selenium Locator offer various method to locate the GUI elements such as:</a:t>
            </a:r>
          </a:p>
          <a:p>
            <a:pPr lvl="2"/>
            <a:r>
              <a:rPr lang="en-IN" sz="1800" dirty="0" smtClean="0"/>
              <a:t>Locating by ID</a:t>
            </a:r>
          </a:p>
          <a:p>
            <a:pPr lvl="2"/>
            <a:r>
              <a:rPr lang="en-IN" sz="1800" dirty="0" smtClean="0"/>
              <a:t>Locating by class </a:t>
            </a:r>
          </a:p>
          <a:p>
            <a:pPr lvl="2"/>
            <a:r>
              <a:rPr lang="en-IN" sz="1800" dirty="0" smtClean="0"/>
              <a:t>Locating by </a:t>
            </a:r>
            <a:r>
              <a:rPr lang="en-IN" sz="1800" dirty="0" err="1" smtClean="0"/>
              <a:t>Xpath</a:t>
            </a:r>
            <a:endParaRPr lang="en-IN" sz="1800" dirty="0" smtClean="0"/>
          </a:p>
          <a:p>
            <a:pPr lvl="2"/>
            <a:r>
              <a:rPr lang="en-IN" sz="1800" dirty="0" smtClean="0"/>
              <a:t>Locating by name</a:t>
            </a:r>
          </a:p>
          <a:p>
            <a:pPr lvl="2"/>
            <a:r>
              <a:rPr lang="en-IN" sz="1800" dirty="0" smtClean="0"/>
              <a:t>Locating by link text and partial link text</a:t>
            </a:r>
          </a:p>
          <a:p>
            <a:pPr lvl="2"/>
            <a:r>
              <a:rPr lang="en-IN" sz="1800" dirty="0" smtClean="0"/>
              <a:t>Locating by CSS selector</a:t>
            </a:r>
          </a:p>
          <a:p>
            <a:pPr lvl="2"/>
            <a:endParaRPr lang="en-IN" dirty="0" smtClean="0"/>
          </a:p>
        </p:txBody>
      </p:sp>
    </p:spTree>
    <p:extLst>
      <p:ext uri="{BB962C8B-B14F-4D97-AF65-F5344CB8AC3E}">
        <p14:creationId xmlns:p14="http://schemas.microsoft.com/office/powerpoint/2010/main" val="726725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3847" y="244699"/>
            <a:ext cx="11480322" cy="6478073"/>
          </a:xfrm>
        </p:spPr>
        <p:txBody>
          <a:bodyPr>
            <a:normAutofit/>
          </a:bodyPr>
          <a:lstStyle/>
          <a:p>
            <a:pPr marL="0" indent="0">
              <a:buNone/>
            </a:pPr>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lgn="ctr">
              <a:buNone/>
            </a:pPr>
            <a:r>
              <a:rPr lang="en-IN" dirty="0" smtClean="0"/>
              <a:t>Figure 1:Selenium Locators</a:t>
            </a:r>
            <a:endParaRPr lang="en-IN" dirty="0"/>
          </a:p>
        </p:txBody>
      </p:sp>
      <p:pic>
        <p:nvPicPr>
          <p:cNvPr id="5" name="Picture 4"/>
          <p:cNvPicPr>
            <a:picLocks noChangeAspect="1"/>
          </p:cNvPicPr>
          <p:nvPr/>
        </p:nvPicPr>
        <p:blipFill>
          <a:blip r:embed="rId2"/>
          <a:stretch>
            <a:fillRect/>
          </a:stretch>
        </p:blipFill>
        <p:spPr>
          <a:xfrm>
            <a:off x="487579" y="914400"/>
            <a:ext cx="11236093" cy="4623515"/>
          </a:xfrm>
          <a:prstGeom prst="rect">
            <a:avLst/>
          </a:prstGeom>
        </p:spPr>
      </p:pic>
    </p:spTree>
    <p:extLst>
      <p:ext uri="{BB962C8B-B14F-4D97-AF65-F5344CB8AC3E}">
        <p14:creationId xmlns:p14="http://schemas.microsoft.com/office/powerpoint/2010/main" val="2328422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792" y="373487"/>
            <a:ext cx="10800008" cy="5803476"/>
          </a:xfrm>
        </p:spPr>
        <p:txBody>
          <a:bodyPr/>
          <a:lstStyle/>
          <a:p>
            <a:r>
              <a:rPr lang="en-IN" dirty="0" smtClean="0"/>
              <a:t>Wait Time In Selenium:</a:t>
            </a:r>
          </a:p>
          <a:p>
            <a:pPr marL="0" indent="0">
              <a:buNone/>
            </a:pPr>
            <a:endParaRPr lang="en-IN" dirty="0" smtClean="0"/>
          </a:p>
          <a:p>
            <a:pPr lvl="1"/>
            <a:r>
              <a:rPr lang="en-IN" dirty="0" smtClean="0"/>
              <a:t>Suppose there is a text on the website and it takes a lot of time to load and you</a:t>
            </a:r>
            <a:r>
              <a:rPr lang="en-IN" dirty="0"/>
              <a:t> </a:t>
            </a:r>
            <a:r>
              <a:rPr lang="en-IN" dirty="0" smtClean="0"/>
              <a:t>try to read the text before it is loaded, what would happen? </a:t>
            </a:r>
          </a:p>
          <a:p>
            <a:pPr marL="457200" lvl="1" indent="0">
              <a:buNone/>
            </a:pPr>
            <a:r>
              <a:rPr lang="en-IN" dirty="0"/>
              <a:t> </a:t>
            </a:r>
            <a:r>
              <a:rPr lang="en-IN" dirty="0" smtClean="0"/>
              <a:t>  Selenium will throw </a:t>
            </a:r>
            <a:r>
              <a:rPr lang="en-IN" dirty="0" err="1" smtClean="0"/>
              <a:t>ElementNotVisibleExpception</a:t>
            </a:r>
            <a:r>
              <a:rPr lang="en-IN" dirty="0" smtClean="0"/>
              <a:t>. In order to deal with such issues selenium uses wait       conditions:</a:t>
            </a:r>
            <a:endParaRPr lang="en-IN" dirty="0"/>
          </a:p>
          <a:p>
            <a:pPr lvl="1"/>
            <a:r>
              <a:rPr lang="en-IN" dirty="0" smtClean="0"/>
              <a:t>Implicit Wait: In this the web driver waits for certain amount of specified time before throwing exception. By default the wait value is 0.</a:t>
            </a:r>
          </a:p>
          <a:p>
            <a:pPr lvl="1"/>
            <a:r>
              <a:rPr lang="en-IN" dirty="0" smtClean="0"/>
              <a:t>Explicit Wait: In this the web driver waits for the certain condition to happen before going further into the code. Some of the expected conditions are as follows:</a:t>
            </a:r>
          </a:p>
          <a:p>
            <a:pPr lvl="2"/>
            <a:r>
              <a:rPr lang="en-IN" dirty="0" err="1" smtClean="0"/>
              <a:t>elementToBeClickable</a:t>
            </a:r>
            <a:r>
              <a:rPr lang="en-IN" dirty="0" smtClean="0"/>
              <a:t>(By locator)</a:t>
            </a:r>
          </a:p>
          <a:p>
            <a:pPr lvl="2"/>
            <a:r>
              <a:rPr lang="en-IN" dirty="0" err="1" smtClean="0"/>
              <a:t>elementToBeVisible</a:t>
            </a:r>
            <a:r>
              <a:rPr lang="en-IN" dirty="0" smtClean="0"/>
              <a:t>(By locator)</a:t>
            </a:r>
          </a:p>
          <a:p>
            <a:pPr lvl="2"/>
            <a:r>
              <a:rPr lang="en-IN" dirty="0" err="1" smtClean="0"/>
              <a:t>elementToBeSelected</a:t>
            </a:r>
            <a:r>
              <a:rPr lang="en-IN" dirty="0" smtClean="0"/>
              <a:t>(By locator)</a:t>
            </a:r>
          </a:p>
          <a:p>
            <a:pPr marL="914400" lvl="2" indent="0">
              <a:buNone/>
            </a:pPr>
            <a:endParaRPr lang="en-IN" dirty="0"/>
          </a:p>
        </p:txBody>
      </p:sp>
    </p:spTree>
    <p:extLst>
      <p:ext uri="{BB962C8B-B14F-4D97-AF65-F5344CB8AC3E}">
        <p14:creationId xmlns:p14="http://schemas.microsoft.com/office/powerpoint/2010/main" val="2490776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2" y="167426"/>
            <a:ext cx="11196033" cy="6581104"/>
          </a:xfrm>
        </p:spPr>
        <p:txBody>
          <a:bodyPr>
            <a:normAutofit/>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lgn="ctr">
              <a:buNone/>
            </a:pPr>
            <a:endParaRPr lang="en-IN" dirty="0" smtClean="0"/>
          </a:p>
          <a:p>
            <a:pPr marL="0" indent="0" algn="ctr">
              <a:buNone/>
            </a:pPr>
            <a:endParaRPr lang="en-IN" dirty="0" smtClean="0"/>
          </a:p>
          <a:p>
            <a:pPr marL="0" indent="0" algn="ctr">
              <a:buNone/>
            </a:pPr>
            <a:r>
              <a:rPr lang="en-IN" smtClean="0"/>
              <a:t>Figure 2:Figure </a:t>
            </a:r>
            <a:r>
              <a:rPr lang="en-IN" dirty="0" smtClean="0"/>
              <a:t>similar to the data source sites</a:t>
            </a:r>
            <a:endParaRPr lang="en-IN" dirty="0"/>
          </a:p>
        </p:txBody>
      </p:sp>
      <p:pic>
        <p:nvPicPr>
          <p:cNvPr id="5" name="Picture 4"/>
          <p:cNvPicPr>
            <a:picLocks noChangeAspect="1"/>
          </p:cNvPicPr>
          <p:nvPr/>
        </p:nvPicPr>
        <p:blipFill>
          <a:blip r:embed="rId2"/>
          <a:stretch>
            <a:fillRect/>
          </a:stretch>
        </p:blipFill>
        <p:spPr>
          <a:xfrm>
            <a:off x="605507" y="335460"/>
            <a:ext cx="10628962" cy="5331245"/>
          </a:xfrm>
          <a:prstGeom prst="rect">
            <a:avLst/>
          </a:prstGeom>
        </p:spPr>
      </p:pic>
    </p:spTree>
    <p:extLst>
      <p:ext uri="{BB962C8B-B14F-4D97-AF65-F5344CB8AC3E}">
        <p14:creationId xmlns:p14="http://schemas.microsoft.com/office/powerpoint/2010/main" val="7611504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850" y="270457"/>
            <a:ext cx="11333409" cy="631065"/>
          </a:xfrm>
        </p:spPr>
        <p:txBody>
          <a:bodyPr>
            <a:normAutofit/>
          </a:bodyPr>
          <a:lstStyle/>
          <a:p>
            <a:pPr algn="ctr"/>
            <a:r>
              <a:rPr lang="en-IN" sz="3200" dirty="0" smtClean="0"/>
              <a:t>Working of the Selenium Script and the JAR file</a:t>
            </a:r>
            <a:endParaRPr lang="en-IN" sz="3200" dirty="0"/>
          </a:p>
        </p:txBody>
      </p:sp>
      <p:pic>
        <p:nvPicPr>
          <p:cNvPr id="14" name="Content Placeholder 13"/>
          <p:cNvPicPr>
            <a:picLocks noGrp="1" noChangeAspect="1"/>
          </p:cNvPicPr>
          <p:nvPr>
            <p:ph idx="1"/>
          </p:nvPr>
        </p:nvPicPr>
        <p:blipFill>
          <a:blip r:embed="rId2"/>
          <a:stretch>
            <a:fillRect/>
          </a:stretch>
        </p:blipFill>
        <p:spPr>
          <a:xfrm>
            <a:off x="3129566" y="1101516"/>
            <a:ext cx="4786280" cy="5357408"/>
          </a:xfrm>
          <a:prstGeom prst="rect">
            <a:avLst/>
          </a:prstGeom>
        </p:spPr>
      </p:pic>
    </p:spTree>
    <p:extLst>
      <p:ext uri="{BB962C8B-B14F-4D97-AF65-F5344CB8AC3E}">
        <p14:creationId xmlns:p14="http://schemas.microsoft.com/office/powerpoint/2010/main" val="257230396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629</TotalTime>
  <Words>755</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Web Automation And Business Intelligence</vt:lpstr>
      <vt:lpstr>Project Overview</vt:lpstr>
      <vt:lpstr>Automating the data pull process</vt:lpstr>
      <vt:lpstr> Technologies Used for Automation</vt:lpstr>
      <vt:lpstr>Data pull using Selenium</vt:lpstr>
      <vt:lpstr>PowerPoint Presentation</vt:lpstr>
      <vt:lpstr>PowerPoint Presentation</vt:lpstr>
      <vt:lpstr>PowerPoint Presentation</vt:lpstr>
      <vt:lpstr>Working of the Selenium Script and the JAR file</vt:lpstr>
      <vt:lpstr>PowerPoint Presentation</vt:lpstr>
      <vt:lpstr>Issues Faced</vt:lpstr>
      <vt:lpstr>Thank You</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AUTOMATION AND BUSINESS INTELLIGENCE</dc:title>
  <dc:creator>shruti bhadoriya</dc:creator>
  <cp:lastModifiedBy>shruti bhadoriya</cp:lastModifiedBy>
  <cp:revision>39</cp:revision>
  <dcterms:created xsi:type="dcterms:W3CDTF">2017-09-18T09:05:04Z</dcterms:created>
  <dcterms:modified xsi:type="dcterms:W3CDTF">2017-09-18T19:34:58Z</dcterms:modified>
</cp:coreProperties>
</file>