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9" r:id="rId6"/>
    <p:sldId id="270" r:id="rId7"/>
    <p:sldId id="271" r:id="rId8"/>
    <p:sldId id="263" r:id="rId9"/>
    <p:sldId id="264" r:id="rId10"/>
    <p:sldId id="265" r:id="rId11"/>
    <p:sldId id="272" r:id="rId12"/>
    <p:sldId id="273" r:id="rId13"/>
    <p:sldId id="274" r:id="rId14"/>
    <p:sldId id="27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33F82-26B4-4931-B6C3-FA51489915B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CE52F48D-5728-483C-BF9B-879C5FD3BD7A}">
      <dgm:prSet phldrT="[Text]"/>
      <dgm:spPr/>
      <dgm:t>
        <a:bodyPr/>
        <a:lstStyle/>
        <a:p>
          <a:r>
            <a:rPr lang="en-IN" dirty="0" smtClean="0"/>
            <a:t>Pull data from the site (NTES) for various trains.</a:t>
          </a:r>
          <a:endParaRPr lang="en-IN" dirty="0"/>
        </a:p>
      </dgm:t>
    </dgm:pt>
    <dgm:pt modelId="{7726F690-B812-47B3-82F2-DCCCCFE69650}" type="parTrans" cxnId="{8964A13E-1004-4C42-BEF6-0A1909A326B3}">
      <dgm:prSet/>
      <dgm:spPr/>
      <dgm:t>
        <a:bodyPr/>
        <a:lstStyle/>
        <a:p>
          <a:endParaRPr lang="en-IN"/>
        </a:p>
      </dgm:t>
    </dgm:pt>
    <dgm:pt modelId="{657B2786-D83B-46C8-AB2D-99D45D0DC826}" type="sibTrans" cxnId="{8964A13E-1004-4C42-BEF6-0A1909A326B3}">
      <dgm:prSet/>
      <dgm:spPr/>
      <dgm:t>
        <a:bodyPr/>
        <a:lstStyle/>
        <a:p>
          <a:endParaRPr lang="en-IN"/>
        </a:p>
      </dgm:t>
    </dgm:pt>
    <dgm:pt modelId="{C6EAB1BF-F37B-4AC4-850D-6155D796A0F0}">
      <dgm:prSet phldrT="[Text]"/>
      <dgm:spPr/>
      <dgm:t>
        <a:bodyPr/>
        <a:lstStyle/>
        <a:p>
          <a:r>
            <a:rPr lang="en-IN" dirty="0" smtClean="0"/>
            <a:t>Dump the data into database as per database schema.</a:t>
          </a:r>
          <a:endParaRPr lang="en-IN" dirty="0"/>
        </a:p>
      </dgm:t>
    </dgm:pt>
    <dgm:pt modelId="{FF79F023-B5BC-40DB-9AE1-87D312B8D827}" type="parTrans" cxnId="{4088F492-9747-4611-90A8-C0193F899728}">
      <dgm:prSet/>
      <dgm:spPr/>
      <dgm:t>
        <a:bodyPr/>
        <a:lstStyle/>
        <a:p>
          <a:endParaRPr lang="en-IN"/>
        </a:p>
      </dgm:t>
    </dgm:pt>
    <dgm:pt modelId="{51544303-70CB-46C3-8F7F-9FE37E0AB784}" type="sibTrans" cxnId="{4088F492-9747-4611-90A8-C0193F899728}">
      <dgm:prSet/>
      <dgm:spPr/>
      <dgm:t>
        <a:bodyPr/>
        <a:lstStyle/>
        <a:p>
          <a:endParaRPr lang="en-IN"/>
        </a:p>
      </dgm:t>
    </dgm:pt>
    <dgm:pt modelId="{B562A098-7D88-4105-A107-762A1C4CCCD9}">
      <dgm:prSet phldrT="[Text]"/>
      <dgm:spPr/>
      <dgm:t>
        <a:bodyPr/>
        <a:lstStyle/>
        <a:p>
          <a:r>
            <a:rPr lang="en-IN" dirty="0" smtClean="0"/>
            <a:t>Create multi-dimensional data cubes over the database.</a:t>
          </a:r>
          <a:endParaRPr lang="en-IN" dirty="0"/>
        </a:p>
      </dgm:t>
    </dgm:pt>
    <dgm:pt modelId="{1ACCBF66-160D-4089-9935-F7F18A2C775E}" type="parTrans" cxnId="{9C714C66-1D8A-4FAB-B7CA-837647C9BE84}">
      <dgm:prSet/>
      <dgm:spPr/>
      <dgm:t>
        <a:bodyPr/>
        <a:lstStyle/>
        <a:p>
          <a:endParaRPr lang="en-IN"/>
        </a:p>
      </dgm:t>
    </dgm:pt>
    <dgm:pt modelId="{A4D4009C-EC6B-40BD-95F8-651FC87691D3}" type="sibTrans" cxnId="{9C714C66-1D8A-4FAB-B7CA-837647C9BE84}">
      <dgm:prSet/>
      <dgm:spPr/>
      <dgm:t>
        <a:bodyPr/>
        <a:lstStyle/>
        <a:p>
          <a:endParaRPr lang="en-IN"/>
        </a:p>
      </dgm:t>
    </dgm:pt>
    <dgm:pt modelId="{8F6155F9-24D1-469E-8478-542E51D314D5}">
      <dgm:prSet phldrT="[Text]"/>
      <dgm:spPr/>
      <dgm:t>
        <a:bodyPr/>
        <a:lstStyle/>
        <a:p>
          <a:r>
            <a:rPr lang="en-IN" dirty="0" smtClean="0"/>
            <a:t>Create interactive, customizable visual report using Power BI.</a:t>
          </a:r>
          <a:endParaRPr lang="en-IN" dirty="0"/>
        </a:p>
      </dgm:t>
    </dgm:pt>
    <dgm:pt modelId="{B56B1027-0BFA-43C7-B74C-BA8DC0BC0397}" type="parTrans" cxnId="{A019E945-6732-472E-8829-1C3123C341FF}">
      <dgm:prSet/>
      <dgm:spPr/>
      <dgm:t>
        <a:bodyPr/>
        <a:lstStyle/>
        <a:p>
          <a:endParaRPr lang="en-IN"/>
        </a:p>
      </dgm:t>
    </dgm:pt>
    <dgm:pt modelId="{B4013F64-5E2F-4092-B004-659BB2F4638F}" type="sibTrans" cxnId="{A019E945-6732-472E-8829-1C3123C341FF}">
      <dgm:prSet/>
      <dgm:spPr/>
      <dgm:t>
        <a:bodyPr/>
        <a:lstStyle/>
        <a:p>
          <a:endParaRPr lang="en-IN"/>
        </a:p>
      </dgm:t>
    </dgm:pt>
    <dgm:pt modelId="{F63360DC-71D4-42FE-9229-20B3B0768AD8}">
      <dgm:prSet phldrT="[Text]"/>
      <dgm:spPr/>
      <dgm:t>
        <a:bodyPr/>
        <a:lstStyle/>
        <a:p>
          <a:r>
            <a:rPr lang="en-IN" dirty="0" smtClean="0"/>
            <a:t>Use machine learning to train the model to predict better alternatives.</a:t>
          </a:r>
          <a:endParaRPr lang="en-IN" dirty="0"/>
        </a:p>
      </dgm:t>
    </dgm:pt>
    <dgm:pt modelId="{2881B98F-8310-49F1-BA5D-AC211E17B69C}" type="parTrans" cxnId="{AC480FCB-A03E-4D32-B4CB-EC563FA56303}">
      <dgm:prSet/>
      <dgm:spPr/>
      <dgm:t>
        <a:bodyPr/>
        <a:lstStyle/>
        <a:p>
          <a:endParaRPr lang="en-IN"/>
        </a:p>
      </dgm:t>
    </dgm:pt>
    <dgm:pt modelId="{41A53048-745F-49EF-A433-BFC6B608DE90}" type="sibTrans" cxnId="{AC480FCB-A03E-4D32-B4CB-EC563FA56303}">
      <dgm:prSet/>
      <dgm:spPr/>
      <dgm:t>
        <a:bodyPr/>
        <a:lstStyle/>
        <a:p>
          <a:endParaRPr lang="en-IN"/>
        </a:p>
      </dgm:t>
    </dgm:pt>
    <dgm:pt modelId="{59164F0C-8DC2-4F5F-B4CE-12F227ACC6F2}" type="pres">
      <dgm:prSet presAssocID="{5BA33F82-26B4-4931-B6C3-FA51489915B2}" presName="diagram" presStyleCnt="0">
        <dgm:presLayoutVars>
          <dgm:dir/>
          <dgm:resizeHandles val="exact"/>
        </dgm:presLayoutVars>
      </dgm:prSet>
      <dgm:spPr/>
      <dgm:t>
        <a:bodyPr/>
        <a:lstStyle/>
        <a:p>
          <a:endParaRPr lang="en-IN"/>
        </a:p>
      </dgm:t>
    </dgm:pt>
    <dgm:pt modelId="{A926B991-53F6-458D-B8CE-62464852AE88}" type="pres">
      <dgm:prSet presAssocID="{CE52F48D-5728-483C-BF9B-879C5FD3BD7A}" presName="node" presStyleLbl="node1" presStyleIdx="0" presStyleCnt="5">
        <dgm:presLayoutVars>
          <dgm:bulletEnabled val="1"/>
        </dgm:presLayoutVars>
      </dgm:prSet>
      <dgm:spPr/>
      <dgm:t>
        <a:bodyPr/>
        <a:lstStyle/>
        <a:p>
          <a:endParaRPr lang="en-IN"/>
        </a:p>
      </dgm:t>
    </dgm:pt>
    <dgm:pt modelId="{38C46769-F1E6-4815-8124-9242FE5ABE02}" type="pres">
      <dgm:prSet presAssocID="{657B2786-D83B-46C8-AB2D-99D45D0DC826}" presName="sibTrans" presStyleLbl="sibTrans2D1" presStyleIdx="0" presStyleCnt="4"/>
      <dgm:spPr/>
      <dgm:t>
        <a:bodyPr/>
        <a:lstStyle/>
        <a:p>
          <a:endParaRPr lang="en-IN"/>
        </a:p>
      </dgm:t>
    </dgm:pt>
    <dgm:pt modelId="{A0D78B0B-2599-4C6D-B678-98E8A655F3B2}" type="pres">
      <dgm:prSet presAssocID="{657B2786-D83B-46C8-AB2D-99D45D0DC826}" presName="connectorText" presStyleLbl="sibTrans2D1" presStyleIdx="0" presStyleCnt="4"/>
      <dgm:spPr/>
      <dgm:t>
        <a:bodyPr/>
        <a:lstStyle/>
        <a:p>
          <a:endParaRPr lang="en-IN"/>
        </a:p>
      </dgm:t>
    </dgm:pt>
    <dgm:pt modelId="{4E6FAF3F-E6BE-489B-9FBD-53F4D3347BD3}" type="pres">
      <dgm:prSet presAssocID="{C6EAB1BF-F37B-4AC4-850D-6155D796A0F0}" presName="node" presStyleLbl="node1" presStyleIdx="1" presStyleCnt="5">
        <dgm:presLayoutVars>
          <dgm:bulletEnabled val="1"/>
        </dgm:presLayoutVars>
      </dgm:prSet>
      <dgm:spPr/>
      <dgm:t>
        <a:bodyPr/>
        <a:lstStyle/>
        <a:p>
          <a:endParaRPr lang="en-IN"/>
        </a:p>
      </dgm:t>
    </dgm:pt>
    <dgm:pt modelId="{54CFF5D3-DFA6-4A9F-9115-7E8D3B0C04AC}" type="pres">
      <dgm:prSet presAssocID="{51544303-70CB-46C3-8F7F-9FE37E0AB784}" presName="sibTrans" presStyleLbl="sibTrans2D1" presStyleIdx="1" presStyleCnt="4"/>
      <dgm:spPr/>
      <dgm:t>
        <a:bodyPr/>
        <a:lstStyle/>
        <a:p>
          <a:endParaRPr lang="en-IN"/>
        </a:p>
      </dgm:t>
    </dgm:pt>
    <dgm:pt modelId="{EA35C881-7F22-448F-85E6-A52D96597954}" type="pres">
      <dgm:prSet presAssocID="{51544303-70CB-46C3-8F7F-9FE37E0AB784}" presName="connectorText" presStyleLbl="sibTrans2D1" presStyleIdx="1" presStyleCnt="4"/>
      <dgm:spPr/>
      <dgm:t>
        <a:bodyPr/>
        <a:lstStyle/>
        <a:p>
          <a:endParaRPr lang="en-IN"/>
        </a:p>
      </dgm:t>
    </dgm:pt>
    <dgm:pt modelId="{5A44D920-1F7A-4B36-9913-3001AF1B8B5A}" type="pres">
      <dgm:prSet presAssocID="{B562A098-7D88-4105-A107-762A1C4CCCD9}" presName="node" presStyleLbl="node1" presStyleIdx="2" presStyleCnt="5">
        <dgm:presLayoutVars>
          <dgm:bulletEnabled val="1"/>
        </dgm:presLayoutVars>
      </dgm:prSet>
      <dgm:spPr/>
      <dgm:t>
        <a:bodyPr/>
        <a:lstStyle/>
        <a:p>
          <a:endParaRPr lang="en-IN"/>
        </a:p>
      </dgm:t>
    </dgm:pt>
    <dgm:pt modelId="{7065AC48-15D6-4B94-8C8B-8460FB147F9F}" type="pres">
      <dgm:prSet presAssocID="{A4D4009C-EC6B-40BD-95F8-651FC87691D3}" presName="sibTrans" presStyleLbl="sibTrans2D1" presStyleIdx="2" presStyleCnt="4"/>
      <dgm:spPr/>
      <dgm:t>
        <a:bodyPr/>
        <a:lstStyle/>
        <a:p>
          <a:endParaRPr lang="en-IN"/>
        </a:p>
      </dgm:t>
    </dgm:pt>
    <dgm:pt modelId="{FB5D6E91-1F0A-4EA0-9154-9BDD58433BFB}" type="pres">
      <dgm:prSet presAssocID="{A4D4009C-EC6B-40BD-95F8-651FC87691D3}" presName="connectorText" presStyleLbl="sibTrans2D1" presStyleIdx="2" presStyleCnt="4"/>
      <dgm:spPr/>
      <dgm:t>
        <a:bodyPr/>
        <a:lstStyle/>
        <a:p>
          <a:endParaRPr lang="en-IN"/>
        </a:p>
      </dgm:t>
    </dgm:pt>
    <dgm:pt modelId="{18147D9A-44D8-4E4E-BC30-A07C3083E77D}" type="pres">
      <dgm:prSet presAssocID="{8F6155F9-24D1-469E-8478-542E51D314D5}" presName="node" presStyleLbl="node1" presStyleIdx="3" presStyleCnt="5">
        <dgm:presLayoutVars>
          <dgm:bulletEnabled val="1"/>
        </dgm:presLayoutVars>
      </dgm:prSet>
      <dgm:spPr/>
      <dgm:t>
        <a:bodyPr/>
        <a:lstStyle/>
        <a:p>
          <a:endParaRPr lang="en-IN"/>
        </a:p>
      </dgm:t>
    </dgm:pt>
    <dgm:pt modelId="{96CC3FBE-9040-4890-8BFC-6EB2235E826B}" type="pres">
      <dgm:prSet presAssocID="{B4013F64-5E2F-4092-B004-659BB2F4638F}" presName="sibTrans" presStyleLbl="sibTrans2D1" presStyleIdx="3" presStyleCnt="4"/>
      <dgm:spPr/>
      <dgm:t>
        <a:bodyPr/>
        <a:lstStyle/>
        <a:p>
          <a:endParaRPr lang="en-IN"/>
        </a:p>
      </dgm:t>
    </dgm:pt>
    <dgm:pt modelId="{8520EE50-1723-4143-83E6-04CE5B1871DC}" type="pres">
      <dgm:prSet presAssocID="{B4013F64-5E2F-4092-B004-659BB2F4638F}" presName="connectorText" presStyleLbl="sibTrans2D1" presStyleIdx="3" presStyleCnt="4"/>
      <dgm:spPr/>
      <dgm:t>
        <a:bodyPr/>
        <a:lstStyle/>
        <a:p>
          <a:endParaRPr lang="en-IN"/>
        </a:p>
      </dgm:t>
    </dgm:pt>
    <dgm:pt modelId="{03C11388-5B95-4AA6-801A-29EEFE97C045}" type="pres">
      <dgm:prSet presAssocID="{F63360DC-71D4-42FE-9229-20B3B0768AD8}" presName="node" presStyleLbl="node1" presStyleIdx="4" presStyleCnt="5">
        <dgm:presLayoutVars>
          <dgm:bulletEnabled val="1"/>
        </dgm:presLayoutVars>
      </dgm:prSet>
      <dgm:spPr/>
      <dgm:t>
        <a:bodyPr/>
        <a:lstStyle/>
        <a:p>
          <a:endParaRPr lang="en-IN"/>
        </a:p>
      </dgm:t>
    </dgm:pt>
  </dgm:ptLst>
  <dgm:cxnLst>
    <dgm:cxn modelId="{F6941E69-BF6F-41C5-8A26-359256D65FEB}" type="presOf" srcId="{F63360DC-71D4-42FE-9229-20B3B0768AD8}" destId="{03C11388-5B95-4AA6-801A-29EEFE97C045}" srcOrd="0" destOrd="0" presId="urn:microsoft.com/office/officeart/2005/8/layout/process5"/>
    <dgm:cxn modelId="{103CF01C-11C2-49F0-976A-1959A7D7A09D}" type="presOf" srcId="{657B2786-D83B-46C8-AB2D-99D45D0DC826}" destId="{A0D78B0B-2599-4C6D-B678-98E8A655F3B2}" srcOrd="1" destOrd="0" presId="urn:microsoft.com/office/officeart/2005/8/layout/process5"/>
    <dgm:cxn modelId="{AF75D982-4D6E-47DF-89A0-095662800B48}" type="presOf" srcId="{A4D4009C-EC6B-40BD-95F8-651FC87691D3}" destId="{FB5D6E91-1F0A-4EA0-9154-9BDD58433BFB}" srcOrd="1" destOrd="0" presId="urn:microsoft.com/office/officeart/2005/8/layout/process5"/>
    <dgm:cxn modelId="{A019E945-6732-472E-8829-1C3123C341FF}" srcId="{5BA33F82-26B4-4931-B6C3-FA51489915B2}" destId="{8F6155F9-24D1-469E-8478-542E51D314D5}" srcOrd="3" destOrd="0" parTransId="{B56B1027-0BFA-43C7-B74C-BA8DC0BC0397}" sibTransId="{B4013F64-5E2F-4092-B004-659BB2F4638F}"/>
    <dgm:cxn modelId="{9C714C66-1D8A-4FAB-B7CA-837647C9BE84}" srcId="{5BA33F82-26B4-4931-B6C3-FA51489915B2}" destId="{B562A098-7D88-4105-A107-762A1C4CCCD9}" srcOrd="2" destOrd="0" parTransId="{1ACCBF66-160D-4089-9935-F7F18A2C775E}" sibTransId="{A4D4009C-EC6B-40BD-95F8-651FC87691D3}"/>
    <dgm:cxn modelId="{BCDC4662-F5C1-4B1F-8675-D69ECB00AB4E}" type="presOf" srcId="{B4013F64-5E2F-4092-B004-659BB2F4638F}" destId="{96CC3FBE-9040-4890-8BFC-6EB2235E826B}" srcOrd="0" destOrd="0" presId="urn:microsoft.com/office/officeart/2005/8/layout/process5"/>
    <dgm:cxn modelId="{00B0BFAF-F50E-4067-836D-D69C386CE213}" type="presOf" srcId="{CE52F48D-5728-483C-BF9B-879C5FD3BD7A}" destId="{A926B991-53F6-458D-B8CE-62464852AE88}" srcOrd="0" destOrd="0" presId="urn:microsoft.com/office/officeart/2005/8/layout/process5"/>
    <dgm:cxn modelId="{B747713C-2F13-426A-BD0D-AF523E6796FF}" type="presOf" srcId="{657B2786-D83B-46C8-AB2D-99D45D0DC826}" destId="{38C46769-F1E6-4815-8124-9242FE5ABE02}" srcOrd="0" destOrd="0" presId="urn:microsoft.com/office/officeart/2005/8/layout/process5"/>
    <dgm:cxn modelId="{7FEF5889-3F0A-4EEC-AE3C-10E91DCB9518}" type="presOf" srcId="{51544303-70CB-46C3-8F7F-9FE37E0AB784}" destId="{54CFF5D3-DFA6-4A9F-9115-7E8D3B0C04AC}" srcOrd="0" destOrd="0" presId="urn:microsoft.com/office/officeart/2005/8/layout/process5"/>
    <dgm:cxn modelId="{AC480FCB-A03E-4D32-B4CB-EC563FA56303}" srcId="{5BA33F82-26B4-4931-B6C3-FA51489915B2}" destId="{F63360DC-71D4-42FE-9229-20B3B0768AD8}" srcOrd="4" destOrd="0" parTransId="{2881B98F-8310-49F1-BA5D-AC211E17B69C}" sibTransId="{41A53048-745F-49EF-A433-BFC6B608DE90}"/>
    <dgm:cxn modelId="{F777DF2A-7196-4EE9-B0CC-9CF23F9D2A36}" type="presOf" srcId="{B4013F64-5E2F-4092-B004-659BB2F4638F}" destId="{8520EE50-1723-4143-83E6-04CE5B1871DC}" srcOrd="1" destOrd="0" presId="urn:microsoft.com/office/officeart/2005/8/layout/process5"/>
    <dgm:cxn modelId="{8964A13E-1004-4C42-BEF6-0A1909A326B3}" srcId="{5BA33F82-26B4-4931-B6C3-FA51489915B2}" destId="{CE52F48D-5728-483C-BF9B-879C5FD3BD7A}" srcOrd="0" destOrd="0" parTransId="{7726F690-B812-47B3-82F2-DCCCCFE69650}" sibTransId="{657B2786-D83B-46C8-AB2D-99D45D0DC826}"/>
    <dgm:cxn modelId="{4088F492-9747-4611-90A8-C0193F899728}" srcId="{5BA33F82-26B4-4931-B6C3-FA51489915B2}" destId="{C6EAB1BF-F37B-4AC4-850D-6155D796A0F0}" srcOrd="1" destOrd="0" parTransId="{FF79F023-B5BC-40DB-9AE1-87D312B8D827}" sibTransId="{51544303-70CB-46C3-8F7F-9FE37E0AB784}"/>
    <dgm:cxn modelId="{2FC5A5A8-713E-4F54-BFE4-CD2D943A1DE4}" type="presOf" srcId="{C6EAB1BF-F37B-4AC4-850D-6155D796A0F0}" destId="{4E6FAF3F-E6BE-489B-9FBD-53F4D3347BD3}" srcOrd="0" destOrd="0" presId="urn:microsoft.com/office/officeart/2005/8/layout/process5"/>
    <dgm:cxn modelId="{FCA275DB-63B9-49D6-BEF6-20A80795E2C9}" type="presOf" srcId="{A4D4009C-EC6B-40BD-95F8-651FC87691D3}" destId="{7065AC48-15D6-4B94-8C8B-8460FB147F9F}" srcOrd="0" destOrd="0" presId="urn:microsoft.com/office/officeart/2005/8/layout/process5"/>
    <dgm:cxn modelId="{6AA46787-30D0-4EB6-9EC1-DB7F69C30D38}" type="presOf" srcId="{B562A098-7D88-4105-A107-762A1C4CCCD9}" destId="{5A44D920-1F7A-4B36-9913-3001AF1B8B5A}" srcOrd="0" destOrd="0" presId="urn:microsoft.com/office/officeart/2005/8/layout/process5"/>
    <dgm:cxn modelId="{AB921937-BAD8-4918-91BD-05C948D1628B}" type="presOf" srcId="{8F6155F9-24D1-469E-8478-542E51D314D5}" destId="{18147D9A-44D8-4E4E-BC30-A07C3083E77D}" srcOrd="0" destOrd="0" presId="urn:microsoft.com/office/officeart/2005/8/layout/process5"/>
    <dgm:cxn modelId="{9A49F02B-8B58-4215-8FBF-43ACE6E89749}" type="presOf" srcId="{51544303-70CB-46C3-8F7F-9FE37E0AB784}" destId="{EA35C881-7F22-448F-85E6-A52D96597954}" srcOrd="1" destOrd="0" presId="urn:microsoft.com/office/officeart/2005/8/layout/process5"/>
    <dgm:cxn modelId="{50E76B3A-249F-4A82-B10E-6E4C7648CAA4}" type="presOf" srcId="{5BA33F82-26B4-4931-B6C3-FA51489915B2}" destId="{59164F0C-8DC2-4F5F-B4CE-12F227ACC6F2}" srcOrd="0" destOrd="0" presId="urn:microsoft.com/office/officeart/2005/8/layout/process5"/>
    <dgm:cxn modelId="{0C3E684A-8E5F-4305-A7C0-CED7F733F903}" type="presParOf" srcId="{59164F0C-8DC2-4F5F-B4CE-12F227ACC6F2}" destId="{A926B991-53F6-458D-B8CE-62464852AE88}" srcOrd="0" destOrd="0" presId="urn:microsoft.com/office/officeart/2005/8/layout/process5"/>
    <dgm:cxn modelId="{803240D4-7EEF-4495-AC84-7FFAF9B01ACC}" type="presParOf" srcId="{59164F0C-8DC2-4F5F-B4CE-12F227ACC6F2}" destId="{38C46769-F1E6-4815-8124-9242FE5ABE02}" srcOrd="1" destOrd="0" presId="urn:microsoft.com/office/officeart/2005/8/layout/process5"/>
    <dgm:cxn modelId="{D7C48D87-A9A2-4231-AA74-63D434807F57}" type="presParOf" srcId="{38C46769-F1E6-4815-8124-9242FE5ABE02}" destId="{A0D78B0B-2599-4C6D-B678-98E8A655F3B2}" srcOrd="0" destOrd="0" presId="urn:microsoft.com/office/officeart/2005/8/layout/process5"/>
    <dgm:cxn modelId="{02CEB3AC-7C59-421E-8865-B2A35C17BBF0}" type="presParOf" srcId="{59164F0C-8DC2-4F5F-B4CE-12F227ACC6F2}" destId="{4E6FAF3F-E6BE-489B-9FBD-53F4D3347BD3}" srcOrd="2" destOrd="0" presId="urn:microsoft.com/office/officeart/2005/8/layout/process5"/>
    <dgm:cxn modelId="{A63383C2-1FE7-4BAB-8175-245BFC7F2228}" type="presParOf" srcId="{59164F0C-8DC2-4F5F-B4CE-12F227ACC6F2}" destId="{54CFF5D3-DFA6-4A9F-9115-7E8D3B0C04AC}" srcOrd="3" destOrd="0" presId="urn:microsoft.com/office/officeart/2005/8/layout/process5"/>
    <dgm:cxn modelId="{363EAF90-7399-4564-8738-58CA7B242E20}" type="presParOf" srcId="{54CFF5D3-DFA6-4A9F-9115-7E8D3B0C04AC}" destId="{EA35C881-7F22-448F-85E6-A52D96597954}" srcOrd="0" destOrd="0" presId="urn:microsoft.com/office/officeart/2005/8/layout/process5"/>
    <dgm:cxn modelId="{614AEBFD-EED0-4EA8-8062-95085FB813EA}" type="presParOf" srcId="{59164F0C-8DC2-4F5F-B4CE-12F227ACC6F2}" destId="{5A44D920-1F7A-4B36-9913-3001AF1B8B5A}" srcOrd="4" destOrd="0" presId="urn:microsoft.com/office/officeart/2005/8/layout/process5"/>
    <dgm:cxn modelId="{E0D0D562-9A00-4C79-AF8A-19C9527A379C}" type="presParOf" srcId="{59164F0C-8DC2-4F5F-B4CE-12F227ACC6F2}" destId="{7065AC48-15D6-4B94-8C8B-8460FB147F9F}" srcOrd="5" destOrd="0" presId="urn:microsoft.com/office/officeart/2005/8/layout/process5"/>
    <dgm:cxn modelId="{568CA63F-A4FF-443A-9B69-A4AC829B6EC8}" type="presParOf" srcId="{7065AC48-15D6-4B94-8C8B-8460FB147F9F}" destId="{FB5D6E91-1F0A-4EA0-9154-9BDD58433BFB}" srcOrd="0" destOrd="0" presId="urn:microsoft.com/office/officeart/2005/8/layout/process5"/>
    <dgm:cxn modelId="{D8689890-23D5-4C20-87B5-60E623733446}" type="presParOf" srcId="{59164F0C-8DC2-4F5F-B4CE-12F227ACC6F2}" destId="{18147D9A-44D8-4E4E-BC30-A07C3083E77D}" srcOrd="6" destOrd="0" presId="urn:microsoft.com/office/officeart/2005/8/layout/process5"/>
    <dgm:cxn modelId="{2EC69C04-954C-4784-8143-E7825E5393F6}" type="presParOf" srcId="{59164F0C-8DC2-4F5F-B4CE-12F227ACC6F2}" destId="{96CC3FBE-9040-4890-8BFC-6EB2235E826B}" srcOrd="7" destOrd="0" presId="urn:microsoft.com/office/officeart/2005/8/layout/process5"/>
    <dgm:cxn modelId="{39AB9577-C34D-4E9A-B359-C4A8B49576FF}" type="presParOf" srcId="{96CC3FBE-9040-4890-8BFC-6EB2235E826B}" destId="{8520EE50-1723-4143-83E6-04CE5B1871DC}" srcOrd="0" destOrd="0" presId="urn:microsoft.com/office/officeart/2005/8/layout/process5"/>
    <dgm:cxn modelId="{7C8B78E7-954B-4A45-966A-A0C7395536FD}" type="presParOf" srcId="{59164F0C-8DC2-4F5F-B4CE-12F227ACC6F2}" destId="{03C11388-5B95-4AA6-801A-29EEFE97C04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6B991-53F6-458D-B8CE-62464852AE88}">
      <dsp:nvSpPr>
        <dsp:cNvPr id="0" name=""/>
        <dsp:cNvSpPr/>
      </dsp:nvSpPr>
      <dsp:spPr>
        <a:xfrm>
          <a:off x="9108" y="235108"/>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Pull data from the site (NTES) for various trains.</a:t>
          </a:r>
          <a:endParaRPr lang="en-IN" sz="2400" kern="1200" dirty="0"/>
        </a:p>
      </dsp:txBody>
      <dsp:txXfrm>
        <a:off x="56949" y="282949"/>
        <a:ext cx="2626682" cy="1537736"/>
      </dsp:txXfrm>
    </dsp:sp>
    <dsp:sp modelId="{38C46769-F1E6-4815-8124-9242FE5ABE02}">
      <dsp:nvSpPr>
        <dsp:cNvPr id="0" name=""/>
        <dsp:cNvSpPr/>
      </dsp:nvSpPr>
      <dsp:spPr>
        <a:xfrm>
          <a:off x="2971040" y="714244"/>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a:off x="2971040" y="849273"/>
        <a:ext cx="403999" cy="405088"/>
      </dsp:txXfrm>
    </dsp:sp>
    <dsp:sp modelId="{4E6FAF3F-E6BE-489B-9FBD-53F4D3347BD3}">
      <dsp:nvSpPr>
        <dsp:cNvPr id="0" name=""/>
        <dsp:cNvSpPr/>
      </dsp:nvSpPr>
      <dsp:spPr>
        <a:xfrm>
          <a:off x="3820417" y="235108"/>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Dump the data into database as per database schema.</a:t>
          </a:r>
          <a:endParaRPr lang="en-IN" sz="2400" kern="1200" dirty="0"/>
        </a:p>
      </dsp:txBody>
      <dsp:txXfrm>
        <a:off x="3868258" y="282949"/>
        <a:ext cx="2626682" cy="1537736"/>
      </dsp:txXfrm>
    </dsp:sp>
    <dsp:sp modelId="{54CFF5D3-DFA6-4A9F-9115-7E8D3B0C04AC}">
      <dsp:nvSpPr>
        <dsp:cNvPr id="0" name=""/>
        <dsp:cNvSpPr/>
      </dsp:nvSpPr>
      <dsp:spPr>
        <a:xfrm>
          <a:off x="6782350" y="714244"/>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a:off x="6782350" y="849273"/>
        <a:ext cx="403999" cy="405088"/>
      </dsp:txXfrm>
    </dsp:sp>
    <dsp:sp modelId="{5A44D920-1F7A-4B36-9913-3001AF1B8B5A}">
      <dsp:nvSpPr>
        <dsp:cNvPr id="0" name=""/>
        <dsp:cNvSpPr/>
      </dsp:nvSpPr>
      <dsp:spPr>
        <a:xfrm>
          <a:off x="7631727" y="235108"/>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Create multi-dimensional data cubes over the database.</a:t>
          </a:r>
          <a:endParaRPr lang="en-IN" sz="2400" kern="1200" dirty="0"/>
        </a:p>
      </dsp:txBody>
      <dsp:txXfrm>
        <a:off x="7679568" y="282949"/>
        <a:ext cx="2626682" cy="1537736"/>
      </dsp:txXfrm>
    </dsp:sp>
    <dsp:sp modelId="{7065AC48-15D6-4B94-8C8B-8460FB147F9F}">
      <dsp:nvSpPr>
        <dsp:cNvPr id="0" name=""/>
        <dsp:cNvSpPr/>
      </dsp:nvSpPr>
      <dsp:spPr>
        <a:xfrm rot="5400000">
          <a:off x="8704339" y="2059092"/>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rot="-5400000">
        <a:off x="8790366" y="2108094"/>
        <a:ext cx="405088" cy="403999"/>
      </dsp:txXfrm>
    </dsp:sp>
    <dsp:sp modelId="{18147D9A-44D8-4E4E-BC30-A07C3083E77D}">
      <dsp:nvSpPr>
        <dsp:cNvPr id="0" name=""/>
        <dsp:cNvSpPr/>
      </dsp:nvSpPr>
      <dsp:spPr>
        <a:xfrm>
          <a:off x="7631727" y="2957472"/>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Create interactive, customizable visual report using Power BI.</a:t>
          </a:r>
          <a:endParaRPr lang="en-IN" sz="2400" kern="1200" dirty="0"/>
        </a:p>
      </dsp:txBody>
      <dsp:txXfrm>
        <a:off x="7679568" y="3005313"/>
        <a:ext cx="2626682" cy="1537736"/>
      </dsp:txXfrm>
    </dsp:sp>
    <dsp:sp modelId="{96CC3FBE-9040-4890-8BFC-6EB2235E826B}">
      <dsp:nvSpPr>
        <dsp:cNvPr id="0" name=""/>
        <dsp:cNvSpPr/>
      </dsp:nvSpPr>
      <dsp:spPr>
        <a:xfrm rot="10800000">
          <a:off x="6815018" y="3436608"/>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rot="10800000">
        <a:off x="6988160" y="3571637"/>
        <a:ext cx="403999" cy="405088"/>
      </dsp:txXfrm>
    </dsp:sp>
    <dsp:sp modelId="{03C11388-5B95-4AA6-801A-29EEFE97C045}">
      <dsp:nvSpPr>
        <dsp:cNvPr id="0" name=""/>
        <dsp:cNvSpPr/>
      </dsp:nvSpPr>
      <dsp:spPr>
        <a:xfrm>
          <a:off x="3820417" y="2957472"/>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Use machine learning to train the model to predict better alternatives.</a:t>
          </a:r>
          <a:endParaRPr lang="en-IN" sz="2400" kern="1200" dirty="0"/>
        </a:p>
      </dsp:txBody>
      <dsp:txXfrm>
        <a:off x="3868258" y="3005313"/>
        <a:ext cx="2626682" cy="15377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12/3/2017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erailinfo.in/" TargetMode="External"/><Relationship Id="rId2" Type="http://schemas.openxmlformats.org/officeDocument/2006/relationships/hyperlink" Target="https://enquiry.indianrail.gov.in/ntes/"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quora.com/how-can-i-get-a-past-years-data-for-arrival-departure-delays-for-indian-railway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ndiarailinfo.com/" TargetMode="External"/><Relationship Id="rId2" Type="http://schemas.openxmlformats.org/officeDocument/2006/relationships/hyperlink" Target="http://www.indiamike.com/india/indian-railways-f10/indian-railway-ontime-performance-train-delay-t139389/"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133341"/>
            <a:ext cx="8689976" cy="2228046"/>
          </a:xfrm>
        </p:spPr>
        <p:txBody>
          <a:bodyPr/>
          <a:lstStyle/>
          <a:p>
            <a:r>
              <a:rPr lang="en-IN" dirty="0" smtClean="0"/>
              <a:t>Rail delay infographics and prediction system</a:t>
            </a:r>
            <a:endParaRPr lang="en-IN" dirty="0"/>
          </a:p>
        </p:txBody>
      </p:sp>
      <p:sp>
        <p:nvSpPr>
          <p:cNvPr id="3" name="Subtitle 2"/>
          <p:cNvSpPr>
            <a:spLocks noGrp="1"/>
          </p:cNvSpPr>
          <p:nvPr>
            <p:ph type="subTitle" idx="1"/>
          </p:nvPr>
        </p:nvSpPr>
        <p:spPr/>
        <p:txBody>
          <a:bodyPr/>
          <a:lstStyle/>
          <a:p>
            <a:r>
              <a:rPr lang="en-IN" dirty="0" smtClean="0"/>
              <a:t>Shruti bhadoriya(141100007)</a:t>
            </a:r>
          </a:p>
          <a:p>
            <a:r>
              <a:rPr lang="en-IN" dirty="0" err="1" smtClean="0"/>
              <a:t>Pedapati</a:t>
            </a:r>
            <a:r>
              <a:rPr lang="en-IN" dirty="0" smtClean="0"/>
              <a:t> </a:t>
            </a:r>
            <a:r>
              <a:rPr lang="en-IN" dirty="0" err="1" smtClean="0"/>
              <a:t>gnanadeep</a:t>
            </a:r>
            <a:r>
              <a:rPr lang="en-IN" dirty="0" smtClean="0"/>
              <a:t>(141100041)</a:t>
            </a:r>
            <a:endParaRPr lang="en-IN" dirty="0"/>
          </a:p>
        </p:txBody>
      </p:sp>
    </p:spTree>
    <p:extLst>
      <p:ext uri="{BB962C8B-B14F-4D97-AF65-F5344CB8AC3E}">
        <p14:creationId xmlns:p14="http://schemas.microsoft.com/office/powerpoint/2010/main" val="91362927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296214"/>
            <a:ext cx="10471150" cy="6078827"/>
          </a:xfrm>
        </p:spPr>
        <p:txBody>
          <a:bodyPr/>
          <a:lstStyle/>
          <a:p>
            <a:pPr marL="0" indent="0" algn="just">
              <a:buNone/>
            </a:pPr>
            <a:r>
              <a:rPr lang="en-IN" cap="none" dirty="0" smtClean="0">
                <a:latin typeface="Times New Roman" panose="02020603050405020304" pitchFamily="18" charset="0"/>
                <a:cs typeface="Times New Roman" panose="02020603050405020304" pitchFamily="18" charset="0"/>
              </a:rPr>
              <a:t>	NTES: </a:t>
            </a:r>
            <a:r>
              <a:rPr lang="en-IN" u="sng" cap="none" dirty="0" smtClean="0">
                <a:latin typeface="Times New Roman" panose="02020603050405020304" pitchFamily="18" charset="0"/>
                <a:cs typeface="Times New Roman" panose="02020603050405020304" pitchFamily="18" charset="0"/>
                <a:hlinkClick r:id="rId2"/>
              </a:rPr>
              <a:t>https://enquiry.indianrail.gov.in/ntes/</a:t>
            </a: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	</a:t>
            </a:r>
            <a:r>
              <a:rPr lang="en-IN" cap="none" dirty="0" err="1" smtClean="0">
                <a:latin typeface="Times New Roman" panose="02020603050405020304" pitchFamily="18" charset="0"/>
                <a:cs typeface="Times New Roman" panose="02020603050405020304" pitchFamily="18" charset="0"/>
              </a:rPr>
              <a:t>etrain</a:t>
            </a:r>
            <a:r>
              <a:rPr lang="en-IN" cap="none" dirty="0" smtClean="0">
                <a:latin typeface="Times New Roman" panose="02020603050405020304" pitchFamily="18" charset="0"/>
                <a:cs typeface="Times New Roman" panose="02020603050405020304" pitchFamily="18" charset="0"/>
              </a:rPr>
              <a:t> : </a:t>
            </a:r>
            <a:r>
              <a:rPr lang="en-IN" u="sng" cap="none" dirty="0" smtClean="0">
                <a:latin typeface="Times New Roman" panose="02020603050405020304" pitchFamily="18" charset="0"/>
                <a:cs typeface="Times New Roman" panose="02020603050405020304" pitchFamily="18" charset="0"/>
                <a:hlinkClick r:id="rId3"/>
              </a:rPr>
              <a:t>http://www.erailinfo.in/</a:t>
            </a:r>
            <a:endParaRPr lang="en-IN" u="sng"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4"/>
          <a:stretch>
            <a:fillRect/>
          </a:stretch>
        </p:blipFill>
        <p:spPr>
          <a:xfrm>
            <a:off x="1986109" y="813029"/>
            <a:ext cx="5393486" cy="1865778"/>
          </a:xfrm>
          <a:prstGeom prst="rect">
            <a:avLst/>
          </a:prstGeom>
        </p:spPr>
      </p:pic>
      <p:pic>
        <p:nvPicPr>
          <p:cNvPr id="5" name="Picture 4"/>
          <p:cNvPicPr/>
          <p:nvPr/>
        </p:nvPicPr>
        <p:blipFill>
          <a:blip r:embed="rId5"/>
          <a:stretch>
            <a:fillRect/>
          </a:stretch>
        </p:blipFill>
        <p:spPr>
          <a:xfrm>
            <a:off x="2787453" y="3335627"/>
            <a:ext cx="4076985" cy="3039414"/>
          </a:xfrm>
          <a:prstGeom prst="rect">
            <a:avLst/>
          </a:prstGeom>
        </p:spPr>
      </p:pic>
    </p:spTree>
    <p:extLst>
      <p:ext uri="{BB962C8B-B14F-4D97-AF65-F5344CB8AC3E}">
        <p14:creationId xmlns:p14="http://schemas.microsoft.com/office/powerpoint/2010/main" val="340223783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25806"/>
            <a:ext cx="10364451" cy="887839"/>
          </a:xfrm>
        </p:spPr>
        <p:txBody>
          <a:bodyPr>
            <a:normAutofit/>
          </a:bodyPr>
          <a:lstStyle/>
          <a:p>
            <a:r>
              <a:rPr lang="en-IN" sz="3000" dirty="0" smtClean="0">
                <a:latin typeface="Times New Roman" panose="02020603050405020304" pitchFamily="18" charset="0"/>
                <a:cs typeface="Times New Roman" panose="02020603050405020304" pitchFamily="18" charset="0"/>
              </a:rPr>
              <a:t>Project Implementation</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313645"/>
            <a:ext cx="10363826" cy="5409127"/>
          </a:xfrm>
        </p:spPr>
        <p:txBody>
          <a:bodyPr>
            <a:normAutofit fontScale="92500" lnSpcReduction="10000"/>
          </a:bodyPr>
          <a:lstStyle/>
          <a:p>
            <a:pPr algn="just"/>
            <a:r>
              <a:rPr lang="en-IN" cap="none" dirty="0" smtClean="0">
                <a:latin typeface="Times New Roman" panose="02020603050405020304" pitchFamily="18" charset="0"/>
                <a:cs typeface="Times New Roman" panose="02020603050405020304" pitchFamily="18" charset="0"/>
              </a:rPr>
              <a:t>Major steps towards implementation of project is as follows			</a:t>
            </a:r>
          </a:p>
          <a:p>
            <a:pPr marL="0" indent="0" algn="just">
              <a:buNone/>
            </a:pPr>
            <a:r>
              <a:rPr lang="en-IN" cap="none" dirty="0" smtClean="0">
                <a:latin typeface="Times New Roman" panose="02020603050405020304" pitchFamily="18" charset="0"/>
                <a:cs typeface="Times New Roman" panose="02020603050405020304" pitchFamily="18" charset="0"/>
              </a:rPr>
              <a:t>	1.Collection of </a:t>
            </a:r>
            <a:r>
              <a:rPr lang="en-IN" cap="none" dirty="0" smtClean="0">
                <a:latin typeface="Times New Roman" panose="02020603050405020304" pitchFamily="18" charset="0"/>
                <a:cs typeface="Times New Roman" panose="02020603050405020304" pitchFamily="18" charset="0"/>
              </a:rPr>
              <a:t>data</a:t>
            </a:r>
          </a:p>
          <a:p>
            <a:pPr marL="0" indent="0" algn="just">
              <a:buNone/>
            </a:pPr>
            <a:r>
              <a:rPr lang="en-IN" cap="none" dirty="0">
                <a:latin typeface="Times New Roman" panose="02020603050405020304" pitchFamily="18" charset="0"/>
                <a:cs typeface="Times New Roman" panose="02020603050405020304" pitchFamily="18" charset="0"/>
              </a:rPr>
              <a:t>	</a:t>
            </a:r>
            <a:r>
              <a:rPr lang="en-IN" cap="none" dirty="0" smtClean="0">
                <a:latin typeface="Times New Roman" panose="02020603050405020304" pitchFamily="18" charset="0"/>
                <a:cs typeface="Times New Roman" panose="02020603050405020304" pitchFamily="18" charset="0"/>
              </a:rPr>
              <a:t>	-</a:t>
            </a:r>
            <a:r>
              <a:rPr lang="en-IN" cap="none" dirty="0">
                <a:latin typeface="Times New Roman" panose="02020603050405020304" pitchFamily="18" charset="0"/>
                <a:cs typeface="Times New Roman" panose="02020603050405020304" pitchFamily="18" charset="0"/>
              </a:rPr>
              <a:t>W</a:t>
            </a:r>
            <a:r>
              <a:rPr lang="en-IN" cap="none" dirty="0" smtClean="0">
                <a:latin typeface="Times New Roman" panose="02020603050405020304" pitchFamily="18" charset="0"/>
                <a:cs typeface="Times New Roman" panose="02020603050405020304" pitchFamily="18" charset="0"/>
              </a:rPr>
              <a:t>hy selenium?</a:t>
            </a:r>
            <a:endParaRPr lang="en-IN" cap="none" dirty="0" smtClean="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		-Jar file created was scheduled to run twice a day.</a:t>
            </a:r>
          </a:p>
          <a:p>
            <a:pPr marL="0" indent="0" algn="just">
              <a:buNone/>
            </a:pPr>
            <a:r>
              <a:rPr lang="en-IN" cap="none" dirty="0" smtClean="0">
                <a:latin typeface="Times New Roman" panose="02020603050405020304" pitchFamily="18" charset="0"/>
                <a:cs typeface="Times New Roman" panose="02020603050405020304" pitchFamily="18" charset="0"/>
              </a:rPr>
              <a:t>		-Multithreading has been done to reduce the effective time  taken for pulling the 			 data.</a:t>
            </a:r>
          </a:p>
          <a:p>
            <a:pPr marL="0" indent="0" algn="just">
              <a:buNone/>
            </a:pPr>
            <a:r>
              <a:rPr lang="en-IN" cap="none" dirty="0" smtClean="0">
                <a:latin typeface="Times New Roman" panose="02020603050405020304" pitchFamily="18" charset="0"/>
                <a:cs typeface="Times New Roman" panose="02020603050405020304" pitchFamily="18" charset="0"/>
              </a:rPr>
              <a:t>		-A text file is created so that errors are logged.</a:t>
            </a:r>
          </a:p>
          <a:p>
            <a:pPr marL="0" indent="0" algn="just">
              <a:buNone/>
            </a:pPr>
            <a:r>
              <a:rPr lang="en-IN" cap="none" dirty="0" smtClean="0">
                <a:latin typeface="Times New Roman" panose="02020603050405020304" pitchFamily="18" charset="0"/>
                <a:cs typeface="Times New Roman" panose="02020603050405020304" pitchFamily="18" charset="0"/>
              </a:rPr>
              <a:t>		-Retry mechanism has been applied. </a:t>
            </a:r>
          </a:p>
          <a:p>
            <a:pPr marL="0" indent="0" algn="just">
              <a:buNone/>
            </a:pPr>
            <a:r>
              <a:rPr lang="en-IN" cap="none" dirty="0" smtClean="0">
                <a:latin typeface="Times New Roman" panose="02020603050405020304" pitchFamily="18" charset="0"/>
                <a:cs typeface="Times New Roman" panose="02020603050405020304" pitchFamily="18" charset="0"/>
              </a:rPr>
              <a:t>	2. Database design and normalization</a:t>
            </a:r>
          </a:p>
          <a:p>
            <a:pPr marL="0" indent="0" algn="just">
              <a:buNone/>
            </a:pPr>
            <a:r>
              <a:rPr lang="en-IN" cap="none" dirty="0" smtClean="0">
                <a:latin typeface="Times New Roman" panose="02020603050405020304" pitchFamily="18" charset="0"/>
                <a:cs typeface="Times New Roman" panose="02020603050405020304" pitchFamily="18" charset="0"/>
              </a:rPr>
              <a:t>	3.Data cleaning and formatting</a:t>
            </a:r>
          </a:p>
          <a:p>
            <a:pPr marL="0" indent="0" algn="just">
              <a:buNone/>
            </a:pPr>
            <a:r>
              <a:rPr lang="en-IN" cap="none" dirty="0" smtClean="0">
                <a:latin typeface="Times New Roman" panose="02020603050405020304" pitchFamily="18" charset="0"/>
                <a:cs typeface="Times New Roman" panose="02020603050405020304" pitchFamily="18" charset="0"/>
              </a:rPr>
              <a:t>		-Redundant and duplicate data has been removed</a:t>
            </a:r>
            <a:r>
              <a:rPr lang="en-IN" cap="none" dirty="0" smtClean="0">
                <a:latin typeface="Times New Roman" panose="02020603050405020304" pitchFamily="18" charset="0"/>
                <a:cs typeface="Times New Roman" panose="02020603050405020304" pitchFamily="18" charset="0"/>
              </a:rPr>
              <a:t>.</a:t>
            </a:r>
            <a:endParaRPr lang="en-IN" cap="none" dirty="0" smtClean="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		- Handled missing values.</a:t>
            </a:r>
          </a:p>
        </p:txBody>
      </p:sp>
    </p:spTree>
    <p:extLst>
      <p:ext uri="{BB962C8B-B14F-4D97-AF65-F5344CB8AC3E}">
        <p14:creationId xmlns:p14="http://schemas.microsoft.com/office/powerpoint/2010/main" val="239235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334851"/>
            <a:ext cx="10363826" cy="6233373"/>
          </a:xfrm>
        </p:spPr>
        <p:txBody>
          <a:bodyPr>
            <a:normAutofit/>
          </a:bodyPr>
          <a:lstStyle/>
          <a:p>
            <a:pPr marL="0" indent="0" algn="just">
              <a:buNone/>
            </a:pPr>
            <a:r>
              <a:rPr lang="en-IN" cap="none" dirty="0" smtClean="0">
                <a:latin typeface="Times New Roman" panose="02020603050405020304" pitchFamily="18" charset="0"/>
                <a:cs typeface="Times New Roman" panose="02020603050405020304" pitchFamily="18" charset="0"/>
              </a:rPr>
              <a:t>	</a:t>
            </a: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r>
              <a:rPr lang="en-IN" cap="none" dirty="0">
                <a:latin typeface="Times New Roman" panose="02020603050405020304" pitchFamily="18" charset="0"/>
                <a:cs typeface="Times New Roman" panose="02020603050405020304" pitchFamily="18" charset="0"/>
              </a:rPr>
              <a:t>	</a:t>
            </a:r>
            <a:r>
              <a:rPr lang="en-IN" cap="none" dirty="0" smtClean="0">
                <a:latin typeface="Times New Roman" panose="02020603050405020304" pitchFamily="18" charset="0"/>
                <a:cs typeface="Times New Roman" panose="02020603050405020304" pitchFamily="18" charset="0"/>
              </a:rPr>
              <a:t>4</a:t>
            </a:r>
            <a:r>
              <a:rPr lang="en-IN" cap="none" dirty="0" smtClean="0">
                <a:latin typeface="Times New Roman" panose="02020603050405020304" pitchFamily="18" charset="0"/>
                <a:cs typeface="Times New Roman" panose="02020603050405020304" pitchFamily="18" charset="0"/>
              </a:rPr>
              <a:t>. Multidimensional data </a:t>
            </a:r>
            <a:r>
              <a:rPr lang="en-IN" cap="none" dirty="0" smtClean="0">
                <a:latin typeface="Times New Roman" panose="02020603050405020304" pitchFamily="18" charset="0"/>
                <a:cs typeface="Times New Roman" panose="02020603050405020304" pitchFamily="18" charset="0"/>
              </a:rPr>
              <a:t>cubes</a:t>
            </a:r>
          </a:p>
          <a:p>
            <a:pPr marL="0" indent="0" algn="just">
              <a:buNone/>
            </a:pPr>
            <a:r>
              <a:rPr lang="en-IN" cap="none" dirty="0">
                <a:latin typeface="Times New Roman" panose="02020603050405020304" pitchFamily="18" charset="0"/>
                <a:cs typeface="Times New Roman" panose="02020603050405020304" pitchFamily="18" charset="0"/>
              </a:rPr>
              <a:t>	</a:t>
            </a:r>
            <a:r>
              <a:rPr lang="en-IN" cap="none" dirty="0" smtClean="0">
                <a:latin typeface="Times New Roman" panose="02020603050405020304" pitchFamily="18" charset="0"/>
                <a:cs typeface="Times New Roman" panose="02020603050405020304" pitchFamily="18" charset="0"/>
              </a:rPr>
              <a:t>	-</a:t>
            </a:r>
            <a:r>
              <a:rPr lang="en-IN" cap="none" dirty="0">
                <a:latin typeface="Times New Roman" panose="02020603050405020304" pitchFamily="18" charset="0"/>
                <a:cs typeface="Times New Roman" panose="02020603050405020304" pitchFamily="18" charset="0"/>
              </a:rPr>
              <a:t>Why </a:t>
            </a:r>
            <a:r>
              <a:rPr lang="en-IN" cap="none" dirty="0" smtClean="0">
                <a:latin typeface="Times New Roman" panose="02020603050405020304" pitchFamily="18" charset="0"/>
                <a:cs typeface="Times New Roman" panose="02020603050405020304" pitchFamily="18" charset="0"/>
              </a:rPr>
              <a:t>data cubes</a:t>
            </a:r>
            <a:r>
              <a:rPr lang="en-IN" cap="none" dirty="0">
                <a:latin typeface="Times New Roman" panose="02020603050405020304" pitchFamily="18" charset="0"/>
                <a:cs typeface="Times New Roman" panose="02020603050405020304" pitchFamily="18" charset="0"/>
              </a:rPr>
              <a:t>?</a:t>
            </a:r>
            <a:endParaRPr lang="en-IN" cap="none" dirty="0" smtClean="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		-Dimension and fact tables were created.</a:t>
            </a:r>
          </a:p>
          <a:p>
            <a:pPr marL="0" indent="0" algn="just">
              <a:buNone/>
            </a:pPr>
            <a:r>
              <a:rPr lang="en-IN" cap="none" dirty="0" smtClean="0">
                <a:latin typeface="Times New Roman" panose="02020603050405020304" pitchFamily="18" charset="0"/>
                <a:cs typeface="Times New Roman" panose="02020603050405020304" pitchFamily="18" charset="0"/>
              </a:rPr>
              <a:t>		-Stored procedures were written to populate the fact and 				 </a:t>
            </a:r>
            <a:r>
              <a:rPr lang="en-IN" cap="none" dirty="0">
                <a:latin typeface="Times New Roman" panose="02020603050405020304" pitchFamily="18" charset="0"/>
                <a:cs typeface="Times New Roman" panose="02020603050405020304" pitchFamily="18" charset="0"/>
              </a:rPr>
              <a:t> </a:t>
            </a:r>
            <a:r>
              <a:rPr lang="en-IN" cap="none" dirty="0" smtClean="0">
                <a:latin typeface="Times New Roman" panose="02020603050405020304" pitchFamily="18" charset="0"/>
                <a:cs typeface="Times New Roman" panose="02020603050405020304" pitchFamily="18" charset="0"/>
              </a:rPr>
              <a:t>              dimension tables</a:t>
            </a:r>
            <a:r>
              <a:rPr lang="en-IN" cap="none" dirty="0" smtClean="0">
                <a:latin typeface="Times New Roman" panose="02020603050405020304" pitchFamily="18" charset="0"/>
                <a:cs typeface="Times New Roman" panose="02020603050405020304" pitchFamily="18" charset="0"/>
              </a:rPr>
              <a:t>.</a:t>
            </a:r>
            <a:endParaRPr lang="en-IN" cap="none" dirty="0" smtClean="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	5.Visual reports</a:t>
            </a:r>
          </a:p>
          <a:p>
            <a:pPr marL="0" indent="0" algn="just">
              <a:buNone/>
            </a:pPr>
            <a:r>
              <a:rPr lang="en-IN" cap="none" dirty="0" smtClean="0">
                <a:latin typeface="Times New Roman" panose="02020603050405020304" pitchFamily="18" charset="0"/>
                <a:cs typeface="Times New Roman" panose="02020603050405020304" pitchFamily="18" charset="0"/>
              </a:rPr>
              <a:t>		-Power BI used to create interactive and dynamic reports.</a:t>
            </a:r>
            <a:endParaRPr lang="en-IN"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46323" y="544108"/>
            <a:ext cx="8547012" cy="396049"/>
          </a:xfrm>
          <a:prstGeom prst="rect">
            <a:avLst/>
          </a:prstGeom>
        </p:spPr>
      </p:pic>
    </p:spTree>
    <p:extLst>
      <p:ext uri="{BB962C8B-B14F-4D97-AF65-F5344CB8AC3E}">
        <p14:creationId xmlns:p14="http://schemas.microsoft.com/office/powerpoint/2010/main" val="241944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450888"/>
            <a:ext cx="10364451" cy="798159"/>
          </a:xfrm>
        </p:spPr>
        <p:txBody>
          <a:bodyPr>
            <a:normAutofit/>
          </a:bodyPr>
          <a:lstStyle/>
          <a:p>
            <a:r>
              <a:rPr lang="en-IN" sz="3000" dirty="0" smtClean="0">
                <a:latin typeface="Times New Roman" panose="02020603050405020304" pitchFamily="18" charset="0"/>
                <a:cs typeface="Times New Roman" panose="02020603050405020304" pitchFamily="18" charset="0"/>
              </a:rPr>
              <a:t>Result and conclusion</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15910" y="1416676"/>
            <a:ext cx="11912958" cy="5306096"/>
          </a:xfrm>
        </p:spPr>
        <p:txBody>
          <a:bodyPr>
            <a:normAutofit/>
          </a:bodyPr>
          <a:lstStyle/>
          <a:p>
            <a:pPr algn="just"/>
            <a:r>
              <a:rPr lang="en-IN" cap="none" dirty="0" smtClean="0">
                <a:latin typeface="Times New Roman" panose="02020603050405020304" pitchFamily="18" charset="0"/>
                <a:cs typeface="Times New Roman" panose="02020603050405020304" pitchFamily="18" charset="0"/>
              </a:rPr>
              <a:t>Results obtained from the visual reports have been added below:</a:t>
            </a:r>
          </a:p>
          <a:p>
            <a:pPr marL="0" indent="0" algn="just">
              <a:buNone/>
            </a:pPr>
            <a:endParaRPr lang="en-IN" cap="none"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08470" y="2424952"/>
            <a:ext cx="5737957" cy="2950636"/>
          </a:xfrm>
          <a:prstGeom prst="rect">
            <a:avLst/>
          </a:prstGeom>
        </p:spPr>
      </p:pic>
      <p:pic>
        <p:nvPicPr>
          <p:cNvPr id="8" name="Picture 7"/>
          <p:cNvPicPr>
            <a:picLocks noChangeAspect="1"/>
          </p:cNvPicPr>
          <p:nvPr/>
        </p:nvPicPr>
        <p:blipFill>
          <a:blip r:embed="rId3"/>
          <a:stretch>
            <a:fillRect/>
          </a:stretch>
        </p:blipFill>
        <p:spPr>
          <a:xfrm>
            <a:off x="6438987" y="2424952"/>
            <a:ext cx="5633511" cy="2932660"/>
          </a:xfrm>
          <a:prstGeom prst="rect">
            <a:avLst/>
          </a:prstGeom>
        </p:spPr>
      </p:pic>
    </p:spTree>
    <p:extLst>
      <p:ext uri="{BB962C8B-B14F-4D97-AF65-F5344CB8AC3E}">
        <p14:creationId xmlns:p14="http://schemas.microsoft.com/office/powerpoint/2010/main" val="303888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360608"/>
            <a:ext cx="10363826" cy="6272012"/>
          </a:xfrm>
        </p:spPr>
        <p:txBody>
          <a:bodyPr>
            <a:normAutofit fontScale="92500" lnSpcReduction="10000"/>
          </a:bodyPr>
          <a:lstStyle/>
          <a:p>
            <a:pPr lvl="0" algn="just"/>
            <a:r>
              <a:rPr lang="en-IN" b="1" cap="none" dirty="0" smtClean="0">
                <a:latin typeface="Times New Roman" panose="02020603050405020304" pitchFamily="18" charset="0"/>
                <a:cs typeface="Times New Roman" panose="02020603050405020304" pitchFamily="18" charset="0"/>
              </a:rPr>
              <a:t>Conclusion:</a:t>
            </a:r>
          </a:p>
          <a:p>
            <a:pPr marL="0" lvl="0" indent="0" algn="just">
              <a:buNone/>
            </a:pPr>
            <a:r>
              <a:rPr lang="en-IN" cap="none" dirty="0" smtClean="0">
                <a:latin typeface="Times New Roman" panose="02020603050405020304" pitchFamily="18" charset="0"/>
                <a:cs typeface="Times New Roman" panose="02020603050405020304" pitchFamily="18" charset="0"/>
              </a:rPr>
              <a:t>	1)The </a:t>
            </a:r>
            <a:r>
              <a:rPr lang="en-IN" cap="none" dirty="0" smtClean="0">
                <a:latin typeface="Times New Roman" panose="02020603050405020304" pitchFamily="18" charset="0"/>
                <a:cs typeface="Times New Roman" panose="02020603050405020304" pitchFamily="18" charset="0"/>
              </a:rPr>
              <a:t>visual reports developed are interactive, user-friendly and customizable.</a:t>
            </a:r>
          </a:p>
          <a:p>
            <a:pPr marL="0" lvl="0" indent="0" algn="just">
              <a:buNone/>
            </a:pPr>
            <a:r>
              <a:rPr lang="en-IN" cap="none" dirty="0">
                <a:latin typeface="Times New Roman" panose="02020603050405020304" pitchFamily="18" charset="0"/>
                <a:cs typeface="Times New Roman" panose="02020603050405020304" pitchFamily="18" charset="0"/>
              </a:rPr>
              <a:t>	</a:t>
            </a:r>
            <a:r>
              <a:rPr lang="en-IN" cap="none" dirty="0" smtClean="0">
                <a:latin typeface="Times New Roman" panose="02020603050405020304" pitchFamily="18" charset="0"/>
                <a:cs typeface="Times New Roman" panose="02020603050405020304" pitchFamily="18" charset="0"/>
              </a:rPr>
              <a:t>2)</a:t>
            </a:r>
            <a:r>
              <a:rPr lang="en-IN" cap="none" dirty="0" smtClean="0">
                <a:latin typeface="Times New Roman" panose="02020603050405020304" pitchFamily="18" charset="0"/>
                <a:cs typeface="Times New Roman" panose="02020603050405020304" pitchFamily="18" charset="0"/>
              </a:rPr>
              <a:t>The </a:t>
            </a:r>
            <a:r>
              <a:rPr lang="en-IN" cap="none" dirty="0" smtClean="0">
                <a:latin typeface="Times New Roman" panose="02020603050405020304" pitchFamily="18" charset="0"/>
                <a:cs typeface="Times New Roman" panose="02020603050405020304" pitchFamily="18" charset="0"/>
              </a:rPr>
              <a:t>user can view the delay trends for a particular station for given range of dates. </a:t>
            </a:r>
          </a:p>
          <a:p>
            <a:pPr marL="0" lvl="0" indent="0" algn="just">
              <a:buNone/>
            </a:pPr>
            <a:r>
              <a:rPr lang="en-IN" cap="none" dirty="0" smtClean="0">
                <a:latin typeface="Times New Roman" panose="02020603050405020304" pitchFamily="18" charset="0"/>
                <a:cs typeface="Times New Roman" panose="02020603050405020304" pitchFamily="18" charset="0"/>
              </a:rPr>
              <a:t>	3)The </a:t>
            </a:r>
            <a:r>
              <a:rPr lang="en-IN" cap="none" dirty="0" smtClean="0">
                <a:latin typeface="Times New Roman" panose="02020603050405020304" pitchFamily="18" charset="0"/>
                <a:cs typeface="Times New Roman" panose="02020603050405020304" pitchFamily="18" charset="0"/>
              </a:rPr>
              <a:t>user can view both the absolute and comparative delay analysis of one or more trains. </a:t>
            </a:r>
          </a:p>
          <a:p>
            <a:pPr marL="0" lvl="0" indent="0" algn="just">
              <a:buNone/>
            </a:pPr>
            <a:r>
              <a:rPr lang="en-IN" cap="none" dirty="0" smtClean="0">
                <a:latin typeface="Times New Roman" panose="02020603050405020304" pitchFamily="18" charset="0"/>
                <a:cs typeface="Times New Roman" panose="02020603050405020304" pitchFamily="18" charset="0"/>
              </a:rPr>
              <a:t>	4)Data </a:t>
            </a:r>
            <a:r>
              <a:rPr lang="en-IN" cap="none" dirty="0" smtClean="0">
                <a:latin typeface="Times New Roman" panose="02020603050405020304" pitchFamily="18" charset="0"/>
                <a:cs typeface="Times New Roman" panose="02020603050405020304" pitchFamily="18" charset="0"/>
              </a:rPr>
              <a:t>at our disposal is accurate as data is collected from the official website of Indian </a:t>
            </a:r>
            <a:r>
              <a:rPr lang="en-IN" cap="none" dirty="0" smtClean="0">
                <a:latin typeface="Times New Roman" panose="02020603050405020304" pitchFamily="18" charset="0"/>
                <a:cs typeface="Times New Roman" panose="02020603050405020304" pitchFamily="18" charset="0"/>
              </a:rPr>
              <a:t>		   railways</a:t>
            </a:r>
            <a:r>
              <a:rPr lang="en-IN" cap="none" dirty="0" smtClean="0">
                <a:latin typeface="Times New Roman" panose="02020603050405020304" pitchFamily="18" charset="0"/>
                <a:cs typeface="Times New Roman" panose="02020603050405020304" pitchFamily="18" charset="0"/>
              </a:rPr>
              <a:t>, CRIS (central rail information system</a:t>
            </a:r>
            <a:r>
              <a:rPr lang="en-IN" cap="none" dirty="0" smtClean="0">
                <a:latin typeface="Times New Roman" panose="02020603050405020304" pitchFamily="18" charset="0"/>
                <a:cs typeface="Times New Roman" panose="02020603050405020304" pitchFamily="18" charset="0"/>
              </a:rPr>
              <a:t>).</a:t>
            </a:r>
          </a:p>
          <a:p>
            <a:pPr marL="0" lvl="0" indent="0" algn="just">
              <a:buNone/>
            </a:pPr>
            <a:endParaRPr lang="en-IN" cap="none" dirty="0">
              <a:latin typeface="Times New Roman" panose="02020603050405020304" pitchFamily="18" charset="0"/>
              <a:cs typeface="Times New Roman" panose="02020603050405020304" pitchFamily="18" charset="0"/>
            </a:endParaRPr>
          </a:p>
          <a:p>
            <a:pPr algn="just"/>
            <a:r>
              <a:rPr lang="en-IN" b="1" cap="none" dirty="0" smtClean="0">
                <a:latin typeface="Times New Roman" panose="02020603050405020304" pitchFamily="18" charset="0"/>
                <a:cs typeface="Times New Roman" panose="02020603050405020304" pitchFamily="18" charset="0"/>
              </a:rPr>
              <a:t>Future scope:</a:t>
            </a:r>
            <a:r>
              <a:rPr lang="en-IN" cap="none" dirty="0" smtClean="0">
                <a:latin typeface="Times New Roman" panose="02020603050405020304" pitchFamily="18" charset="0"/>
                <a:cs typeface="Times New Roman" panose="02020603050405020304" pitchFamily="18" charset="0"/>
              </a:rPr>
              <a:t> </a:t>
            </a:r>
            <a:endParaRPr lang="en-IN" dirty="0"/>
          </a:p>
          <a:p>
            <a:pPr marL="0" indent="0" algn="just">
              <a:buNone/>
            </a:pPr>
            <a:r>
              <a:rPr lang="en-IN" dirty="0" smtClean="0"/>
              <a:t>	</a:t>
            </a:r>
            <a:r>
              <a:rPr lang="en-IN" dirty="0" smtClean="0">
                <a:latin typeface="Times New Roman" panose="02020603050405020304" pitchFamily="18" charset="0"/>
                <a:cs typeface="Times New Roman" panose="02020603050405020304" pitchFamily="18" charset="0"/>
              </a:rPr>
              <a:t>1</a:t>
            </a:r>
            <a:r>
              <a:rPr lang="en-IN" cap="none" dirty="0" smtClean="0">
                <a:latin typeface="Times New Roman" panose="02020603050405020304" pitchFamily="18" charset="0"/>
                <a:cs typeface="Times New Roman" panose="02020603050405020304" pitchFamily="18" charset="0"/>
              </a:rPr>
              <a:t>) Machine learning can be used further for given data for prediction purpose.</a:t>
            </a:r>
          </a:p>
          <a:p>
            <a:pPr marL="0" indent="0" algn="just">
              <a:buNone/>
            </a:pPr>
            <a:r>
              <a:rPr lang="en-IN" cap="none" dirty="0" smtClean="0">
                <a:latin typeface="Times New Roman" panose="02020603050405020304" pitchFamily="18" charset="0"/>
                <a:cs typeface="Times New Roman" panose="02020603050405020304" pitchFamily="18" charset="0"/>
              </a:rPr>
              <a:t>	2) Enhancing the level of granularity. </a:t>
            </a:r>
          </a:p>
          <a:p>
            <a:pPr marL="0" indent="0" algn="just">
              <a:buNone/>
            </a:pPr>
            <a:r>
              <a:rPr lang="en-IN" cap="none" dirty="0" smtClean="0">
                <a:latin typeface="Times New Roman" panose="02020603050405020304" pitchFamily="18" charset="0"/>
                <a:cs typeface="Times New Roman" panose="02020603050405020304" pitchFamily="18" charset="0"/>
              </a:rPr>
              <a:t>	3) The power BI reports can have user defined flags for delay percent rather than static 	    	    values. </a:t>
            </a:r>
          </a:p>
          <a:p>
            <a:pPr marL="0" indent="0">
              <a:buNone/>
            </a:pPr>
            <a:endParaRPr lang="en-IN" dirty="0"/>
          </a:p>
          <a:p>
            <a:pPr marL="0" indent="0">
              <a:buNone/>
            </a:pPr>
            <a:r>
              <a:rPr lang="en-IN" dirty="0" smtClean="0"/>
              <a:t> </a:t>
            </a:r>
            <a:endParaRPr lang="en-IN" dirty="0"/>
          </a:p>
          <a:p>
            <a:pPr marL="0" indent="0" algn="just">
              <a:buNone/>
            </a:pPr>
            <a:endParaRPr lang="en-IN" b="1"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16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927" y="2408681"/>
            <a:ext cx="10364451" cy="1596177"/>
          </a:xfrm>
        </p:spPr>
        <p:txBody>
          <a:bodyPr/>
          <a:lstStyle/>
          <a:p>
            <a:r>
              <a:rPr lang="en-IN" dirty="0" smtClean="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15979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88311"/>
          </a:xfrm>
        </p:spPr>
        <p:txBody>
          <a:bodyPr>
            <a:normAutofit/>
          </a:bodyPr>
          <a:lstStyle/>
          <a:p>
            <a:r>
              <a:rPr lang="en-IN" sz="3000" dirty="0" smtClean="0">
                <a:latin typeface="Times New Roman" panose="02020603050405020304" pitchFamily="18" charset="0"/>
                <a:cs typeface="Times New Roman" panose="02020603050405020304" pitchFamily="18" charset="0"/>
              </a:rPr>
              <a:t>Motivation</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463639" y="1828800"/>
            <a:ext cx="5708561" cy="4597758"/>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
        <p:nvSpPr>
          <p:cNvPr id="4" name="Content Placeholder 3"/>
          <p:cNvSpPr>
            <a:spLocks noGrp="1"/>
          </p:cNvSpPr>
          <p:nvPr>
            <p:ph sz="quarter" idx="14"/>
          </p:nvPr>
        </p:nvSpPr>
        <p:spPr>
          <a:xfrm>
            <a:off x="5525037" y="1506828"/>
            <a:ext cx="5752563" cy="4284371"/>
          </a:xfrm>
        </p:spPr>
        <p:txBody>
          <a:bodyPr/>
          <a:lstStyle/>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You plan a trip!</a:t>
            </a:r>
          </a:p>
          <a:p>
            <a:pPr marL="0" indent="0" algn="just">
              <a:buNone/>
            </a:pPr>
            <a:endParaRPr lang="en-IN" cap="none" dirty="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Search for feasible alternatives</a:t>
            </a:r>
          </a:p>
          <a:p>
            <a:pPr marL="0" indent="0" algn="just">
              <a:buNone/>
            </a:pPr>
            <a:endParaRPr lang="en-IN" cap="none" dirty="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Get a long list of alternatives from which you couldn’t select</a:t>
            </a:r>
          </a:p>
          <a:p>
            <a:pPr marL="0" indent="0" algn="just">
              <a:buNone/>
            </a:pPr>
            <a:endParaRPr lang="en-IN" cap="none" dirty="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You are confused now!!</a:t>
            </a:r>
            <a:endParaRPr lang="en-IN" dirty="0">
              <a:latin typeface="Times New Roman" panose="02020603050405020304" pitchFamily="18" charset="0"/>
              <a:cs typeface="Times New Roman" panose="02020603050405020304" pitchFamily="18" charset="0"/>
            </a:endParaRPr>
          </a:p>
        </p:txBody>
      </p:sp>
      <p:sp>
        <p:nvSpPr>
          <p:cNvPr id="6" name="Oval 5"/>
          <p:cNvSpPr/>
          <p:nvPr/>
        </p:nvSpPr>
        <p:spPr>
          <a:xfrm>
            <a:off x="463639" y="1828800"/>
            <a:ext cx="1151520" cy="116171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Oval 6"/>
          <p:cNvSpPr/>
          <p:nvPr/>
        </p:nvSpPr>
        <p:spPr>
          <a:xfrm>
            <a:off x="1615159" y="2990519"/>
            <a:ext cx="1000125" cy="1000125"/>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Oval 7"/>
          <p:cNvSpPr/>
          <p:nvPr/>
        </p:nvSpPr>
        <p:spPr>
          <a:xfrm>
            <a:off x="2615284" y="3990644"/>
            <a:ext cx="1000125" cy="1000125"/>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Oval 8"/>
          <p:cNvSpPr/>
          <p:nvPr/>
        </p:nvSpPr>
        <p:spPr>
          <a:xfrm>
            <a:off x="3615409" y="4990769"/>
            <a:ext cx="1152525" cy="1152525"/>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94690715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sz="quarter" idx="13"/>
          </p:nvPr>
        </p:nvSpPr>
        <p:spPr/>
        <p:txBody>
          <a:bodyPr/>
          <a:lstStyle/>
          <a:p>
            <a:pPr algn="just"/>
            <a:r>
              <a:rPr lang="en-IN" cap="none" dirty="0">
                <a:latin typeface="Times New Roman" panose="02020603050405020304" pitchFamily="18" charset="0"/>
                <a:cs typeface="Times New Roman" panose="02020603050405020304" pitchFamily="18" charset="0"/>
              </a:rPr>
              <a:t>The main goal of the project is to develop application which would be helpful to the targeted audience in selecting better alternative from the available options. </a:t>
            </a:r>
          </a:p>
          <a:p>
            <a:pPr algn="just"/>
            <a:r>
              <a:rPr lang="en-IN" cap="none" dirty="0">
                <a:latin typeface="Times New Roman" panose="02020603050405020304" pitchFamily="18" charset="0"/>
                <a:cs typeface="Times New Roman" panose="02020603050405020304" pitchFamily="18" charset="0"/>
              </a:rPr>
              <a:t>We intend to develop interactive visual based reports which can be customized as per the need using power bi. </a:t>
            </a:r>
          </a:p>
          <a:p>
            <a:pPr algn="just"/>
            <a:r>
              <a:rPr lang="en-IN" cap="none" dirty="0">
                <a:latin typeface="Times New Roman" panose="02020603050405020304" pitchFamily="18" charset="0"/>
                <a:cs typeface="Times New Roman" panose="02020603050405020304" pitchFamily="18" charset="0"/>
              </a:rPr>
              <a:t>Prediction of the best trains for a given route using machine learning and artificial intelligence.</a:t>
            </a:r>
          </a:p>
          <a:p>
            <a:pPr marL="0" indent="0">
              <a:buNone/>
            </a:pPr>
            <a:endParaRPr lang="en-IN" cap="none" dirty="0"/>
          </a:p>
        </p:txBody>
      </p:sp>
    </p:spTree>
    <p:extLst>
      <p:ext uri="{BB962C8B-B14F-4D97-AF65-F5344CB8AC3E}">
        <p14:creationId xmlns:p14="http://schemas.microsoft.com/office/powerpoint/2010/main" val="20292697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17100"/>
          </a:xfrm>
        </p:spPr>
        <p:txBody>
          <a:bodyPr>
            <a:normAutofit/>
          </a:bodyPr>
          <a:lstStyle/>
          <a:p>
            <a:r>
              <a:rPr lang="en-IN" sz="3000" dirty="0" smtClean="0">
                <a:latin typeface="Times New Roman" panose="02020603050405020304" pitchFamily="18" charset="0"/>
                <a:cs typeface="Times New Roman" panose="02020603050405020304" pitchFamily="18" charset="0"/>
              </a:rPr>
              <a:t>process</a:t>
            </a:r>
            <a:endParaRPr lang="en-IN" sz="3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365792698"/>
              </p:ext>
            </p:extLst>
          </p:nvPr>
        </p:nvGraphicFramePr>
        <p:xfrm>
          <a:off x="914400" y="1635125"/>
          <a:ext cx="10363200" cy="482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23663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313314"/>
          </a:xfrm>
        </p:spPr>
        <p:txBody>
          <a:bodyPr>
            <a:normAutofit/>
          </a:bodyPr>
          <a:lstStyle/>
          <a:p>
            <a:r>
              <a:rPr lang="en-IN" sz="3000" cap="none" dirty="0" smtClean="0">
                <a:latin typeface="Times New Roman" panose="02020603050405020304" pitchFamily="18" charset="0"/>
                <a:cs typeface="Times New Roman" panose="02020603050405020304" pitchFamily="18" charset="0"/>
              </a:rPr>
              <a:t>BRIEF INTRODUCTION ABOUT THE MAJOR TECHNOLOGIES USED</a:t>
            </a:r>
            <a:endParaRPr lang="en-IN" sz="3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3" y="2060620"/>
            <a:ext cx="10574181" cy="4572000"/>
          </a:xfrm>
        </p:spPr>
        <p:txBody>
          <a:bodyPr>
            <a:normAutofit/>
          </a:bodyPr>
          <a:lstStyle/>
          <a:p>
            <a:pPr marL="0" indent="0" algn="just">
              <a:buNone/>
            </a:pPr>
            <a:r>
              <a:rPr lang="en-IN" cap="none" dirty="0" smtClean="0">
                <a:latin typeface="Times New Roman" panose="02020603050405020304" pitchFamily="18" charset="0"/>
                <a:cs typeface="Times New Roman" panose="02020603050405020304" pitchFamily="18" charset="0"/>
              </a:rPr>
              <a:t>Selenium </a:t>
            </a:r>
            <a:r>
              <a:rPr lang="en-IN" cap="none" dirty="0" smtClean="0">
                <a:latin typeface="Times New Roman" panose="02020603050405020304" pitchFamily="18" charset="0"/>
                <a:cs typeface="Times New Roman" panose="02020603050405020304" pitchFamily="18" charset="0"/>
              </a:rPr>
              <a:t>Web driver</a:t>
            </a:r>
            <a:r>
              <a:rPr lang="en-IN" cap="none" dirty="0" smtClean="0">
                <a:latin typeface="Times New Roman" panose="02020603050405020304" pitchFamily="18" charset="0"/>
                <a:cs typeface="Times New Roman" panose="02020603050405020304" pitchFamily="18" charset="0"/>
              </a:rPr>
              <a:t>: selenium is used to automate</a:t>
            </a:r>
            <a:r>
              <a:rPr lang="en-IN" i="1" cap="none" dirty="0" smtClean="0">
                <a:latin typeface="Times New Roman" panose="02020603050405020304" pitchFamily="18" charset="0"/>
                <a:cs typeface="Times New Roman" panose="02020603050405020304" pitchFamily="18" charset="0"/>
              </a:rPr>
              <a:t> </a:t>
            </a:r>
            <a:r>
              <a:rPr lang="en-IN" cap="none" dirty="0" smtClean="0">
                <a:latin typeface="Times New Roman" panose="02020603050405020304" pitchFamily="18" charset="0"/>
                <a:cs typeface="Times New Roman" panose="02020603050405020304" pitchFamily="18" charset="0"/>
              </a:rPr>
              <a:t>browsers. Basically, it is used as tool for automating web applications for testing purposes, but it is not limited to that only. </a:t>
            </a:r>
          </a:p>
          <a:p>
            <a:pPr marL="0" indent="0" algn="just">
              <a:buNone/>
            </a:pPr>
            <a:r>
              <a:rPr lang="en-IN" cap="none" dirty="0" smtClean="0">
                <a:latin typeface="Times New Roman" panose="02020603050405020304" pitchFamily="18" charset="0"/>
                <a:cs typeface="Times New Roman" panose="02020603050405020304" pitchFamily="18" charset="0"/>
              </a:rPr>
              <a:t>Web-based administration tasks which tends to be tedious and consuming manpower can be automated as well with the help of selenium.</a:t>
            </a:r>
          </a:p>
          <a:p>
            <a:pPr marL="0" indent="0" algn="just">
              <a:buNone/>
            </a:pPr>
            <a:r>
              <a:rPr lang="en-IN" cap="none" dirty="0" smtClean="0">
                <a:latin typeface="Times New Roman" panose="02020603050405020304" pitchFamily="18" charset="0"/>
                <a:cs typeface="Times New Roman" panose="02020603050405020304" pitchFamily="18" charset="0"/>
              </a:rPr>
              <a:t>Locate elements on the web-page by:</a:t>
            </a:r>
          </a:p>
          <a:p>
            <a:pPr algn="just"/>
            <a:r>
              <a:rPr lang="en-IN" cap="none" dirty="0" smtClean="0">
                <a:latin typeface="Times New Roman" panose="02020603050405020304" pitchFamily="18" charset="0"/>
                <a:cs typeface="Times New Roman" panose="02020603050405020304" pitchFamily="18" charset="0"/>
              </a:rPr>
              <a:t>ID</a:t>
            </a:r>
          </a:p>
          <a:p>
            <a:pPr algn="just"/>
            <a:r>
              <a:rPr lang="en-IN" cap="none" dirty="0" smtClean="0">
                <a:latin typeface="Times New Roman" panose="02020603050405020304" pitchFamily="18" charset="0"/>
                <a:cs typeface="Times New Roman" panose="02020603050405020304" pitchFamily="18" charset="0"/>
              </a:rPr>
              <a:t>Link-text</a:t>
            </a:r>
          </a:p>
          <a:p>
            <a:pPr algn="just"/>
            <a:r>
              <a:rPr lang="en-IN" cap="none" dirty="0" smtClean="0">
                <a:latin typeface="Times New Roman" panose="02020603050405020304" pitchFamily="18" charset="0"/>
                <a:cs typeface="Times New Roman" panose="02020603050405020304" pitchFamily="18" charset="0"/>
              </a:rPr>
              <a:t>CSS selector</a:t>
            </a:r>
          </a:p>
          <a:p>
            <a:pPr algn="just"/>
            <a:r>
              <a:rPr lang="en-IN" cap="none" dirty="0" smtClean="0">
                <a:latin typeface="Times New Roman" panose="02020603050405020304" pitchFamily="18" charset="0"/>
                <a:cs typeface="Times New Roman" panose="02020603050405020304" pitchFamily="18" charset="0"/>
              </a:rPr>
              <a:t>DOM</a:t>
            </a:r>
          </a:p>
          <a:p>
            <a:pPr marL="0" indent="0" algn="just">
              <a:buNone/>
            </a:pPr>
            <a:endParaRPr lang="en-IN" dirty="0"/>
          </a:p>
        </p:txBody>
      </p:sp>
    </p:spTree>
    <p:extLst>
      <p:ext uri="{BB962C8B-B14F-4D97-AF65-F5344CB8AC3E}">
        <p14:creationId xmlns:p14="http://schemas.microsoft.com/office/powerpoint/2010/main" val="209971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40913" y="206061"/>
            <a:ext cx="11062952" cy="6503831"/>
          </a:xfrm>
        </p:spPr>
        <p:txBody>
          <a:bodyPr>
            <a:normAutofit/>
          </a:bodyPr>
          <a:lstStyle/>
          <a:p>
            <a:pPr algn="just"/>
            <a:r>
              <a:rPr lang="en-IN" cap="none" dirty="0" smtClean="0">
                <a:latin typeface="Times New Roman" panose="02020603050405020304" pitchFamily="18" charset="0"/>
                <a:cs typeface="Times New Roman" panose="02020603050405020304" pitchFamily="18" charset="0"/>
              </a:rPr>
              <a:t>Data cubes: data cubes are multi-dimensional database, in other word they are extension to the 2 dimensional relational table. </a:t>
            </a:r>
          </a:p>
        </p:txBody>
      </p:sp>
      <p:pic>
        <p:nvPicPr>
          <p:cNvPr id="4" name="Picture 3"/>
          <p:cNvPicPr/>
          <p:nvPr/>
        </p:nvPicPr>
        <p:blipFill>
          <a:blip r:embed="rId2"/>
          <a:stretch>
            <a:fillRect/>
          </a:stretch>
        </p:blipFill>
        <p:spPr>
          <a:xfrm>
            <a:off x="540913" y="1320182"/>
            <a:ext cx="4572000" cy="4977587"/>
          </a:xfrm>
          <a:prstGeom prst="rect">
            <a:avLst/>
          </a:prstGeom>
        </p:spPr>
      </p:pic>
      <p:sp>
        <p:nvSpPr>
          <p:cNvPr id="5" name="TextBox 4"/>
          <p:cNvSpPr txBox="1"/>
          <p:nvPr/>
        </p:nvSpPr>
        <p:spPr>
          <a:xfrm>
            <a:off x="6027312" y="2165314"/>
            <a:ext cx="4662153" cy="3170099"/>
          </a:xfrm>
          <a:prstGeom prst="rect">
            <a:avLst/>
          </a:prstGeom>
          <a:noFill/>
        </p:spPr>
        <p:txBody>
          <a:bodyPr wrap="square" rtlCol="0">
            <a:spAutoFit/>
          </a:bodyPr>
          <a:lstStyle/>
          <a:p>
            <a:pPr algn="just"/>
            <a:r>
              <a:rPr lang="en-IN" sz="2000" dirty="0" smtClean="0">
                <a:latin typeface="Times New Roman" panose="02020603050405020304" pitchFamily="18" charset="0"/>
                <a:cs typeface="Times New Roman" panose="02020603050405020304" pitchFamily="18" charset="0"/>
              </a:rPr>
              <a:t>This is the schema of the cube which was developed.</a:t>
            </a:r>
          </a:p>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schema is a star schema for cube. </a:t>
            </a:r>
            <a:endParaRPr lang="en-IN"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ID in dimension tables are primary key. </a:t>
            </a:r>
            <a:endParaRPr lang="en-IN"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 fact table has foreign key. </a:t>
            </a:r>
          </a:p>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Attribute in dimension are features that categorizes the data.</a:t>
            </a:r>
          </a:p>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While fact table contains measures which are aggregated values.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23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6366" y="528034"/>
            <a:ext cx="10891234" cy="6329966"/>
          </a:xfrm>
        </p:spPr>
        <p:txBody>
          <a:bodyPr>
            <a:normAutofit/>
          </a:bodyPr>
          <a:lstStyle/>
          <a:p>
            <a:pPr algn="just"/>
            <a:r>
              <a:rPr lang="en-IN" cap="none" dirty="0" smtClean="0">
                <a:latin typeface="Times New Roman" panose="02020603050405020304" pitchFamily="18" charset="0"/>
                <a:cs typeface="Times New Roman" panose="02020603050405020304" pitchFamily="18" charset="0"/>
              </a:rPr>
              <a:t>Power BI:  </a:t>
            </a:r>
            <a:r>
              <a:rPr lang="en-IN" cap="none" dirty="0">
                <a:latin typeface="Times New Roman" panose="02020603050405020304" pitchFamily="18" charset="0"/>
                <a:cs typeface="Times New Roman" panose="02020603050405020304" pitchFamily="18" charset="0"/>
              </a:rPr>
              <a:t>P</a:t>
            </a:r>
            <a:r>
              <a:rPr lang="en-IN" cap="none" dirty="0" smtClean="0">
                <a:latin typeface="Times New Roman" panose="02020603050405020304" pitchFamily="18" charset="0"/>
                <a:cs typeface="Times New Roman" panose="02020603050405020304" pitchFamily="18" charset="0"/>
              </a:rPr>
              <a:t>ower BI is a suite of business analytics tools to analyse data and share insights.</a:t>
            </a:r>
          </a:p>
          <a:p>
            <a:pPr algn="just"/>
            <a:r>
              <a:rPr lang="en-IN" cap="none" dirty="0" smtClean="0">
                <a:latin typeface="Times New Roman" panose="02020603050405020304" pitchFamily="18" charset="0"/>
                <a:cs typeface="Times New Roman" panose="02020603050405020304" pitchFamily="18" charset="0"/>
              </a:rPr>
              <a:t>Using the power BI gateways, you can connect SQL server databases, analysis services models, and many other data sources to your same dashboards in power bi. </a:t>
            </a:r>
          </a:p>
          <a:p>
            <a:pPr algn="just"/>
            <a:endParaRPr lang="en-IN" cap="none"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300359" y="1983346"/>
            <a:ext cx="8564858" cy="2459866"/>
          </a:xfrm>
          <a:prstGeom prst="rect">
            <a:avLst/>
          </a:prstGeom>
        </p:spPr>
      </p:pic>
      <p:sp>
        <p:nvSpPr>
          <p:cNvPr id="5" name="TextBox 4"/>
          <p:cNvSpPr txBox="1"/>
          <p:nvPr/>
        </p:nvSpPr>
        <p:spPr>
          <a:xfrm>
            <a:off x="693312" y="4656901"/>
            <a:ext cx="10277341" cy="2246769"/>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With the help of power bi you can create interactive, customized visual reports where a live connection could also be established. </a:t>
            </a:r>
          </a:p>
          <a:p>
            <a:pPr algn="just"/>
            <a:endParaRPr lang="en-IN"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There are numerous visuals offered by power bi like pie chart, line chart, bar graph, stacked bar graph,  column charts, cards, funnel charts etc. from which you could select the ones suitable for your requirements.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09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45031"/>
            <a:ext cx="10364451" cy="1223162"/>
          </a:xfrm>
        </p:spPr>
        <p:txBody>
          <a:bodyPr>
            <a:normAutofit/>
          </a:bodyPr>
          <a:lstStyle/>
          <a:p>
            <a:r>
              <a:rPr lang="en-IN" sz="2800" dirty="0" smtClean="0">
                <a:latin typeface="Times New Roman" panose="02020603050405020304" pitchFamily="18" charset="0"/>
                <a:cs typeface="Times New Roman" panose="02020603050405020304" pitchFamily="18" charset="0"/>
              </a:rPr>
              <a:t>Are there any application which is similar to application that we are going to develop?</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442436"/>
            <a:ext cx="10364452" cy="5215942"/>
          </a:xfrm>
        </p:spPr>
        <p:txBody>
          <a:bodyPr/>
          <a:lstStyle/>
          <a:p>
            <a:pPr algn="just"/>
            <a:r>
              <a:rPr lang="en-IN" cap="none" dirty="0" smtClean="0">
                <a:latin typeface="Times New Roman" panose="02020603050405020304" pitchFamily="18" charset="0"/>
                <a:cs typeface="Times New Roman" panose="02020603050405020304" pitchFamily="18" charset="0"/>
              </a:rPr>
              <a:t>There has been discussions on public forums regarding the absence of the historical data with respect to running status and delay of the trains:</a:t>
            </a:r>
          </a:p>
          <a:p>
            <a:r>
              <a:rPr lang="en-IN" cap="none" dirty="0" smtClean="0">
                <a:latin typeface="Times New Roman" panose="02020603050405020304" pitchFamily="18" charset="0"/>
                <a:cs typeface="Times New Roman" panose="02020603050405020304" pitchFamily="18" charset="0"/>
              </a:rPr>
              <a:t>Link1:</a:t>
            </a:r>
            <a:r>
              <a:rPr lang="en-IN" u="sng" cap="none" dirty="0" smtClean="0">
                <a:latin typeface="Times New Roman" panose="02020603050405020304" pitchFamily="18" charset="0"/>
                <a:cs typeface="Times New Roman" panose="02020603050405020304" pitchFamily="18" charset="0"/>
                <a:hlinkClick r:id="rId2"/>
              </a:rPr>
              <a:t>https://www.quora.com/how-can-i-get-a-past-years-data-for-arrival-departure-delays-for-indian-railways</a:t>
            </a: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3"/>
          <a:srcRect b="16385"/>
          <a:stretch/>
        </p:blipFill>
        <p:spPr bwMode="auto">
          <a:xfrm>
            <a:off x="2562896" y="3515932"/>
            <a:ext cx="6788822" cy="2892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690854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3" y="386366"/>
            <a:ext cx="10522665" cy="6207617"/>
          </a:xfrm>
        </p:spPr>
        <p:txBody>
          <a:bodyPr/>
          <a:lstStyle/>
          <a:p>
            <a:pPr algn="just"/>
            <a:r>
              <a:rPr lang="en-IN" cap="none" dirty="0" smtClean="0">
                <a:latin typeface="Times New Roman" panose="02020603050405020304" pitchFamily="18" charset="0"/>
                <a:cs typeface="Times New Roman" panose="02020603050405020304" pitchFamily="18" charset="0"/>
              </a:rPr>
              <a:t>Link2:</a:t>
            </a:r>
            <a:r>
              <a:rPr lang="en-IN" u="sng" cap="none" dirty="0" smtClean="0">
                <a:latin typeface="Times New Roman" panose="02020603050405020304" pitchFamily="18" charset="0"/>
                <a:cs typeface="Times New Roman" panose="02020603050405020304" pitchFamily="18" charset="0"/>
                <a:hlinkClick r:id="rId2"/>
              </a:rPr>
              <a:t>http://www.indiamike.com/india/indian-railways-f10/indian-railway-ontime-performance-train-delay-t139389/</a:t>
            </a: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algn="just"/>
            <a:r>
              <a:rPr lang="en-IN" cap="none" dirty="0" smtClean="0">
                <a:latin typeface="Times New Roman" panose="02020603050405020304" pitchFamily="18" charset="0"/>
                <a:cs typeface="Times New Roman" panose="02020603050405020304" pitchFamily="18" charset="0"/>
              </a:rPr>
              <a:t>There are few sites which provide data for past few runs, they are listed below:</a:t>
            </a:r>
          </a:p>
          <a:p>
            <a:pPr marL="0" indent="0" algn="just">
              <a:buNone/>
            </a:pPr>
            <a:r>
              <a:rPr lang="en-IN" cap="none" dirty="0" smtClean="0">
                <a:latin typeface="Times New Roman" panose="02020603050405020304" pitchFamily="18" charset="0"/>
                <a:cs typeface="Times New Roman" panose="02020603050405020304" pitchFamily="18" charset="0"/>
              </a:rPr>
              <a:t>	</a:t>
            </a:r>
            <a:r>
              <a:rPr lang="en-IN" cap="none" dirty="0" err="1" smtClean="0">
                <a:latin typeface="Times New Roman" panose="02020603050405020304" pitchFamily="18" charset="0"/>
                <a:cs typeface="Times New Roman" panose="02020603050405020304" pitchFamily="18" charset="0"/>
              </a:rPr>
              <a:t>Indianrailinfo</a:t>
            </a:r>
            <a:r>
              <a:rPr lang="en-IN" cap="none" dirty="0" smtClean="0">
                <a:latin typeface="Times New Roman" panose="02020603050405020304" pitchFamily="18" charset="0"/>
                <a:cs typeface="Times New Roman" panose="02020603050405020304" pitchFamily="18" charset="0"/>
              </a:rPr>
              <a:t>: </a:t>
            </a:r>
            <a:r>
              <a:rPr lang="en-IN" u="sng" cap="none" dirty="0" smtClean="0">
                <a:latin typeface="Times New Roman" panose="02020603050405020304" pitchFamily="18" charset="0"/>
                <a:cs typeface="Times New Roman" panose="02020603050405020304" pitchFamily="18" charset="0"/>
                <a:hlinkClick r:id="rId3"/>
              </a:rPr>
              <a:t>https://indiarailinfo.com/</a:t>
            </a:r>
            <a:endParaRPr lang="en-IN" u="sng"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4"/>
          <a:stretch>
            <a:fillRect/>
          </a:stretch>
        </p:blipFill>
        <p:spPr>
          <a:xfrm>
            <a:off x="1596573" y="1384479"/>
            <a:ext cx="9157063" cy="1854926"/>
          </a:xfrm>
          <a:prstGeom prst="rect">
            <a:avLst/>
          </a:prstGeom>
        </p:spPr>
      </p:pic>
      <p:pic>
        <p:nvPicPr>
          <p:cNvPr id="7" name="Picture 6"/>
          <p:cNvPicPr/>
          <p:nvPr/>
        </p:nvPicPr>
        <p:blipFill rotWithShape="1">
          <a:blip r:embed="rId5"/>
          <a:srcRect l="-2985" t="-1100" r="29372" b="80043"/>
          <a:stretch/>
        </p:blipFill>
        <p:spPr bwMode="auto">
          <a:xfrm>
            <a:off x="1942764" y="4662055"/>
            <a:ext cx="6886439" cy="16815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855734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1182</TotalTime>
  <Words>492</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Tw Cen MT</vt:lpstr>
      <vt:lpstr>Droplet</vt:lpstr>
      <vt:lpstr>Rail delay infographics and prediction system</vt:lpstr>
      <vt:lpstr>Motivation</vt:lpstr>
      <vt:lpstr>Problem Formulation</vt:lpstr>
      <vt:lpstr>process</vt:lpstr>
      <vt:lpstr>BRIEF INTRODUCTION ABOUT THE MAJOR TECHNOLOGIES USED</vt:lpstr>
      <vt:lpstr>PowerPoint Presentation</vt:lpstr>
      <vt:lpstr>PowerPoint Presentation</vt:lpstr>
      <vt:lpstr>Are there any application which is similar to application that we are going to develop?</vt:lpstr>
      <vt:lpstr>PowerPoint Presentation</vt:lpstr>
      <vt:lpstr>PowerPoint Presentation</vt:lpstr>
      <vt:lpstr>Project Implementation</vt:lpstr>
      <vt:lpstr>PowerPoint Presentation</vt:lpstr>
      <vt:lpstr>Result and conclusion</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bhadoriya</dc:creator>
  <cp:lastModifiedBy>shruti bhadoriya</cp:lastModifiedBy>
  <cp:revision>86</cp:revision>
  <dcterms:created xsi:type="dcterms:W3CDTF">2017-10-10T11:21:42Z</dcterms:created>
  <dcterms:modified xsi:type="dcterms:W3CDTF">2017-12-03T14:09:20Z</dcterms:modified>
</cp:coreProperties>
</file>