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1" r:id="rId5"/>
    <p:sldId id="269" r:id="rId6"/>
    <p:sldId id="270" r:id="rId7"/>
    <p:sldId id="271" r:id="rId8"/>
    <p:sldId id="263" r:id="rId9"/>
    <p:sldId id="264" r:id="rId10"/>
    <p:sldId id="265" r:id="rId11"/>
    <p:sldId id="266" r:id="rId12"/>
    <p:sldId id="272" r:id="rId13"/>
    <p:sldId id="273"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A33F82-26B4-4931-B6C3-FA51489915B2}"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IN"/>
        </a:p>
      </dgm:t>
    </dgm:pt>
    <dgm:pt modelId="{CE52F48D-5728-483C-BF9B-879C5FD3BD7A}">
      <dgm:prSet phldrT="[Text]"/>
      <dgm:spPr/>
      <dgm:t>
        <a:bodyPr/>
        <a:lstStyle/>
        <a:p>
          <a:r>
            <a:rPr lang="en-IN" dirty="0" smtClean="0"/>
            <a:t>Pull data from the site (NTES) for various trains.</a:t>
          </a:r>
          <a:endParaRPr lang="en-IN" dirty="0"/>
        </a:p>
      </dgm:t>
    </dgm:pt>
    <dgm:pt modelId="{7726F690-B812-47B3-82F2-DCCCCFE69650}" type="parTrans" cxnId="{8964A13E-1004-4C42-BEF6-0A1909A326B3}">
      <dgm:prSet/>
      <dgm:spPr/>
      <dgm:t>
        <a:bodyPr/>
        <a:lstStyle/>
        <a:p>
          <a:endParaRPr lang="en-IN"/>
        </a:p>
      </dgm:t>
    </dgm:pt>
    <dgm:pt modelId="{657B2786-D83B-46C8-AB2D-99D45D0DC826}" type="sibTrans" cxnId="{8964A13E-1004-4C42-BEF6-0A1909A326B3}">
      <dgm:prSet/>
      <dgm:spPr/>
      <dgm:t>
        <a:bodyPr/>
        <a:lstStyle/>
        <a:p>
          <a:endParaRPr lang="en-IN"/>
        </a:p>
      </dgm:t>
    </dgm:pt>
    <dgm:pt modelId="{C6EAB1BF-F37B-4AC4-850D-6155D796A0F0}">
      <dgm:prSet phldrT="[Text]"/>
      <dgm:spPr/>
      <dgm:t>
        <a:bodyPr/>
        <a:lstStyle/>
        <a:p>
          <a:r>
            <a:rPr lang="en-IN" dirty="0" smtClean="0"/>
            <a:t>Dump the data into database as per database schema.</a:t>
          </a:r>
          <a:endParaRPr lang="en-IN" dirty="0"/>
        </a:p>
      </dgm:t>
    </dgm:pt>
    <dgm:pt modelId="{FF79F023-B5BC-40DB-9AE1-87D312B8D827}" type="parTrans" cxnId="{4088F492-9747-4611-90A8-C0193F899728}">
      <dgm:prSet/>
      <dgm:spPr/>
      <dgm:t>
        <a:bodyPr/>
        <a:lstStyle/>
        <a:p>
          <a:endParaRPr lang="en-IN"/>
        </a:p>
      </dgm:t>
    </dgm:pt>
    <dgm:pt modelId="{51544303-70CB-46C3-8F7F-9FE37E0AB784}" type="sibTrans" cxnId="{4088F492-9747-4611-90A8-C0193F899728}">
      <dgm:prSet/>
      <dgm:spPr/>
      <dgm:t>
        <a:bodyPr/>
        <a:lstStyle/>
        <a:p>
          <a:endParaRPr lang="en-IN"/>
        </a:p>
      </dgm:t>
    </dgm:pt>
    <dgm:pt modelId="{B562A098-7D88-4105-A107-762A1C4CCCD9}">
      <dgm:prSet phldrT="[Text]"/>
      <dgm:spPr/>
      <dgm:t>
        <a:bodyPr/>
        <a:lstStyle/>
        <a:p>
          <a:r>
            <a:rPr lang="en-IN" dirty="0" smtClean="0"/>
            <a:t>Create multi-dimensional data cubes over the database.</a:t>
          </a:r>
          <a:endParaRPr lang="en-IN" dirty="0"/>
        </a:p>
      </dgm:t>
    </dgm:pt>
    <dgm:pt modelId="{1ACCBF66-160D-4089-9935-F7F18A2C775E}" type="parTrans" cxnId="{9C714C66-1D8A-4FAB-B7CA-837647C9BE84}">
      <dgm:prSet/>
      <dgm:spPr/>
      <dgm:t>
        <a:bodyPr/>
        <a:lstStyle/>
        <a:p>
          <a:endParaRPr lang="en-IN"/>
        </a:p>
      </dgm:t>
    </dgm:pt>
    <dgm:pt modelId="{A4D4009C-EC6B-40BD-95F8-651FC87691D3}" type="sibTrans" cxnId="{9C714C66-1D8A-4FAB-B7CA-837647C9BE84}">
      <dgm:prSet/>
      <dgm:spPr/>
      <dgm:t>
        <a:bodyPr/>
        <a:lstStyle/>
        <a:p>
          <a:endParaRPr lang="en-IN"/>
        </a:p>
      </dgm:t>
    </dgm:pt>
    <dgm:pt modelId="{8F6155F9-24D1-469E-8478-542E51D314D5}">
      <dgm:prSet phldrT="[Text]"/>
      <dgm:spPr/>
      <dgm:t>
        <a:bodyPr/>
        <a:lstStyle/>
        <a:p>
          <a:r>
            <a:rPr lang="en-IN" dirty="0" smtClean="0"/>
            <a:t>Create interactive, customizable visual report using Power BI.</a:t>
          </a:r>
          <a:endParaRPr lang="en-IN" dirty="0"/>
        </a:p>
      </dgm:t>
    </dgm:pt>
    <dgm:pt modelId="{B56B1027-0BFA-43C7-B74C-BA8DC0BC0397}" type="parTrans" cxnId="{A019E945-6732-472E-8829-1C3123C341FF}">
      <dgm:prSet/>
      <dgm:spPr/>
      <dgm:t>
        <a:bodyPr/>
        <a:lstStyle/>
        <a:p>
          <a:endParaRPr lang="en-IN"/>
        </a:p>
      </dgm:t>
    </dgm:pt>
    <dgm:pt modelId="{B4013F64-5E2F-4092-B004-659BB2F4638F}" type="sibTrans" cxnId="{A019E945-6732-472E-8829-1C3123C341FF}">
      <dgm:prSet/>
      <dgm:spPr/>
      <dgm:t>
        <a:bodyPr/>
        <a:lstStyle/>
        <a:p>
          <a:endParaRPr lang="en-IN"/>
        </a:p>
      </dgm:t>
    </dgm:pt>
    <dgm:pt modelId="{F63360DC-71D4-42FE-9229-20B3B0768AD8}">
      <dgm:prSet phldrT="[Text]"/>
      <dgm:spPr/>
      <dgm:t>
        <a:bodyPr/>
        <a:lstStyle/>
        <a:p>
          <a:r>
            <a:rPr lang="en-IN" dirty="0" smtClean="0"/>
            <a:t>Use machine learning to train the model to predict better alternatives.</a:t>
          </a:r>
          <a:endParaRPr lang="en-IN" dirty="0"/>
        </a:p>
      </dgm:t>
    </dgm:pt>
    <dgm:pt modelId="{2881B98F-8310-49F1-BA5D-AC211E17B69C}" type="parTrans" cxnId="{AC480FCB-A03E-4D32-B4CB-EC563FA56303}">
      <dgm:prSet/>
      <dgm:spPr/>
      <dgm:t>
        <a:bodyPr/>
        <a:lstStyle/>
        <a:p>
          <a:endParaRPr lang="en-IN"/>
        </a:p>
      </dgm:t>
    </dgm:pt>
    <dgm:pt modelId="{41A53048-745F-49EF-A433-BFC6B608DE90}" type="sibTrans" cxnId="{AC480FCB-A03E-4D32-B4CB-EC563FA56303}">
      <dgm:prSet/>
      <dgm:spPr/>
      <dgm:t>
        <a:bodyPr/>
        <a:lstStyle/>
        <a:p>
          <a:endParaRPr lang="en-IN"/>
        </a:p>
      </dgm:t>
    </dgm:pt>
    <dgm:pt modelId="{59164F0C-8DC2-4F5F-B4CE-12F227ACC6F2}" type="pres">
      <dgm:prSet presAssocID="{5BA33F82-26B4-4931-B6C3-FA51489915B2}" presName="diagram" presStyleCnt="0">
        <dgm:presLayoutVars>
          <dgm:dir/>
          <dgm:resizeHandles val="exact"/>
        </dgm:presLayoutVars>
      </dgm:prSet>
      <dgm:spPr/>
      <dgm:t>
        <a:bodyPr/>
        <a:lstStyle/>
        <a:p>
          <a:endParaRPr lang="en-IN"/>
        </a:p>
      </dgm:t>
    </dgm:pt>
    <dgm:pt modelId="{A926B991-53F6-458D-B8CE-62464852AE88}" type="pres">
      <dgm:prSet presAssocID="{CE52F48D-5728-483C-BF9B-879C5FD3BD7A}" presName="node" presStyleLbl="node1" presStyleIdx="0" presStyleCnt="5">
        <dgm:presLayoutVars>
          <dgm:bulletEnabled val="1"/>
        </dgm:presLayoutVars>
      </dgm:prSet>
      <dgm:spPr/>
      <dgm:t>
        <a:bodyPr/>
        <a:lstStyle/>
        <a:p>
          <a:endParaRPr lang="en-IN"/>
        </a:p>
      </dgm:t>
    </dgm:pt>
    <dgm:pt modelId="{38C46769-F1E6-4815-8124-9242FE5ABE02}" type="pres">
      <dgm:prSet presAssocID="{657B2786-D83B-46C8-AB2D-99D45D0DC826}" presName="sibTrans" presStyleLbl="sibTrans2D1" presStyleIdx="0" presStyleCnt="4"/>
      <dgm:spPr/>
      <dgm:t>
        <a:bodyPr/>
        <a:lstStyle/>
        <a:p>
          <a:endParaRPr lang="en-IN"/>
        </a:p>
      </dgm:t>
    </dgm:pt>
    <dgm:pt modelId="{A0D78B0B-2599-4C6D-B678-98E8A655F3B2}" type="pres">
      <dgm:prSet presAssocID="{657B2786-D83B-46C8-AB2D-99D45D0DC826}" presName="connectorText" presStyleLbl="sibTrans2D1" presStyleIdx="0" presStyleCnt="4"/>
      <dgm:spPr/>
      <dgm:t>
        <a:bodyPr/>
        <a:lstStyle/>
        <a:p>
          <a:endParaRPr lang="en-IN"/>
        </a:p>
      </dgm:t>
    </dgm:pt>
    <dgm:pt modelId="{4E6FAF3F-E6BE-489B-9FBD-53F4D3347BD3}" type="pres">
      <dgm:prSet presAssocID="{C6EAB1BF-F37B-4AC4-850D-6155D796A0F0}" presName="node" presStyleLbl="node1" presStyleIdx="1" presStyleCnt="5">
        <dgm:presLayoutVars>
          <dgm:bulletEnabled val="1"/>
        </dgm:presLayoutVars>
      </dgm:prSet>
      <dgm:spPr/>
      <dgm:t>
        <a:bodyPr/>
        <a:lstStyle/>
        <a:p>
          <a:endParaRPr lang="en-IN"/>
        </a:p>
      </dgm:t>
    </dgm:pt>
    <dgm:pt modelId="{54CFF5D3-DFA6-4A9F-9115-7E8D3B0C04AC}" type="pres">
      <dgm:prSet presAssocID="{51544303-70CB-46C3-8F7F-9FE37E0AB784}" presName="sibTrans" presStyleLbl="sibTrans2D1" presStyleIdx="1" presStyleCnt="4"/>
      <dgm:spPr/>
      <dgm:t>
        <a:bodyPr/>
        <a:lstStyle/>
        <a:p>
          <a:endParaRPr lang="en-IN"/>
        </a:p>
      </dgm:t>
    </dgm:pt>
    <dgm:pt modelId="{EA35C881-7F22-448F-85E6-A52D96597954}" type="pres">
      <dgm:prSet presAssocID="{51544303-70CB-46C3-8F7F-9FE37E0AB784}" presName="connectorText" presStyleLbl="sibTrans2D1" presStyleIdx="1" presStyleCnt="4"/>
      <dgm:spPr/>
      <dgm:t>
        <a:bodyPr/>
        <a:lstStyle/>
        <a:p>
          <a:endParaRPr lang="en-IN"/>
        </a:p>
      </dgm:t>
    </dgm:pt>
    <dgm:pt modelId="{5A44D920-1F7A-4B36-9913-3001AF1B8B5A}" type="pres">
      <dgm:prSet presAssocID="{B562A098-7D88-4105-A107-762A1C4CCCD9}" presName="node" presStyleLbl="node1" presStyleIdx="2" presStyleCnt="5">
        <dgm:presLayoutVars>
          <dgm:bulletEnabled val="1"/>
        </dgm:presLayoutVars>
      </dgm:prSet>
      <dgm:spPr/>
      <dgm:t>
        <a:bodyPr/>
        <a:lstStyle/>
        <a:p>
          <a:endParaRPr lang="en-IN"/>
        </a:p>
      </dgm:t>
    </dgm:pt>
    <dgm:pt modelId="{7065AC48-15D6-4B94-8C8B-8460FB147F9F}" type="pres">
      <dgm:prSet presAssocID="{A4D4009C-EC6B-40BD-95F8-651FC87691D3}" presName="sibTrans" presStyleLbl="sibTrans2D1" presStyleIdx="2" presStyleCnt="4"/>
      <dgm:spPr/>
      <dgm:t>
        <a:bodyPr/>
        <a:lstStyle/>
        <a:p>
          <a:endParaRPr lang="en-IN"/>
        </a:p>
      </dgm:t>
    </dgm:pt>
    <dgm:pt modelId="{FB5D6E91-1F0A-4EA0-9154-9BDD58433BFB}" type="pres">
      <dgm:prSet presAssocID="{A4D4009C-EC6B-40BD-95F8-651FC87691D3}" presName="connectorText" presStyleLbl="sibTrans2D1" presStyleIdx="2" presStyleCnt="4"/>
      <dgm:spPr/>
      <dgm:t>
        <a:bodyPr/>
        <a:lstStyle/>
        <a:p>
          <a:endParaRPr lang="en-IN"/>
        </a:p>
      </dgm:t>
    </dgm:pt>
    <dgm:pt modelId="{18147D9A-44D8-4E4E-BC30-A07C3083E77D}" type="pres">
      <dgm:prSet presAssocID="{8F6155F9-24D1-469E-8478-542E51D314D5}" presName="node" presStyleLbl="node1" presStyleIdx="3" presStyleCnt="5">
        <dgm:presLayoutVars>
          <dgm:bulletEnabled val="1"/>
        </dgm:presLayoutVars>
      </dgm:prSet>
      <dgm:spPr/>
      <dgm:t>
        <a:bodyPr/>
        <a:lstStyle/>
        <a:p>
          <a:endParaRPr lang="en-IN"/>
        </a:p>
      </dgm:t>
    </dgm:pt>
    <dgm:pt modelId="{96CC3FBE-9040-4890-8BFC-6EB2235E826B}" type="pres">
      <dgm:prSet presAssocID="{B4013F64-5E2F-4092-B004-659BB2F4638F}" presName="sibTrans" presStyleLbl="sibTrans2D1" presStyleIdx="3" presStyleCnt="4"/>
      <dgm:spPr/>
      <dgm:t>
        <a:bodyPr/>
        <a:lstStyle/>
        <a:p>
          <a:endParaRPr lang="en-IN"/>
        </a:p>
      </dgm:t>
    </dgm:pt>
    <dgm:pt modelId="{8520EE50-1723-4143-83E6-04CE5B1871DC}" type="pres">
      <dgm:prSet presAssocID="{B4013F64-5E2F-4092-B004-659BB2F4638F}" presName="connectorText" presStyleLbl="sibTrans2D1" presStyleIdx="3" presStyleCnt="4"/>
      <dgm:spPr/>
      <dgm:t>
        <a:bodyPr/>
        <a:lstStyle/>
        <a:p>
          <a:endParaRPr lang="en-IN"/>
        </a:p>
      </dgm:t>
    </dgm:pt>
    <dgm:pt modelId="{03C11388-5B95-4AA6-801A-29EEFE97C045}" type="pres">
      <dgm:prSet presAssocID="{F63360DC-71D4-42FE-9229-20B3B0768AD8}" presName="node" presStyleLbl="node1" presStyleIdx="4" presStyleCnt="5">
        <dgm:presLayoutVars>
          <dgm:bulletEnabled val="1"/>
        </dgm:presLayoutVars>
      </dgm:prSet>
      <dgm:spPr/>
      <dgm:t>
        <a:bodyPr/>
        <a:lstStyle/>
        <a:p>
          <a:endParaRPr lang="en-IN"/>
        </a:p>
      </dgm:t>
    </dgm:pt>
  </dgm:ptLst>
  <dgm:cxnLst>
    <dgm:cxn modelId="{F6941E69-BF6F-41C5-8A26-359256D65FEB}" type="presOf" srcId="{F63360DC-71D4-42FE-9229-20B3B0768AD8}" destId="{03C11388-5B95-4AA6-801A-29EEFE97C045}" srcOrd="0" destOrd="0" presId="urn:microsoft.com/office/officeart/2005/8/layout/process5"/>
    <dgm:cxn modelId="{103CF01C-11C2-49F0-976A-1959A7D7A09D}" type="presOf" srcId="{657B2786-D83B-46C8-AB2D-99D45D0DC826}" destId="{A0D78B0B-2599-4C6D-B678-98E8A655F3B2}" srcOrd="1" destOrd="0" presId="urn:microsoft.com/office/officeart/2005/8/layout/process5"/>
    <dgm:cxn modelId="{AF75D982-4D6E-47DF-89A0-095662800B48}" type="presOf" srcId="{A4D4009C-EC6B-40BD-95F8-651FC87691D3}" destId="{FB5D6E91-1F0A-4EA0-9154-9BDD58433BFB}" srcOrd="1" destOrd="0" presId="urn:microsoft.com/office/officeart/2005/8/layout/process5"/>
    <dgm:cxn modelId="{A019E945-6732-472E-8829-1C3123C341FF}" srcId="{5BA33F82-26B4-4931-B6C3-FA51489915B2}" destId="{8F6155F9-24D1-469E-8478-542E51D314D5}" srcOrd="3" destOrd="0" parTransId="{B56B1027-0BFA-43C7-B74C-BA8DC0BC0397}" sibTransId="{B4013F64-5E2F-4092-B004-659BB2F4638F}"/>
    <dgm:cxn modelId="{9C714C66-1D8A-4FAB-B7CA-837647C9BE84}" srcId="{5BA33F82-26B4-4931-B6C3-FA51489915B2}" destId="{B562A098-7D88-4105-A107-762A1C4CCCD9}" srcOrd="2" destOrd="0" parTransId="{1ACCBF66-160D-4089-9935-F7F18A2C775E}" sibTransId="{A4D4009C-EC6B-40BD-95F8-651FC87691D3}"/>
    <dgm:cxn modelId="{BCDC4662-F5C1-4B1F-8675-D69ECB00AB4E}" type="presOf" srcId="{B4013F64-5E2F-4092-B004-659BB2F4638F}" destId="{96CC3FBE-9040-4890-8BFC-6EB2235E826B}" srcOrd="0" destOrd="0" presId="urn:microsoft.com/office/officeart/2005/8/layout/process5"/>
    <dgm:cxn modelId="{00B0BFAF-F50E-4067-836D-D69C386CE213}" type="presOf" srcId="{CE52F48D-5728-483C-BF9B-879C5FD3BD7A}" destId="{A926B991-53F6-458D-B8CE-62464852AE88}" srcOrd="0" destOrd="0" presId="urn:microsoft.com/office/officeart/2005/8/layout/process5"/>
    <dgm:cxn modelId="{B747713C-2F13-426A-BD0D-AF523E6796FF}" type="presOf" srcId="{657B2786-D83B-46C8-AB2D-99D45D0DC826}" destId="{38C46769-F1E6-4815-8124-9242FE5ABE02}" srcOrd="0" destOrd="0" presId="urn:microsoft.com/office/officeart/2005/8/layout/process5"/>
    <dgm:cxn modelId="{7FEF5889-3F0A-4EEC-AE3C-10E91DCB9518}" type="presOf" srcId="{51544303-70CB-46C3-8F7F-9FE37E0AB784}" destId="{54CFF5D3-DFA6-4A9F-9115-7E8D3B0C04AC}" srcOrd="0" destOrd="0" presId="urn:microsoft.com/office/officeart/2005/8/layout/process5"/>
    <dgm:cxn modelId="{AC480FCB-A03E-4D32-B4CB-EC563FA56303}" srcId="{5BA33F82-26B4-4931-B6C3-FA51489915B2}" destId="{F63360DC-71D4-42FE-9229-20B3B0768AD8}" srcOrd="4" destOrd="0" parTransId="{2881B98F-8310-49F1-BA5D-AC211E17B69C}" sibTransId="{41A53048-745F-49EF-A433-BFC6B608DE90}"/>
    <dgm:cxn modelId="{F777DF2A-7196-4EE9-B0CC-9CF23F9D2A36}" type="presOf" srcId="{B4013F64-5E2F-4092-B004-659BB2F4638F}" destId="{8520EE50-1723-4143-83E6-04CE5B1871DC}" srcOrd="1" destOrd="0" presId="urn:microsoft.com/office/officeart/2005/8/layout/process5"/>
    <dgm:cxn modelId="{8964A13E-1004-4C42-BEF6-0A1909A326B3}" srcId="{5BA33F82-26B4-4931-B6C3-FA51489915B2}" destId="{CE52F48D-5728-483C-BF9B-879C5FD3BD7A}" srcOrd="0" destOrd="0" parTransId="{7726F690-B812-47B3-82F2-DCCCCFE69650}" sibTransId="{657B2786-D83B-46C8-AB2D-99D45D0DC826}"/>
    <dgm:cxn modelId="{4088F492-9747-4611-90A8-C0193F899728}" srcId="{5BA33F82-26B4-4931-B6C3-FA51489915B2}" destId="{C6EAB1BF-F37B-4AC4-850D-6155D796A0F0}" srcOrd="1" destOrd="0" parTransId="{FF79F023-B5BC-40DB-9AE1-87D312B8D827}" sibTransId="{51544303-70CB-46C3-8F7F-9FE37E0AB784}"/>
    <dgm:cxn modelId="{2FC5A5A8-713E-4F54-BFE4-CD2D943A1DE4}" type="presOf" srcId="{C6EAB1BF-F37B-4AC4-850D-6155D796A0F0}" destId="{4E6FAF3F-E6BE-489B-9FBD-53F4D3347BD3}" srcOrd="0" destOrd="0" presId="urn:microsoft.com/office/officeart/2005/8/layout/process5"/>
    <dgm:cxn modelId="{FCA275DB-63B9-49D6-BEF6-20A80795E2C9}" type="presOf" srcId="{A4D4009C-EC6B-40BD-95F8-651FC87691D3}" destId="{7065AC48-15D6-4B94-8C8B-8460FB147F9F}" srcOrd="0" destOrd="0" presId="urn:microsoft.com/office/officeart/2005/8/layout/process5"/>
    <dgm:cxn modelId="{6AA46787-30D0-4EB6-9EC1-DB7F69C30D38}" type="presOf" srcId="{B562A098-7D88-4105-A107-762A1C4CCCD9}" destId="{5A44D920-1F7A-4B36-9913-3001AF1B8B5A}" srcOrd="0" destOrd="0" presId="urn:microsoft.com/office/officeart/2005/8/layout/process5"/>
    <dgm:cxn modelId="{AB921937-BAD8-4918-91BD-05C948D1628B}" type="presOf" srcId="{8F6155F9-24D1-469E-8478-542E51D314D5}" destId="{18147D9A-44D8-4E4E-BC30-A07C3083E77D}" srcOrd="0" destOrd="0" presId="urn:microsoft.com/office/officeart/2005/8/layout/process5"/>
    <dgm:cxn modelId="{9A49F02B-8B58-4215-8FBF-43ACE6E89749}" type="presOf" srcId="{51544303-70CB-46C3-8F7F-9FE37E0AB784}" destId="{EA35C881-7F22-448F-85E6-A52D96597954}" srcOrd="1" destOrd="0" presId="urn:microsoft.com/office/officeart/2005/8/layout/process5"/>
    <dgm:cxn modelId="{50E76B3A-249F-4A82-B10E-6E4C7648CAA4}" type="presOf" srcId="{5BA33F82-26B4-4931-B6C3-FA51489915B2}" destId="{59164F0C-8DC2-4F5F-B4CE-12F227ACC6F2}" srcOrd="0" destOrd="0" presId="urn:microsoft.com/office/officeart/2005/8/layout/process5"/>
    <dgm:cxn modelId="{0C3E684A-8E5F-4305-A7C0-CED7F733F903}" type="presParOf" srcId="{59164F0C-8DC2-4F5F-B4CE-12F227ACC6F2}" destId="{A926B991-53F6-458D-B8CE-62464852AE88}" srcOrd="0" destOrd="0" presId="urn:microsoft.com/office/officeart/2005/8/layout/process5"/>
    <dgm:cxn modelId="{803240D4-7EEF-4495-AC84-7FFAF9B01ACC}" type="presParOf" srcId="{59164F0C-8DC2-4F5F-B4CE-12F227ACC6F2}" destId="{38C46769-F1E6-4815-8124-9242FE5ABE02}" srcOrd="1" destOrd="0" presId="urn:microsoft.com/office/officeart/2005/8/layout/process5"/>
    <dgm:cxn modelId="{D7C48D87-A9A2-4231-AA74-63D434807F57}" type="presParOf" srcId="{38C46769-F1E6-4815-8124-9242FE5ABE02}" destId="{A0D78B0B-2599-4C6D-B678-98E8A655F3B2}" srcOrd="0" destOrd="0" presId="urn:microsoft.com/office/officeart/2005/8/layout/process5"/>
    <dgm:cxn modelId="{02CEB3AC-7C59-421E-8865-B2A35C17BBF0}" type="presParOf" srcId="{59164F0C-8DC2-4F5F-B4CE-12F227ACC6F2}" destId="{4E6FAF3F-E6BE-489B-9FBD-53F4D3347BD3}" srcOrd="2" destOrd="0" presId="urn:microsoft.com/office/officeart/2005/8/layout/process5"/>
    <dgm:cxn modelId="{A63383C2-1FE7-4BAB-8175-245BFC7F2228}" type="presParOf" srcId="{59164F0C-8DC2-4F5F-B4CE-12F227ACC6F2}" destId="{54CFF5D3-DFA6-4A9F-9115-7E8D3B0C04AC}" srcOrd="3" destOrd="0" presId="urn:microsoft.com/office/officeart/2005/8/layout/process5"/>
    <dgm:cxn modelId="{363EAF90-7399-4564-8738-58CA7B242E20}" type="presParOf" srcId="{54CFF5D3-DFA6-4A9F-9115-7E8D3B0C04AC}" destId="{EA35C881-7F22-448F-85E6-A52D96597954}" srcOrd="0" destOrd="0" presId="urn:microsoft.com/office/officeart/2005/8/layout/process5"/>
    <dgm:cxn modelId="{614AEBFD-EED0-4EA8-8062-95085FB813EA}" type="presParOf" srcId="{59164F0C-8DC2-4F5F-B4CE-12F227ACC6F2}" destId="{5A44D920-1F7A-4B36-9913-3001AF1B8B5A}" srcOrd="4" destOrd="0" presId="urn:microsoft.com/office/officeart/2005/8/layout/process5"/>
    <dgm:cxn modelId="{E0D0D562-9A00-4C79-AF8A-19C9527A379C}" type="presParOf" srcId="{59164F0C-8DC2-4F5F-B4CE-12F227ACC6F2}" destId="{7065AC48-15D6-4B94-8C8B-8460FB147F9F}" srcOrd="5" destOrd="0" presId="urn:microsoft.com/office/officeart/2005/8/layout/process5"/>
    <dgm:cxn modelId="{568CA63F-A4FF-443A-9B69-A4AC829B6EC8}" type="presParOf" srcId="{7065AC48-15D6-4B94-8C8B-8460FB147F9F}" destId="{FB5D6E91-1F0A-4EA0-9154-9BDD58433BFB}" srcOrd="0" destOrd="0" presId="urn:microsoft.com/office/officeart/2005/8/layout/process5"/>
    <dgm:cxn modelId="{D8689890-23D5-4C20-87B5-60E623733446}" type="presParOf" srcId="{59164F0C-8DC2-4F5F-B4CE-12F227ACC6F2}" destId="{18147D9A-44D8-4E4E-BC30-A07C3083E77D}" srcOrd="6" destOrd="0" presId="urn:microsoft.com/office/officeart/2005/8/layout/process5"/>
    <dgm:cxn modelId="{2EC69C04-954C-4784-8143-E7825E5393F6}" type="presParOf" srcId="{59164F0C-8DC2-4F5F-B4CE-12F227ACC6F2}" destId="{96CC3FBE-9040-4890-8BFC-6EB2235E826B}" srcOrd="7" destOrd="0" presId="urn:microsoft.com/office/officeart/2005/8/layout/process5"/>
    <dgm:cxn modelId="{39AB9577-C34D-4E9A-B359-C4A8B49576FF}" type="presParOf" srcId="{96CC3FBE-9040-4890-8BFC-6EB2235E826B}" destId="{8520EE50-1723-4143-83E6-04CE5B1871DC}" srcOrd="0" destOrd="0" presId="urn:microsoft.com/office/officeart/2005/8/layout/process5"/>
    <dgm:cxn modelId="{7C8B78E7-954B-4A45-966A-A0C7395536FD}" type="presParOf" srcId="{59164F0C-8DC2-4F5F-B4CE-12F227ACC6F2}" destId="{03C11388-5B95-4AA6-801A-29EEFE97C045}"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26B991-53F6-458D-B8CE-62464852AE88}">
      <dsp:nvSpPr>
        <dsp:cNvPr id="0" name=""/>
        <dsp:cNvSpPr/>
      </dsp:nvSpPr>
      <dsp:spPr>
        <a:xfrm>
          <a:off x="9108" y="235108"/>
          <a:ext cx="2722364" cy="163341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kern="1200" dirty="0" smtClean="0"/>
            <a:t>Pull data from the site (NTES) for various trains.</a:t>
          </a:r>
          <a:endParaRPr lang="en-IN" sz="2400" kern="1200" dirty="0"/>
        </a:p>
      </dsp:txBody>
      <dsp:txXfrm>
        <a:off x="56949" y="282949"/>
        <a:ext cx="2626682" cy="1537736"/>
      </dsp:txXfrm>
    </dsp:sp>
    <dsp:sp modelId="{38C46769-F1E6-4815-8124-9242FE5ABE02}">
      <dsp:nvSpPr>
        <dsp:cNvPr id="0" name=""/>
        <dsp:cNvSpPr/>
      </dsp:nvSpPr>
      <dsp:spPr>
        <a:xfrm>
          <a:off x="2971040" y="714244"/>
          <a:ext cx="577141" cy="6751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IN" sz="1900" kern="1200"/>
        </a:p>
      </dsp:txBody>
      <dsp:txXfrm>
        <a:off x="2971040" y="849273"/>
        <a:ext cx="403999" cy="405088"/>
      </dsp:txXfrm>
    </dsp:sp>
    <dsp:sp modelId="{4E6FAF3F-E6BE-489B-9FBD-53F4D3347BD3}">
      <dsp:nvSpPr>
        <dsp:cNvPr id="0" name=""/>
        <dsp:cNvSpPr/>
      </dsp:nvSpPr>
      <dsp:spPr>
        <a:xfrm>
          <a:off x="3820417" y="235108"/>
          <a:ext cx="2722364" cy="163341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kern="1200" dirty="0" smtClean="0"/>
            <a:t>Dump the data into database as per database schema.</a:t>
          </a:r>
          <a:endParaRPr lang="en-IN" sz="2400" kern="1200" dirty="0"/>
        </a:p>
      </dsp:txBody>
      <dsp:txXfrm>
        <a:off x="3868258" y="282949"/>
        <a:ext cx="2626682" cy="1537736"/>
      </dsp:txXfrm>
    </dsp:sp>
    <dsp:sp modelId="{54CFF5D3-DFA6-4A9F-9115-7E8D3B0C04AC}">
      <dsp:nvSpPr>
        <dsp:cNvPr id="0" name=""/>
        <dsp:cNvSpPr/>
      </dsp:nvSpPr>
      <dsp:spPr>
        <a:xfrm>
          <a:off x="6782350" y="714244"/>
          <a:ext cx="577141" cy="6751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IN" sz="1900" kern="1200"/>
        </a:p>
      </dsp:txBody>
      <dsp:txXfrm>
        <a:off x="6782350" y="849273"/>
        <a:ext cx="403999" cy="405088"/>
      </dsp:txXfrm>
    </dsp:sp>
    <dsp:sp modelId="{5A44D920-1F7A-4B36-9913-3001AF1B8B5A}">
      <dsp:nvSpPr>
        <dsp:cNvPr id="0" name=""/>
        <dsp:cNvSpPr/>
      </dsp:nvSpPr>
      <dsp:spPr>
        <a:xfrm>
          <a:off x="7631727" y="235108"/>
          <a:ext cx="2722364" cy="163341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kern="1200" dirty="0" smtClean="0"/>
            <a:t>Create multi-dimensional data cubes over the database.</a:t>
          </a:r>
          <a:endParaRPr lang="en-IN" sz="2400" kern="1200" dirty="0"/>
        </a:p>
      </dsp:txBody>
      <dsp:txXfrm>
        <a:off x="7679568" y="282949"/>
        <a:ext cx="2626682" cy="1537736"/>
      </dsp:txXfrm>
    </dsp:sp>
    <dsp:sp modelId="{7065AC48-15D6-4B94-8C8B-8460FB147F9F}">
      <dsp:nvSpPr>
        <dsp:cNvPr id="0" name=""/>
        <dsp:cNvSpPr/>
      </dsp:nvSpPr>
      <dsp:spPr>
        <a:xfrm rot="5400000">
          <a:off x="8704339" y="2059092"/>
          <a:ext cx="577141" cy="6751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IN" sz="1900" kern="1200"/>
        </a:p>
      </dsp:txBody>
      <dsp:txXfrm rot="-5400000">
        <a:off x="8790366" y="2108094"/>
        <a:ext cx="405088" cy="403999"/>
      </dsp:txXfrm>
    </dsp:sp>
    <dsp:sp modelId="{18147D9A-44D8-4E4E-BC30-A07C3083E77D}">
      <dsp:nvSpPr>
        <dsp:cNvPr id="0" name=""/>
        <dsp:cNvSpPr/>
      </dsp:nvSpPr>
      <dsp:spPr>
        <a:xfrm>
          <a:off x="7631727" y="2957472"/>
          <a:ext cx="2722364" cy="163341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kern="1200" dirty="0" smtClean="0"/>
            <a:t>Create interactive, customizable visual report using Power BI.</a:t>
          </a:r>
          <a:endParaRPr lang="en-IN" sz="2400" kern="1200" dirty="0"/>
        </a:p>
      </dsp:txBody>
      <dsp:txXfrm>
        <a:off x="7679568" y="3005313"/>
        <a:ext cx="2626682" cy="1537736"/>
      </dsp:txXfrm>
    </dsp:sp>
    <dsp:sp modelId="{96CC3FBE-9040-4890-8BFC-6EB2235E826B}">
      <dsp:nvSpPr>
        <dsp:cNvPr id="0" name=""/>
        <dsp:cNvSpPr/>
      </dsp:nvSpPr>
      <dsp:spPr>
        <a:xfrm rot="10800000">
          <a:off x="6815018" y="3436608"/>
          <a:ext cx="577141" cy="6751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IN" sz="1900" kern="1200"/>
        </a:p>
      </dsp:txBody>
      <dsp:txXfrm rot="10800000">
        <a:off x="6988160" y="3571637"/>
        <a:ext cx="403999" cy="405088"/>
      </dsp:txXfrm>
    </dsp:sp>
    <dsp:sp modelId="{03C11388-5B95-4AA6-801A-29EEFE97C045}">
      <dsp:nvSpPr>
        <dsp:cNvPr id="0" name=""/>
        <dsp:cNvSpPr/>
      </dsp:nvSpPr>
      <dsp:spPr>
        <a:xfrm>
          <a:off x="3820417" y="2957472"/>
          <a:ext cx="2722364" cy="163341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kern="1200" dirty="0" smtClean="0"/>
            <a:t>Use machine learning to train the model to predict better alternatives.</a:t>
          </a:r>
          <a:endParaRPr lang="en-IN" sz="2400" kern="1200" dirty="0"/>
        </a:p>
      </dsp:txBody>
      <dsp:txXfrm>
        <a:off x="3868258" y="3005313"/>
        <a:ext cx="2626682" cy="153773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12/2/2017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erailinfo.in/" TargetMode="External"/><Relationship Id="rId2" Type="http://schemas.openxmlformats.org/officeDocument/2006/relationships/hyperlink" Target="https://enquiry.indianrail.gov.in/ntes/" TargetMode="Externa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4.xml"/><Relationship Id="rId5" Type="http://schemas.openxmlformats.org/officeDocument/2006/relationships/image" Target="../media/image7.jp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quora.com/how-can-i-get-a-past-years-data-for-arrival-departure-delays-for-indian-railway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ndiarailinfo.com/" TargetMode="External"/><Relationship Id="rId2" Type="http://schemas.openxmlformats.org/officeDocument/2006/relationships/hyperlink" Target="http://www.indiamike.com/india/indian-railways-f10/indian-railway-ontime-performance-train-delay-t139389/"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133341"/>
            <a:ext cx="8689976" cy="2228046"/>
          </a:xfrm>
        </p:spPr>
        <p:txBody>
          <a:bodyPr/>
          <a:lstStyle/>
          <a:p>
            <a:r>
              <a:rPr lang="en-IN" dirty="0" smtClean="0"/>
              <a:t>Rail delay infographics and prediction system</a:t>
            </a:r>
            <a:endParaRPr lang="en-IN" dirty="0"/>
          </a:p>
        </p:txBody>
      </p:sp>
      <p:sp>
        <p:nvSpPr>
          <p:cNvPr id="3" name="Subtitle 2"/>
          <p:cNvSpPr>
            <a:spLocks noGrp="1"/>
          </p:cNvSpPr>
          <p:nvPr>
            <p:ph type="subTitle" idx="1"/>
          </p:nvPr>
        </p:nvSpPr>
        <p:spPr/>
        <p:txBody>
          <a:bodyPr/>
          <a:lstStyle/>
          <a:p>
            <a:r>
              <a:rPr lang="en-IN" dirty="0" smtClean="0"/>
              <a:t>Shruti bhadoriya(141100007)</a:t>
            </a:r>
          </a:p>
          <a:p>
            <a:r>
              <a:rPr lang="en-IN" dirty="0" err="1" smtClean="0"/>
              <a:t>Pedapati</a:t>
            </a:r>
            <a:r>
              <a:rPr lang="en-IN" dirty="0" smtClean="0"/>
              <a:t> </a:t>
            </a:r>
            <a:r>
              <a:rPr lang="en-IN" dirty="0" err="1" smtClean="0"/>
              <a:t>gnanadeep</a:t>
            </a:r>
            <a:r>
              <a:rPr lang="en-IN" dirty="0" smtClean="0"/>
              <a:t>(141100041)</a:t>
            </a:r>
            <a:endParaRPr lang="en-IN" dirty="0"/>
          </a:p>
        </p:txBody>
      </p:sp>
    </p:spTree>
    <p:extLst>
      <p:ext uri="{BB962C8B-B14F-4D97-AF65-F5344CB8AC3E}">
        <p14:creationId xmlns:p14="http://schemas.microsoft.com/office/powerpoint/2010/main" val="91362927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296214"/>
            <a:ext cx="10471150" cy="6078827"/>
          </a:xfrm>
        </p:spPr>
        <p:txBody>
          <a:bodyPr/>
          <a:lstStyle/>
          <a:p>
            <a:pPr marL="0" indent="0" algn="just">
              <a:buNone/>
            </a:pPr>
            <a:r>
              <a:rPr lang="en-IN" cap="none" dirty="0" smtClean="0">
                <a:latin typeface="Times New Roman" panose="02020603050405020304" pitchFamily="18" charset="0"/>
                <a:cs typeface="Times New Roman" panose="02020603050405020304" pitchFamily="18" charset="0"/>
              </a:rPr>
              <a:t>	NTES: </a:t>
            </a:r>
            <a:r>
              <a:rPr lang="en-IN" u="sng" cap="none" dirty="0" smtClean="0">
                <a:latin typeface="Times New Roman" panose="02020603050405020304" pitchFamily="18" charset="0"/>
                <a:cs typeface="Times New Roman" panose="02020603050405020304" pitchFamily="18" charset="0"/>
                <a:hlinkClick r:id="rId2"/>
              </a:rPr>
              <a:t>https://enquiry.indianrail.gov.in/ntes/</a:t>
            </a:r>
            <a:endParaRPr lang="en-IN" cap="none" dirty="0" smtClean="0">
              <a:latin typeface="Times New Roman" panose="02020603050405020304" pitchFamily="18" charset="0"/>
              <a:cs typeface="Times New Roman" panose="02020603050405020304" pitchFamily="18" charset="0"/>
            </a:endParaRPr>
          </a:p>
          <a:p>
            <a:pPr marL="0" indent="0" algn="just">
              <a:buNone/>
            </a:pPr>
            <a:endParaRPr lang="en-IN" cap="none" dirty="0" smtClean="0">
              <a:latin typeface="Times New Roman" panose="02020603050405020304" pitchFamily="18" charset="0"/>
              <a:cs typeface="Times New Roman" panose="02020603050405020304" pitchFamily="18" charset="0"/>
            </a:endParaRPr>
          </a:p>
          <a:p>
            <a:pPr marL="0" indent="0" algn="just">
              <a:buNone/>
            </a:pPr>
            <a:endParaRPr lang="en-IN" cap="none" dirty="0" smtClean="0">
              <a:latin typeface="Times New Roman" panose="02020603050405020304" pitchFamily="18" charset="0"/>
              <a:cs typeface="Times New Roman" panose="02020603050405020304" pitchFamily="18" charset="0"/>
            </a:endParaRPr>
          </a:p>
          <a:p>
            <a:pPr marL="0" indent="0" algn="just">
              <a:buNone/>
            </a:pPr>
            <a:endParaRPr lang="en-IN" cap="none" dirty="0" smtClean="0">
              <a:latin typeface="Times New Roman" panose="02020603050405020304" pitchFamily="18" charset="0"/>
              <a:cs typeface="Times New Roman" panose="02020603050405020304" pitchFamily="18" charset="0"/>
            </a:endParaRPr>
          </a:p>
          <a:p>
            <a:pPr marL="0" indent="0" algn="just">
              <a:buNone/>
            </a:pPr>
            <a:endParaRPr lang="en-IN" cap="none" dirty="0" smtClean="0">
              <a:latin typeface="Times New Roman" panose="02020603050405020304" pitchFamily="18" charset="0"/>
              <a:cs typeface="Times New Roman" panose="02020603050405020304" pitchFamily="18" charset="0"/>
            </a:endParaRPr>
          </a:p>
          <a:p>
            <a:pPr marL="0" indent="0" algn="just">
              <a:buNone/>
            </a:pPr>
            <a:r>
              <a:rPr lang="en-IN" cap="none" dirty="0" smtClean="0">
                <a:latin typeface="Times New Roman" panose="02020603050405020304" pitchFamily="18" charset="0"/>
                <a:cs typeface="Times New Roman" panose="02020603050405020304" pitchFamily="18" charset="0"/>
              </a:rPr>
              <a:t>	</a:t>
            </a:r>
            <a:r>
              <a:rPr lang="en-IN" cap="none" dirty="0" err="1" smtClean="0">
                <a:latin typeface="Times New Roman" panose="02020603050405020304" pitchFamily="18" charset="0"/>
                <a:cs typeface="Times New Roman" panose="02020603050405020304" pitchFamily="18" charset="0"/>
              </a:rPr>
              <a:t>etrain</a:t>
            </a:r>
            <a:r>
              <a:rPr lang="en-IN" cap="none" dirty="0" smtClean="0">
                <a:latin typeface="Times New Roman" panose="02020603050405020304" pitchFamily="18" charset="0"/>
                <a:cs typeface="Times New Roman" panose="02020603050405020304" pitchFamily="18" charset="0"/>
              </a:rPr>
              <a:t> : </a:t>
            </a:r>
            <a:r>
              <a:rPr lang="en-IN" u="sng" cap="none" dirty="0" smtClean="0">
                <a:latin typeface="Times New Roman" panose="02020603050405020304" pitchFamily="18" charset="0"/>
                <a:cs typeface="Times New Roman" panose="02020603050405020304" pitchFamily="18" charset="0"/>
                <a:hlinkClick r:id="rId3"/>
              </a:rPr>
              <a:t>http://www.erailinfo.in/</a:t>
            </a:r>
            <a:endParaRPr lang="en-IN" u="sng" cap="none" dirty="0" smtClean="0">
              <a:latin typeface="Times New Roman" panose="02020603050405020304" pitchFamily="18" charset="0"/>
              <a:cs typeface="Times New Roman" panose="02020603050405020304" pitchFamily="18" charset="0"/>
            </a:endParaRPr>
          </a:p>
          <a:p>
            <a:pPr marL="0" indent="0" algn="just">
              <a:buNone/>
            </a:pPr>
            <a:endParaRPr lang="en-IN" cap="none" dirty="0" smtClean="0">
              <a:latin typeface="Times New Roman" panose="02020603050405020304" pitchFamily="18" charset="0"/>
              <a:cs typeface="Times New Roman" panose="02020603050405020304" pitchFamily="18" charset="0"/>
            </a:endParaRPr>
          </a:p>
          <a:p>
            <a:pPr marL="0" indent="0" algn="just">
              <a:buNone/>
            </a:pPr>
            <a:endParaRPr lang="en-IN" cap="none"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4"/>
          <a:stretch>
            <a:fillRect/>
          </a:stretch>
        </p:blipFill>
        <p:spPr>
          <a:xfrm>
            <a:off x="1986109" y="813029"/>
            <a:ext cx="5393486" cy="1865778"/>
          </a:xfrm>
          <a:prstGeom prst="rect">
            <a:avLst/>
          </a:prstGeom>
        </p:spPr>
      </p:pic>
      <p:pic>
        <p:nvPicPr>
          <p:cNvPr id="5" name="Picture 4"/>
          <p:cNvPicPr/>
          <p:nvPr/>
        </p:nvPicPr>
        <p:blipFill>
          <a:blip r:embed="rId5"/>
          <a:stretch>
            <a:fillRect/>
          </a:stretch>
        </p:blipFill>
        <p:spPr>
          <a:xfrm>
            <a:off x="2787453" y="3335627"/>
            <a:ext cx="4076985" cy="3039414"/>
          </a:xfrm>
          <a:prstGeom prst="rect">
            <a:avLst/>
          </a:prstGeom>
        </p:spPr>
      </p:pic>
    </p:spTree>
    <p:extLst>
      <p:ext uri="{BB962C8B-B14F-4D97-AF65-F5344CB8AC3E}">
        <p14:creationId xmlns:p14="http://schemas.microsoft.com/office/powerpoint/2010/main" val="340223783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Formulation</a:t>
            </a:r>
            <a:endParaRPr lang="en-IN" dirty="0"/>
          </a:p>
        </p:txBody>
      </p:sp>
      <p:sp>
        <p:nvSpPr>
          <p:cNvPr id="3" name="Content Placeholder 2"/>
          <p:cNvSpPr>
            <a:spLocks noGrp="1"/>
          </p:cNvSpPr>
          <p:nvPr>
            <p:ph sz="quarter" idx="13"/>
          </p:nvPr>
        </p:nvSpPr>
        <p:spPr/>
        <p:txBody>
          <a:bodyPr/>
          <a:lstStyle/>
          <a:p>
            <a:pPr algn="just"/>
            <a:r>
              <a:rPr lang="en-IN" cap="none" dirty="0" smtClean="0">
                <a:latin typeface="Times New Roman" panose="02020603050405020304" pitchFamily="18" charset="0"/>
                <a:cs typeface="Times New Roman" panose="02020603050405020304" pitchFamily="18" charset="0"/>
              </a:rPr>
              <a:t>The main goal of the project is to develop application which would be helpful to the targeted audience in selecting better alternative from the available options. </a:t>
            </a:r>
          </a:p>
          <a:p>
            <a:pPr algn="just"/>
            <a:r>
              <a:rPr lang="en-IN" cap="none" dirty="0" smtClean="0">
                <a:latin typeface="Times New Roman" panose="02020603050405020304" pitchFamily="18" charset="0"/>
                <a:cs typeface="Times New Roman" panose="02020603050405020304" pitchFamily="18" charset="0"/>
              </a:rPr>
              <a:t>We intend to develop interactive visual based reports which can be customized as per the need using power bi. </a:t>
            </a:r>
          </a:p>
          <a:p>
            <a:pPr algn="just"/>
            <a:r>
              <a:rPr lang="en-IN" cap="none" dirty="0" smtClean="0">
                <a:latin typeface="Times New Roman" panose="02020603050405020304" pitchFamily="18" charset="0"/>
                <a:cs typeface="Times New Roman" panose="02020603050405020304" pitchFamily="18" charset="0"/>
              </a:rPr>
              <a:t>Prediction of the best trains for a given route using machine learning and artificial intelligence.</a:t>
            </a:r>
          </a:p>
          <a:p>
            <a:endParaRPr lang="en-IN" cap="none" dirty="0"/>
          </a:p>
        </p:txBody>
      </p:sp>
    </p:spTree>
    <p:extLst>
      <p:ext uri="{BB962C8B-B14F-4D97-AF65-F5344CB8AC3E}">
        <p14:creationId xmlns:p14="http://schemas.microsoft.com/office/powerpoint/2010/main" val="210288092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425806"/>
            <a:ext cx="10364451" cy="887839"/>
          </a:xfrm>
        </p:spPr>
        <p:txBody>
          <a:bodyPr/>
          <a:lstStyle/>
          <a:p>
            <a:r>
              <a:rPr lang="en-IN" dirty="0" smtClean="0"/>
              <a:t>Project Implementation</a:t>
            </a:r>
            <a:endParaRPr lang="en-IN" dirty="0"/>
          </a:p>
        </p:txBody>
      </p:sp>
      <p:sp>
        <p:nvSpPr>
          <p:cNvPr id="3" name="Content Placeholder 2"/>
          <p:cNvSpPr>
            <a:spLocks noGrp="1"/>
          </p:cNvSpPr>
          <p:nvPr>
            <p:ph sz="quarter" idx="13"/>
          </p:nvPr>
        </p:nvSpPr>
        <p:spPr>
          <a:xfrm>
            <a:off x="913774" y="1313645"/>
            <a:ext cx="10363826" cy="5409127"/>
          </a:xfrm>
        </p:spPr>
        <p:txBody>
          <a:bodyPr>
            <a:normAutofit/>
          </a:bodyPr>
          <a:lstStyle/>
          <a:p>
            <a:r>
              <a:rPr lang="en-IN" sz="1800" cap="none" dirty="0" smtClean="0">
                <a:latin typeface="Times New Roman" panose="02020603050405020304" pitchFamily="18" charset="0"/>
                <a:cs typeface="Times New Roman" panose="02020603050405020304" pitchFamily="18" charset="0"/>
              </a:rPr>
              <a:t>Major steps towards implementation of project is as follows			</a:t>
            </a:r>
          </a:p>
          <a:p>
            <a:pPr marL="0" indent="0">
              <a:buNone/>
            </a:pPr>
            <a:r>
              <a:rPr lang="en-IN" sz="1800" cap="none" dirty="0" smtClean="0">
                <a:latin typeface="Times New Roman" panose="02020603050405020304" pitchFamily="18" charset="0"/>
                <a:cs typeface="Times New Roman" panose="02020603050405020304" pitchFamily="18" charset="0"/>
              </a:rPr>
              <a:t>	1.Collection of data</a:t>
            </a:r>
          </a:p>
          <a:p>
            <a:pPr marL="0" indent="0">
              <a:buNone/>
            </a:pPr>
            <a:r>
              <a:rPr lang="en-IN" sz="1800" cap="none" dirty="0" smtClean="0">
                <a:latin typeface="Times New Roman" panose="02020603050405020304" pitchFamily="18" charset="0"/>
                <a:cs typeface="Times New Roman" panose="02020603050405020304" pitchFamily="18" charset="0"/>
              </a:rPr>
              <a:t>		-Jar file created was scheduled to run twice a day.</a:t>
            </a:r>
          </a:p>
          <a:p>
            <a:pPr marL="0" indent="0">
              <a:buNone/>
            </a:pPr>
            <a:r>
              <a:rPr lang="en-IN" sz="1800" cap="none" dirty="0" smtClean="0">
                <a:latin typeface="Times New Roman" panose="02020603050405020304" pitchFamily="18" charset="0"/>
                <a:cs typeface="Times New Roman" panose="02020603050405020304" pitchFamily="18" charset="0"/>
              </a:rPr>
              <a:t>		-Multithreading has been done to reduce the effective time  taken for pulling the data.</a:t>
            </a:r>
          </a:p>
          <a:p>
            <a:pPr marL="0" indent="0">
              <a:buNone/>
            </a:pPr>
            <a:r>
              <a:rPr lang="en-IN" sz="1800" cap="none" dirty="0" smtClean="0">
                <a:latin typeface="Times New Roman" panose="02020603050405020304" pitchFamily="18" charset="0"/>
                <a:cs typeface="Times New Roman" panose="02020603050405020304" pitchFamily="18" charset="0"/>
              </a:rPr>
              <a:t>		-A text file is created so that errors are logged.</a:t>
            </a:r>
          </a:p>
          <a:p>
            <a:pPr marL="0" indent="0">
              <a:buNone/>
            </a:pPr>
            <a:r>
              <a:rPr lang="en-IN" sz="1800" cap="none" dirty="0" smtClean="0">
                <a:latin typeface="Times New Roman" panose="02020603050405020304" pitchFamily="18" charset="0"/>
                <a:cs typeface="Times New Roman" panose="02020603050405020304" pitchFamily="18" charset="0"/>
              </a:rPr>
              <a:t>		-Retry mechanism has been applied. </a:t>
            </a:r>
          </a:p>
          <a:p>
            <a:pPr marL="0" indent="0">
              <a:buNone/>
            </a:pPr>
            <a:r>
              <a:rPr lang="en-IN" sz="1800" cap="none" dirty="0" smtClean="0">
                <a:latin typeface="Times New Roman" panose="02020603050405020304" pitchFamily="18" charset="0"/>
                <a:cs typeface="Times New Roman" panose="02020603050405020304" pitchFamily="18" charset="0"/>
              </a:rPr>
              <a:t>	2. Database design and normalization</a:t>
            </a:r>
          </a:p>
          <a:p>
            <a:pPr marL="0" indent="0">
              <a:buNone/>
            </a:pPr>
            <a:r>
              <a:rPr lang="en-IN" sz="1800" cap="none" dirty="0" smtClean="0">
                <a:latin typeface="Times New Roman" panose="02020603050405020304" pitchFamily="18" charset="0"/>
                <a:cs typeface="Times New Roman" panose="02020603050405020304" pitchFamily="18" charset="0"/>
              </a:rPr>
              <a:t>	3.Data cleaning and formatting</a:t>
            </a:r>
          </a:p>
          <a:p>
            <a:pPr marL="0" indent="0">
              <a:buNone/>
            </a:pPr>
            <a:r>
              <a:rPr lang="en-IN" sz="1800" cap="none" dirty="0" smtClean="0">
                <a:latin typeface="Times New Roman" panose="02020603050405020304" pitchFamily="18" charset="0"/>
                <a:cs typeface="Times New Roman" panose="02020603050405020304" pitchFamily="18" charset="0"/>
              </a:rPr>
              <a:t>		-Redundant and duplicate data has been removed.</a:t>
            </a:r>
          </a:p>
          <a:p>
            <a:pPr marL="0" indent="0">
              <a:buNone/>
            </a:pPr>
            <a:r>
              <a:rPr lang="en-IN" sz="1800" cap="none" dirty="0" smtClean="0">
                <a:latin typeface="Times New Roman" panose="02020603050405020304" pitchFamily="18" charset="0"/>
                <a:cs typeface="Times New Roman" panose="02020603050405020304" pitchFamily="18" charset="0"/>
              </a:rPr>
              <a:t>		- Handled missing values.</a:t>
            </a:r>
          </a:p>
        </p:txBody>
      </p:sp>
    </p:spTree>
    <p:extLst>
      <p:ext uri="{BB962C8B-B14F-4D97-AF65-F5344CB8AC3E}">
        <p14:creationId xmlns:p14="http://schemas.microsoft.com/office/powerpoint/2010/main" val="2392355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334851"/>
            <a:ext cx="10363826" cy="6233373"/>
          </a:xfrm>
        </p:spPr>
        <p:txBody>
          <a:bodyPr/>
          <a:lstStyle/>
          <a:p>
            <a:pPr marL="0" indent="0">
              <a:buNone/>
            </a:pPr>
            <a:r>
              <a:rPr lang="en-IN" dirty="0" smtClean="0"/>
              <a:t>	4. multidimensional data cubes</a:t>
            </a:r>
          </a:p>
          <a:p>
            <a:pPr marL="0" indent="0">
              <a:buNone/>
            </a:pPr>
            <a:r>
              <a:rPr lang="en-IN" dirty="0" smtClean="0"/>
              <a:t>		-dimension and fact tables were created.</a:t>
            </a:r>
          </a:p>
          <a:p>
            <a:pPr marL="0" indent="0">
              <a:buNone/>
            </a:pPr>
            <a:r>
              <a:rPr lang="en-IN" dirty="0"/>
              <a:t>	</a:t>
            </a:r>
            <a:r>
              <a:rPr lang="en-IN" dirty="0" smtClean="0"/>
              <a:t>	-stored procedures were written to populate the fact and 				 dimension tables.</a:t>
            </a:r>
          </a:p>
          <a:p>
            <a:pPr marL="0" indent="0">
              <a:buNone/>
            </a:pPr>
            <a:r>
              <a:rPr lang="en-IN" dirty="0"/>
              <a:t>	</a:t>
            </a:r>
            <a:r>
              <a:rPr lang="en-IN" dirty="0" smtClean="0"/>
              <a:t>5.visual reports</a:t>
            </a:r>
          </a:p>
          <a:p>
            <a:pPr marL="0" indent="0">
              <a:buNone/>
            </a:pPr>
            <a:r>
              <a:rPr lang="en-IN" dirty="0"/>
              <a:t>	</a:t>
            </a:r>
            <a:r>
              <a:rPr lang="en-IN" dirty="0" smtClean="0"/>
              <a:t>	-power bi used to create interactive and </a:t>
            </a:r>
            <a:r>
              <a:rPr lang="en-IN" smtClean="0"/>
              <a:t>dynamic reports.</a:t>
            </a:r>
            <a:endParaRPr lang="en-IN" dirty="0"/>
          </a:p>
        </p:txBody>
      </p:sp>
    </p:spTree>
    <p:extLst>
      <p:ext uri="{BB962C8B-B14F-4D97-AF65-F5344CB8AC3E}">
        <p14:creationId xmlns:p14="http://schemas.microsoft.com/office/powerpoint/2010/main" val="2419446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927" y="2408681"/>
            <a:ext cx="10364451" cy="1596177"/>
          </a:xfrm>
        </p:spPr>
        <p:txBody>
          <a:bodyPr/>
          <a:lstStyle/>
          <a:p>
            <a:r>
              <a:rPr lang="en-IN" smtClean="0"/>
              <a:t>THANK YOU!</a:t>
            </a:r>
            <a:endParaRPr lang="en-IN"/>
          </a:p>
        </p:txBody>
      </p:sp>
    </p:spTree>
    <p:extLst>
      <p:ext uri="{BB962C8B-B14F-4D97-AF65-F5344CB8AC3E}">
        <p14:creationId xmlns:p14="http://schemas.microsoft.com/office/powerpoint/2010/main" val="366415979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88311"/>
          </a:xfrm>
        </p:spPr>
        <p:txBody>
          <a:bodyPr/>
          <a:lstStyle/>
          <a:p>
            <a:r>
              <a:rPr lang="en-IN" dirty="0" smtClean="0"/>
              <a:t>Motivation</a:t>
            </a:r>
            <a:endParaRPr lang="en-IN" dirty="0"/>
          </a:p>
        </p:txBody>
      </p:sp>
      <p:sp>
        <p:nvSpPr>
          <p:cNvPr id="3" name="Content Placeholder 2"/>
          <p:cNvSpPr>
            <a:spLocks noGrp="1"/>
          </p:cNvSpPr>
          <p:nvPr>
            <p:ph sz="quarter" idx="13"/>
          </p:nvPr>
        </p:nvSpPr>
        <p:spPr>
          <a:xfrm>
            <a:off x="463639" y="1828800"/>
            <a:ext cx="5708561" cy="4597758"/>
          </a:xfrm>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p:txBody>
      </p:sp>
      <p:sp>
        <p:nvSpPr>
          <p:cNvPr id="4" name="Content Placeholder 3"/>
          <p:cNvSpPr>
            <a:spLocks noGrp="1"/>
          </p:cNvSpPr>
          <p:nvPr>
            <p:ph sz="quarter" idx="14"/>
          </p:nvPr>
        </p:nvSpPr>
        <p:spPr>
          <a:xfrm>
            <a:off x="5525037" y="1506828"/>
            <a:ext cx="5752563" cy="4284371"/>
          </a:xfrm>
        </p:spPr>
        <p:txBody>
          <a:bodyPr/>
          <a:lstStyle/>
          <a:p>
            <a:pPr marL="0" indent="0" algn="just">
              <a:buNone/>
            </a:pPr>
            <a:endParaRPr lang="en-IN" dirty="0" smtClean="0">
              <a:latin typeface="Times New Roman" panose="02020603050405020304" pitchFamily="18" charset="0"/>
              <a:cs typeface="Times New Roman" panose="02020603050405020304" pitchFamily="18" charset="0"/>
            </a:endParaRPr>
          </a:p>
          <a:p>
            <a:pPr marL="0" indent="0" algn="just">
              <a:buNone/>
            </a:pPr>
            <a:r>
              <a:rPr lang="en-IN" cap="none" dirty="0" smtClean="0">
                <a:latin typeface="Times New Roman" panose="02020603050405020304" pitchFamily="18" charset="0"/>
                <a:cs typeface="Times New Roman" panose="02020603050405020304" pitchFamily="18" charset="0"/>
              </a:rPr>
              <a:t>You plan a trip!</a:t>
            </a:r>
          </a:p>
          <a:p>
            <a:pPr marL="0" indent="0" algn="just">
              <a:buNone/>
            </a:pPr>
            <a:endParaRPr lang="en-IN" cap="none" dirty="0">
              <a:latin typeface="Times New Roman" panose="02020603050405020304" pitchFamily="18" charset="0"/>
              <a:cs typeface="Times New Roman" panose="02020603050405020304" pitchFamily="18" charset="0"/>
            </a:endParaRPr>
          </a:p>
          <a:p>
            <a:pPr marL="0" indent="0" algn="just">
              <a:buNone/>
            </a:pPr>
            <a:r>
              <a:rPr lang="en-IN" cap="none" dirty="0" smtClean="0">
                <a:latin typeface="Times New Roman" panose="02020603050405020304" pitchFamily="18" charset="0"/>
                <a:cs typeface="Times New Roman" panose="02020603050405020304" pitchFamily="18" charset="0"/>
              </a:rPr>
              <a:t>Search for feasible alternatives</a:t>
            </a:r>
          </a:p>
          <a:p>
            <a:pPr marL="0" indent="0" algn="just">
              <a:buNone/>
            </a:pPr>
            <a:endParaRPr lang="en-IN" cap="none" dirty="0">
              <a:latin typeface="Times New Roman" panose="02020603050405020304" pitchFamily="18" charset="0"/>
              <a:cs typeface="Times New Roman" panose="02020603050405020304" pitchFamily="18" charset="0"/>
            </a:endParaRPr>
          </a:p>
          <a:p>
            <a:pPr marL="0" indent="0" algn="just">
              <a:buNone/>
            </a:pPr>
            <a:r>
              <a:rPr lang="en-IN" cap="none" dirty="0" smtClean="0">
                <a:latin typeface="Times New Roman" panose="02020603050405020304" pitchFamily="18" charset="0"/>
                <a:cs typeface="Times New Roman" panose="02020603050405020304" pitchFamily="18" charset="0"/>
              </a:rPr>
              <a:t>Get a long list of alternatives from which you couldn’t select</a:t>
            </a:r>
          </a:p>
          <a:p>
            <a:pPr marL="0" indent="0" algn="just">
              <a:buNone/>
            </a:pPr>
            <a:endParaRPr lang="en-IN" cap="none" dirty="0">
              <a:latin typeface="Times New Roman" panose="02020603050405020304" pitchFamily="18" charset="0"/>
              <a:cs typeface="Times New Roman" panose="02020603050405020304" pitchFamily="18" charset="0"/>
            </a:endParaRPr>
          </a:p>
          <a:p>
            <a:pPr marL="0" indent="0" algn="just">
              <a:buNone/>
            </a:pPr>
            <a:r>
              <a:rPr lang="en-IN" cap="none" dirty="0" smtClean="0">
                <a:latin typeface="Times New Roman" panose="02020603050405020304" pitchFamily="18" charset="0"/>
                <a:cs typeface="Times New Roman" panose="02020603050405020304" pitchFamily="18" charset="0"/>
              </a:rPr>
              <a:t>You are confused now!!</a:t>
            </a:r>
            <a:endParaRPr lang="en-IN" dirty="0">
              <a:latin typeface="Times New Roman" panose="02020603050405020304" pitchFamily="18" charset="0"/>
              <a:cs typeface="Times New Roman" panose="02020603050405020304" pitchFamily="18" charset="0"/>
            </a:endParaRPr>
          </a:p>
        </p:txBody>
      </p:sp>
      <p:sp>
        <p:nvSpPr>
          <p:cNvPr id="6" name="Oval 5"/>
          <p:cNvSpPr/>
          <p:nvPr/>
        </p:nvSpPr>
        <p:spPr>
          <a:xfrm>
            <a:off x="463639" y="1828800"/>
            <a:ext cx="1151520" cy="1161719"/>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7" name="Oval 6"/>
          <p:cNvSpPr/>
          <p:nvPr/>
        </p:nvSpPr>
        <p:spPr>
          <a:xfrm>
            <a:off x="1615159" y="2990519"/>
            <a:ext cx="1000125" cy="1000125"/>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 name="Oval 7"/>
          <p:cNvSpPr/>
          <p:nvPr/>
        </p:nvSpPr>
        <p:spPr>
          <a:xfrm>
            <a:off x="2615284" y="3990644"/>
            <a:ext cx="1000125" cy="1000125"/>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 name="Oval 8"/>
          <p:cNvSpPr/>
          <p:nvPr/>
        </p:nvSpPr>
        <p:spPr>
          <a:xfrm>
            <a:off x="3615409" y="4990769"/>
            <a:ext cx="1152525" cy="1152525"/>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Tree>
    <p:extLst>
      <p:ext uri="{BB962C8B-B14F-4D97-AF65-F5344CB8AC3E}">
        <p14:creationId xmlns:p14="http://schemas.microsoft.com/office/powerpoint/2010/main" val="94690715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sz="quarter" idx="13"/>
          </p:nvPr>
        </p:nvSpPr>
        <p:spPr/>
        <p:txBody>
          <a:bodyPr/>
          <a:lstStyle/>
          <a:p>
            <a:pPr algn="just"/>
            <a:r>
              <a:rPr lang="en-IN" cap="none" dirty="0" smtClean="0">
                <a:latin typeface="Times New Roman" panose="02020603050405020304" pitchFamily="18" charset="0"/>
                <a:cs typeface="Times New Roman" panose="02020603050405020304" pitchFamily="18" charset="0"/>
              </a:rPr>
              <a:t>Our goal is to provide historic delay status of various train ,so that user can decide which train to prefer for a given route.</a:t>
            </a:r>
          </a:p>
          <a:p>
            <a:pPr algn="just"/>
            <a:r>
              <a:rPr lang="en-IN" cap="none" dirty="0" smtClean="0">
                <a:latin typeface="Times New Roman" panose="02020603050405020304" pitchFamily="18" charset="0"/>
                <a:cs typeface="Times New Roman" panose="02020603050405020304" pitchFamily="18" charset="0"/>
              </a:rPr>
              <a:t>The delay time is expressed in form of user interactive visuals for simple and easy understanding of user in process of drawing his conclusion</a:t>
            </a:r>
          </a:p>
          <a:p>
            <a:pPr algn="just"/>
            <a:r>
              <a:rPr lang="en-IN" cap="none" dirty="0" smtClean="0">
                <a:latin typeface="Times New Roman" panose="02020603050405020304" pitchFamily="18" charset="0"/>
                <a:cs typeface="Times New Roman" panose="02020603050405020304" pitchFamily="18" charset="0"/>
              </a:rPr>
              <a:t>At the later stage ,we would like to predict the delay as well as better trains by training a model using machine learning.</a:t>
            </a:r>
          </a:p>
          <a:p>
            <a:pPr algn="just"/>
            <a:endParaRPr lang="en-IN" dirty="0"/>
          </a:p>
        </p:txBody>
      </p:sp>
    </p:spTree>
    <p:extLst>
      <p:ext uri="{BB962C8B-B14F-4D97-AF65-F5344CB8AC3E}">
        <p14:creationId xmlns:p14="http://schemas.microsoft.com/office/powerpoint/2010/main" val="202926970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17100"/>
          </a:xfrm>
        </p:spPr>
        <p:txBody>
          <a:bodyPr/>
          <a:lstStyle/>
          <a:p>
            <a:r>
              <a:rPr lang="en-IN" dirty="0" smtClean="0"/>
              <a:t>process</a:t>
            </a:r>
            <a:endParaRPr lang="en-IN"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365792698"/>
              </p:ext>
            </p:extLst>
          </p:nvPr>
        </p:nvGraphicFramePr>
        <p:xfrm>
          <a:off x="914400" y="1635125"/>
          <a:ext cx="10363200" cy="482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523663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cap="none" dirty="0" smtClean="0">
                <a:latin typeface="Times New Roman" panose="02020603050405020304" pitchFamily="18" charset="0"/>
                <a:cs typeface="Times New Roman" panose="02020603050405020304" pitchFamily="18" charset="0"/>
              </a:rPr>
              <a:t>Brief introduction about the major technologies used</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3773" y="2060620"/>
            <a:ext cx="10574181" cy="4572000"/>
          </a:xfrm>
        </p:spPr>
        <p:txBody>
          <a:bodyPr>
            <a:normAutofit/>
          </a:bodyPr>
          <a:lstStyle/>
          <a:p>
            <a:pPr marL="0" indent="0">
              <a:buNone/>
            </a:pPr>
            <a:r>
              <a:rPr lang="en-IN" sz="1800" cap="none" dirty="0" smtClean="0">
                <a:latin typeface="Times New Roman" panose="02020603050405020304" pitchFamily="18" charset="0"/>
                <a:cs typeface="Times New Roman" panose="02020603050405020304" pitchFamily="18" charset="0"/>
              </a:rPr>
              <a:t>Selenium </a:t>
            </a:r>
            <a:r>
              <a:rPr lang="en-IN" sz="1800" cap="none" dirty="0" err="1" smtClean="0">
                <a:latin typeface="Times New Roman" panose="02020603050405020304" pitchFamily="18" charset="0"/>
                <a:cs typeface="Times New Roman" panose="02020603050405020304" pitchFamily="18" charset="0"/>
              </a:rPr>
              <a:t>Webdriver</a:t>
            </a:r>
            <a:r>
              <a:rPr lang="en-IN" sz="1800" cap="none" dirty="0" smtClean="0">
                <a:latin typeface="Times New Roman" panose="02020603050405020304" pitchFamily="18" charset="0"/>
                <a:cs typeface="Times New Roman" panose="02020603050405020304" pitchFamily="18" charset="0"/>
              </a:rPr>
              <a:t>: selenium is used to automate</a:t>
            </a:r>
            <a:r>
              <a:rPr lang="en-IN" sz="1800" i="1" cap="none" dirty="0" smtClean="0">
                <a:latin typeface="Times New Roman" panose="02020603050405020304" pitchFamily="18" charset="0"/>
                <a:cs typeface="Times New Roman" panose="02020603050405020304" pitchFamily="18" charset="0"/>
              </a:rPr>
              <a:t> </a:t>
            </a:r>
            <a:r>
              <a:rPr lang="en-IN" sz="1800" cap="none" dirty="0" smtClean="0">
                <a:latin typeface="Times New Roman" panose="02020603050405020304" pitchFamily="18" charset="0"/>
                <a:cs typeface="Times New Roman" panose="02020603050405020304" pitchFamily="18" charset="0"/>
              </a:rPr>
              <a:t>browsers. Basically, it is used as tool for automating web applications for testing purposes, but it is not limited to that only. </a:t>
            </a:r>
          </a:p>
          <a:p>
            <a:pPr marL="0" indent="0">
              <a:buNone/>
            </a:pPr>
            <a:r>
              <a:rPr lang="en-IN" sz="1800" cap="none" dirty="0" smtClean="0">
                <a:latin typeface="Times New Roman" panose="02020603050405020304" pitchFamily="18" charset="0"/>
                <a:cs typeface="Times New Roman" panose="02020603050405020304" pitchFamily="18" charset="0"/>
              </a:rPr>
              <a:t>Web-based administration tasks which tends to be tedious and consuming manpower can be automated as well with the help of selenium.</a:t>
            </a:r>
          </a:p>
          <a:p>
            <a:pPr marL="0" indent="0">
              <a:buNone/>
            </a:pPr>
            <a:r>
              <a:rPr lang="en-IN" sz="1800" cap="none" dirty="0" smtClean="0">
                <a:latin typeface="Times New Roman" panose="02020603050405020304" pitchFamily="18" charset="0"/>
                <a:cs typeface="Times New Roman" panose="02020603050405020304" pitchFamily="18" charset="0"/>
              </a:rPr>
              <a:t>Locate elements on the web-page by:</a:t>
            </a:r>
          </a:p>
          <a:p>
            <a:r>
              <a:rPr lang="en-IN" sz="1800" cap="none" dirty="0" smtClean="0">
                <a:latin typeface="Times New Roman" panose="02020603050405020304" pitchFamily="18" charset="0"/>
                <a:cs typeface="Times New Roman" panose="02020603050405020304" pitchFamily="18" charset="0"/>
              </a:rPr>
              <a:t>Id</a:t>
            </a:r>
          </a:p>
          <a:p>
            <a:r>
              <a:rPr lang="en-IN" sz="1800" cap="none" dirty="0" smtClean="0">
                <a:latin typeface="Times New Roman" panose="02020603050405020304" pitchFamily="18" charset="0"/>
                <a:cs typeface="Times New Roman" panose="02020603050405020304" pitchFamily="18" charset="0"/>
              </a:rPr>
              <a:t>Link-text</a:t>
            </a:r>
          </a:p>
          <a:p>
            <a:r>
              <a:rPr lang="en-IN" sz="1800" cap="none" dirty="0" smtClean="0">
                <a:latin typeface="Times New Roman" panose="02020603050405020304" pitchFamily="18" charset="0"/>
                <a:cs typeface="Times New Roman" panose="02020603050405020304" pitchFamily="18" charset="0"/>
              </a:rPr>
              <a:t>CSS selector</a:t>
            </a:r>
          </a:p>
          <a:p>
            <a:r>
              <a:rPr lang="en-IN" sz="1800" cap="none" dirty="0" smtClean="0">
                <a:latin typeface="Times New Roman" panose="02020603050405020304" pitchFamily="18" charset="0"/>
                <a:cs typeface="Times New Roman" panose="02020603050405020304" pitchFamily="18" charset="0"/>
              </a:rPr>
              <a:t>DOM</a:t>
            </a:r>
          </a:p>
          <a:p>
            <a:pPr marL="0" indent="0">
              <a:buNone/>
            </a:pPr>
            <a:endParaRPr lang="en-IN" dirty="0"/>
          </a:p>
        </p:txBody>
      </p:sp>
    </p:spTree>
    <p:extLst>
      <p:ext uri="{BB962C8B-B14F-4D97-AF65-F5344CB8AC3E}">
        <p14:creationId xmlns:p14="http://schemas.microsoft.com/office/powerpoint/2010/main" val="2099710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40913" y="206061"/>
            <a:ext cx="11062952" cy="6503831"/>
          </a:xfrm>
        </p:spPr>
        <p:txBody>
          <a:bodyPr>
            <a:normAutofit/>
          </a:bodyPr>
          <a:lstStyle/>
          <a:p>
            <a:r>
              <a:rPr lang="en-IN" sz="1800" cap="none" dirty="0" smtClean="0">
                <a:latin typeface="Times New Roman" panose="02020603050405020304" pitchFamily="18" charset="0"/>
                <a:cs typeface="Times New Roman" panose="02020603050405020304" pitchFamily="18" charset="0"/>
              </a:rPr>
              <a:t>Data cubes: data cubes are multi-dimensional database, in other word they are extension to the 2 dimensional relational table. </a:t>
            </a:r>
          </a:p>
        </p:txBody>
      </p:sp>
      <p:pic>
        <p:nvPicPr>
          <p:cNvPr id="4" name="Picture 3"/>
          <p:cNvPicPr/>
          <p:nvPr/>
        </p:nvPicPr>
        <p:blipFill>
          <a:blip r:embed="rId2"/>
          <a:stretch>
            <a:fillRect/>
          </a:stretch>
        </p:blipFill>
        <p:spPr>
          <a:xfrm>
            <a:off x="540913" y="1320182"/>
            <a:ext cx="4572000" cy="4977587"/>
          </a:xfrm>
          <a:prstGeom prst="rect">
            <a:avLst/>
          </a:prstGeom>
        </p:spPr>
      </p:pic>
      <p:sp>
        <p:nvSpPr>
          <p:cNvPr id="5" name="TextBox 4"/>
          <p:cNvSpPr txBox="1"/>
          <p:nvPr/>
        </p:nvSpPr>
        <p:spPr>
          <a:xfrm>
            <a:off x="6027312" y="2165314"/>
            <a:ext cx="4662153" cy="2585323"/>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This is the schema of the cube which was developed.</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This </a:t>
            </a:r>
            <a:r>
              <a:rPr lang="en-IN" dirty="0">
                <a:latin typeface="Times New Roman" panose="02020603050405020304" pitchFamily="18" charset="0"/>
                <a:cs typeface="Times New Roman" panose="02020603050405020304" pitchFamily="18" charset="0"/>
              </a:rPr>
              <a:t>schema is a star schema for cube. </a:t>
            </a:r>
            <a:endParaRPr lang="en-IN"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ID in dimension tables are primary key. </a:t>
            </a:r>
            <a:endParaRPr lang="en-IN"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The fact table has foreign key. </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Attribute in dimension are features that categorizes the data.</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While fact table contains measures which are aggregated values.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237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37882" y="528034"/>
            <a:ext cx="10839718" cy="5718220"/>
          </a:xfrm>
        </p:spPr>
        <p:txBody>
          <a:bodyPr>
            <a:normAutofit/>
          </a:bodyPr>
          <a:lstStyle/>
          <a:p>
            <a:r>
              <a:rPr lang="en-IN" sz="1800" cap="none" dirty="0" smtClean="0">
                <a:latin typeface="Times New Roman" panose="02020603050405020304" pitchFamily="18" charset="0"/>
                <a:cs typeface="Times New Roman" panose="02020603050405020304" pitchFamily="18" charset="0"/>
              </a:rPr>
              <a:t>Power BI:  </a:t>
            </a:r>
            <a:r>
              <a:rPr lang="en-IN" sz="1800" cap="none" dirty="0">
                <a:latin typeface="Times New Roman" panose="02020603050405020304" pitchFamily="18" charset="0"/>
                <a:cs typeface="Times New Roman" panose="02020603050405020304" pitchFamily="18" charset="0"/>
              </a:rPr>
              <a:t>P</a:t>
            </a:r>
            <a:r>
              <a:rPr lang="en-IN" sz="1800" cap="none" dirty="0" smtClean="0">
                <a:latin typeface="Times New Roman" panose="02020603050405020304" pitchFamily="18" charset="0"/>
                <a:cs typeface="Times New Roman" panose="02020603050405020304" pitchFamily="18" charset="0"/>
              </a:rPr>
              <a:t>ower BI is a suite of business analytics tools to analyse data and share insights.</a:t>
            </a:r>
          </a:p>
          <a:p>
            <a:r>
              <a:rPr lang="en-IN" sz="1800" cap="none" dirty="0" smtClean="0">
                <a:latin typeface="Times New Roman" panose="02020603050405020304" pitchFamily="18" charset="0"/>
                <a:cs typeface="Times New Roman" panose="02020603050405020304" pitchFamily="18" charset="0"/>
              </a:rPr>
              <a:t>Using the power BI gateways, you can connect SQL server databases, analysis services models, and many other data sources to your same dashboards in power bi. </a:t>
            </a:r>
          </a:p>
          <a:p>
            <a:endParaRPr lang="en-IN" sz="1800" cap="none" dirty="0" smtClean="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1287480" y="2021982"/>
            <a:ext cx="8564858" cy="2459866"/>
          </a:xfrm>
          <a:prstGeom prst="rect">
            <a:avLst/>
          </a:prstGeom>
        </p:spPr>
      </p:pic>
      <p:sp>
        <p:nvSpPr>
          <p:cNvPr id="5" name="TextBox 4"/>
          <p:cNvSpPr txBox="1"/>
          <p:nvPr/>
        </p:nvSpPr>
        <p:spPr>
          <a:xfrm>
            <a:off x="624420" y="4912465"/>
            <a:ext cx="10277341" cy="1754326"/>
          </a:xfrm>
          <a:prstGeom prst="rect">
            <a:avLst/>
          </a:prstGeom>
          <a:noFill/>
        </p:spPr>
        <p:txBody>
          <a:bodyPr wrap="square" rtlCol="0">
            <a:spAutoFit/>
          </a:bodyPr>
          <a:lstStyle/>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With the help of power bi you can create interactive, customized visual reports where a live connection could also be established. </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There are numerous visuals offered by power bi like pie chart, line chart, bar graph, stacked bar graph,  column charts, cards, funnel charts etc. from which you could select the ones suitable for your requirements.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0092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19273"/>
            <a:ext cx="10364451" cy="1223162"/>
          </a:xfrm>
        </p:spPr>
        <p:txBody>
          <a:bodyPr>
            <a:normAutofit/>
          </a:bodyPr>
          <a:lstStyle/>
          <a:p>
            <a:r>
              <a:rPr lang="en-IN" sz="2800" dirty="0" smtClean="0">
                <a:latin typeface="Times New Roman" panose="02020603050405020304" pitchFamily="18" charset="0"/>
                <a:cs typeface="Times New Roman" panose="02020603050405020304" pitchFamily="18" charset="0"/>
              </a:rPr>
              <a:t>Are there any application which is similar to application that we are going to develop?</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3774" y="1442436"/>
            <a:ext cx="10364452" cy="5215942"/>
          </a:xfrm>
        </p:spPr>
        <p:txBody>
          <a:bodyPr/>
          <a:lstStyle/>
          <a:p>
            <a:pPr algn="just"/>
            <a:r>
              <a:rPr lang="en-IN" cap="none" dirty="0" smtClean="0">
                <a:latin typeface="Times New Roman" panose="02020603050405020304" pitchFamily="18" charset="0"/>
                <a:cs typeface="Times New Roman" panose="02020603050405020304" pitchFamily="18" charset="0"/>
              </a:rPr>
              <a:t>There has been discussions on public forums regarding the absence of the historical data with respect to running status and delay of the trains:</a:t>
            </a:r>
          </a:p>
          <a:p>
            <a:r>
              <a:rPr lang="en-IN" cap="none" dirty="0" smtClean="0">
                <a:latin typeface="Times New Roman" panose="02020603050405020304" pitchFamily="18" charset="0"/>
                <a:cs typeface="Times New Roman" panose="02020603050405020304" pitchFamily="18" charset="0"/>
              </a:rPr>
              <a:t>Link1:</a:t>
            </a:r>
            <a:r>
              <a:rPr lang="en-IN" u="sng" cap="none" dirty="0" smtClean="0">
                <a:latin typeface="Times New Roman" panose="02020603050405020304" pitchFamily="18" charset="0"/>
                <a:cs typeface="Times New Roman" panose="02020603050405020304" pitchFamily="18" charset="0"/>
                <a:hlinkClick r:id="rId2"/>
              </a:rPr>
              <a:t>https://www.quora.com/how-can-i-get-a-past-years-data-for-arrival-departure-delays-for-indian-railways</a:t>
            </a:r>
            <a:endParaRPr lang="en-IN" cap="none" dirty="0" smtClean="0">
              <a:latin typeface="Times New Roman" panose="02020603050405020304" pitchFamily="18" charset="0"/>
              <a:cs typeface="Times New Roman" panose="02020603050405020304" pitchFamily="18" charset="0"/>
            </a:endParaRPr>
          </a:p>
          <a:p>
            <a:pPr marL="0" indent="0" algn="just">
              <a:buNone/>
            </a:pPr>
            <a:endParaRPr lang="en-IN" cap="none" dirty="0" smtClean="0">
              <a:latin typeface="Times New Roman" panose="02020603050405020304" pitchFamily="18" charset="0"/>
              <a:cs typeface="Times New Roman" panose="02020603050405020304" pitchFamily="18" charset="0"/>
            </a:endParaRPr>
          </a:p>
          <a:p>
            <a:pPr marL="0" indent="0" algn="just">
              <a:buNone/>
            </a:pPr>
            <a:endParaRPr lang="en-IN" cap="none"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3"/>
          <a:srcRect b="16385"/>
          <a:stretch/>
        </p:blipFill>
        <p:spPr bwMode="auto">
          <a:xfrm>
            <a:off x="2562896" y="3515932"/>
            <a:ext cx="6788822" cy="28924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4690854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3" y="386366"/>
            <a:ext cx="10522665" cy="6207617"/>
          </a:xfrm>
        </p:spPr>
        <p:txBody>
          <a:bodyPr/>
          <a:lstStyle/>
          <a:p>
            <a:pPr algn="just"/>
            <a:r>
              <a:rPr lang="en-IN" cap="none" dirty="0" smtClean="0">
                <a:latin typeface="Times New Roman" panose="02020603050405020304" pitchFamily="18" charset="0"/>
                <a:cs typeface="Times New Roman" panose="02020603050405020304" pitchFamily="18" charset="0"/>
              </a:rPr>
              <a:t>Link2:</a:t>
            </a:r>
            <a:r>
              <a:rPr lang="en-IN" u="sng" cap="none" dirty="0" smtClean="0">
                <a:latin typeface="Times New Roman" panose="02020603050405020304" pitchFamily="18" charset="0"/>
                <a:cs typeface="Times New Roman" panose="02020603050405020304" pitchFamily="18" charset="0"/>
                <a:hlinkClick r:id="rId2"/>
              </a:rPr>
              <a:t>http://www.indiamike.com/india/indian-railways-f10/indian-railway-ontime-performance-train-delay-t139389/</a:t>
            </a:r>
            <a:endParaRPr lang="en-IN" cap="none" dirty="0" smtClean="0">
              <a:latin typeface="Times New Roman" panose="02020603050405020304" pitchFamily="18" charset="0"/>
              <a:cs typeface="Times New Roman" panose="02020603050405020304" pitchFamily="18" charset="0"/>
            </a:endParaRPr>
          </a:p>
          <a:p>
            <a:pPr marL="0" indent="0" algn="just">
              <a:buNone/>
            </a:pPr>
            <a:endParaRPr lang="en-IN" cap="none" dirty="0" smtClean="0">
              <a:latin typeface="Times New Roman" panose="02020603050405020304" pitchFamily="18" charset="0"/>
              <a:cs typeface="Times New Roman" panose="02020603050405020304" pitchFamily="18" charset="0"/>
            </a:endParaRPr>
          </a:p>
          <a:p>
            <a:pPr marL="0" indent="0" algn="just">
              <a:buNone/>
            </a:pPr>
            <a:endParaRPr lang="en-IN" cap="none" dirty="0" smtClean="0">
              <a:latin typeface="Times New Roman" panose="02020603050405020304" pitchFamily="18" charset="0"/>
              <a:cs typeface="Times New Roman" panose="02020603050405020304" pitchFamily="18" charset="0"/>
            </a:endParaRPr>
          </a:p>
          <a:p>
            <a:pPr marL="0" indent="0" algn="just">
              <a:buNone/>
            </a:pPr>
            <a:endParaRPr lang="en-IN" cap="none" dirty="0" smtClean="0">
              <a:latin typeface="Times New Roman" panose="02020603050405020304" pitchFamily="18" charset="0"/>
              <a:cs typeface="Times New Roman" panose="02020603050405020304" pitchFamily="18" charset="0"/>
            </a:endParaRPr>
          </a:p>
          <a:p>
            <a:pPr marL="0" indent="0" algn="just">
              <a:buNone/>
            </a:pPr>
            <a:endParaRPr lang="en-IN" cap="none" dirty="0" smtClean="0">
              <a:latin typeface="Times New Roman" panose="02020603050405020304" pitchFamily="18" charset="0"/>
              <a:cs typeface="Times New Roman" panose="02020603050405020304" pitchFamily="18" charset="0"/>
            </a:endParaRPr>
          </a:p>
          <a:p>
            <a:pPr marL="0" indent="0" algn="just">
              <a:buNone/>
            </a:pPr>
            <a:endParaRPr lang="en-IN" cap="none" dirty="0" smtClean="0">
              <a:latin typeface="Times New Roman" panose="02020603050405020304" pitchFamily="18" charset="0"/>
              <a:cs typeface="Times New Roman" panose="02020603050405020304" pitchFamily="18" charset="0"/>
            </a:endParaRPr>
          </a:p>
          <a:p>
            <a:pPr algn="just"/>
            <a:r>
              <a:rPr lang="en-IN" cap="none" dirty="0" smtClean="0">
                <a:latin typeface="Times New Roman" panose="02020603050405020304" pitchFamily="18" charset="0"/>
                <a:cs typeface="Times New Roman" panose="02020603050405020304" pitchFamily="18" charset="0"/>
              </a:rPr>
              <a:t>There are few sites which provide data for past few runs, they are listed below:</a:t>
            </a:r>
          </a:p>
          <a:p>
            <a:pPr marL="0" indent="0" algn="just">
              <a:buNone/>
            </a:pPr>
            <a:r>
              <a:rPr lang="en-IN" cap="none" dirty="0" smtClean="0">
                <a:latin typeface="Times New Roman" panose="02020603050405020304" pitchFamily="18" charset="0"/>
                <a:cs typeface="Times New Roman" panose="02020603050405020304" pitchFamily="18" charset="0"/>
              </a:rPr>
              <a:t>	</a:t>
            </a:r>
            <a:r>
              <a:rPr lang="en-IN" cap="none" dirty="0" err="1" smtClean="0">
                <a:latin typeface="Times New Roman" panose="02020603050405020304" pitchFamily="18" charset="0"/>
                <a:cs typeface="Times New Roman" panose="02020603050405020304" pitchFamily="18" charset="0"/>
              </a:rPr>
              <a:t>Indianrailinfo</a:t>
            </a:r>
            <a:r>
              <a:rPr lang="en-IN" cap="none" dirty="0" smtClean="0">
                <a:latin typeface="Times New Roman" panose="02020603050405020304" pitchFamily="18" charset="0"/>
                <a:cs typeface="Times New Roman" panose="02020603050405020304" pitchFamily="18" charset="0"/>
              </a:rPr>
              <a:t>: </a:t>
            </a:r>
            <a:r>
              <a:rPr lang="en-IN" u="sng" cap="none" dirty="0" smtClean="0">
                <a:latin typeface="Times New Roman" panose="02020603050405020304" pitchFamily="18" charset="0"/>
                <a:cs typeface="Times New Roman" panose="02020603050405020304" pitchFamily="18" charset="0"/>
                <a:hlinkClick r:id="rId3"/>
              </a:rPr>
              <a:t>https://indiarailinfo.com/</a:t>
            </a:r>
            <a:endParaRPr lang="en-IN" u="sng" cap="none" dirty="0" smtClean="0">
              <a:latin typeface="Times New Roman" panose="02020603050405020304" pitchFamily="18" charset="0"/>
              <a:cs typeface="Times New Roman" panose="02020603050405020304" pitchFamily="18" charset="0"/>
            </a:endParaRPr>
          </a:p>
          <a:p>
            <a:pPr marL="0" indent="0" algn="just">
              <a:buNone/>
            </a:pPr>
            <a:endParaRPr lang="en-IN" cap="none" dirty="0" smtClean="0">
              <a:latin typeface="Times New Roman" panose="02020603050405020304" pitchFamily="18" charset="0"/>
              <a:cs typeface="Times New Roman" panose="02020603050405020304" pitchFamily="18" charset="0"/>
            </a:endParaRPr>
          </a:p>
        </p:txBody>
      </p:sp>
      <p:pic>
        <p:nvPicPr>
          <p:cNvPr id="6" name="Picture 5"/>
          <p:cNvPicPr/>
          <p:nvPr/>
        </p:nvPicPr>
        <p:blipFill>
          <a:blip r:embed="rId4"/>
          <a:stretch>
            <a:fillRect/>
          </a:stretch>
        </p:blipFill>
        <p:spPr>
          <a:xfrm>
            <a:off x="1596573" y="1384479"/>
            <a:ext cx="9157063" cy="1854926"/>
          </a:xfrm>
          <a:prstGeom prst="rect">
            <a:avLst/>
          </a:prstGeom>
        </p:spPr>
      </p:pic>
      <p:pic>
        <p:nvPicPr>
          <p:cNvPr id="7" name="Picture 6"/>
          <p:cNvPicPr/>
          <p:nvPr/>
        </p:nvPicPr>
        <p:blipFill rotWithShape="1">
          <a:blip r:embed="rId5"/>
          <a:srcRect l="-2985" t="-1100" r="29372" b="80043"/>
          <a:stretch/>
        </p:blipFill>
        <p:spPr bwMode="auto">
          <a:xfrm>
            <a:off x="1942764" y="4662055"/>
            <a:ext cx="6886439" cy="168152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1855734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874</TotalTime>
  <Words>551</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Times New Roman</vt:lpstr>
      <vt:lpstr>Tw Cen MT</vt:lpstr>
      <vt:lpstr>Droplet</vt:lpstr>
      <vt:lpstr>Rail delay infographics and prediction system</vt:lpstr>
      <vt:lpstr>Motivation</vt:lpstr>
      <vt:lpstr>ABSTRACT</vt:lpstr>
      <vt:lpstr>process</vt:lpstr>
      <vt:lpstr>Brief introduction about the major technologies used</vt:lpstr>
      <vt:lpstr>PowerPoint Presentation</vt:lpstr>
      <vt:lpstr>PowerPoint Presentation</vt:lpstr>
      <vt:lpstr>Are there any application which is similar to application that we are going to develop?</vt:lpstr>
      <vt:lpstr>PowerPoint Presentation</vt:lpstr>
      <vt:lpstr>PowerPoint Presentation</vt:lpstr>
      <vt:lpstr>Problem Formulation</vt:lpstr>
      <vt:lpstr>Project Implementation</vt:lpstr>
      <vt:lpstr>PowerPoint Presentation</vt:lpstr>
      <vt:lpstr>THANK YOU!</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shruti bhadoriya</dc:creator>
  <cp:lastModifiedBy>shruti bhadoriya</cp:lastModifiedBy>
  <cp:revision>41</cp:revision>
  <dcterms:created xsi:type="dcterms:W3CDTF">2017-10-10T11:21:42Z</dcterms:created>
  <dcterms:modified xsi:type="dcterms:W3CDTF">2017-12-02T17:33:59Z</dcterms:modified>
</cp:coreProperties>
</file>