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6"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4/14/2024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smtClean="0"/>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4/14/2024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smtClean="0"/>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4/14/2024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4/14/2024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smtClean="0"/>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smtClean="0"/>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Cyber Security: Protecting Against Keylogger Intrusions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550844" y="3966071"/>
            <a:ext cx="11080718" cy="1292662"/>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smtClean="0">
                <a:solidFill>
                  <a:schemeClr val="accent1">
                    <a:lumMod val="75000"/>
                  </a:schemeClr>
                </a:solidFill>
                <a:latin typeface="Times New Roman" panose="02020603050405020304" pitchFamily="18" charset="0"/>
                <a:cs typeface="Times New Roman" panose="02020603050405020304" pitchFamily="18" charset="0"/>
              </a:rPr>
              <a:t>S.Gnana</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600" b="1">
                <a:solidFill>
                  <a:schemeClr val="accent1">
                    <a:lumMod val="75000"/>
                  </a:schemeClr>
                </a:solidFill>
                <a:latin typeface="Times New Roman" panose="02020603050405020304" pitchFamily="18" charset="0"/>
                <a:cs typeface="Times New Roman" panose="02020603050405020304" pitchFamily="18" charset="0"/>
              </a:rPr>
              <a:t>L</a:t>
            </a:r>
            <a:r>
              <a:rPr lang="en-US" sz="2600" b="1" smtClean="0">
                <a:solidFill>
                  <a:schemeClr val="accent1">
                    <a:lumMod val="75000"/>
                  </a:schemeClr>
                </a:solidFill>
                <a:latin typeface="Times New Roman" panose="02020603050405020304" pitchFamily="18" charset="0"/>
                <a:cs typeface="Times New Roman" panose="02020603050405020304" pitchFamily="18" charset="0"/>
              </a:rPr>
              <a:t>atha</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A</a:t>
            </a:r>
            <a:r>
              <a:rPr lang="en-US" sz="2600" b="1" dirty="0" err="1" smtClean="0">
                <a:solidFill>
                  <a:schemeClr val="accent1">
                    <a:lumMod val="75000"/>
                  </a:schemeClr>
                </a:solidFill>
                <a:latin typeface="Times New Roman" panose="02020603050405020304" pitchFamily="18" charset="0"/>
                <a:cs typeface="Times New Roman" panose="02020603050405020304" pitchFamily="18" charset="0"/>
              </a:rPr>
              <a:t>nnapackiam</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 CSI </a:t>
            </a:r>
            <a:r>
              <a:rPr lang="en-US" sz="2600" b="1" dirty="0">
                <a:solidFill>
                  <a:schemeClr val="accent1">
                    <a:lumMod val="75000"/>
                  </a:schemeClr>
                </a:solidFill>
                <a:latin typeface="Times New Roman" panose="02020603050405020304" pitchFamily="18" charset="0"/>
                <a:cs typeface="Times New Roman" panose="02020603050405020304" pitchFamily="18" charset="0"/>
              </a:rPr>
              <a:t>C</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ollege </a:t>
            </a:r>
            <a:r>
              <a:rPr lang="en-US" sz="2600" b="1" dirty="0">
                <a:solidFill>
                  <a:schemeClr val="accent1">
                    <a:lumMod val="75000"/>
                  </a:schemeClr>
                </a:solidFill>
                <a:latin typeface="Times New Roman" panose="02020603050405020304" pitchFamily="18" charset="0"/>
                <a:cs typeface="Times New Roman" panose="02020603050405020304" pitchFamily="18" charset="0"/>
              </a:rPr>
              <a:t>O</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f </a:t>
            </a:r>
            <a:r>
              <a:rPr lang="en-US" sz="2600" b="1" dirty="0">
                <a:solidFill>
                  <a:schemeClr val="accent1">
                    <a:lumMod val="75000"/>
                  </a:schemeClr>
                </a:solidFill>
                <a:latin typeface="Times New Roman" panose="02020603050405020304" pitchFamily="18" charset="0"/>
                <a:cs typeface="Times New Roman" panose="02020603050405020304" pitchFamily="18" charset="0"/>
              </a:rPr>
              <a:t>E</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ngineering </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6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rmAutofit/>
          </a:bodyPr>
          <a:lstStyle/>
          <a:p>
            <a:pPr lvl="1">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The proliferation of keyloggers in today's digital landscape poses a significant threat to individuals and organizations alike. These stealthy software tools operate covertly, capturing sensitive information such as passwords and credit card details without users' knowledge, potentially leading to identity theft, financial loss, and privacy breaches. To mitigate this risk, it is essential for individuals and organizations to employ robust cybersecurity measures, including using reputable antivirus software, practicing good security habits, and implementing advanced security solutions like endpoint detection and response. By remaining vigilant and proactive, we can better protect ourselves and our data in the face of evolving cybersecurity threats.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Rounded Corners 1">
            <a:extLst>
              <a:ext uri="{FF2B5EF4-FFF2-40B4-BE49-F238E27FC236}">
                <a16:creationId xmlns:a16="http://schemas.microsoft.com/office/drawing/2014/main" id="{69242B55-46EF-4CDC-F151-3F6EA9024B6C}"/>
              </a:ext>
            </a:extLst>
          </p:cNvPr>
          <p:cNvSpPr/>
          <p:nvPr/>
        </p:nvSpPr>
        <p:spPr>
          <a:xfrm>
            <a:off x="1219197"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Advanced Detection Techniques</a:t>
            </a:r>
            <a:endParaRPr lang="x-none"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E03B7179-4698-4813-F5B6-EAA8E1CA7FB4}"/>
              </a:ext>
            </a:extLst>
          </p:cNvPr>
          <p:cNvSpPr/>
          <p:nvPr/>
        </p:nvSpPr>
        <p:spPr>
          <a:xfrm>
            <a:off x="4964013"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Hardware-Based Security Solutions</a:t>
            </a:r>
            <a:endParaRPr lang="x-none"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2F83611-05CC-41CE-D794-A012977BC364}"/>
              </a:ext>
            </a:extLst>
          </p:cNvPr>
          <p:cNvSpPr/>
          <p:nvPr/>
        </p:nvSpPr>
        <p:spPr>
          <a:xfrm>
            <a:off x="8799870"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Collaboration and Information Sharing</a:t>
            </a:r>
            <a:endParaRPr lang="x-none"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EA3E8E58-54BC-D10F-1BAB-88007DAAB106}"/>
              </a:ext>
            </a:extLst>
          </p:cNvPr>
          <p:cNvSpPr/>
          <p:nvPr/>
        </p:nvSpPr>
        <p:spPr>
          <a:xfrm>
            <a:off x="8799870" y="44154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0D0D0D"/>
                </a:solidFill>
                <a:effectLst/>
                <a:latin typeface="Times New Roman" panose="02020603050405020304" pitchFamily="18" charset="0"/>
                <a:cs typeface="Times New Roman" panose="02020603050405020304" pitchFamily="18" charset="0"/>
              </a:rPr>
              <a:t>Continuous Innovation in Security Solutions</a:t>
            </a:r>
            <a:endParaRPr lang="x-none"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33D5861-5CA3-FE28-5C8C-5D3594E24CB4}"/>
              </a:ext>
            </a:extLst>
          </p:cNvPr>
          <p:cNvSpPr/>
          <p:nvPr/>
        </p:nvSpPr>
        <p:spPr>
          <a:xfrm>
            <a:off x="5009534" y="44154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User Education and Awareness</a:t>
            </a:r>
            <a:endParaRPr lang="x-none"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6FD398F0-F62A-E105-543A-47EFA454BEC3}"/>
              </a:ext>
            </a:extLst>
          </p:cNvPr>
          <p:cNvSpPr/>
          <p:nvPr/>
        </p:nvSpPr>
        <p:spPr>
          <a:xfrm>
            <a:off x="1219197" y="4447387"/>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End-to-End Encryption</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769806"/>
            <a:ext cx="11029615" cy="4205544"/>
          </a:xfrm>
        </p:spPr>
        <p:txBody>
          <a:bodyPr anchor="t">
            <a:norm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Journal Articles</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Johnson, A., &amp; Lee, B. (2020). Emerging Trends in Keylogger Technology. </a:t>
            </a:r>
            <a:r>
              <a:rPr lang="en-US" sz="2000" b="0" i="1" dirty="0">
                <a:solidFill>
                  <a:srgbClr val="0D0D0D"/>
                </a:solidFill>
                <a:effectLst/>
                <a:latin typeface="Times New Roman" panose="02020603050405020304" pitchFamily="18" charset="0"/>
                <a:cs typeface="Times New Roman" panose="02020603050405020304" pitchFamily="18" charset="0"/>
              </a:rPr>
              <a:t>Journal of Cybersecurity</a:t>
            </a:r>
            <a:r>
              <a:rPr lang="en-US" sz="2000" b="0" i="0" dirty="0">
                <a:solidFill>
                  <a:srgbClr val="0D0D0D"/>
                </a:solidFill>
                <a:effectLst/>
                <a:latin typeface="Times New Roman" panose="02020603050405020304" pitchFamily="18" charset="0"/>
                <a:cs typeface="Times New Roman" panose="02020603050405020304" pitchFamily="18" charset="0"/>
              </a:rPr>
              <a:t>, 5(2), 78-92.</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Websites</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Federal Trade Commission. (2021, March 15). Protecting Yourself Against Keyloggers. FTC. </a:t>
            </a:r>
            <a:r>
              <a:rPr lang="en-US" sz="2000" b="0" i="0" u="none" strike="noStrike" dirty="0">
                <a:solidFill>
                  <a:srgbClr val="0D0D0D"/>
                </a:solidFill>
                <a:effectLst/>
                <a:latin typeface="Times New Roman" panose="02020603050405020304" pitchFamily="18" charset="0"/>
                <a:cs typeface="Times New Roman" panose="02020603050405020304" pitchFamily="18" charset="0"/>
              </a:rPr>
              <a:t>https://www.consumer.ftc.gov/articles/protecting-yourself-against-keyloggers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Reports:</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Example: Brown, S. (2023, July). Mitigating Keylogger Threats in the Modern Workplace. DEF CON, Las Vegas, NV.</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Keylogger Python Script</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Output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marL="0" indent="0">
              <a:lnSpc>
                <a:spcPct val="100000"/>
              </a:lnSpc>
              <a:buNone/>
            </a:pPr>
            <a:r>
              <a:rPr lang="en-US" sz="1600" b="1" dirty="0">
                <a:latin typeface="Times New Roman" panose="02020603050405020304" pitchFamily="18" charset="0"/>
                <a:cs typeface="Times New Roman" panose="02020603050405020304" pitchFamily="18" charset="0"/>
              </a:rPr>
              <a:t>1. Awareness and Education:</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Develop comprehensive training programs to educate users about keylogger risks, phishing techniques, and safe computing practices.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Regularly update employees and stakeholders on emerging threats and best practices to prevent keylogger infiltration.</a:t>
            </a:r>
          </a:p>
          <a:p>
            <a:pPr marL="0" indent="0">
              <a:lnSpc>
                <a:spcPct val="100000"/>
              </a:lnSpc>
              <a:buNone/>
            </a:pPr>
            <a:r>
              <a:rPr lang="en-US" sz="1600" b="1" dirty="0">
                <a:latin typeface="Times New Roman" panose="02020603050405020304" pitchFamily="18" charset="0"/>
                <a:cs typeface="Times New Roman" panose="02020603050405020304" pitchFamily="18" charset="0"/>
              </a:rPr>
              <a:t>2.Strong Authentication Practices: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Enforce multi-factor authentication (MFA) to add an extra layer of security, mitigating the impact of compromised passwords captured by keyloggers.</a:t>
            </a:r>
          </a:p>
          <a:p>
            <a:pPr marL="0" indent="0">
              <a:lnSpc>
                <a:spcPct val="100000"/>
              </a:lnSpc>
              <a:buNone/>
            </a:pPr>
            <a:r>
              <a:rPr lang="en-US" sz="1600" b="1" dirty="0">
                <a:latin typeface="Times New Roman" panose="02020603050405020304" pitchFamily="18" charset="0"/>
                <a:cs typeface="Times New Roman" panose="02020603050405020304" pitchFamily="18" charset="0"/>
              </a:rPr>
              <a:t>3.Continuous Monitoring and Analysis: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Deploy robust logging and monitoring mechanisms to detect and analyze suspicious activities, including keystroke logging behavior.</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Regularly review logs and conduct forensic analysis to identify signs of keylogger activity or unauthorized access.</a:t>
            </a:r>
          </a:p>
          <a:p>
            <a:pPr marL="0" indent="0">
              <a:lnSpc>
                <a:spcPct val="100000"/>
              </a:lnSpc>
              <a:buNone/>
            </a:pPr>
            <a:r>
              <a:rPr lang="en-US" sz="1600" b="1" dirty="0">
                <a:latin typeface="Times New Roman" panose="02020603050405020304" pitchFamily="18" charset="0"/>
                <a:cs typeface="Times New Roman" panose="02020603050405020304" pitchFamily="18" charset="0"/>
              </a:rPr>
              <a:t>4.Data Loss Prevention (DLP):</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Deploy DLP solutions to monitor and control the movement of sensitive data, preventing keyloggers from exfiltrating valuable information</a:t>
            </a:r>
          </a:p>
          <a:p>
            <a:pPr marL="0" indent="0">
              <a:lnSpc>
                <a:spcPct val="100000"/>
              </a:lnSpc>
              <a:buNone/>
            </a:pPr>
            <a:r>
              <a:rPr lang="en-US" sz="1600" b="1" dirty="0">
                <a:latin typeface="Times New Roman" panose="02020603050405020304" pitchFamily="18" charset="0"/>
                <a:cs typeface="Times New Roman" panose="02020603050405020304" pitchFamily="18" charset="0"/>
              </a:rPr>
              <a:t>5.Security Audits and Penetration Testing:</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Conduct regular security audits and penetration testing to identify vulnerabilities and weaknesses in systems and networks, addressing them before they can be exploited by keyloggers.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sz="half" idx="1"/>
          </p:nvPr>
        </p:nvSpPr>
        <p:spPr>
          <a:xfrm>
            <a:off x="581193" y="1391479"/>
            <a:ext cx="5194767" cy="5166638"/>
          </a:xfrm>
        </p:spPr>
        <p:txBody>
          <a:bodyPr anchor="t">
            <a:noAutofit/>
          </a:bodyPr>
          <a:lstStyle/>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Strategy: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Collect data on user behavior and system logs.</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Extract relevant features for training.</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Train a machine learning model to detect keylogger activity.</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Integrate the model with existing security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Continuously refine and update the model based on feedback</a:t>
            </a:r>
          </a:p>
          <a:p>
            <a:pPr marL="0" indent="0">
              <a:buNone/>
            </a:pPr>
            <a:r>
              <a:rPr lang="en-US" sz="1800" b="1" i="0" dirty="0">
                <a:solidFill>
                  <a:srgbClr val="0D0D0D"/>
                </a:solidFill>
                <a:effectLst/>
                <a:latin typeface="Times New Roman" panose="02020603050405020304" pitchFamily="18" charset="0"/>
                <a:cs typeface="Times New Roman" panose="02020603050405020304" pitchFamily="18" charset="0"/>
              </a:rPr>
              <a:t>System Requirements: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Adequate hardware and software resources.</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Reliable network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Security controls for data protection and integrity.</a:t>
            </a:r>
          </a:p>
          <a:p>
            <a:pPr marL="324000" lvl="1" indent="0">
              <a:buNone/>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2"/>
          </p:nvPr>
        </p:nvSpPr>
        <p:spPr>
          <a:xfrm>
            <a:off x="6416039" y="1391478"/>
            <a:ext cx="5194769" cy="5097811"/>
          </a:xfrm>
        </p:spPr>
        <p:txBody>
          <a:bodyPr anchor="t">
            <a:normAutofit lnSpcReduction="10000"/>
          </a:bodyPr>
          <a:lstStyle/>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Methodology: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Preprocess data.</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Develop, evaluate, and validate the model.</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Deploy and integrate the model into the security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Monitor and maintain the model's performance over time.</a:t>
            </a:r>
          </a:p>
          <a:p>
            <a:pPr marL="0" indent="0" algn="l">
              <a:buNone/>
            </a:pPr>
            <a:r>
              <a:rPr lang="en-IN" sz="1800" b="1" i="0" dirty="0">
                <a:solidFill>
                  <a:srgbClr val="0D0D0D"/>
                </a:solidFill>
                <a:effectLst/>
                <a:latin typeface="Times New Roman" panose="02020603050405020304" pitchFamily="18" charset="0"/>
                <a:cs typeface="Times New Roman" panose="02020603050405020304" pitchFamily="18" charset="0"/>
              </a:rPr>
              <a:t>Libraries Required:</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scikit-learn, TensorFlow or </a:t>
            </a:r>
            <a:r>
              <a:rPr lang="en-IN" sz="1800" b="0" i="0" dirty="0" err="1">
                <a:solidFill>
                  <a:srgbClr val="0D0D0D"/>
                </a:solidFill>
                <a:effectLst/>
                <a:latin typeface="Times New Roman" panose="02020603050405020304" pitchFamily="18" charset="0"/>
                <a:cs typeface="Times New Roman" panose="02020603050405020304" pitchFamily="18" charset="0"/>
              </a:rPr>
              <a:t>PyTorch</a:t>
            </a:r>
            <a:r>
              <a:rPr lang="en-IN" sz="1800" b="0" i="0" dirty="0">
                <a:solidFill>
                  <a:srgbClr val="0D0D0D"/>
                </a:solidFill>
                <a:effectLst/>
                <a:latin typeface="Times New Roman" panose="02020603050405020304" pitchFamily="18" charset="0"/>
                <a:cs typeface="Times New Roman" panose="02020603050405020304" pitchFamily="18" charset="0"/>
              </a:rPr>
              <a:t>, pandas, NumPy for machine learning and data manipulation.</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Matplotlib and Seaborn for visualization.</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Flask or </a:t>
            </a:r>
            <a:r>
              <a:rPr lang="en-IN" sz="1800" b="0" i="0" dirty="0" err="1">
                <a:solidFill>
                  <a:srgbClr val="0D0D0D"/>
                </a:solidFill>
                <a:effectLst/>
                <a:latin typeface="Times New Roman" panose="02020603050405020304" pitchFamily="18" charset="0"/>
                <a:cs typeface="Times New Roman" panose="02020603050405020304" pitchFamily="18" charset="0"/>
              </a:rPr>
              <a:t>FastAPI</a:t>
            </a:r>
            <a:r>
              <a:rPr lang="en-IN" sz="1800" b="0" i="0" dirty="0">
                <a:solidFill>
                  <a:srgbClr val="0D0D0D"/>
                </a:solidFill>
                <a:effectLst/>
                <a:latin typeface="Times New Roman" panose="02020603050405020304" pitchFamily="18" charset="0"/>
                <a:cs typeface="Times New Roman" panose="02020603050405020304" pitchFamily="18" charset="0"/>
              </a:rPr>
              <a:t> for building APIs.</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Docker for containerization and deployment.</a:t>
            </a:r>
          </a:p>
          <a:p>
            <a:pPr marL="0" indent="0">
              <a:buNone/>
            </a:pPr>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sz="half" idx="1"/>
          </p:nvPr>
        </p:nvSpPr>
        <p:spPr>
          <a:xfrm>
            <a:off x="581193" y="1307690"/>
            <a:ext cx="5194767" cy="5112776"/>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Algorithm for Detecting and Mitigating Keyloggers: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Monitoring System Activities: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Implement a system to continuously monitor processes and activities on the user's computer.</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Track changes in system behavior that could indicate the presence of keylogging software.</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Signature-based Detection: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Maintain a database of known keylogger signatures and patterns.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Regularly update the signature database to include new threats.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Scan system files and processes for matches with known keylogger signatures.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Real-time Monitoring:</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Implement real-time monitoring tools to detect keylogger activities as they occur.</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Generate alerts or notifications when potential keylogger activity is detected.</a:t>
            </a: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2"/>
          </p:nvPr>
        </p:nvSpPr>
        <p:spPr>
          <a:xfrm>
            <a:off x="6416038" y="1222513"/>
            <a:ext cx="5194769" cy="5197953"/>
          </a:xfrm>
        </p:spPr>
        <p:txBody>
          <a:bodyPr anchor="t">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Deployment Plan:</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System Integration: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Integrate the keylogger detection algorithm into existing security software or deploy it as a standalone solution.</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Ensure compatibility with different operating systems and software environments.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Installation and Configuration: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Deploy the detection software across all endpoints within the organization, including computers, laptops, and mobile devices.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Configure the software to perform regular scans and real-time monitoring according to organizational policies.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Training and Awareness: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Provide training sessions to IT staff and end-users on how to use and interpret the keylogger detection tools effectively.</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Raise awareness about the risks posed by keyloggers and the importance of maintaining vigilance against such threats.</a:t>
            </a:r>
          </a:p>
          <a:p>
            <a:pPr marL="0" indent="0">
              <a:buNone/>
            </a:pPr>
            <a:endParaRPr lang="x-none"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rgbClr val="1CADE4"/>
                </a:solidFill>
                <a:latin typeface="Arial" panose="020B0604020202020204" pitchFamily="34" charset="0"/>
                <a:cs typeface="Arial" panose="020B0604020202020204" pitchFamily="34" charset="0"/>
              </a:rPr>
              <a:t>KEYLOGGER PYTHON SCRIPT:</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32452"/>
            <a:ext cx="11029615" cy="5148683"/>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a:t>
            </a:r>
            <a:r>
              <a:rPr lang="en-US" sz="2400" b="0" i="0" dirty="0">
                <a:solidFill>
                  <a:srgbClr val="0D0D0D"/>
                </a:solidFill>
                <a:effectLst/>
                <a:latin typeface="Times New Roman" panose="02020603050405020304" pitchFamily="18" charset="0"/>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400" dirty="0">
              <a:latin typeface="Times New Roman" panose="02020603050405020304" pitchFamily="18" charset="0"/>
              <a:cs typeface="Times New Roman" panose="02020603050405020304" pitchFamily="18" charset="0"/>
            </a:endParaRPr>
          </a:p>
        </p:txBody>
      </p:sp>
      <p:pic>
        <p:nvPicPr>
          <p:cNvPr id="6" name="Picture 5" descr="Screenshot (478).png"/>
          <p:cNvPicPr>
            <a:picLocks noChangeAspect="1"/>
          </p:cNvPicPr>
          <p:nvPr/>
        </p:nvPicPr>
        <p:blipFill>
          <a:blip r:embed="rId2"/>
          <a:stretch>
            <a:fillRect/>
          </a:stretch>
        </p:blipFill>
        <p:spPr>
          <a:xfrm>
            <a:off x="716096" y="1211856"/>
            <a:ext cx="10917716" cy="511182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7F628-21B8-9FD9-E6CE-0EF844719B6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BDCA8C-8420-31D4-148E-56369ED23EC4}"/>
              </a:ext>
            </a:extLst>
          </p:cNvPr>
          <p:cNvSpPr>
            <a:spLocks noGrp="1"/>
          </p:cNvSpPr>
          <p:nvPr>
            <p:ph type="title"/>
          </p:nvPr>
        </p:nvSpPr>
        <p:spPr/>
        <p:txBody>
          <a:bodyPr>
            <a:noAutofit/>
          </a:bodyPr>
          <a:lstStyle/>
          <a:p>
            <a:r>
              <a:rPr lang="en-US" sz="4000" b="1" dirty="0">
                <a:solidFill>
                  <a:srgbClr val="1CADE4"/>
                </a:solidFill>
                <a:latin typeface="Arial" panose="020B0604020202020204" pitchFamily="34" charset="0"/>
                <a:cs typeface="Arial" panose="020B0604020202020204" pitchFamily="34" charset="0"/>
              </a:rPr>
              <a:t>OUTPUT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2374" y="1406851"/>
            <a:ext cx="8502777" cy="4356517"/>
          </a:xfrm>
        </p:spPr>
      </p:pic>
    </p:spTree>
    <p:extLst>
      <p:ext uri="{BB962C8B-B14F-4D97-AF65-F5344CB8AC3E}">
        <p14:creationId xmlns:p14="http://schemas.microsoft.com/office/powerpoint/2010/main" val="157204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927122"/>
            <a:ext cx="11029615" cy="4048227"/>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a:t>
            </a:r>
            <a:r>
              <a:rPr lang="en-US" sz="2400" b="0" i="0" dirty="0">
                <a:solidFill>
                  <a:srgbClr val="0D0D0D"/>
                </a:solidFill>
                <a:effectLst/>
                <a:latin typeface="Times New Roman" panose="02020603050405020304" pitchFamily="18" charset="0"/>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purl.org/dc/dcmitype/"/>
    <ds:schemaRef ds:uri="9162bd5b-4ed9-4da3-b376-05204580ba3f"/>
    <ds:schemaRef ds:uri="http://schemas.microsoft.com/office/2006/documentManagement/types"/>
    <ds:schemaRef ds:uri="http://purl.org/dc/elements/1.1/"/>
    <ds:schemaRef ds:uri="http://www.w3.org/XML/1998/namespace"/>
    <ds:schemaRef ds:uri="c0fa2617-96bd-425d-8578-e93563fe37c5"/>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Keylogger</Template>
  <TotalTime>1</TotalTime>
  <Words>1028</Words>
  <Application>Microsoft Office PowerPoint</Application>
  <PresentationFormat>Widescreen</PresentationFormat>
  <Paragraphs>97</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Franklin Gothic Book</vt:lpstr>
      <vt:lpstr>Franklin Gothic Demi</vt:lpstr>
      <vt:lpstr>Times New Roman</vt:lpstr>
      <vt:lpstr>Wingdings</vt:lpstr>
      <vt:lpstr>Wingdings 2</vt:lpstr>
      <vt:lpstr>DividendVTI</vt:lpstr>
      <vt:lpstr>Cyber Security: Protecting Against Keylogger Intrusions</vt:lpstr>
      <vt:lpstr>OUTLINE</vt:lpstr>
      <vt:lpstr>Problem Statement</vt:lpstr>
      <vt:lpstr>Proposed Solution</vt:lpstr>
      <vt:lpstr>System  Approach</vt:lpstr>
      <vt:lpstr>Algorithm &amp; Deployment</vt:lpstr>
      <vt:lpstr>KEYLOGGER PYTHON SCRIPT:</vt:lpstr>
      <vt:lpstr>OUTPUT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Protecting Against Keylogger Intrusions</dc:title>
  <dc:creator>LENOVO</dc:creator>
  <cp:lastModifiedBy>LENOVO</cp:lastModifiedBy>
  <cp:revision>2</cp:revision>
  <dcterms:created xsi:type="dcterms:W3CDTF">2024-04-14T08:17:26Z</dcterms:created>
  <dcterms:modified xsi:type="dcterms:W3CDTF">2024-04-14T08:18:33Z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