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80" r:id="rId14"/>
    <p:sldId id="270" r:id="rId15"/>
    <p:sldId id="271" r:id="rId16"/>
    <p:sldId id="272" r:id="rId17"/>
    <p:sldId id="273" r:id="rId18"/>
    <p:sldId id="27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3/15/2025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3/15/2025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3/15/2025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rxiv.org/abs/1506.0264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rxiv.org/abs/2004.1093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opics/smart-parking" TargetMode="External"/><Relationship Id="rId2" Type="http://schemas.openxmlformats.org/officeDocument/2006/relationships/hyperlink" Target="https://github.com/ultralytics/yolov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3D33-910B-8D59-15B1-A7EB3DD311B8}"/>
              </a:ext>
            </a:extLst>
          </p:cNvPr>
          <p:cNvSpPr>
            <a:spLocks noGrp="1"/>
          </p:cNvSpPr>
          <p:nvPr>
            <p:ph type="ctrTitle"/>
          </p:nvPr>
        </p:nvSpPr>
        <p:spPr/>
        <p:txBody>
          <a:bodyPr/>
          <a:lstStyle/>
          <a:p>
            <a:r>
              <a:rPr lang="en-US" sz="4400" dirty="0">
                <a:latin typeface="Times New Roman" panose="02020603050405020304" pitchFamily="18" charset="0"/>
                <a:cs typeface="Times New Roman" panose="02020603050405020304" pitchFamily="18" charset="0"/>
              </a:rPr>
              <a:t>Car parking management using yolo</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F508CD8-03AB-78A7-A86F-4F80E41648D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1757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3084-2E7B-84ED-2761-64269F5CC127}"/>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List of Module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67B743-29D5-3385-776F-294727FDA02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Collection and Preprocessing Module </a:t>
            </a:r>
          </a:p>
          <a:p>
            <a:r>
              <a:rPr lang="en-US" dirty="0">
                <a:latin typeface="Times New Roman" panose="02020603050405020304" pitchFamily="18" charset="0"/>
                <a:cs typeface="Times New Roman" panose="02020603050405020304" pitchFamily="18" charset="0"/>
              </a:rPr>
              <a:t>YOLO Model Training Module </a:t>
            </a:r>
          </a:p>
          <a:p>
            <a:r>
              <a:rPr lang="en-US" dirty="0">
                <a:latin typeface="Times New Roman" panose="02020603050405020304" pitchFamily="18" charset="0"/>
                <a:cs typeface="Times New Roman" panose="02020603050405020304" pitchFamily="18" charset="0"/>
              </a:rPr>
              <a:t>Real-time Detection Module </a:t>
            </a:r>
          </a:p>
          <a:p>
            <a:r>
              <a:rPr lang="en-US" dirty="0">
                <a:latin typeface="Times New Roman" panose="02020603050405020304" pitchFamily="18" charset="0"/>
                <a:cs typeface="Times New Roman" panose="02020603050405020304" pitchFamily="18" charset="0"/>
              </a:rPr>
              <a:t>OCR Integration Module </a:t>
            </a:r>
          </a:p>
          <a:p>
            <a:r>
              <a:rPr lang="en-US" dirty="0">
                <a:latin typeface="Times New Roman" panose="02020603050405020304" pitchFamily="18" charset="0"/>
                <a:cs typeface="Times New Roman" panose="02020603050405020304" pitchFamily="18" charset="0"/>
              </a:rPr>
              <a:t>User Interface Module </a:t>
            </a:r>
          </a:p>
          <a:p>
            <a:r>
              <a:rPr lang="en-US" dirty="0">
                <a:latin typeface="Times New Roman" panose="02020603050405020304" pitchFamily="18" charset="0"/>
                <a:cs typeface="Times New Roman" panose="02020603050405020304" pitchFamily="18" charset="0"/>
              </a:rPr>
              <a:t> Performance Evaluation and Optimization Module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93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A00A-AF65-8974-302F-80CC3CDC9E40}"/>
              </a:ext>
            </a:extLst>
          </p:cNvPr>
          <p:cNvSpPr>
            <a:spLocks noGrp="1"/>
          </p:cNvSpPr>
          <p:nvPr>
            <p:ph type="title"/>
          </p:nvPr>
        </p:nvSpPr>
        <p:spPr>
          <a:xfrm>
            <a:off x="176981" y="176981"/>
            <a:ext cx="10951267" cy="599767"/>
          </a:xfrm>
        </p:spPr>
        <p:txBody>
          <a:bodyPr>
            <a:normAutofit/>
          </a:bodyPr>
          <a:lstStyle/>
          <a:p>
            <a:r>
              <a:rPr lang="en-US" sz="3200" b="1" dirty="0">
                <a:latin typeface="Times New Roman" panose="02020603050405020304" pitchFamily="18" charset="0"/>
                <a:cs typeface="Times New Roman" panose="02020603050405020304" pitchFamily="18" charset="0"/>
              </a:rPr>
              <a:t>Flow diagrams: System Architecture:</a:t>
            </a:r>
            <a:endParaRPr lang="en-IN" sz="3200" b="1" dirty="0">
              <a:latin typeface="Times New Roman" panose="02020603050405020304" pitchFamily="18" charset="0"/>
              <a:cs typeface="Times New Roman" panose="02020603050405020304" pitchFamily="18" charset="0"/>
            </a:endParaRPr>
          </a:p>
        </p:txBody>
      </p:sp>
      <p:grpSp>
        <p:nvGrpSpPr>
          <p:cNvPr id="44" name="Group 43">
            <a:extLst>
              <a:ext uri="{FF2B5EF4-FFF2-40B4-BE49-F238E27FC236}">
                <a16:creationId xmlns:a16="http://schemas.microsoft.com/office/drawing/2014/main" id="{953C6E1D-591E-ED10-96A5-E68F48BA8597}"/>
              </a:ext>
            </a:extLst>
          </p:cNvPr>
          <p:cNvGrpSpPr/>
          <p:nvPr/>
        </p:nvGrpSpPr>
        <p:grpSpPr>
          <a:xfrm>
            <a:off x="628320" y="1539574"/>
            <a:ext cx="10226491" cy="4694078"/>
            <a:chOff x="569328" y="1156116"/>
            <a:chExt cx="9658350" cy="4063450"/>
          </a:xfrm>
        </p:grpSpPr>
        <p:sp>
          <p:nvSpPr>
            <p:cNvPr id="34" name="Rectangle 33">
              <a:extLst>
                <a:ext uri="{FF2B5EF4-FFF2-40B4-BE49-F238E27FC236}">
                  <a16:creationId xmlns:a16="http://schemas.microsoft.com/office/drawing/2014/main" id="{53342F65-9770-BF39-C437-F5C723F93FEE}"/>
                </a:ext>
              </a:extLst>
            </p:cNvPr>
            <p:cNvSpPr/>
            <p:nvPr/>
          </p:nvSpPr>
          <p:spPr>
            <a:xfrm>
              <a:off x="569328" y="1356141"/>
              <a:ext cx="1492250" cy="131428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IN" sz="1100" b="1" kern="100" dirty="0">
                  <a:effectLst/>
                  <a:ea typeface="Calibri" panose="020F0502020204030204" pitchFamily="34" charset="0"/>
                  <a:cs typeface="Times New Roman" panose="02020603050405020304" pitchFamily="18" charset="0"/>
                </a:rPr>
                <a:t>  User Interface (Web)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buNone/>
              </a:pPr>
              <a:r>
                <a:rPr lang="en-IN" sz="1100" kern="100" dirty="0">
                  <a:effectLst/>
                  <a:ea typeface="Calibri" panose="020F0502020204030204" pitchFamily="34" charset="0"/>
                  <a:cs typeface="Times New Roman" panose="02020603050405020304" pitchFamily="18" charset="0"/>
                </a:rPr>
                <a:t>User Login &amp; Signup       </a:t>
              </a:r>
            </a:p>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Slot Booking &amp; Status     </a:t>
              </a:r>
            </a:p>
          </p:txBody>
        </p:sp>
        <p:sp>
          <p:nvSpPr>
            <p:cNvPr id="35" name="Arrow: Notched Right 34">
              <a:extLst>
                <a:ext uri="{FF2B5EF4-FFF2-40B4-BE49-F238E27FC236}">
                  <a16:creationId xmlns:a16="http://schemas.microsoft.com/office/drawing/2014/main" id="{AE75A671-88D1-1EE1-99B4-5283BF4E8B57}"/>
                </a:ext>
              </a:extLst>
            </p:cNvPr>
            <p:cNvSpPr/>
            <p:nvPr/>
          </p:nvSpPr>
          <p:spPr>
            <a:xfrm rot="5400000">
              <a:off x="8783328" y="2905266"/>
              <a:ext cx="913850" cy="908050"/>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6" name="Arrow: Notched Right 35">
              <a:extLst>
                <a:ext uri="{FF2B5EF4-FFF2-40B4-BE49-F238E27FC236}">
                  <a16:creationId xmlns:a16="http://schemas.microsoft.com/office/drawing/2014/main" id="{B4594AEE-21F0-AF09-EA7D-103A0B63D5BF}"/>
                </a:ext>
              </a:extLst>
            </p:cNvPr>
            <p:cNvSpPr/>
            <p:nvPr/>
          </p:nvSpPr>
          <p:spPr>
            <a:xfrm rot="10800000">
              <a:off x="6590520" y="4006716"/>
              <a:ext cx="1546299" cy="908050"/>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37" name="Arrow: Notched Right 36">
              <a:extLst>
                <a:ext uri="{FF2B5EF4-FFF2-40B4-BE49-F238E27FC236}">
                  <a16:creationId xmlns:a16="http://schemas.microsoft.com/office/drawing/2014/main" id="{4272267E-A4FD-DCCD-F97B-23618122D5DC}"/>
                </a:ext>
              </a:extLst>
            </p:cNvPr>
            <p:cNvSpPr/>
            <p:nvPr/>
          </p:nvSpPr>
          <p:spPr>
            <a:xfrm>
              <a:off x="2089644" y="1472375"/>
              <a:ext cx="2613925" cy="908050"/>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38" name="Arrow: Notched Right 37">
              <a:extLst>
                <a:ext uri="{FF2B5EF4-FFF2-40B4-BE49-F238E27FC236}">
                  <a16:creationId xmlns:a16="http://schemas.microsoft.com/office/drawing/2014/main" id="{A07C7AAE-D348-EE87-7DCE-CCC54DECF98E}"/>
                </a:ext>
              </a:extLst>
            </p:cNvPr>
            <p:cNvSpPr/>
            <p:nvPr/>
          </p:nvSpPr>
          <p:spPr>
            <a:xfrm>
              <a:off x="6601660" y="1658827"/>
              <a:ext cx="1794553" cy="908050"/>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0" name="Rectangle 39">
              <a:extLst>
                <a:ext uri="{FF2B5EF4-FFF2-40B4-BE49-F238E27FC236}">
                  <a16:creationId xmlns:a16="http://schemas.microsoft.com/office/drawing/2014/main" id="{5A82C7E8-122F-028A-7CF2-0908AB99861D}"/>
                </a:ext>
              </a:extLst>
            </p:cNvPr>
            <p:cNvSpPr/>
            <p:nvPr/>
          </p:nvSpPr>
          <p:spPr>
            <a:xfrm>
              <a:off x="4709639" y="1156116"/>
              <a:ext cx="1885950" cy="17462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IN" sz="1100" b="1" kern="100">
                  <a:effectLst/>
                  <a:ea typeface="Calibri" panose="020F0502020204030204" pitchFamily="34" charset="0"/>
                  <a:cs typeface="Times New Roman" panose="02020603050405020304" pitchFamily="18" charset="0"/>
                </a:rPr>
                <a:t>Backend Server</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buNone/>
              </a:pPr>
              <a:r>
                <a:rPr lang="en-IN" sz="1100" kern="100">
                  <a:effectLst/>
                  <a:ea typeface="Calibri" panose="020F0502020204030204" pitchFamily="34" charset="0"/>
                  <a:cs typeface="Times New Roman" panose="02020603050405020304" pitchFamily="18" charset="0"/>
                </a:rPr>
                <a:t>User Management</a:t>
              </a:r>
            </a:p>
            <a:p>
              <a:pPr algn="ctr">
                <a:lnSpc>
                  <a:spcPct val="107000"/>
                </a:lnSpc>
                <a:spcAft>
                  <a:spcPts val="800"/>
                </a:spcAft>
                <a:buNone/>
              </a:pPr>
              <a:r>
                <a:rPr lang="en-IN" sz="1100" kern="100">
                  <a:effectLst/>
                  <a:ea typeface="Calibri" panose="020F0502020204030204" pitchFamily="34" charset="0"/>
                  <a:cs typeface="Times New Roman" panose="02020603050405020304" pitchFamily="18" charset="0"/>
                </a:rPr>
                <a:t>Slot Management</a:t>
              </a:r>
            </a:p>
            <a:p>
              <a:pPr algn="ctr">
                <a:lnSpc>
                  <a:spcPct val="107000"/>
                </a:lnSpc>
                <a:spcAft>
                  <a:spcPts val="800"/>
                </a:spcAft>
                <a:buNone/>
              </a:pPr>
              <a:r>
                <a:rPr lang="en-IN" sz="1100" kern="100">
                  <a:effectLst/>
                  <a:ea typeface="Calibri" panose="020F0502020204030204" pitchFamily="34" charset="0"/>
                  <a:cs typeface="Times New Roman" panose="02020603050405020304" pitchFamily="18" charset="0"/>
                </a:rPr>
                <a:t>Booking Management</a:t>
              </a:r>
            </a:p>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ALPR System (YOLO)</a:t>
              </a:r>
            </a:p>
          </p:txBody>
        </p:sp>
        <p:sp>
          <p:nvSpPr>
            <p:cNvPr id="41" name="Rectangle 40">
              <a:extLst>
                <a:ext uri="{FF2B5EF4-FFF2-40B4-BE49-F238E27FC236}">
                  <a16:creationId xmlns:a16="http://schemas.microsoft.com/office/drawing/2014/main" id="{3A9821A0-D1A6-264B-F43F-5B68E694DDD5}"/>
                </a:ext>
              </a:extLst>
            </p:cNvPr>
            <p:cNvSpPr/>
            <p:nvPr/>
          </p:nvSpPr>
          <p:spPr>
            <a:xfrm>
              <a:off x="8424278" y="1356140"/>
              <a:ext cx="1631950" cy="151342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IN" sz="1100" b="1" kern="100">
                  <a:effectLst/>
                  <a:ea typeface="Calibri" panose="020F0502020204030204" pitchFamily="34" charset="0"/>
                  <a:cs typeface="Times New Roman" panose="02020603050405020304" pitchFamily="18" charset="0"/>
                </a:rPr>
                <a:t>Detection &amp; ML Layer</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buNone/>
              </a:pPr>
              <a:r>
                <a:rPr lang="en-IN" sz="1100" kern="100">
                  <a:effectLst/>
                  <a:ea typeface="Calibri" panose="020F0502020204030204" pitchFamily="34" charset="0"/>
                  <a:cs typeface="Times New Roman" panose="02020603050405020304" pitchFamily="18" charset="0"/>
                </a:rPr>
                <a:t>YOLO (Object Detection)</a:t>
              </a:r>
            </a:p>
            <a:p>
              <a:pPr algn="ctr">
                <a:lnSpc>
                  <a:spcPct val="107000"/>
                </a:lnSpc>
                <a:spcAft>
                  <a:spcPts val="800"/>
                </a:spcAft>
                <a:buNone/>
              </a:pPr>
              <a:r>
                <a:rPr lang="en-IN" sz="1100" kern="100">
                  <a:effectLst/>
                  <a:ea typeface="Calibri" panose="020F0502020204030204" pitchFamily="34" charset="0"/>
                  <a:cs typeface="Times New Roman" panose="02020603050405020304" pitchFamily="18" charset="0"/>
                </a:rPr>
                <a:t>YOLOv8 (ALPR)</a:t>
              </a:r>
            </a:p>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Vehicle Detection</a:t>
              </a:r>
            </a:p>
          </p:txBody>
        </p:sp>
        <p:sp>
          <p:nvSpPr>
            <p:cNvPr id="42" name="Rectangle 41">
              <a:extLst>
                <a:ext uri="{FF2B5EF4-FFF2-40B4-BE49-F238E27FC236}">
                  <a16:creationId xmlns:a16="http://schemas.microsoft.com/office/drawing/2014/main" id="{5DF4D201-9AFE-642C-A6B9-A79F1EA7F92E}"/>
                </a:ext>
              </a:extLst>
            </p:cNvPr>
            <p:cNvSpPr/>
            <p:nvPr/>
          </p:nvSpPr>
          <p:spPr>
            <a:xfrm>
              <a:off x="8232639" y="3816216"/>
              <a:ext cx="1995039" cy="12890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100" b="1" kern="100" dirty="0">
                  <a:effectLst/>
                  <a:ea typeface="Calibri" panose="020F0502020204030204" pitchFamily="34" charset="0"/>
                  <a:cs typeface="Times New Roman" panose="02020603050405020304" pitchFamily="18" charset="0"/>
                </a:rPr>
                <a:t>Camera Layer</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buNone/>
              </a:pPr>
              <a:r>
                <a:rPr lang="en-US" sz="1100" kern="100" dirty="0">
                  <a:effectLst/>
                  <a:ea typeface="Calibri" panose="020F0502020204030204" pitchFamily="34" charset="0"/>
                  <a:cs typeface="Times New Roman" panose="02020603050405020304" pitchFamily="18" charset="0"/>
                </a:rPr>
                <a:t>Parking Slot Cameras</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License Plate Cameras</a:t>
              </a:r>
              <a:endParaRPr lang="en-IN" sz="1100" kern="100" dirty="0">
                <a:effectLst/>
                <a:ea typeface="Calibri" panose="020F0502020204030204" pitchFamily="34" charset="0"/>
                <a:cs typeface="Times New Roman" panose="02020603050405020304" pitchFamily="18" charset="0"/>
              </a:endParaRPr>
            </a:p>
          </p:txBody>
        </p:sp>
        <p:sp>
          <p:nvSpPr>
            <p:cNvPr id="43" name="Rectangle 42">
              <a:extLst>
                <a:ext uri="{FF2B5EF4-FFF2-40B4-BE49-F238E27FC236}">
                  <a16:creationId xmlns:a16="http://schemas.microsoft.com/office/drawing/2014/main" id="{D92DF40C-64B6-C580-23BD-747A2431F6A7}"/>
                </a:ext>
              </a:extLst>
            </p:cNvPr>
            <p:cNvSpPr/>
            <p:nvPr/>
          </p:nvSpPr>
          <p:spPr>
            <a:xfrm>
              <a:off x="4358916" y="3816216"/>
              <a:ext cx="2135785" cy="14033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100" b="1" kern="100">
                  <a:effectLst/>
                  <a:ea typeface="Calibri" panose="020F0502020204030204" pitchFamily="34" charset="0"/>
                  <a:cs typeface="Times New Roman" panose="02020603050405020304" pitchFamily="18" charset="0"/>
                </a:rPr>
                <a:t>Database Layer</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User DB</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Parking Slot DB</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Booking DB</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Vehicle DB</a:t>
              </a:r>
              <a:endParaRPr lang="en-IN" sz="1100" kern="10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90860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1F-95EC-3131-EC21-706F2932FE93}"/>
              </a:ext>
            </a:extLst>
          </p:cNvPr>
          <p:cNvSpPr>
            <a:spLocks noGrp="1"/>
          </p:cNvSpPr>
          <p:nvPr>
            <p:ph type="title"/>
          </p:nvPr>
        </p:nvSpPr>
        <p:spPr>
          <a:xfrm>
            <a:off x="1069848" y="484632"/>
            <a:ext cx="10058400" cy="744400"/>
          </a:xfrm>
        </p:spPr>
        <p:txBody>
          <a:bodyPr>
            <a:normAutofit/>
          </a:bodyPr>
          <a:lstStyle/>
          <a:p>
            <a:r>
              <a:rPr lang="en-US" sz="3200" b="1" dirty="0">
                <a:latin typeface="Times New Roman" panose="02020603050405020304" pitchFamily="18" charset="0"/>
                <a:cs typeface="Times New Roman" panose="02020603050405020304" pitchFamily="18" charset="0"/>
              </a:rPr>
              <a:t>Input flow diagram:</a:t>
            </a:r>
            <a:endParaRPr lang="en-IN" sz="3200" b="1"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FAADA453-17D9-0B4F-97FE-F844A02DC614}"/>
              </a:ext>
            </a:extLst>
          </p:cNvPr>
          <p:cNvGrpSpPr/>
          <p:nvPr/>
        </p:nvGrpSpPr>
        <p:grpSpPr>
          <a:xfrm>
            <a:off x="1040351" y="1362894"/>
            <a:ext cx="9941770" cy="4772435"/>
            <a:chOff x="1173471" y="1697191"/>
            <a:chExt cx="9941770" cy="4772435"/>
          </a:xfrm>
        </p:grpSpPr>
        <p:sp>
          <p:nvSpPr>
            <p:cNvPr id="7" name="Rectangle 6">
              <a:extLst>
                <a:ext uri="{FF2B5EF4-FFF2-40B4-BE49-F238E27FC236}">
                  <a16:creationId xmlns:a16="http://schemas.microsoft.com/office/drawing/2014/main" id="{33810AC5-36E3-9A05-3A40-5E3794647508}"/>
                </a:ext>
              </a:extLst>
            </p:cNvPr>
            <p:cNvSpPr/>
            <p:nvPr/>
          </p:nvSpPr>
          <p:spPr>
            <a:xfrm>
              <a:off x="5526958" y="4355690"/>
              <a:ext cx="1905000" cy="211393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buNone/>
              </a:pPr>
              <a:endParaRPr lang="en-IN" sz="1200" b="1" kern="100" dirty="0">
                <a:effectLst/>
                <a:ea typeface="Calibri" panose="020F0502020204030204" pitchFamily="34" charset="0"/>
                <a:cs typeface="Calibri" panose="020F0502020204030204" pitchFamily="34" charset="0"/>
              </a:endParaRPr>
            </a:p>
            <a:p>
              <a:pPr>
                <a:lnSpc>
                  <a:spcPct val="107000"/>
                </a:lnSpc>
                <a:spcAft>
                  <a:spcPts val="800"/>
                </a:spcAft>
                <a:buNone/>
              </a:pPr>
              <a:r>
                <a:rPr lang="en-IN" sz="1200" b="1" kern="100" dirty="0">
                  <a:effectLst/>
                  <a:ea typeface="Calibri" panose="020F0502020204030204" pitchFamily="34" charset="0"/>
                  <a:cs typeface="Calibri" panose="020F0502020204030204" pitchFamily="34" charset="0"/>
                </a:rPr>
                <a:t>Detection &amp; Camera Input  </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effectLst/>
                  <a:ea typeface="Calibri" panose="020F0502020204030204" pitchFamily="34" charset="0"/>
                  <a:cs typeface="Calibri" panose="020F0502020204030204" pitchFamily="34" charset="0"/>
                </a:rPr>
                <a:t>Capture Parking Slot  </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effectLst/>
                  <a:ea typeface="Calibri" panose="020F0502020204030204" pitchFamily="34" charset="0"/>
                  <a:cs typeface="Calibri" panose="020F0502020204030204" pitchFamily="34" charset="0"/>
                </a:rPr>
                <a:t>Detect Vehicles</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(YOLO) </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ALPR (License Plate)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117304BD-0929-9200-18EB-677267CA7949}"/>
                </a:ext>
              </a:extLst>
            </p:cNvPr>
            <p:cNvSpPr/>
            <p:nvPr/>
          </p:nvSpPr>
          <p:spPr>
            <a:xfrm>
              <a:off x="9280091" y="4527550"/>
              <a:ext cx="1835150" cy="17103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buNone/>
              </a:pPr>
              <a:r>
                <a:rPr lang="en-IN" sz="1200" b="1" kern="100" dirty="0">
                  <a:effectLst/>
                  <a:ea typeface="Calibri" panose="020F0502020204030204" pitchFamily="34" charset="0"/>
                  <a:cs typeface="Calibri" panose="020F0502020204030204" pitchFamily="34" charset="0"/>
                </a:rPr>
                <a:t>Database Storage      </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effectLst/>
                  <a:ea typeface="Calibri" panose="020F0502020204030204" pitchFamily="34" charset="0"/>
                  <a:cs typeface="Calibri" panose="020F0502020204030204" pitchFamily="34" charset="0"/>
                </a:rPr>
                <a:t>Save User &amp; Booking Data </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effectLst/>
                  <a:ea typeface="Calibri" panose="020F0502020204030204" pitchFamily="34" charset="0"/>
                  <a:cs typeface="Calibri" panose="020F0502020204030204" pitchFamily="34" charset="0"/>
                </a:rPr>
                <a:t>Update Slot Status</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Store Recognized Plates  </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 </a:t>
              </a:r>
            </a:p>
          </p:txBody>
        </p:sp>
        <p:sp>
          <p:nvSpPr>
            <p:cNvPr id="14" name="Arrow: Bent 13">
              <a:extLst>
                <a:ext uri="{FF2B5EF4-FFF2-40B4-BE49-F238E27FC236}">
                  <a16:creationId xmlns:a16="http://schemas.microsoft.com/office/drawing/2014/main" id="{13AEB791-2C7F-5F57-1ABC-C2D5CB3A0DEE}"/>
                </a:ext>
              </a:extLst>
            </p:cNvPr>
            <p:cNvSpPr/>
            <p:nvPr/>
          </p:nvSpPr>
          <p:spPr>
            <a:xfrm rot="5400000">
              <a:off x="3094004" y="2019518"/>
              <a:ext cx="916518" cy="1292845"/>
            </a:xfrm>
            <a:prstGeom prst="bentArrow">
              <a:avLst>
                <a:gd name="adj1" fmla="val 25000"/>
                <a:gd name="adj2" fmla="val 25000"/>
                <a:gd name="adj3" fmla="val 25000"/>
                <a:gd name="adj4" fmla="val 4736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5" name="Arrow: Right 14">
              <a:extLst>
                <a:ext uri="{FF2B5EF4-FFF2-40B4-BE49-F238E27FC236}">
                  <a16:creationId xmlns:a16="http://schemas.microsoft.com/office/drawing/2014/main" id="{CA971B59-CDF0-755A-E773-B0D4711F25EC}"/>
                </a:ext>
              </a:extLst>
            </p:cNvPr>
            <p:cNvSpPr/>
            <p:nvPr/>
          </p:nvSpPr>
          <p:spPr>
            <a:xfrm>
              <a:off x="7516147" y="5170342"/>
              <a:ext cx="1679755" cy="4846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Arrow: Bent 16">
              <a:extLst>
                <a:ext uri="{FF2B5EF4-FFF2-40B4-BE49-F238E27FC236}">
                  <a16:creationId xmlns:a16="http://schemas.microsoft.com/office/drawing/2014/main" id="{1EF24485-903C-CBB0-841E-451A782ECBB9}"/>
                </a:ext>
              </a:extLst>
            </p:cNvPr>
            <p:cNvSpPr/>
            <p:nvPr/>
          </p:nvSpPr>
          <p:spPr>
            <a:xfrm rot="5400000">
              <a:off x="5306815" y="3302360"/>
              <a:ext cx="813816" cy="1292845"/>
            </a:xfrm>
            <a:prstGeom prst="bentArrow">
              <a:avLst>
                <a:gd name="adj1" fmla="val 25000"/>
                <a:gd name="adj2" fmla="val 25000"/>
                <a:gd name="adj3" fmla="val 25000"/>
                <a:gd name="adj4" fmla="val 4736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0774B203-EA4E-6787-13F6-57C6BD1D8EC5}"/>
                </a:ext>
              </a:extLst>
            </p:cNvPr>
            <p:cNvSpPr/>
            <p:nvPr/>
          </p:nvSpPr>
          <p:spPr>
            <a:xfrm>
              <a:off x="1173471" y="1697191"/>
              <a:ext cx="1733550" cy="118110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100" b="1" kern="100">
                  <a:effectLst/>
                  <a:ea typeface="Calibri" panose="020F0502020204030204" pitchFamily="34" charset="0"/>
                  <a:cs typeface="Times New Roman" panose="02020603050405020304" pitchFamily="18" charset="0"/>
                </a:rPr>
                <a:t>User Input</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Login/Signup</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Book Slot</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Enter Vehicle Number</a:t>
              </a:r>
              <a:endParaRPr lang="en-IN" sz="1100" kern="100">
                <a:effectLst/>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82EFF056-0C80-1B04-0B39-BD356AFACC04}"/>
                </a:ext>
              </a:extLst>
            </p:cNvPr>
            <p:cNvSpPr/>
            <p:nvPr/>
          </p:nvSpPr>
          <p:spPr>
            <a:xfrm>
              <a:off x="3349521" y="3124200"/>
              <a:ext cx="1796437" cy="14033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100" b="1" kern="100">
                  <a:effectLst/>
                  <a:ea typeface="Calibri" panose="020F0502020204030204" pitchFamily="34" charset="0"/>
                  <a:cs typeface="Times New Roman" panose="02020603050405020304" pitchFamily="18" charset="0"/>
                </a:rPr>
                <a:t>Backend Processing</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Authenticate User</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Check Slot Availability</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Process Booking</a:t>
              </a:r>
              <a:endParaRPr lang="en-IN" sz="1100" kern="10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42207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0D465-656A-DCAE-E591-BE91AF130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61357-8B6E-77A1-4F8F-37E05CC6A2FB}"/>
              </a:ext>
            </a:extLst>
          </p:cNvPr>
          <p:cNvSpPr>
            <a:spLocks noGrp="1"/>
          </p:cNvSpPr>
          <p:nvPr>
            <p:ph type="title"/>
          </p:nvPr>
        </p:nvSpPr>
        <p:spPr>
          <a:xfrm>
            <a:off x="706055" y="271272"/>
            <a:ext cx="10058400" cy="640080"/>
          </a:xfrm>
        </p:spPr>
        <p:txBody>
          <a:bodyPr>
            <a:normAutofit/>
          </a:bodyPr>
          <a:lstStyle/>
          <a:p>
            <a:r>
              <a:rPr lang="en-US" sz="3200" b="1" dirty="0">
                <a:latin typeface="Times New Roman" panose="02020603050405020304" pitchFamily="18" charset="0"/>
                <a:cs typeface="Times New Roman" panose="02020603050405020304" pitchFamily="18" charset="0"/>
              </a:rPr>
              <a:t>Flow diagram:</a:t>
            </a:r>
            <a:endParaRPr lang="en-IN" sz="3200" b="1" dirty="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CC909099-796D-0C03-ABE5-07C4CFA8A1DC}"/>
              </a:ext>
            </a:extLst>
          </p:cNvPr>
          <p:cNvGrpSpPr/>
          <p:nvPr/>
        </p:nvGrpSpPr>
        <p:grpSpPr>
          <a:xfrm>
            <a:off x="706055" y="1294194"/>
            <a:ext cx="10635591" cy="4269611"/>
            <a:chOff x="706055" y="1294194"/>
            <a:chExt cx="10635591" cy="4269611"/>
          </a:xfrm>
        </p:grpSpPr>
        <p:sp>
          <p:nvSpPr>
            <p:cNvPr id="11" name="Arrow: Left-Up 10">
              <a:extLst>
                <a:ext uri="{FF2B5EF4-FFF2-40B4-BE49-F238E27FC236}">
                  <a16:creationId xmlns:a16="http://schemas.microsoft.com/office/drawing/2014/main" id="{893DAE18-A016-30EF-1A94-09BF63BE6E6B}"/>
                </a:ext>
              </a:extLst>
            </p:cNvPr>
            <p:cNvSpPr/>
            <p:nvPr/>
          </p:nvSpPr>
          <p:spPr>
            <a:xfrm rot="5400000">
              <a:off x="8320557" y="3575146"/>
              <a:ext cx="1318715" cy="1360384"/>
            </a:xfrm>
            <a:prstGeom prst="leftUpArrow">
              <a:avLst>
                <a:gd name="adj1" fmla="val 13589"/>
                <a:gd name="adj2" fmla="val 25000"/>
                <a:gd name="adj3" fmla="val 1530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nvGrpSpPr>
            <p:cNvPr id="31" name="Group 30">
              <a:extLst>
                <a:ext uri="{FF2B5EF4-FFF2-40B4-BE49-F238E27FC236}">
                  <a16:creationId xmlns:a16="http://schemas.microsoft.com/office/drawing/2014/main" id="{4B43E815-2A93-82B2-A309-7073A982771D}"/>
                </a:ext>
              </a:extLst>
            </p:cNvPr>
            <p:cNvGrpSpPr/>
            <p:nvPr/>
          </p:nvGrpSpPr>
          <p:grpSpPr>
            <a:xfrm>
              <a:off x="706055" y="1294194"/>
              <a:ext cx="10635591" cy="4269611"/>
              <a:chOff x="788855" y="1194616"/>
              <a:chExt cx="10635591" cy="4269611"/>
            </a:xfrm>
          </p:grpSpPr>
          <p:sp>
            <p:nvSpPr>
              <p:cNvPr id="4" name="Rectangle: Rounded Corners 3">
                <a:extLst>
                  <a:ext uri="{FF2B5EF4-FFF2-40B4-BE49-F238E27FC236}">
                    <a16:creationId xmlns:a16="http://schemas.microsoft.com/office/drawing/2014/main" id="{382CE1EE-131F-B3D8-8A88-720A105439FC}"/>
                  </a:ext>
                </a:extLst>
              </p:cNvPr>
              <p:cNvSpPr/>
              <p:nvPr/>
            </p:nvSpPr>
            <p:spPr>
              <a:xfrm>
                <a:off x="880308" y="2362200"/>
                <a:ext cx="1909326" cy="5334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kern="100" dirty="0">
                    <a:effectLst/>
                    <a:ea typeface="Calibri" panose="020F0502020204030204" pitchFamily="34" charset="0"/>
                    <a:cs typeface="Times New Roman" panose="02020603050405020304" pitchFamily="18" charset="0"/>
                  </a:rPr>
                  <a:t>Start Application</a:t>
                </a:r>
                <a:endParaRPr lang="en-IN" sz="1100" b="1" kern="100" dirty="0">
                  <a:effectLst/>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C0BB38A9-4895-2666-EFB5-DE66A11BF156}"/>
                  </a:ext>
                </a:extLst>
              </p:cNvPr>
              <p:cNvSpPr/>
              <p:nvPr/>
            </p:nvSpPr>
            <p:spPr>
              <a:xfrm>
                <a:off x="860644" y="1209813"/>
                <a:ext cx="1909326" cy="640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User Authentication</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(Login/Signup</a:t>
                </a:r>
                <a:endParaRPr lang="en-IN" sz="1100" kern="100">
                  <a:effectLst/>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47BC8CB9-1A80-FF90-4403-30CF72BF52B9}"/>
                  </a:ext>
                </a:extLst>
              </p:cNvPr>
              <p:cNvSpPr/>
              <p:nvPr/>
            </p:nvSpPr>
            <p:spPr>
              <a:xfrm>
                <a:off x="3747935" y="1209813"/>
                <a:ext cx="1987837" cy="640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Upload Parking Image</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(Image Processing)</a:t>
                </a:r>
                <a:endParaRPr lang="en-IN" sz="1100" kern="100">
                  <a:effectLst/>
                  <a:ea typeface="Calibri" panose="020F0502020204030204" pitchFamily="34"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8C9EC4D3-1744-AA3E-9A07-482B8B46B0CF}"/>
                  </a:ext>
                </a:extLst>
              </p:cNvPr>
              <p:cNvSpPr/>
              <p:nvPr/>
            </p:nvSpPr>
            <p:spPr>
              <a:xfrm>
                <a:off x="6705606" y="1194616"/>
                <a:ext cx="1987837" cy="691011"/>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YOLO Detection</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(Detect Cars &amp; Slots)</a:t>
                </a:r>
                <a:endParaRPr lang="en-IN" sz="1100" kern="100">
                  <a:effectLst/>
                  <a:ea typeface="Calibri" panose="020F050202020403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49B94EFA-948E-1124-FCED-A61A3CF72DA0}"/>
                  </a:ext>
                </a:extLst>
              </p:cNvPr>
              <p:cNvSpPr/>
              <p:nvPr/>
            </p:nvSpPr>
            <p:spPr>
              <a:xfrm>
                <a:off x="9416212" y="1220082"/>
                <a:ext cx="1987837" cy="640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Identify Empty Slots</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(Based on Detected Cars)</a:t>
                </a:r>
                <a:endParaRPr lang="en-IN" sz="1100" kern="100">
                  <a:effectLst/>
                  <a:ea typeface="Calibri" panose="020F0502020204030204" pitchFamily="34"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C5F357E7-5BA5-08F3-9446-C2E676F714FF}"/>
                  </a:ext>
                </a:extLst>
              </p:cNvPr>
              <p:cNvSpPr/>
              <p:nvPr/>
            </p:nvSpPr>
            <p:spPr>
              <a:xfrm>
                <a:off x="9416212" y="2895600"/>
                <a:ext cx="1987837" cy="82296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Identify Empty Slots</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(Based on Detected Cars)</a:t>
                </a:r>
                <a:endParaRPr lang="en-IN" sz="1100" kern="100">
                  <a:effectLst/>
                  <a:ea typeface="Calibri" panose="020F050202020403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3DEF68BD-B31A-3C87-571F-FBAC6488D222}"/>
                  </a:ext>
                </a:extLst>
              </p:cNvPr>
              <p:cNvSpPr/>
              <p:nvPr/>
            </p:nvSpPr>
            <p:spPr>
              <a:xfrm>
                <a:off x="9395813" y="4143517"/>
                <a:ext cx="2028633" cy="1056491"/>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Check Database for </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Existing Booking</a:t>
                </a:r>
                <a:endParaRPr lang="en-IN" sz="1100" kern="100">
                  <a:effectLst/>
                  <a:ea typeface="Calibri" panose="020F0502020204030204" pitchFamily="34"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8479C0FF-9E53-8F99-053B-CA297D40B64C}"/>
                  </a:ext>
                </a:extLst>
              </p:cNvPr>
              <p:cNvSpPr/>
              <p:nvPr/>
            </p:nvSpPr>
            <p:spPr>
              <a:xfrm>
                <a:off x="8425094" y="3172224"/>
                <a:ext cx="482600" cy="3048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b="1" kern="100">
                    <a:effectLst/>
                    <a:ea typeface="Calibri" panose="020F0502020204030204" pitchFamily="34" charset="0"/>
                    <a:cs typeface="Times New Roman" panose="02020603050405020304" pitchFamily="18" charset="0"/>
                  </a:rPr>
                  <a:t> NO</a:t>
                </a:r>
                <a:endParaRPr lang="en-IN" sz="1100" kern="100">
                  <a:effectLst/>
                  <a:ea typeface="Calibri" panose="020F0502020204030204" pitchFamily="34"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AD7CCB1E-D982-0EA8-C31B-FC8FB9C800BF}"/>
                  </a:ext>
                </a:extLst>
              </p:cNvPr>
              <p:cNvSpPr/>
              <p:nvPr/>
            </p:nvSpPr>
            <p:spPr>
              <a:xfrm>
                <a:off x="8425094" y="4710877"/>
                <a:ext cx="482600" cy="3048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b="1" kern="100">
                    <a:effectLst/>
                    <a:ea typeface="Calibri" panose="020F0502020204030204" pitchFamily="34" charset="0"/>
                    <a:cs typeface="Times New Roman" panose="02020603050405020304" pitchFamily="18" charset="0"/>
                  </a:rPr>
                  <a:t>Yes</a:t>
                </a:r>
                <a:endParaRPr lang="en-IN" sz="1100" kern="100">
                  <a:effectLst/>
                  <a:ea typeface="Calibri" panose="020F0502020204030204" pitchFamily="34"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E5A455BC-1B09-6FF4-CBB9-CAD27F05C988}"/>
                  </a:ext>
                </a:extLst>
              </p:cNvPr>
              <p:cNvSpPr/>
              <p:nvPr/>
            </p:nvSpPr>
            <p:spPr>
              <a:xfrm>
                <a:off x="5011062" y="2895600"/>
                <a:ext cx="1720709" cy="80772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100" kern="100" dirty="0">
                    <a:effectLst/>
                    <a:ea typeface="Calibri" panose="020F0502020204030204" pitchFamily="34" charset="0"/>
                    <a:cs typeface="Times New Roman" panose="02020603050405020304" pitchFamily="18" charset="0"/>
                  </a:rPr>
                  <a:t>Store Booking Details</a:t>
                </a:r>
                <a:endParaRPr lang="en-IN" sz="1100" kern="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Update Database</a:t>
                </a:r>
                <a:endParaRPr lang="en-IN" sz="1100" kern="100" dirty="0">
                  <a:effectLst/>
                  <a:ea typeface="Calibri" panose="020F0502020204030204" pitchFamily="34"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3091E76E-4175-2060-3300-60C78F6F530A}"/>
                  </a:ext>
                </a:extLst>
              </p:cNvPr>
              <p:cNvSpPr/>
              <p:nvPr/>
            </p:nvSpPr>
            <p:spPr>
              <a:xfrm>
                <a:off x="5026533" y="4656507"/>
                <a:ext cx="1705238" cy="80772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r>
                  <a:rPr lang="en-US" sz="1200" kern="100" dirty="0">
                    <a:effectLst/>
                    <a:ea typeface="Calibri" panose="020F0502020204030204" pitchFamily="34" charset="0"/>
                    <a:cs typeface="Calibri" panose="020F0502020204030204" pitchFamily="34" charset="0"/>
                  </a:rPr>
                  <a:t>User Checks Out / Vehicles Leaves</a:t>
                </a:r>
                <a:endParaRPr lang="en-IN" sz="1100" kern="100" dirty="0">
                  <a:effectLst/>
                  <a:ea typeface="Calibri" panose="020F050202020403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395725DB-5F58-B5CD-73A1-DFC4215398BD}"/>
                  </a:ext>
                </a:extLst>
              </p:cNvPr>
              <p:cNvSpPr/>
              <p:nvPr/>
            </p:nvSpPr>
            <p:spPr>
              <a:xfrm>
                <a:off x="788855" y="4545740"/>
                <a:ext cx="1909326" cy="82296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100" kern="100">
                    <a:effectLst/>
                    <a:ea typeface="Calibri" panose="020F0502020204030204" pitchFamily="34" charset="0"/>
                    <a:cs typeface="Times New Roman" panose="02020603050405020304" pitchFamily="18" charset="0"/>
                  </a:rPr>
                  <a:t>Remiove Booking Data</a:t>
                </a:r>
                <a:endParaRPr lang="en-IN" sz="1100" kern="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Mark Slot as Empty</a:t>
                </a:r>
                <a:endParaRPr lang="en-IN" sz="1100" kern="100">
                  <a:effectLst/>
                  <a:ea typeface="Calibri" panose="020F0502020204030204" pitchFamily="34"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7342A657-120D-1E38-7222-297E420ACF7A}"/>
                  </a:ext>
                </a:extLst>
              </p:cNvPr>
              <p:cNvSpPr/>
              <p:nvPr/>
            </p:nvSpPr>
            <p:spPr>
              <a:xfrm>
                <a:off x="1029644" y="3458587"/>
                <a:ext cx="1427748" cy="5334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b="1" kern="100" dirty="0">
                    <a:effectLst/>
                    <a:ea typeface="Calibri" panose="020F0502020204030204" pitchFamily="34" charset="0"/>
                    <a:cs typeface="Times New Roman" panose="02020603050405020304" pitchFamily="18" charset="0"/>
                  </a:rPr>
                  <a:t>     End Process</a:t>
                </a:r>
                <a:endParaRPr lang="en-IN" sz="1100" b="1" kern="100" dirty="0">
                  <a:effectLst/>
                  <a:ea typeface="Calibri" panose="020F0502020204030204" pitchFamily="34" charset="0"/>
                  <a:cs typeface="Times New Roman" panose="02020603050405020304" pitchFamily="18" charset="0"/>
                </a:endParaRPr>
              </a:p>
            </p:txBody>
          </p:sp>
          <p:sp>
            <p:nvSpPr>
              <p:cNvPr id="20" name="Arrow: Notched Right 19">
                <a:extLst>
                  <a:ext uri="{FF2B5EF4-FFF2-40B4-BE49-F238E27FC236}">
                    <a16:creationId xmlns:a16="http://schemas.microsoft.com/office/drawing/2014/main" id="{CA966008-7B16-820A-C292-D6E5363E5651}"/>
                  </a:ext>
                </a:extLst>
              </p:cNvPr>
              <p:cNvSpPr/>
              <p:nvPr/>
            </p:nvSpPr>
            <p:spPr>
              <a:xfrm rot="16200000">
                <a:off x="1468215" y="1928159"/>
                <a:ext cx="550606" cy="375792"/>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Arrow: Notched Right 20">
                <a:extLst>
                  <a:ext uri="{FF2B5EF4-FFF2-40B4-BE49-F238E27FC236}">
                    <a16:creationId xmlns:a16="http://schemas.microsoft.com/office/drawing/2014/main" id="{309C1381-BF47-0975-C712-ECC2FCF23D20}"/>
                  </a:ext>
                </a:extLst>
              </p:cNvPr>
              <p:cNvSpPr/>
              <p:nvPr/>
            </p:nvSpPr>
            <p:spPr>
              <a:xfrm rot="10800000">
                <a:off x="6781759" y="3134617"/>
                <a:ext cx="1593347" cy="375792"/>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Arrow: Notched Right 21">
                <a:extLst>
                  <a:ext uri="{FF2B5EF4-FFF2-40B4-BE49-F238E27FC236}">
                    <a16:creationId xmlns:a16="http://schemas.microsoft.com/office/drawing/2014/main" id="{9C5C2DD5-0C8D-7CA8-7CA5-48B9B27CD10B}"/>
                  </a:ext>
                </a:extLst>
              </p:cNvPr>
              <p:cNvSpPr/>
              <p:nvPr/>
            </p:nvSpPr>
            <p:spPr>
              <a:xfrm rot="10800000">
                <a:off x="8865606" y="4691499"/>
                <a:ext cx="550606" cy="375792"/>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Arrow: Notched Right 22">
                <a:extLst>
                  <a:ext uri="{FF2B5EF4-FFF2-40B4-BE49-F238E27FC236}">
                    <a16:creationId xmlns:a16="http://schemas.microsoft.com/office/drawing/2014/main" id="{D9B92AD1-8D85-945D-0A6E-7ACD06DCD498}"/>
                  </a:ext>
                </a:extLst>
              </p:cNvPr>
              <p:cNvSpPr/>
              <p:nvPr/>
            </p:nvSpPr>
            <p:spPr>
              <a:xfrm rot="5400000">
                <a:off x="10114620" y="3743144"/>
                <a:ext cx="631815" cy="375792"/>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4" name="Arrow: Notched Right 23">
                <a:extLst>
                  <a:ext uri="{FF2B5EF4-FFF2-40B4-BE49-F238E27FC236}">
                    <a16:creationId xmlns:a16="http://schemas.microsoft.com/office/drawing/2014/main" id="{AB3150EA-E9EC-B68D-285A-45D2BE74C9A4}"/>
                  </a:ext>
                </a:extLst>
              </p:cNvPr>
              <p:cNvSpPr/>
              <p:nvPr/>
            </p:nvSpPr>
            <p:spPr>
              <a:xfrm>
                <a:off x="5760602" y="1352225"/>
                <a:ext cx="945003" cy="375792"/>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Arrow: Notched Right 24">
                <a:extLst>
                  <a:ext uri="{FF2B5EF4-FFF2-40B4-BE49-F238E27FC236}">
                    <a16:creationId xmlns:a16="http://schemas.microsoft.com/office/drawing/2014/main" id="{A99C9C44-EA75-B0C4-4289-5CADE200DD91}"/>
                  </a:ext>
                </a:extLst>
              </p:cNvPr>
              <p:cNvSpPr/>
              <p:nvPr/>
            </p:nvSpPr>
            <p:spPr>
              <a:xfrm>
                <a:off x="2811586" y="1306748"/>
                <a:ext cx="928218" cy="375792"/>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6" name="Arrow: Notched Right 25">
                <a:extLst>
                  <a:ext uri="{FF2B5EF4-FFF2-40B4-BE49-F238E27FC236}">
                    <a16:creationId xmlns:a16="http://schemas.microsoft.com/office/drawing/2014/main" id="{EC6A25DB-C6F2-B211-5141-56F3A541E521}"/>
                  </a:ext>
                </a:extLst>
              </p:cNvPr>
              <p:cNvSpPr/>
              <p:nvPr/>
            </p:nvSpPr>
            <p:spPr>
              <a:xfrm>
                <a:off x="8582326" y="1389372"/>
                <a:ext cx="945003" cy="375792"/>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Arrow: Notched Right 26">
                <a:extLst>
                  <a:ext uri="{FF2B5EF4-FFF2-40B4-BE49-F238E27FC236}">
                    <a16:creationId xmlns:a16="http://schemas.microsoft.com/office/drawing/2014/main" id="{BDA2CA9E-A628-4928-9FDC-58A09B026F85}"/>
                  </a:ext>
                </a:extLst>
              </p:cNvPr>
              <p:cNvSpPr/>
              <p:nvPr/>
            </p:nvSpPr>
            <p:spPr>
              <a:xfrm rot="5400000">
                <a:off x="9942737" y="2166465"/>
                <a:ext cx="1082482" cy="375792"/>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8" name="Arrow: Notched Right 27">
                <a:extLst>
                  <a:ext uri="{FF2B5EF4-FFF2-40B4-BE49-F238E27FC236}">
                    <a16:creationId xmlns:a16="http://schemas.microsoft.com/office/drawing/2014/main" id="{85DB111E-AAC6-C861-F526-F808EF6F8F9A}"/>
                  </a:ext>
                </a:extLst>
              </p:cNvPr>
              <p:cNvSpPr/>
              <p:nvPr/>
            </p:nvSpPr>
            <p:spPr>
              <a:xfrm rot="5400000">
                <a:off x="5255591" y="3992018"/>
                <a:ext cx="1231650" cy="375792"/>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9" name="Arrow: Notched Right 28">
                <a:extLst>
                  <a:ext uri="{FF2B5EF4-FFF2-40B4-BE49-F238E27FC236}">
                    <a16:creationId xmlns:a16="http://schemas.microsoft.com/office/drawing/2014/main" id="{9E7347CC-43A4-C340-B2D9-6A24DCD2A3EF}"/>
                  </a:ext>
                </a:extLst>
              </p:cNvPr>
              <p:cNvSpPr/>
              <p:nvPr/>
            </p:nvSpPr>
            <p:spPr>
              <a:xfrm rot="10800000">
                <a:off x="2769970" y="4805570"/>
                <a:ext cx="2131596" cy="375792"/>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Arrow: Notched Right 29">
                <a:extLst>
                  <a:ext uri="{FF2B5EF4-FFF2-40B4-BE49-F238E27FC236}">
                    <a16:creationId xmlns:a16="http://schemas.microsoft.com/office/drawing/2014/main" id="{5D0992ED-63DD-CF94-731C-D5DD6FAE1231}"/>
                  </a:ext>
                </a:extLst>
              </p:cNvPr>
              <p:cNvSpPr/>
              <p:nvPr/>
            </p:nvSpPr>
            <p:spPr>
              <a:xfrm rot="16200000">
                <a:off x="1411021" y="4050247"/>
                <a:ext cx="550606" cy="375792"/>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grpSp>
    </p:spTree>
    <p:extLst>
      <p:ext uri="{BB962C8B-B14F-4D97-AF65-F5344CB8AC3E}">
        <p14:creationId xmlns:p14="http://schemas.microsoft.com/office/powerpoint/2010/main" val="2983935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28FA-29F0-2337-AEF9-AFFD7352E333}"/>
              </a:ext>
            </a:extLst>
          </p:cNvPr>
          <p:cNvSpPr>
            <a:spLocks noGrp="1"/>
          </p:cNvSpPr>
          <p:nvPr>
            <p:ph type="title"/>
          </p:nvPr>
        </p:nvSpPr>
        <p:spPr>
          <a:xfrm>
            <a:off x="1069848" y="484632"/>
            <a:ext cx="10058400" cy="1177020"/>
          </a:xfrm>
        </p:spPr>
        <p:txBody>
          <a:bodyPr>
            <a:normAutofit/>
          </a:bodyPr>
          <a:lstStyle/>
          <a:p>
            <a:r>
              <a:rPr lang="en-US" sz="3200" b="1" dirty="0">
                <a:latin typeface="Times New Roman" panose="02020603050405020304" pitchFamily="18" charset="0"/>
                <a:cs typeface="Times New Roman" panose="02020603050405020304" pitchFamily="18" charset="0"/>
              </a:rPr>
              <a:t>Hardware Requirements: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B72E64-DB5A-063C-A29E-2A95F06B76DF}"/>
              </a:ext>
            </a:extLst>
          </p:cNvPr>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The hardware requirements for using YOLO models depend on the specific architecture and size of the model. </a:t>
            </a:r>
          </a:p>
          <a:p>
            <a:pPr marL="0" indent="0" algn="just">
              <a:buNone/>
            </a:pPr>
            <a:r>
              <a:rPr lang="en-IN" dirty="0">
                <a:latin typeface="Times New Roman" panose="02020603050405020304" pitchFamily="18" charset="0"/>
                <a:cs typeface="Times New Roman" panose="02020603050405020304" pitchFamily="18" charset="0"/>
              </a:rPr>
              <a:t>➢ CPU: At least 2 cores. </a:t>
            </a:r>
          </a:p>
          <a:p>
            <a:pPr marL="0" indent="0" algn="just">
              <a:buNone/>
            </a:pPr>
            <a:r>
              <a:rPr lang="en-IN" dirty="0">
                <a:latin typeface="Times New Roman" panose="02020603050405020304" pitchFamily="18" charset="0"/>
                <a:cs typeface="Times New Roman" panose="02020603050405020304" pitchFamily="18" charset="0"/>
              </a:rPr>
              <a:t>➢ GPU: At least 4GB memory for small YOLO models. At least 8GB for larger YOLO   models. </a:t>
            </a:r>
          </a:p>
          <a:p>
            <a:pPr marL="0" indent="0" algn="just">
              <a:buNone/>
            </a:pPr>
            <a:r>
              <a:rPr lang="en-IN" dirty="0">
                <a:latin typeface="Times New Roman" panose="02020603050405020304" pitchFamily="18" charset="0"/>
                <a:cs typeface="Times New Roman" panose="02020603050405020304" pitchFamily="18" charset="0"/>
              </a:rPr>
              <a:t>➢ RAM: Minimum 8 GB. </a:t>
            </a:r>
          </a:p>
          <a:p>
            <a:pPr marL="0" indent="0" algn="just">
              <a:buNone/>
            </a:pPr>
            <a:r>
              <a:rPr lang="en-IN" dirty="0">
                <a:latin typeface="Times New Roman" panose="02020603050405020304" pitchFamily="18" charset="0"/>
                <a:cs typeface="Times New Roman" panose="02020603050405020304" pitchFamily="18" charset="0"/>
              </a:rPr>
              <a:t>➢ Hard Disk: 500 GB. </a:t>
            </a:r>
          </a:p>
          <a:p>
            <a:pPr marL="0" indent="0" algn="just">
              <a:buNone/>
            </a:pPr>
            <a:r>
              <a:rPr lang="en-IN" dirty="0">
                <a:latin typeface="Times New Roman" panose="02020603050405020304" pitchFamily="18" charset="0"/>
                <a:cs typeface="Times New Roman" panose="02020603050405020304" pitchFamily="18" charset="0"/>
              </a:rPr>
              <a:t>➢ Monitor: 15'' LED. </a:t>
            </a:r>
          </a:p>
          <a:p>
            <a:pPr marL="0" indent="0" algn="just">
              <a:buNone/>
            </a:pPr>
            <a:r>
              <a:rPr lang="en-IN" dirty="0">
                <a:latin typeface="Times New Roman" panose="02020603050405020304" pitchFamily="18" charset="0"/>
                <a:cs typeface="Times New Roman" panose="02020603050405020304" pitchFamily="18" charset="0"/>
              </a:rPr>
              <a:t>➢ Input Devices: Keyboard, Mouse. </a:t>
            </a:r>
          </a:p>
        </p:txBody>
      </p:sp>
    </p:spTree>
    <p:extLst>
      <p:ext uri="{BB962C8B-B14F-4D97-AF65-F5344CB8AC3E}">
        <p14:creationId xmlns:p14="http://schemas.microsoft.com/office/powerpoint/2010/main" val="798884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FCFD-3C8C-6127-FA58-46BD37F7E06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Software requirements: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DE09BD-853B-1225-561A-E2A49F6063B9}"/>
              </a:ext>
            </a:extLst>
          </p:cNvPr>
          <p:cNvSpPr>
            <a:spLocks noGrp="1"/>
          </p:cNvSpPr>
          <p:nvPr>
            <p:ph idx="1"/>
          </p:nvPr>
        </p:nvSpPr>
        <p:spPr>
          <a:xfrm>
            <a:off x="1069848" y="1907458"/>
            <a:ext cx="10058400" cy="4264742"/>
          </a:xfrm>
        </p:spPr>
        <p:txBody>
          <a:bodyPr/>
          <a:lstStyle/>
          <a:p>
            <a:pPr marL="0" indent="0">
              <a:lnSpc>
                <a:spcPct val="150000"/>
              </a:lnSpc>
              <a:buNone/>
            </a:pPr>
            <a:r>
              <a:rPr lang="en-IN" dirty="0">
                <a:latin typeface="Times New Roman" panose="02020603050405020304" pitchFamily="18" charset="0"/>
                <a:cs typeface="Times New Roman" panose="02020603050405020304" pitchFamily="18" charset="0"/>
              </a:rPr>
              <a:t>The software requirements for using YOLO models include operating systems, necessary platforms and frameworks on which the software requires support to run. ➢ Operating System: Windows 10 or Linux. </a:t>
            </a:r>
          </a:p>
          <a:p>
            <a:pPr marL="0" indent="0">
              <a:lnSpc>
                <a:spcPct val="150000"/>
              </a:lnSpc>
              <a:buNone/>
            </a:pPr>
            <a:r>
              <a:rPr lang="en-IN" dirty="0">
                <a:latin typeface="Times New Roman" panose="02020603050405020304" pitchFamily="18" charset="0"/>
                <a:cs typeface="Times New Roman" panose="02020603050405020304" pitchFamily="18" charset="0"/>
              </a:rPr>
              <a:t>➢ Programming Language: Python 3.5 or higher. </a:t>
            </a:r>
          </a:p>
          <a:p>
            <a:pPr marL="0" indent="0">
              <a:lnSpc>
                <a:spcPct val="150000"/>
              </a:lnSpc>
              <a:buNone/>
            </a:pPr>
            <a:r>
              <a:rPr lang="en-IN" dirty="0">
                <a:latin typeface="Times New Roman" panose="02020603050405020304" pitchFamily="18" charset="0"/>
                <a:cs typeface="Times New Roman" panose="02020603050405020304" pitchFamily="18" charset="0"/>
              </a:rPr>
              <a:t>➢ IDE’s: Visual Studio, PyCharm, Anaconda. </a:t>
            </a:r>
          </a:p>
          <a:p>
            <a:pPr marL="0" indent="0">
              <a:lnSpc>
                <a:spcPct val="150000"/>
              </a:lnSpc>
              <a:buNone/>
            </a:pPr>
            <a:r>
              <a:rPr lang="en-IN" dirty="0">
                <a:latin typeface="Times New Roman" panose="02020603050405020304" pitchFamily="18" charset="0"/>
                <a:cs typeface="Times New Roman" panose="02020603050405020304" pitchFamily="18" charset="0"/>
              </a:rPr>
              <a:t>➢ Tools: Spyder, OpenCV, NumPy, </a:t>
            </a:r>
            <a:r>
              <a:rPr lang="en-IN" dirty="0" err="1">
                <a:latin typeface="Times New Roman" panose="02020603050405020304" pitchFamily="18" charset="0"/>
                <a:cs typeface="Times New Roman" panose="02020603050405020304" pitchFamily="18" charset="0"/>
              </a:rPr>
              <a:t>Keras</a:t>
            </a:r>
            <a:r>
              <a:rPr lang="en-IN" dirty="0">
                <a:latin typeface="Times New Roman" panose="02020603050405020304" pitchFamily="18" charset="0"/>
                <a:cs typeface="Times New Roman" panose="02020603050405020304" pitchFamily="18" charset="0"/>
              </a:rPr>
              <a:t>. </a:t>
            </a:r>
          </a:p>
          <a:p>
            <a:pPr marL="0" indent="0">
              <a:lnSpc>
                <a:spcPct val="150000"/>
              </a:lnSpc>
              <a:buNone/>
            </a:pPr>
            <a:r>
              <a:rPr lang="en-IN" dirty="0">
                <a:latin typeface="Times New Roman" panose="02020603050405020304" pitchFamily="18" charset="0"/>
                <a:cs typeface="Times New Roman" panose="02020603050405020304" pitchFamily="18" charset="0"/>
              </a:rPr>
              <a:t>➢ Deep Learning Frameworks: TensorFlow.</a:t>
            </a:r>
          </a:p>
        </p:txBody>
      </p:sp>
    </p:spTree>
    <p:extLst>
      <p:ext uri="{BB962C8B-B14F-4D97-AF65-F5344CB8AC3E}">
        <p14:creationId xmlns:p14="http://schemas.microsoft.com/office/powerpoint/2010/main" val="2256585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E375-CB87-4CDB-083A-789147F30E9D}"/>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Reference: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5C04E-9DCE-9783-DB50-25AD224293E4}"/>
              </a:ext>
            </a:extLst>
          </p:cNvPr>
          <p:cNvSpPr>
            <a:spLocks noGrp="1"/>
          </p:cNvSpPr>
          <p:nvPr>
            <p:ph idx="1"/>
          </p:nvPr>
        </p:nvSpPr>
        <p:spPr/>
        <p:txBody>
          <a:bodyPr/>
          <a:lstStyle/>
          <a:p>
            <a:pPr marL="0" indent="0">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Here are some references and sources that were useful in developing the Car Parking Management System:</a:t>
            </a:r>
          </a:p>
          <a:p>
            <a:pPr>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Research Papers &amp; Articles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Redmon, J.,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Divvala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Girshick</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 &amp; Farhadi, A. (2016).</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You Only Look Once: Unified, Real-Time Object Detection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IEEE Conference on Computer Vision and Pattern Recognition (CVPR).</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Available at: </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https://arxiv.org/abs/1506.02640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6262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A65B5-D503-9845-24D1-7010C7B6B9E1}"/>
              </a:ext>
            </a:extLst>
          </p:cNvPr>
          <p:cNvSpPr>
            <a:spLocks noGrp="1"/>
          </p:cNvSpPr>
          <p:nvPr>
            <p:ph idx="1"/>
          </p:nvPr>
        </p:nvSpPr>
        <p:spPr>
          <a:xfrm>
            <a:off x="1069848" y="540774"/>
            <a:ext cx="10058400" cy="5631426"/>
          </a:xfrm>
        </p:spPr>
        <p:txBody>
          <a:bodyPr>
            <a:normAutofit lnSpcReduction="10000"/>
          </a:bodyPr>
          <a:lstStyle/>
          <a:p>
            <a:pPr lvl="0">
              <a:lnSpc>
                <a:spcPct val="150000"/>
              </a:lnSpc>
              <a:spcAft>
                <a:spcPts val="800"/>
              </a:spcAft>
              <a:buFont typeface="Arial" panose="020B0604020202020204" pitchFamily="34" charset="0"/>
              <a:buChar char="•"/>
              <a:tabLst>
                <a:tab pos="457200" algn="l"/>
              </a:tabLs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Bochkovskiy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 Wang, C. Y., &amp; Liao, H. Y. M. (2020).</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YOLOv4: Optimal Speed and Accuracy of Object Detection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Available at: </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https://arxiv.org/abs/2004.10934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Gonzalez, R., &amp; Woods, R. (2018).</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Digital Image Processing (4th Edition)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Pearson Education.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buNone/>
            </a:pPr>
            <a:r>
              <a:rPr lang="en-IN" sz="1800" dirty="0">
                <a:effectLst/>
                <a:latin typeface="Times New Roman" panose="02020603050405020304" pitchFamily="18" charset="0"/>
                <a:ea typeface="Calibri" panose="020F0502020204030204" pitchFamily="34" charset="0"/>
              </a:rPr>
              <a:t>Dey, A., &amp; Shrivastava, A. (2018).</a:t>
            </a:r>
            <a:br>
              <a:rPr lang="en-IN" sz="1800" dirty="0">
                <a:effectLst/>
                <a:latin typeface="Times New Roman" panose="02020603050405020304" pitchFamily="18" charset="0"/>
                <a:ea typeface="Calibri" panose="020F0502020204030204" pitchFamily="34"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Online Documentation &amp; Tutorials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Font typeface="Arial" panose="020B0604020202020204" pitchFamily="34" charset="0"/>
              <a:buChar char="•"/>
              <a:tabLst>
                <a:tab pos="457200" algn="l"/>
              </a:tabLs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Ultralytics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YOLO Documentation</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Available at: https://docs.ultralytics.com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OpenCV Python Documentation</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Available at: https://docs.opencv.org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69092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59433-1635-6142-AC78-C2D6CEF0BA7F}"/>
              </a:ext>
            </a:extLst>
          </p:cNvPr>
          <p:cNvSpPr>
            <a:spLocks noGrp="1"/>
          </p:cNvSpPr>
          <p:nvPr>
            <p:ph idx="1"/>
          </p:nvPr>
        </p:nvSpPr>
        <p:spPr>
          <a:xfrm>
            <a:off x="1069848" y="432619"/>
            <a:ext cx="10058400" cy="5739581"/>
          </a:xfrm>
        </p:spPr>
        <p:txBody>
          <a:bodyPr/>
          <a:lstStyle/>
          <a:p>
            <a:pPr lvl="0">
              <a:lnSpc>
                <a:spcPct val="150000"/>
              </a:lnSpc>
              <a:spcAft>
                <a:spcPts val="800"/>
              </a:spcAft>
              <a:buFont typeface="Arial" panose="020B0604020202020204" pitchFamily="34" charset="0"/>
              <a:buChar char="•"/>
              <a:tabLst>
                <a:tab pos="457200" algn="l"/>
              </a:tabLst>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Streamlit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Documentation – Web App Development</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Available at: https://docs.streamlit.io</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SQLite Database Documentation</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Available at: https://www.sqlite.org/docs.html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buNone/>
            </a:pPr>
            <a:r>
              <a:rPr lang="en-IN" sz="18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Related GitHub Repositories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YOLO Object Detection Models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Ultralytics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Available at: </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https://github.com/ultralytics/yolov5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Smart Parking Systems Using Computer Vision</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Available at: </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https://github.com/topics/smart-parking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23052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6C3E7BA-C3B8-5A8D-E8BD-180169C0DBE7}"/>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F0F24EAA-8CF3-33F5-8B4C-A34CE4B8566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3693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D4ED-7F18-6EA1-FCD3-299D4231DA03}"/>
              </a:ext>
            </a:extLst>
          </p:cNvPr>
          <p:cNvSpPr>
            <a:spLocks noGrp="1"/>
          </p:cNvSpPr>
          <p:nvPr>
            <p:ph type="title"/>
          </p:nvPr>
        </p:nvSpPr>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Content</a:t>
            </a:r>
            <a:endParaRPr lang="en-IN" sz="3200" dirty="0"/>
          </a:p>
        </p:txBody>
      </p:sp>
      <p:sp>
        <p:nvSpPr>
          <p:cNvPr id="3" name="Content Placeholder 2">
            <a:extLst>
              <a:ext uri="{FF2B5EF4-FFF2-40B4-BE49-F238E27FC236}">
                <a16:creationId xmlns:a16="http://schemas.microsoft.com/office/drawing/2014/main" id="{2F1614A2-217E-89E1-573F-FCAE22A9AAF0}"/>
              </a:ext>
            </a:extLst>
          </p:cNvPr>
          <p:cNvSpPr>
            <a:spLocks noGrp="1"/>
          </p:cNvSpPr>
          <p:nvPr>
            <p:ph idx="1"/>
          </p:nvPr>
        </p:nvSpPr>
        <p:spPr>
          <a:xfrm>
            <a:off x="1063752" y="2038310"/>
            <a:ext cx="10058400" cy="4050792"/>
          </a:xfrm>
        </p:spPr>
        <p:txBody>
          <a:bodyPr>
            <a:normAutofit fontScale="77500" lnSpcReduction="20000"/>
          </a:bodyPr>
          <a:lstStyle/>
          <a:p>
            <a:pPr lvl="7">
              <a:buClr>
                <a:schemeClr val="tx1">
                  <a:lumMod val="95000"/>
                  <a:lumOff val="5000"/>
                </a:schemeClr>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Title </a:t>
            </a:r>
          </a:p>
          <a:p>
            <a:pPr lvl="7">
              <a:buClr>
                <a:schemeClr val="tx1">
                  <a:lumMod val="95000"/>
                  <a:lumOff val="5000"/>
                </a:schemeClr>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Abstract</a:t>
            </a:r>
          </a:p>
          <a:p>
            <a:pPr lvl="7">
              <a:buClr>
                <a:schemeClr val="tx1">
                  <a:lumMod val="95000"/>
                  <a:lumOff val="5000"/>
                </a:schemeClr>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Objectives</a:t>
            </a:r>
          </a:p>
          <a:p>
            <a:pPr lvl="7">
              <a:buClr>
                <a:schemeClr val="tx1">
                  <a:lumMod val="95000"/>
                  <a:lumOff val="5000"/>
                </a:schemeClr>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Introductions</a:t>
            </a:r>
          </a:p>
          <a:p>
            <a:pPr lvl="7">
              <a:buClr>
                <a:schemeClr val="tx1">
                  <a:lumMod val="95000"/>
                  <a:lumOff val="5000"/>
                </a:schemeClr>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Existing system</a:t>
            </a:r>
          </a:p>
          <a:p>
            <a:pPr lvl="7">
              <a:buClr>
                <a:schemeClr val="tx1">
                  <a:lumMod val="95000"/>
                  <a:lumOff val="5000"/>
                </a:schemeClr>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Disadvantages</a:t>
            </a:r>
          </a:p>
          <a:p>
            <a:pPr lvl="7">
              <a:buClr>
                <a:schemeClr val="tx1">
                  <a:lumMod val="95000"/>
                  <a:lumOff val="5000"/>
                </a:schemeClr>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Proposed system</a:t>
            </a:r>
          </a:p>
          <a:p>
            <a:pPr lvl="7">
              <a:buClr>
                <a:schemeClr val="tx1">
                  <a:lumMod val="95000"/>
                  <a:lumOff val="5000"/>
                </a:schemeClr>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Advantages</a:t>
            </a:r>
          </a:p>
          <a:p>
            <a:pPr lvl="7">
              <a:buClr>
                <a:schemeClr val="tx1">
                  <a:lumMod val="95000"/>
                  <a:lumOff val="5000"/>
                </a:schemeClr>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List of module</a:t>
            </a:r>
          </a:p>
          <a:p>
            <a:pPr lvl="7">
              <a:buClr>
                <a:schemeClr val="tx1">
                  <a:lumMod val="95000"/>
                  <a:lumOff val="5000"/>
                </a:schemeClr>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Flow diagram</a:t>
            </a:r>
          </a:p>
          <a:p>
            <a:pPr lvl="7">
              <a:buClr>
                <a:schemeClr val="tx1">
                  <a:lumMod val="95000"/>
                  <a:lumOff val="5000"/>
                </a:schemeClr>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Hardware requirement</a:t>
            </a:r>
          </a:p>
          <a:p>
            <a:pPr lvl="7">
              <a:buClr>
                <a:schemeClr val="tx1">
                  <a:lumMod val="95000"/>
                  <a:lumOff val="5000"/>
                </a:schemeClr>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Software requirements</a:t>
            </a:r>
          </a:p>
          <a:p>
            <a:pPr lvl="7">
              <a:buClr>
                <a:schemeClr val="tx1">
                  <a:lumMod val="95000"/>
                  <a:lumOff val="5000"/>
                </a:schemeClr>
              </a:buClr>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174822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CC3D-0439-FE18-BE09-3BA063CFDBF7}"/>
              </a:ext>
            </a:extLst>
          </p:cNvPr>
          <p:cNvSpPr>
            <a:spLocks noGrp="1"/>
          </p:cNvSpPr>
          <p:nvPr>
            <p:ph type="title"/>
          </p:nvPr>
        </p:nvSpPr>
        <p:spPr>
          <a:xfrm>
            <a:off x="1069848" y="484632"/>
            <a:ext cx="10058400" cy="1127858"/>
          </a:xfrm>
        </p:spPr>
        <p:txBody>
          <a:bodyPr>
            <a:normAutofit/>
          </a:body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IN" sz="3200" dirty="0"/>
          </a:p>
        </p:txBody>
      </p:sp>
      <p:sp>
        <p:nvSpPr>
          <p:cNvPr id="3" name="Content Placeholder 2">
            <a:extLst>
              <a:ext uri="{FF2B5EF4-FFF2-40B4-BE49-F238E27FC236}">
                <a16:creationId xmlns:a16="http://schemas.microsoft.com/office/drawing/2014/main" id="{06EEEC5B-9AFC-263C-17B0-E65762F9C367}"/>
              </a:ext>
            </a:extLst>
          </p:cNvPr>
          <p:cNvSpPr>
            <a:spLocks noGrp="1"/>
          </p:cNvSpPr>
          <p:nvPr>
            <p:ph idx="1"/>
          </p:nvPr>
        </p:nvSpPr>
        <p:spPr>
          <a:xfrm>
            <a:off x="1069848" y="1809134"/>
            <a:ext cx="10058400" cy="4564233"/>
          </a:xfrm>
        </p:spPr>
        <p:txBody>
          <a:bodyPr/>
          <a:lstStyle/>
          <a:p>
            <a:pPr marL="342900" indent="-342900">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Efficient management of parking spaces is a critical challenge in urban areas, often leading to significant traffic congestion and wasted time as drivers search for available parking spots. The Car Parking Management System leverages YOLO (You Only Look Once), a state-of-the-art object detection algorithm, to provide a real-time solution for monitoring and managing parking spaces. </a:t>
            </a:r>
          </a:p>
          <a:p>
            <a:pPr marL="342900" indent="-342900">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system incorporates YOLO to detect parking slots on the admin side and OCR (Optical Character Recognition) to extract vehicle number plates on the user side.</a:t>
            </a:r>
          </a:p>
          <a:p>
            <a:pPr marL="342900" indent="-342900">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proposed system begins with the collection and preprocessing of a comprehensive dataset of parking lot images, labeled to identify individual parking spaces and their status (occupied or available).</a:t>
            </a:r>
          </a:p>
          <a:p>
            <a:pPr marL="342900" indent="-342900">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Once trained, the YOLO model is deployed to analyze live video feeds from cameras installed in the parking lot on the admin side. The system continuously processes these video streams, accurately identifying and updating the status of each parking space.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08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A226-BB8A-A83C-C5AC-7BD1BB6563D5}"/>
              </a:ext>
            </a:extLst>
          </p:cNvPr>
          <p:cNvSpPr>
            <a:spLocks noGrp="1"/>
          </p:cNvSpPr>
          <p:nvPr>
            <p:ph type="title"/>
          </p:nvPr>
        </p:nvSpPr>
        <p:spPr>
          <a:xfrm>
            <a:off x="1069848" y="484632"/>
            <a:ext cx="10058400" cy="574147"/>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Objective</a:t>
            </a:r>
            <a:endParaRPr lang="en-IN" sz="3200" dirty="0"/>
          </a:p>
        </p:txBody>
      </p:sp>
      <p:sp>
        <p:nvSpPr>
          <p:cNvPr id="3" name="Content Placeholder 2">
            <a:extLst>
              <a:ext uri="{FF2B5EF4-FFF2-40B4-BE49-F238E27FC236}">
                <a16:creationId xmlns:a16="http://schemas.microsoft.com/office/drawing/2014/main" id="{21AFF450-44A2-9DD0-C054-BFE3BFE75C47}"/>
              </a:ext>
            </a:extLst>
          </p:cNvPr>
          <p:cNvSpPr>
            <a:spLocks noGrp="1"/>
          </p:cNvSpPr>
          <p:nvPr>
            <p:ph idx="1"/>
          </p:nvPr>
        </p:nvSpPr>
        <p:spPr>
          <a:xfrm>
            <a:off x="1069848" y="1058779"/>
            <a:ext cx="10058400" cy="543827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primary goal of this project, "Car Parking Management Using YOLO," is to develop an automated, intelligent, and efficient parking management system using deep learning and computer vision. The key objectives of the system are:</a:t>
            </a:r>
          </a:p>
          <a:p>
            <a:pPr>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Automated Parking Slot Detection</a:t>
            </a:r>
            <a:endParaRPr lang="en-US"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Real-Time Monitoring and Visualization</a:t>
            </a:r>
            <a:endParaRPr lang="en-US"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Automatic License Plate Recognition (ALPR)</a:t>
            </a:r>
            <a:endParaRPr lang="en-US"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Parking Slot Reservation System</a:t>
            </a:r>
            <a:endParaRPr lang="en-US"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Database Management and Logging</a:t>
            </a:r>
            <a:endParaRPr lang="en-US"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Manual Slot Marking for Enhanced Accuracy</a:t>
            </a:r>
          </a:p>
          <a:p>
            <a:pPr>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Improved Traffic Flow and Reduced Congestion</a:t>
            </a:r>
          </a:p>
          <a:p>
            <a:pPr>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Cost-Effective and Scalable Solution</a:t>
            </a:r>
            <a:endParaRPr lang="en-US"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Security and Anti-Fraud Measures</a:t>
            </a:r>
          </a:p>
          <a:p>
            <a:pPr>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User-Friendly and Scalable Implementation</a:t>
            </a:r>
          </a:p>
        </p:txBody>
      </p:sp>
    </p:spTree>
    <p:extLst>
      <p:ext uri="{BB962C8B-B14F-4D97-AF65-F5344CB8AC3E}">
        <p14:creationId xmlns:p14="http://schemas.microsoft.com/office/powerpoint/2010/main" val="375032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0849-DCB3-199D-5FF4-F305E63973F8}"/>
              </a:ext>
            </a:extLst>
          </p:cNvPr>
          <p:cNvSpPr>
            <a:spLocks noGrp="1"/>
          </p:cNvSpPr>
          <p:nvPr>
            <p:ph type="title"/>
          </p:nvPr>
        </p:nvSpPr>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Introduction</a:t>
            </a:r>
            <a:endParaRPr lang="en-IN" sz="3200" dirty="0"/>
          </a:p>
        </p:txBody>
      </p:sp>
      <p:sp>
        <p:nvSpPr>
          <p:cNvPr id="3" name="Content Placeholder 2">
            <a:extLst>
              <a:ext uri="{FF2B5EF4-FFF2-40B4-BE49-F238E27FC236}">
                <a16:creationId xmlns:a16="http://schemas.microsoft.com/office/drawing/2014/main" id="{DF016736-B690-FFF5-2041-EDD76DB257E3}"/>
              </a:ext>
            </a:extLst>
          </p:cNvPr>
          <p:cNvSpPr>
            <a:spLocks noGrp="1"/>
          </p:cNvSpPr>
          <p:nvPr>
            <p:ph idx="1"/>
          </p:nvPr>
        </p:nvSpPr>
        <p:spPr/>
        <p:txBody>
          <a:bodyPr>
            <a:normAutofit fontScale="92500" lnSpcReduction="10000"/>
          </a:bodyPr>
          <a:lstStyle/>
          <a:p>
            <a:pPr>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Car parking is a major issue in urban areas where limited parking spaces and high demand lead to congested roads, increased traffic and frustrated drivers. </a:t>
            </a:r>
          </a:p>
          <a:p>
            <a:pPr>
              <a:buClr>
                <a:schemeClr val="tx1">
                  <a:lumMod val="95000"/>
                  <a:lumOff val="5000"/>
                </a:schemeClr>
              </a:buCl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address this issue, various solutions have been proposed and implemented. However, most of these solutions are still not effective enough to provide real-time information about available parking spaces. </a:t>
            </a:r>
          </a:p>
          <a:p>
            <a:pPr>
              <a:buClr>
                <a:schemeClr val="tx1">
                  <a:lumMod val="95000"/>
                  <a:lumOff val="5000"/>
                </a:schemeClr>
              </a:buCl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To overcome this, the integration of deep learning techniques with computer vision has shown promising results in the development of effective car parking space detection systems.</a:t>
            </a:r>
          </a:p>
          <a:p>
            <a:pPr>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p>
          <a:p>
            <a:pPr>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new approach to car parking space detection leverages the advances in machine learning and computer vision to provide accurate and real-time information about the availability of parking spaces in urban areas. </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600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88C3-491D-1EE4-61C5-FA2EEA8EED26}"/>
              </a:ext>
            </a:extLst>
          </p:cNvPr>
          <p:cNvSpPr>
            <a:spLocks noGrp="1"/>
          </p:cNvSpPr>
          <p:nvPr>
            <p:ph type="title"/>
          </p:nvPr>
        </p:nvSpPr>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Existing system</a:t>
            </a:r>
            <a:endParaRPr lang="en-IN" sz="3200" b="1" dirty="0"/>
          </a:p>
        </p:txBody>
      </p:sp>
      <p:sp>
        <p:nvSpPr>
          <p:cNvPr id="3" name="Content Placeholder 2">
            <a:extLst>
              <a:ext uri="{FF2B5EF4-FFF2-40B4-BE49-F238E27FC236}">
                <a16:creationId xmlns:a16="http://schemas.microsoft.com/office/drawing/2014/main" id="{D369EEB7-0EA3-7541-95FF-8AAB88CC7F4C}"/>
              </a:ext>
            </a:extLst>
          </p:cNvPr>
          <p:cNvSpPr>
            <a:spLocks noGrp="1"/>
          </p:cNvSpPr>
          <p:nvPr>
            <p:ph idx="1"/>
          </p:nvPr>
        </p:nvSpPr>
        <p:spPr>
          <a:xfrm>
            <a:off x="1069848" y="1877961"/>
            <a:ext cx="10058400" cy="4294239"/>
          </a:xfrm>
        </p:spPr>
        <p:txBody>
          <a:bodyPr>
            <a:normAutofit lnSpcReduction="1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Currently, traditional parking management systems rely on manual supervision or </a:t>
            </a:r>
            <a:r>
              <a:rPr lang="en-US" dirty="0" err="1">
                <a:latin typeface="Times New Roman" panose="02020603050405020304" pitchFamily="18" charset="0"/>
                <a:cs typeface="Times New Roman" panose="02020603050405020304" pitchFamily="18" charset="0"/>
              </a:rPr>
              <a:t>sensorbased</a:t>
            </a:r>
            <a:r>
              <a:rPr lang="en-US" dirty="0">
                <a:latin typeface="Times New Roman" panose="02020603050405020304" pitchFamily="18" charset="0"/>
                <a:cs typeface="Times New Roman" panose="02020603050405020304" pitchFamily="18" charset="0"/>
              </a:rPr>
              <a:t> approaches to monitor parking slot availability. These existing systems have several limitations, making them inefficient in handling modern-day parking challenges. The main types of existing parking systems are:</a:t>
            </a:r>
          </a:p>
          <a:p>
            <a:pPr>
              <a:lnSpc>
                <a:spcPct val="150000"/>
              </a:lnSpc>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Manual Parking Management</a:t>
            </a:r>
            <a:endParaRPr lang="en-US" dirty="0">
              <a:latin typeface="Times New Roman" panose="02020603050405020304" pitchFamily="18" charset="0"/>
              <a:cs typeface="Times New Roman" panose="02020603050405020304" pitchFamily="18" charset="0"/>
            </a:endParaRPr>
          </a:p>
          <a:p>
            <a:pPr>
              <a:lnSpc>
                <a:spcPct val="150000"/>
              </a:lnSpc>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Sensor-Based Parking Systems</a:t>
            </a:r>
            <a:endParaRPr lang="en-US" dirty="0">
              <a:latin typeface="Times New Roman" panose="02020603050405020304" pitchFamily="18" charset="0"/>
              <a:cs typeface="Times New Roman" panose="02020603050405020304" pitchFamily="18" charset="0"/>
            </a:endParaRPr>
          </a:p>
          <a:p>
            <a:pPr>
              <a:lnSpc>
                <a:spcPct val="150000"/>
              </a:lnSpc>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Ticket-Based and Boom Barrier Systems</a:t>
            </a:r>
          </a:p>
          <a:p>
            <a:pPr>
              <a:lnSpc>
                <a:spcPct val="150000"/>
              </a:lnSpc>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Mobile App-Based Reservation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11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7954-A2EA-7D0E-FD6E-C446709F95D5}"/>
              </a:ext>
            </a:extLst>
          </p:cNvPr>
          <p:cNvSpPr>
            <a:spLocks noGrp="1"/>
          </p:cNvSpPr>
          <p:nvPr>
            <p:ph type="title"/>
          </p:nvPr>
        </p:nvSpPr>
        <p:spPr>
          <a:xfrm>
            <a:off x="1069848" y="484632"/>
            <a:ext cx="10058400" cy="1206516"/>
          </a:xfrm>
        </p:spPr>
        <p:txBody>
          <a:bodyPr>
            <a:normAutofit/>
          </a:bodyPr>
          <a:lstStyle/>
          <a:p>
            <a:r>
              <a:rPr lang="en-US" sz="3200" b="1" dirty="0">
                <a:latin typeface="Times New Roman" panose="02020603050405020304" pitchFamily="18" charset="0"/>
                <a:cs typeface="Times New Roman" panose="02020603050405020304" pitchFamily="18" charset="0"/>
              </a:rPr>
              <a:t>Disadvantages of the Existing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D60339-CF18-A065-567A-EB3B8F63EDC4}"/>
              </a:ext>
            </a:extLst>
          </p:cNvPr>
          <p:cNvSpPr>
            <a:spLocks noGrp="1"/>
          </p:cNvSpPr>
          <p:nvPr>
            <p:ph idx="1"/>
          </p:nvPr>
        </p:nvSpPr>
        <p:spPr>
          <a:xfrm>
            <a:off x="1066800" y="1610081"/>
            <a:ext cx="10058400" cy="4050792"/>
          </a:xfrm>
        </p:spPr>
        <p:txBody>
          <a:bodyPr>
            <a:normAutofit lnSpcReduction="10000"/>
          </a:bodyPr>
          <a:lstStyle/>
          <a:p>
            <a:pPr>
              <a:lnSpc>
                <a:spcPct val="150000"/>
              </a:lnSpc>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Lack of Real-Time Monitoring</a:t>
            </a:r>
          </a:p>
          <a:p>
            <a:pPr>
              <a:lnSpc>
                <a:spcPct val="150000"/>
              </a:lnSpc>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High Installation and Maintenance Costs</a:t>
            </a:r>
            <a:endParaRPr lang="en-IN" dirty="0">
              <a:latin typeface="Times New Roman" panose="02020603050405020304" pitchFamily="18" charset="0"/>
              <a:cs typeface="Times New Roman" panose="02020603050405020304" pitchFamily="18" charset="0"/>
            </a:endParaRPr>
          </a:p>
          <a:p>
            <a:pPr>
              <a:lnSpc>
                <a:spcPct val="150000"/>
              </a:lnSpc>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Inefficient and Time-Consuming</a:t>
            </a:r>
          </a:p>
          <a:p>
            <a:pPr>
              <a:lnSpc>
                <a:spcPct val="150000"/>
              </a:lnSpc>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Poor Scalability</a:t>
            </a:r>
          </a:p>
          <a:p>
            <a:pPr>
              <a:lnSpc>
                <a:spcPct val="150000"/>
              </a:lnSpc>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Limited Security and Fraud </a:t>
            </a:r>
            <a:r>
              <a:rPr lang="en-US" dirty="0" err="1">
                <a:latin typeface="Times New Roman" panose="02020603050405020304" pitchFamily="18" charset="0"/>
                <a:cs typeface="Times New Roman" panose="02020603050405020304" pitchFamily="18" charset="0"/>
              </a:rPr>
              <a:t>Preventio</a:t>
            </a:r>
            <a:r>
              <a:rPr lang="en-IN" dirty="0">
                <a:latin typeface="Times New Roman" panose="02020603050405020304" pitchFamily="18" charset="0"/>
                <a:cs typeface="Times New Roman" panose="02020603050405020304" pitchFamily="18" charset="0"/>
              </a:rPr>
              <a:t>n</a:t>
            </a:r>
          </a:p>
          <a:p>
            <a:pPr>
              <a:lnSpc>
                <a:spcPct val="150000"/>
              </a:lnSpc>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Dependence on Additional Infrastructure</a:t>
            </a:r>
          </a:p>
          <a:p>
            <a:pPr>
              <a:lnSpc>
                <a:spcPct val="150000"/>
              </a:lnSpc>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Environmental Impact</a:t>
            </a:r>
          </a:p>
        </p:txBody>
      </p:sp>
    </p:spTree>
    <p:extLst>
      <p:ext uri="{BB962C8B-B14F-4D97-AF65-F5344CB8AC3E}">
        <p14:creationId xmlns:p14="http://schemas.microsoft.com/office/powerpoint/2010/main" val="4097638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DA65-3622-4A8C-4402-8F18BAA9780B}"/>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BD1C4346-7A38-A217-21AB-1DB3B43283C8}"/>
              </a:ext>
            </a:extLst>
          </p:cNvPr>
          <p:cNvSpPr>
            <a:spLocks noGrp="1"/>
          </p:cNvSpPr>
          <p:nvPr>
            <p:ph idx="1"/>
          </p:nvPr>
        </p:nvSpPr>
        <p:spPr/>
        <p:txBody>
          <a:bodyPr>
            <a:normAutofit lnSpcReduction="10000"/>
          </a:bodyPr>
          <a:lstStyle/>
          <a:p>
            <a:pPr>
              <a:lnSpc>
                <a:spcPct val="150000"/>
              </a:lnSpc>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Real-Time Parking Slot Detection</a:t>
            </a:r>
          </a:p>
          <a:p>
            <a:pPr>
              <a:lnSpc>
                <a:spcPct val="150000"/>
              </a:lnSpc>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Automatic License Plate Recognition (ALPR)</a:t>
            </a:r>
          </a:p>
          <a:p>
            <a:pPr>
              <a:lnSpc>
                <a:spcPct val="150000"/>
              </a:lnSpc>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Web-Based Interface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a:t>
            </a:r>
          </a:p>
          <a:p>
            <a:pPr>
              <a:lnSpc>
                <a:spcPct val="150000"/>
              </a:lnSpc>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Manual Slot Marking for Accuracy Enhancement</a:t>
            </a:r>
            <a:endParaRPr lang="en-IN" dirty="0">
              <a:latin typeface="Times New Roman" panose="02020603050405020304" pitchFamily="18" charset="0"/>
              <a:cs typeface="Times New Roman" panose="02020603050405020304" pitchFamily="18" charset="0"/>
            </a:endParaRPr>
          </a:p>
          <a:p>
            <a:pPr>
              <a:lnSpc>
                <a:spcPct val="150000"/>
              </a:lnSpc>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Parking Slot Reservation System</a:t>
            </a:r>
          </a:p>
          <a:p>
            <a:pPr>
              <a:lnSpc>
                <a:spcPct val="150000"/>
              </a:lnSpc>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Database Management (SQLite)</a:t>
            </a:r>
          </a:p>
          <a:p>
            <a:pPr>
              <a:lnSpc>
                <a:spcPct val="150000"/>
              </a:lnSpc>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Scalable and Cost-Effective</a:t>
            </a:r>
          </a:p>
        </p:txBody>
      </p:sp>
    </p:spTree>
    <p:extLst>
      <p:ext uri="{BB962C8B-B14F-4D97-AF65-F5344CB8AC3E}">
        <p14:creationId xmlns:p14="http://schemas.microsoft.com/office/powerpoint/2010/main" val="360676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CBAA-D62E-C710-28B8-873C7960001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8DDFAD88-76B6-261A-D62B-9ED882CC7916}"/>
              </a:ext>
            </a:extLst>
          </p:cNvPr>
          <p:cNvSpPr>
            <a:spLocks noGrp="1"/>
          </p:cNvSpPr>
          <p:nvPr>
            <p:ph idx="1"/>
          </p:nvPr>
        </p:nvSpPr>
        <p:spPr>
          <a:xfrm>
            <a:off x="1063752" y="1914931"/>
            <a:ext cx="10058400" cy="4050792"/>
          </a:xfrm>
        </p:spPr>
        <p:txBody>
          <a:bodyPr/>
          <a:lstStyle/>
          <a:p>
            <a:pPr>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Real-Time and Automated Parking Detection</a:t>
            </a:r>
            <a:endParaRPr lang="en-IN"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No Need for Additional Sensors or Hardware </a:t>
            </a:r>
            <a:endParaRPr lang="en-IN"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Cost-Effective and Scalable </a:t>
            </a:r>
          </a:p>
          <a:p>
            <a:pPr>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License Plate Recognition (ALPR) for Security </a:t>
            </a:r>
            <a:endParaRPr lang="en-IN"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Web-Based Interactive Dashboard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a:t>
            </a:r>
          </a:p>
          <a:p>
            <a:pPr>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Reduces Traffic Congestion and Parking Search Time </a:t>
            </a:r>
            <a:endParaRPr lang="en-IN"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Parking Slot Reservation System</a:t>
            </a:r>
          </a:p>
          <a:p>
            <a:pPr>
              <a:buClr>
                <a:schemeClr val="tx1">
                  <a:lumMod val="95000"/>
                  <a:lumOff val="5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Secure and Reliable Data </a:t>
            </a:r>
            <a:r>
              <a:rPr lang="en-US" dirty="0" err="1">
                <a:latin typeface="Times New Roman" panose="02020603050405020304" pitchFamily="18" charset="0"/>
                <a:cs typeface="Times New Roman" panose="02020603050405020304" pitchFamily="18" charset="0"/>
              </a:rPr>
              <a:t>Storag</a:t>
            </a:r>
            <a:r>
              <a:rPr lang="en-IN" dirty="0">
                <a:latin typeface="Times New Roman" panose="02020603050405020304" pitchFamily="18" charset="0"/>
                <a:cs typeface="Times New Roman" panose="02020603050405020304" pitchFamily="18" charset="0"/>
              </a:rPr>
              <a:t>e</a:t>
            </a:r>
          </a:p>
          <a:p>
            <a:pPr>
              <a:buClr>
                <a:schemeClr val="tx1">
                  <a:lumMod val="95000"/>
                  <a:lumOff val="5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Environmentally Friendly</a:t>
            </a:r>
          </a:p>
        </p:txBody>
      </p:sp>
    </p:spTree>
    <p:extLst>
      <p:ext uri="{BB962C8B-B14F-4D97-AF65-F5344CB8AC3E}">
        <p14:creationId xmlns:p14="http://schemas.microsoft.com/office/powerpoint/2010/main" val="2195348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213</TotalTime>
  <Words>1241</Words>
  <Application>Microsoft Office PowerPoint</Application>
  <PresentationFormat>Widescreen</PresentationFormat>
  <Paragraphs>171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Rockwell</vt:lpstr>
      <vt:lpstr>Rockwell Condensed</vt:lpstr>
      <vt:lpstr>Segoe UI Emoji</vt:lpstr>
      <vt:lpstr>Times New Roman</vt:lpstr>
      <vt:lpstr>Wingdings</vt:lpstr>
      <vt:lpstr>Wood Type</vt:lpstr>
      <vt:lpstr>Car parking management using yolo</vt:lpstr>
      <vt:lpstr>Content</vt:lpstr>
      <vt:lpstr>Abstract</vt:lpstr>
      <vt:lpstr>Objective</vt:lpstr>
      <vt:lpstr>Introduction</vt:lpstr>
      <vt:lpstr>Existing system</vt:lpstr>
      <vt:lpstr>Disadvantages of the Existing System</vt:lpstr>
      <vt:lpstr>Proposed System</vt:lpstr>
      <vt:lpstr>Advantages</vt:lpstr>
      <vt:lpstr> List of Module</vt:lpstr>
      <vt:lpstr>Flow diagrams: System Architecture:</vt:lpstr>
      <vt:lpstr>Input flow diagram:</vt:lpstr>
      <vt:lpstr>Flow diagram:</vt:lpstr>
      <vt:lpstr>Hardware Requirements:</vt:lpstr>
      <vt:lpstr>Software requirements:</vt:lpstr>
      <vt:lpstr>Reference: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gnanam bika</dc:creator>
  <cp:lastModifiedBy>gnanam bika</cp:lastModifiedBy>
  <cp:revision>6</cp:revision>
  <dcterms:created xsi:type="dcterms:W3CDTF">2025-03-15T04:10:11Z</dcterms:created>
  <dcterms:modified xsi:type="dcterms:W3CDTF">2025-03-15T15:59:31Z</dcterms:modified>
</cp:coreProperties>
</file>