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notesSlides/notesSlide3.xml" ContentType="application/vnd.openxmlformats-officedocument.presentationml.notes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569849903/f/d005bb13-9928-4274-b7ec-81faa4fb8343/excel%20project.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Series 1</c:v>
                </c:pt>
              </c:strCache>
            </c:strRef>
          </c:tx>
          <c:spPr>
            <a:solidFill>
              <a:schemeClr val="accent1"/>
            </a:solidFill>
            <a:ln>
              <a:noFill/>
            </a:ln>
            <a:effectLst/>
          </c:spPr>
          <c:invertIfNegative val="0"/>
          <c:cat>
            <c:strRef>
              <c:f>Sheet1!$B$1:$D$1</c:f>
              <c:strCache>
                <c:ptCount val="3"/>
                <c:pt idx="0">
                  <c:v>Category 1</c:v>
                </c:pt>
                <c:pt idx="1">
                  <c:v>Category 2</c:v>
                </c:pt>
                <c:pt idx="2">
                  <c:v>Category 3</c:v>
                </c:pt>
              </c:strCache>
            </c:strRef>
          </c:cat>
          <c:val>
            <c:numRef>
              <c:f>Sheet1!$B$2:$D$2</c:f>
              <c:numCache>
                <c:formatCode>General</c:formatCode>
                <c:ptCount val="3"/>
                <c:pt idx="0">
                  <c:v>4.0</c:v>
                </c:pt>
                <c:pt idx="1">
                  <c:v>3.0</c:v>
                </c:pt>
                <c:pt idx="2">
                  <c:v>7.0</c:v>
                </c:pt>
              </c:numCache>
            </c:numRef>
          </c:val>
        </c:ser>
        <c:ser>
          <c:idx val="1"/>
          <c:order val="1"/>
          <c:tx>
            <c:strRef>
              <c:f>Sheet1!$A$3</c:f>
              <c:strCache>
                <c:ptCount val="1"/>
                <c:pt idx="0">
                  <c:v>Series 2</c:v>
                </c:pt>
              </c:strCache>
            </c:strRef>
          </c:tx>
          <c:spPr>
            <a:solidFill>
              <a:schemeClr val="accent2"/>
            </a:solidFill>
            <a:ln>
              <a:noFill/>
            </a:ln>
            <a:effectLst/>
          </c:spPr>
          <c:invertIfNegative val="0"/>
          <c:cat>
            <c:strRef>
              <c:f>Sheet1!$B$1:$D$1</c:f>
              <c:strCache>
                <c:ptCount val="3"/>
                <c:pt idx="0">
                  <c:v>Category 1</c:v>
                </c:pt>
                <c:pt idx="1">
                  <c:v>Category 2</c:v>
                </c:pt>
                <c:pt idx="2">
                  <c:v>Category 3</c:v>
                </c:pt>
              </c:strCache>
            </c:strRef>
          </c:cat>
          <c:val>
            <c:numRef>
              <c:f>Sheet1!$B$3:$D$3</c:f>
              <c:numCache>
                <c:formatCode>General</c:formatCode>
                <c:ptCount val="3"/>
                <c:pt idx="0">
                  <c:v>1.0</c:v>
                </c:pt>
                <c:pt idx="1">
                  <c:v>3.0</c:v>
                </c:pt>
                <c:pt idx="2">
                  <c:v>7.0</c:v>
                </c:pt>
              </c:numCache>
            </c:numRef>
          </c:val>
        </c:ser>
        <c:ser>
          <c:idx val="2"/>
          <c:order val="2"/>
          <c:tx>
            <c:strRef>
              <c:f>Sheet1!$A$4</c:f>
              <c:strCache>
                <c:ptCount val="1"/>
                <c:pt idx="0">
                  <c:v>Series 3</c:v>
                </c:pt>
              </c:strCache>
            </c:strRef>
          </c:tx>
          <c:spPr>
            <a:solidFill>
              <a:schemeClr val="accent3"/>
            </a:solidFill>
            <a:ln>
              <a:noFill/>
            </a:ln>
            <a:effectLst/>
          </c:spPr>
          <c:invertIfNegative val="0"/>
          <c:cat>
            <c:strRef>
              <c:f>Sheet1!$B$1:$D$1</c:f>
              <c:strCache>
                <c:ptCount val="3"/>
                <c:pt idx="0">
                  <c:v>Category 1</c:v>
                </c:pt>
                <c:pt idx="1">
                  <c:v>Category 2</c:v>
                </c:pt>
                <c:pt idx="2">
                  <c:v>Category 3</c:v>
                </c:pt>
              </c:strCache>
            </c:strRef>
          </c:cat>
          <c:val>
            <c:numRef>
              <c:f>Sheet1!$B$4:$D$4</c:f>
              <c:numCache>
                <c:formatCode>General</c:formatCode>
                <c:ptCount val="3"/>
                <c:pt idx="0">
                  <c:v>2.0</c:v>
                </c:pt>
                <c:pt idx="1">
                  <c:v>3.0</c:v>
                </c:pt>
                <c:pt idx="2">
                  <c:v>8.0</c:v>
                </c:pt>
              </c:numCache>
            </c:numRef>
          </c:val>
        </c:ser>
        <c:dLbls>
          <c:showLegendKey val="0"/>
          <c:showVal val="0"/>
          <c:showCatName val="0"/>
          <c:showSerName val="0"/>
          <c:showPercent val="0"/>
          <c:showBubbleSize val="0"/>
        </c:dLbls>
        <c:gapWidth val="219"/>
        <c:overlap val="-27"/>
        <c:axId val="942991573"/>
        <c:axId val="976900806"/>
      </c:barChart>
      <c:catAx>
        <c:axId val="94299157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76900806"/>
        <c:crosses val="autoZero"/>
        <c:auto val="1"/>
        <c:lblAlgn val="ctr"/>
        <c:lblOffset val="100"/>
        <c:noMultiLvlLbl val="0"/>
      </c:catAx>
      <c:valAx>
        <c:axId val="97690080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42991573"/>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Sheet5!$B$2:$B$3</c:f>
              <c:strCache>
                <c:ptCount val="2"/>
                <c:pt idx="0">
                  <c:v>Performance Level </c:v>
                </c:pt>
                <c:pt idx="1">
                  <c:v>HIGH</c:v>
                </c:pt>
              </c:strCache>
            </c:strRef>
          </c:tx>
          <c:spPr>
            <a:solidFill>
              <a:schemeClr val="accent6"/>
            </a:solidFill>
            <a:ln>
              <a:noFill/>
            </a:ln>
            <a:effectLst/>
          </c:spPr>
          <c:invertIfNegative val="0"/>
          <c:cat>
            <c:strRef>
              <c:f>Sheet5!$A$4:$A$15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Sheet5!$B$4:$B$15</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Sheet5!$C$2:$C$3</c:f>
              <c:strCache>
                <c:ptCount val="2"/>
                <c:pt idx="0">
                  <c:v>Performance Level </c:v>
                </c:pt>
                <c:pt idx="1">
                  <c:v>LOW</c:v>
                </c:pt>
              </c:strCache>
            </c:strRef>
          </c:tx>
          <c:spPr>
            <a:solidFill>
              <a:schemeClr val="accent5"/>
            </a:solidFill>
            <a:ln>
              <a:noFill/>
            </a:ln>
            <a:effectLst/>
          </c:spPr>
          <c:invertIfNegative val="0"/>
          <c:trendline>
            <c:spPr>
              <a:ln w="19050" cap="rnd">
                <a:solidFill>
                  <a:schemeClr val="accent5"/>
                </a:solidFill>
                <a:prstDash val="sysDot"/>
              </a:ln>
              <a:effectLst/>
            </c:spPr>
            <c:trendlineType val="exp"/>
            <c:dispRSqr val="0"/>
            <c:dispEq val="0"/>
          </c:trendline>
          <c:cat>
            <c:strRef>
              <c:f>Sheet5!$A$4:$A$15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Sheet5!$C$4:$C$15</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Sheet5!$D$2:$D$3</c:f>
              <c:strCache>
                <c:ptCount val="2"/>
                <c:pt idx="0">
                  <c:v>Performance Level </c:v>
                </c:pt>
                <c:pt idx="1">
                  <c:v>MED</c:v>
                </c:pt>
              </c:strCache>
            </c:strRef>
          </c:tx>
          <c:spPr>
            <a:solidFill>
              <a:schemeClr val="accent4"/>
            </a:solidFill>
            <a:ln>
              <a:noFill/>
            </a:ln>
            <a:effectLst/>
          </c:spPr>
          <c:invertIfNegative val="0"/>
          <c:trendline>
            <c:spPr>
              <a:ln w="19050" cap="rnd">
                <a:solidFill>
                  <a:schemeClr val="accent4"/>
                </a:solidFill>
                <a:prstDash val="sysDot"/>
              </a:ln>
              <a:effectLst/>
            </c:spPr>
            <c:trendlineType val="linear"/>
            <c:dispRSqr val="0"/>
            <c:dispEq val="0"/>
          </c:trendline>
          <c:cat>
            <c:strRef>
              <c:f>Sheet5!$A$4:$A$15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Sheet5!$D$4:$D$15</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Sheet5!$E$2:$E$3</c:f>
              <c:strCache>
                <c:ptCount val="2"/>
                <c:pt idx="0">
                  <c:v>Performance Level </c:v>
                </c:pt>
                <c:pt idx="1">
                  <c:v>VERY HIGH</c:v>
                </c:pt>
              </c:strCache>
            </c:strRef>
          </c:tx>
          <c:spPr>
            <a:solidFill>
              <a:schemeClr val="accent6">
                <a:lumMod val="60000"/>
              </a:schemeClr>
            </a:solidFill>
            <a:ln>
              <a:noFill/>
            </a:ln>
            <a:effectLst/>
          </c:spPr>
          <c:invertIfNegative val="0"/>
          <c:cat>
            <c:strRef>
              <c:f>Sheet5!$A$4:$A$15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Sheet5!$E$4:$E$15</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Sheet5!$F$2:$F$3</c:f>
              <c:strCache>
                <c:ptCount val="2"/>
                <c:pt idx="0">
                  <c:v>Performance Level </c:v>
                </c:pt>
                <c:pt idx="1">
                  <c:v>(blank)</c:v>
                </c:pt>
              </c:strCache>
            </c:strRef>
          </c:tx>
          <c:spPr>
            <a:solidFill>
              <a:schemeClr val="accent5">
                <a:lumMod val="60000"/>
              </a:schemeClr>
            </a:solidFill>
            <a:ln>
              <a:noFill/>
            </a:ln>
            <a:effectLst/>
          </c:spPr>
          <c:invertIfNegative val="0"/>
          <c:cat>
            <c:strRef>
              <c:f>Sheet5!$A$4:$A$15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#REF!</c:f>
              <c:numCache>
                <c:formatCode>General</c:formatCode>
                <c:ptCount val="1"/>
                <c:pt idx="0">
                  <c:v>0.0</c:v>
                </c:pt>
              </c:numCache>
            </c:numRef>
          </c:val>
        </c:ser>
        <c:ser>
          <c:idx val="5"/>
          <c:order val="5"/>
          <c:tx>
            <c:strRef>
              <c:f>Sheet5!$G$2:$G$3</c:f>
              <c:strCache>
                <c:ptCount val="2"/>
                <c:pt idx="0">
                  <c:v>Performance Level </c:v>
                </c:pt>
                <c:pt idx="1">
                  <c:v>Grand Total</c:v>
                </c:pt>
              </c:strCache>
            </c:strRef>
          </c:tx>
          <c:spPr>
            <a:solidFill>
              <a:schemeClr val="accent4">
                <a:lumMod val="60000"/>
              </a:schemeClr>
            </a:solidFill>
            <a:ln>
              <a:noFill/>
            </a:ln>
            <a:effectLst/>
          </c:spPr>
          <c:invertIfNegative val="0"/>
          <c:cat>
            <c:strRef>
              <c:f>Sheet5!$A$4:$A$15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Sheet5!$F$4:$F$15</c:f>
              <c:numCache>
                <c:formatCode>General</c:formatCode>
                <c:ptCount val="11"/>
                <c:pt idx="0">
                  <c:v>303.0</c:v>
                </c:pt>
                <c:pt idx="1">
                  <c:v>300.0</c:v>
                </c:pt>
                <c:pt idx="2">
                  <c:v>302.0</c:v>
                </c:pt>
                <c:pt idx="3">
                  <c:v>296.0</c:v>
                </c:pt>
                <c:pt idx="4">
                  <c:v>304.0</c:v>
                </c:pt>
                <c:pt idx="5">
                  <c:v>301.0</c:v>
                </c:pt>
                <c:pt idx="6">
                  <c:v>299.0</c:v>
                </c:pt>
                <c:pt idx="7">
                  <c:v>304.0</c:v>
                </c:pt>
                <c:pt idx="8">
                  <c:v>297.0</c:v>
                </c:pt>
                <c:pt idx="9">
                  <c:v>294.0</c:v>
                </c:pt>
                <c:pt idx="10">
                  <c:v>3000.0</c:v>
                </c:pt>
              </c:numCache>
            </c:numRef>
          </c:val>
        </c:ser>
        <c:dLbls>
          <c:showLegendKey val="0"/>
          <c:showVal val="0"/>
          <c:showCatName val="0"/>
          <c:showSerName val="0"/>
          <c:showPercent val="0"/>
          <c:showBubbleSize val="0"/>
        </c:dLbls>
        <c:gapWidth val="219"/>
        <c:overlap val="-27"/>
        <c:axId val="833764338"/>
        <c:axId val="647967491"/>
      </c:barChart>
      <c:catAx>
        <c:axId val="83376433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47967491"/>
        <c:crosses val="autoZero"/>
        <c:auto val="1"/>
        <c:lblAlgn val="ctr"/>
        <c:lblOffset val="100"/>
        <c:noMultiLvlLbl val="0"/>
      </c:catAx>
      <c:valAx>
        <c:axId val="6479674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83376433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08-09-2024</a:t>
            </a:fld>
            <a:endParaRPr lang="en-IN"/>
          </a:p>
        </p:txBody>
      </p:sp>
      <p:sp>
        <p:nvSpPr>
          <p:cNvPr id="104871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34" name="Slide Image Placeholder 1"/>
          <p:cNvSpPr>
            <a:spLocks noChangeAspect="1" noRot="1" noGrp="1"/>
          </p:cNvSpPr>
          <p:nvPr>
            <p:ph type="sldImg"/>
          </p:nvPr>
        </p:nvSpPr>
        <p:spPr/>
      </p:sp>
      <p:sp>
        <p:nvSpPr>
          <p:cNvPr id="1048635" name="Notes Placeholder 2"/>
          <p:cNvSpPr>
            <a:spLocks noGrp="1"/>
          </p:cNvSpPr>
          <p:nvPr>
            <p:ph type="body" idx="1"/>
          </p:nvPr>
        </p:nvSpPr>
        <p:spPr/>
        <p:txBody>
          <a:bodyPr/>
          <a:p>
            <a:endParaRPr dirty="0" lang="en-IN"/>
          </a:p>
        </p:txBody>
      </p:sp>
      <p:sp>
        <p:nvSpPr>
          <p:cNvPr id="104863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76" name="Slide Image Placeholder 1"/>
          <p:cNvSpPr>
            <a:spLocks noChangeAspect="1" noRot="1" noGrp="1"/>
          </p:cNvSpPr>
          <p:nvPr>
            <p:ph type="sldImg"/>
          </p:nvPr>
        </p:nvSpPr>
        <p:spPr/>
      </p:sp>
      <p:sp>
        <p:nvSpPr>
          <p:cNvPr id="1048677" name="Notes Placeholder 2"/>
          <p:cNvSpPr>
            <a:spLocks noGrp="1"/>
          </p:cNvSpPr>
          <p:nvPr>
            <p:ph type="body" idx="1"/>
          </p:nvPr>
        </p:nvSpPr>
        <p:spPr/>
        <p:txBody>
          <a:bodyPr/>
          <a:p>
            <a:r>
              <a:rPr dirty="0" lang="en-US"/>
              <a:t>Employee perf</a:t>
            </a:r>
          </a:p>
        </p:txBody>
      </p:sp>
      <p:sp>
        <p:nvSpPr>
          <p:cNvPr id="1048678" name="Slide Number Placeholder 3"/>
          <p:cNvSpPr>
            <a:spLocks noGrp="1"/>
          </p:cNvSpPr>
          <p:nvPr>
            <p:ph type="sldNum" sz="quarter" idx="5"/>
          </p:nvPr>
        </p:nvSpPr>
        <p:spPr/>
        <p:txBody>
          <a:bodyPr/>
          <a:p>
            <a:fld id="{F7F439ED-1E90-4106-847A-8EF19031FE2F}" type="slidenum">
              <a:rPr lang="en-IN" smtClean="0"/>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00" name="Slide Image Placeholder 1"/>
          <p:cNvSpPr>
            <a:spLocks noChangeAspect="1" noRot="1" noGrp="1"/>
          </p:cNvSpPr>
          <p:nvPr>
            <p:ph type="sldImg"/>
          </p:nvPr>
        </p:nvSpPr>
        <p:spPr/>
      </p:sp>
      <p:sp>
        <p:nvSpPr>
          <p:cNvPr id="1048601" name="Notes Placeholder 2"/>
          <p:cNvSpPr>
            <a:spLocks noGrp="1"/>
          </p:cNvSpPr>
          <p:nvPr>
            <p:ph type="body" idx="1"/>
          </p:nvPr>
        </p:nvSpPr>
        <p:spPr/>
        <p:txBody>
          <a:bodyPr/>
          <a:p>
            <a:endParaRPr dirty="0" lang="en-US"/>
          </a:p>
        </p:txBody>
      </p:sp>
      <p:sp>
        <p:nvSpPr>
          <p:cNvPr id="1048602" name="Slide Number Placeholder 3"/>
          <p:cNvSpPr>
            <a:spLocks noGrp="1"/>
          </p:cNvSpPr>
          <p:nvPr>
            <p:ph type="sldNum" sz="quarter" idx="5"/>
          </p:nvPr>
        </p:nvSpPr>
        <p:spPr/>
        <p:txBody>
          <a:bodyPr/>
          <a:p>
            <a:fld id="{F7F439ED-1E90-4106-847A-8EF19031FE2F}" type="slidenum">
              <a:rPr lang="en-IN" smtClean="0"/>
              <a:t>13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1" name=""/>
        <p:cNvGrpSpPr/>
        <p:nvPr/>
      </p:nvGrpSpPr>
      <p:grpSpPr>
        <a:xfrm>
          <a:off x="0" y="0"/>
          <a:ext cx="0" cy="0"/>
          <a:chOff x="0" y="0"/>
          <a:chExt cx="0" cy="0"/>
        </a:xfrm>
      </p:grpSpPr>
      <p:sp>
        <p:nvSpPr>
          <p:cNvPr id="1048622"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23"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2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62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2"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type="body" idx="1"/>
          </p:nvPr>
        </p:nvSpPr>
        <p:spPr/>
        <p:txBody>
          <a:bodyPr bIns="0" lIns="0" rIns="0" tIns="0"/>
          <a:p/>
        </p:txBody>
      </p:sp>
      <p:sp>
        <p:nvSpPr>
          <p:cNvPr id="104869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70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3" name=""/>
        <p:cNvGrpSpPr/>
        <p:nvPr/>
      </p:nvGrpSpPr>
      <p:grpSpPr>
        <a:xfrm>
          <a:off x="0" y="0"/>
          <a:ext cx="0" cy="0"/>
          <a:chOff x="0" y="0"/>
          <a:chExt cx="0" cy="0"/>
        </a:xfrm>
      </p:grpSpPr>
      <p:sp>
        <p:nvSpPr>
          <p:cNvPr id="104870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70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2"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27" name=""/>
        <p:cNvGrpSpPr/>
        <p:nvPr/>
      </p:nvGrpSpPr>
      <p:grpSpPr>
        <a:xfrm>
          <a:off x="0" y="0"/>
          <a:ext cx="0" cy="0"/>
          <a:chOff x="0" y="0"/>
          <a:chExt cx="0" cy="0"/>
        </a:xfrm>
      </p:grpSpPr>
      <p:sp>
        <p:nvSpPr>
          <p:cNvPr id="104860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60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6"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chart" Target="../charts/chart2.xml"/><Relationship Id="rId3" Type="http://schemas.openxmlformats.org/officeDocument/2006/relationships/image" Target="../media/image11.png"/><Relationship Id="rId4" Type="http://schemas.openxmlformats.org/officeDocument/2006/relationships/slideLayout" Target="../slideLayouts/slideLayout4.xml"/><Relationship Id="rId5"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76299" y="990600"/>
            <a:ext cx="1743075" cy="1333500"/>
            <a:chOff x="742950" y="1104900"/>
            <a:chExt cx="1743075" cy="1333500"/>
          </a:xfrm>
        </p:grpSpPr>
        <p:sp>
          <p:nvSpPr>
            <p:cNvPr id="1048627"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8"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9"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30"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31"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2"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33" name="TextBox 13"/>
          <p:cNvSpPr txBox="1"/>
          <p:nvPr/>
        </p:nvSpPr>
        <p:spPr>
          <a:xfrm>
            <a:off x="1971674" y="1552575"/>
            <a:ext cx="8610600" cy="2225041"/>
          </a:xfrm>
          <a:prstGeom prst="rect"/>
          <a:noFill/>
        </p:spPr>
        <p:txBody>
          <a:bodyPr rtlCol="0" wrap="square">
            <a:spAutoFit/>
          </a:bodyPr>
          <a:p>
            <a:r>
              <a:rPr dirty="0" sz="2400" lang="en-US"/>
              <a:t>STUDENT NAME:  M. </a:t>
            </a:r>
            <a:r>
              <a:rPr dirty="0" sz="2400" lang="en-US" err="1"/>
              <a:t>Gnanambika</a:t>
            </a:r>
            <a:r>
              <a:rPr dirty="0" sz="2400" lang="en-US"/>
              <a:t> </a:t>
            </a:r>
          </a:p>
          <a:p>
            <a:r>
              <a:rPr dirty="0" sz="2400" lang="en-US"/>
              <a:t>REGISTER NO:   122203942 (8B02E9653BA907C9339408621CF0EA1A)</a:t>
            </a:r>
          </a:p>
          <a:p>
            <a:r>
              <a:rPr dirty="0" sz="2400" lang="en-US"/>
              <a:t>DEPARTMENT:  </a:t>
            </a:r>
            <a:r>
              <a:rPr dirty="0" sz="2400" lang="en-US" err="1"/>
              <a:t>B.Com</a:t>
            </a:r>
            <a:r>
              <a:rPr dirty="0" sz="2400" lang="en-US"/>
              <a:t>(Corporate </a:t>
            </a:r>
            <a:r>
              <a:rPr dirty="0" sz="2400" lang="en-US" err="1"/>
              <a:t>Secretaryship</a:t>
            </a:r>
            <a:r>
              <a:rPr dirty="0" sz="2400" lang="en-US"/>
              <a:t>)</a:t>
            </a:r>
          </a:p>
          <a:p>
            <a:r>
              <a:rPr dirty="0" sz="2400" lang="en-US"/>
              <a:t>COLLEGE:  R.B. </a:t>
            </a:r>
            <a:r>
              <a:rPr dirty="0" sz="2400" lang="en-US" err="1"/>
              <a:t>Gothi</a:t>
            </a:r>
            <a:r>
              <a:rPr dirty="0" sz="2400" lang="en-US"/>
              <a:t> Jain College For Women </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1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9"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2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21" name="TextBox 8"/>
          <p:cNvSpPr txBox="1"/>
          <p:nvPr/>
        </p:nvSpPr>
        <p:spPr>
          <a:xfrm>
            <a:off x="2743200" y="2354703"/>
            <a:ext cx="8534018" cy="2606040"/>
          </a:xfrm>
          <a:prstGeom prst="rect"/>
          <a:noFill/>
        </p:spPr>
        <p:txBody>
          <a:bodyPr rtlCol="0" wrap="square">
            <a:spAutoFit/>
          </a:bodyPr>
          <a:p>
            <a:pPr algn="l"/>
            <a:r>
              <a:rPr b="0" dirty="0" sz="2800" i="0" lang="en-US">
                <a:solidFill>
                  <a:srgbClr val="0D0D0D"/>
                </a:solidFill>
                <a:effectLst/>
                <a:latin typeface="Times New Roman" panose="02020603050405020304" pitchFamily="18" charset="0"/>
                <a:cs typeface="Times New Roman" panose="02020603050405020304" pitchFamily="18" charset="0"/>
              </a:rPr>
              <a:t>=IFS(z8&gt;=5,”VERY HIGH”,z8&gt;=4,”HIGH”,z8=3,”MED”,”TRUE”,”LOW”)</a:t>
            </a:r>
          </a:p>
          <a:p>
            <a:pPr algn="l"/>
            <a:r>
              <a:rPr b="0" dirty="0" sz="2800" i="0" lang="en-US">
                <a:solidFill>
                  <a:srgbClr val="0D0D0D"/>
                </a:solidFill>
                <a:effectLst/>
                <a:latin typeface="Times New Roman" panose="02020603050405020304" pitchFamily="18" charset="0"/>
                <a:cs typeface="Times New Roman" panose="02020603050405020304" pitchFamily="18" charset="0"/>
              </a:rPr>
              <a:t>          </a:t>
            </a:r>
          </a:p>
          <a:p>
            <a:pPr algn="l"/>
            <a:r>
              <a:rPr dirty="0" sz="2800" lang="en-US">
                <a:solidFill>
                  <a:srgbClr val="0D0D0D"/>
                </a:solidFill>
                <a:latin typeface="Times New Roman" panose="02020603050405020304" pitchFamily="18" charset="0"/>
                <a:cs typeface="Times New Roman" panose="02020603050405020304" pitchFamily="18" charset="0"/>
              </a:rPr>
              <a:t>          *  Is done to find the Current Employee Performance Rating in the Text basis by this formula.</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1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13" name="object 8"/>
          <p:cNvSpPr txBox="1"/>
          <p:nvPr/>
        </p:nvSpPr>
        <p:spPr>
          <a:xfrm>
            <a:off x="474898" y="0"/>
            <a:ext cx="9583502" cy="691642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b="1" dirty="0" sz="4800" lang="en-US" spc="5">
              <a:latin typeface="Trebuchet MS"/>
              <a:cs typeface="Trebuchet MS"/>
            </a:endParaRPr>
          </a:p>
          <a:p>
            <a:pPr marL="12700">
              <a:lnSpc>
                <a:spcPct val="100000"/>
              </a:lnSpc>
              <a:spcBef>
                <a:spcPts val="105"/>
              </a:spcBef>
            </a:pPr>
            <a:endParaRPr b="1" dirty="0" sz="4800" lang="en-US" spc="5">
              <a:latin typeface="Trebuchet MS"/>
              <a:cs typeface="Trebuchet MS"/>
            </a:endParaRPr>
          </a:p>
          <a:p>
            <a:pPr marL="12700">
              <a:lnSpc>
                <a:spcPct val="100000"/>
              </a:lnSpc>
              <a:spcBef>
                <a:spcPts val="105"/>
              </a:spcBef>
            </a:pPr>
            <a:r>
              <a:rPr b="1" dirty="0" sz="4800" lang="en-US" spc="5">
                <a:latin typeface="Trebuchet MS"/>
                <a:cs typeface="Trebuchet MS"/>
              </a:rPr>
              <a:t>          </a:t>
            </a:r>
            <a:r>
              <a:rPr b="1" dirty="0" sz="3200" lang="en-US" spc="5">
                <a:latin typeface="Trebuchet MS"/>
                <a:cs typeface="Trebuchet MS"/>
              </a:rPr>
              <a:t>Data Collection:</a:t>
            </a:r>
          </a:p>
          <a:p>
            <a:pPr marL="12700">
              <a:lnSpc>
                <a:spcPct val="100000"/>
              </a:lnSpc>
              <a:spcBef>
                <a:spcPts val="105"/>
              </a:spcBef>
            </a:pPr>
            <a:r>
              <a:rPr b="1" dirty="0" sz="3200" lang="en-US" spc="5">
                <a:latin typeface="Trebuchet MS"/>
                <a:cs typeface="Trebuchet MS"/>
              </a:rPr>
              <a:t>                      1) Download from </a:t>
            </a:r>
            <a:r>
              <a:rPr b="1" dirty="0" sz="3200" lang="en-US" spc="5" err="1">
                <a:latin typeface="Trebuchet MS"/>
                <a:cs typeface="Trebuchet MS"/>
              </a:rPr>
              <a:t>Kaggle</a:t>
            </a:r>
            <a:r>
              <a:rPr b="1" dirty="0" sz="3200" lang="en-US" spc="5">
                <a:latin typeface="Trebuchet MS"/>
                <a:cs typeface="Trebuchet MS"/>
              </a:rPr>
              <a:t> website </a:t>
            </a:r>
          </a:p>
          <a:p>
            <a:pPr marL="12700">
              <a:lnSpc>
                <a:spcPct val="100000"/>
              </a:lnSpc>
              <a:spcBef>
                <a:spcPts val="105"/>
              </a:spcBef>
            </a:pPr>
            <a:r>
              <a:rPr b="1" dirty="0" sz="3200" lang="en-US" spc="5">
                <a:latin typeface="Trebuchet MS"/>
                <a:cs typeface="Trebuchet MS"/>
              </a:rPr>
              <a:t>                      2) Dataset from </a:t>
            </a:r>
            <a:r>
              <a:rPr b="1" dirty="0" sz="3200" lang="en-US" spc="5" err="1">
                <a:latin typeface="Trebuchet MS"/>
                <a:cs typeface="Trebuchet MS"/>
              </a:rPr>
              <a:t>Edunet</a:t>
            </a:r>
            <a:r>
              <a:rPr b="1" dirty="0" sz="3200" lang="en-US" spc="5">
                <a:latin typeface="Trebuchet MS"/>
                <a:cs typeface="Trebuchet MS"/>
              </a:rPr>
              <a:t> platform</a:t>
            </a:r>
          </a:p>
          <a:p>
            <a:pPr marL="12700">
              <a:lnSpc>
                <a:spcPct val="100000"/>
              </a:lnSpc>
              <a:spcBef>
                <a:spcPts val="105"/>
              </a:spcBef>
            </a:pPr>
            <a:r>
              <a:rPr b="1" dirty="0" sz="3200" lang="en-US" spc="5">
                <a:latin typeface="Trebuchet MS"/>
                <a:cs typeface="Trebuchet MS"/>
              </a:rPr>
              <a:t>              Features Collection:</a:t>
            </a:r>
          </a:p>
          <a:p>
            <a:pPr marL="12700">
              <a:lnSpc>
                <a:spcPct val="100000"/>
              </a:lnSpc>
              <a:spcBef>
                <a:spcPts val="105"/>
              </a:spcBef>
            </a:pPr>
            <a:r>
              <a:rPr b="1" dirty="0" sz="3200" lang="en-US" spc="5">
                <a:latin typeface="Trebuchet MS"/>
                <a:cs typeface="Trebuchet MS"/>
              </a:rPr>
              <a:t>                      1) 26 features collected</a:t>
            </a:r>
          </a:p>
          <a:p>
            <a:pPr marL="12700">
              <a:lnSpc>
                <a:spcPct val="100000"/>
              </a:lnSpc>
              <a:spcBef>
                <a:spcPts val="105"/>
              </a:spcBef>
            </a:pPr>
            <a:r>
              <a:rPr b="1" dirty="0" sz="3200" lang="en-US" spc="5">
                <a:latin typeface="Trebuchet MS"/>
                <a:cs typeface="Trebuchet MS"/>
              </a:rPr>
              <a:t>                      2) 9 features selected</a:t>
            </a:r>
          </a:p>
          <a:p>
            <a:pPr marL="12700">
              <a:lnSpc>
                <a:spcPct val="100000"/>
              </a:lnSpc>
              <a:spcBef>
                <a:spcPts val="105"/>
              </a:spcBef>
            </a:pPr>
            <a:r>
              <a:rPr dirty="0" sz="4800" lang="en-US">
                <a:latin typeface="Trebuchet MS"/>
                <a:cs typeface="Trebuchet MS"/>
              </a:rPr>
              <a:t> </a:t>
            </a:r>
            <a:endParaRPr b="1" dirty="0" sz="3200" lang="en-US">
              <a:latin typeface="Trebuchet MS"/>
              <a:cs typeface="Trebuchet MS"/>
            </a:endParaRPr>
          </a:p>
          <a:p>
            <a:pPr marL="12700">
              <a:lnSpc>
                <a:spcPct val="100000"/>
              </a:lnSpc>
              <a:spcBef>
                <a:spcPts val="105"/>
              </a:spcBef>
            </a:pPr>
            <a:r>
              <a:rPr b="1" dirty="0" sz="3200" lang="en-US">
                <a:latin typeface="Trebuchet MS"/>
                <a:cs typeface="Trebuchet MS"/>
              </a:rPr>
              <a:t>          </a:t>
            </a:r>
          </a:p>
          <a:p>
            <a:pPr marL="12700">
              <a:lnSpc>
                <a:spcPct val="100000"/>
              </a:lnSpc>
              <a:spcBef>
                <a:spcPts val="105"/>
              </a:spcBef>
            </a:pPr>
            <a:r>
              <a:rPr b="1" dirty="0" sz="3200" lang="en-US">
                <a:latin typeface="Trebuchet MS"/>
                <a:cs typeface="Trebuchet MS"/>
              </a:rPr>
              <a:t>    </a:t>
            </a:r>
            <a:endParaRPr dirty="0" sz="3200" lang="en-US">
              <a:latin typeface="Trebuchet MS"/>
              <a:cs typeface="Trebuchet MS"/>
            </a:endParaRPr>
          </a:p>
          <a:p>
            <a:pPr marL="12700">
              <a:lnSpc>
                <a:spcPct val="100000"/>
              </a:lnSpc>
              <a:spcBef>
                <a:spcPts val="105"/>
              </a:spcBef>
            </a:pPr>
            <a:r>
              <a:rPr dirty="0" sz="3200" lang="en-US">
                <a:latin typeface="Trebuchet MS"/>
                <a:cs typeface="Trebuchet MS"/>
              </a:rPr>
              <a:t>          </a:t>
            </a:r>
            <a:endParaRPr dirty="0" sz="4800">
              <a:latin typeface="Trebuchet MS"/>
              <a:cs typeface="Trebuchet MS"/>
            </a:endParaRPr>
          </a:p>
        </p:txBody>
      </p:sp>
      <p:sp>
        <p:nvSpPr>
          <p:cNvPr id="104861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7" name="TextBox 2"/>
          <p:cNvSpPr txBox="1"/>
          <p:nvPr/>
        </p:nvSpPr>
        <p:spPr>
          <a:xfrm>
            <a:off x="1291179" y="602549"/>
            <a:ext cx="9148918" cy="7021194"/>
          </a:xfrm>
          <a:prstGeom prst="rect"/>
          <a:noFill/>
        </p:spPr>
        <p:txBody>
          <a:bodyPr wrap="square">
            <a:spAutoFit/>
          </a:bodyPr>
          <a:p>
            <a:pPr marL="12700">
              <a:lnSpc>
                <a:spcPct val="100000"/>
              </a:lnSpc>
              <a:spcBef>
                <a:spcPts val="105"/>
              </a:spcBef>
            </a:pPr>
            <a:r>
              <a:rPr dirty="0" sz="3200" lang="en-US">
                <a:latin typeface="Trebuchet MS"/>
                <a:cs typeface="Trebuchet MS"/>
              </a:rPr>
              <a:t> </a:t>
            </a:r>
            <a:r>
              <a:rPr b="1" dirty="0" sz="3200" lang="en-US">
                <a:latin typeface="Trebuchet MS"/>
                <a:cs typeface="Trebuchet MS"/>
              </a:rPr>
              <a:t>Data Cleaning:</a:t>
            </a:r>
          </a:p>
          <a:p>
            <a:pPr marL="12700">
              <a:lnSpc>
                <a:spcPct val="100000"/>
              </a:lnSpc>
              <a:spcBef>
                <a:spcPts val="105"/>
              </a:spcBef>
            </a:pPr>
            <a:r>
              <a:rPr b="1" dirty="0" sz="3200" lang="en-US">
                <a:latin typeface="Trebuchet MS"/>
                <a:cs typeface="Trebuchet MS"/>
              </a:rPr>
              <a:t>        1) Conditional formatting</a:t>
            </a:r>
          </a:p>
          <a:p>
            <a:pPr marL="12700">
              <a:lnSpc>
                <a:spcPct val="100000"/>
              </a:lnSpc>
              <a:spcBef>
                <a:spcPts val="105"/>
              </a:spcBef>
            </a:pPr>
            <a:r>
              <a:rPr b="1" dirty="0" sz="3200" lang="en-US">
                <a:latin typeface="Trebuchet MS"/>
                <a:cs typeface="Trebuchet MS"/>
              </a:rPr>
              <a:t>        2) Sort and Filter</a:t>
            </a:r>
          </a:p>
          <a:p>
            <a:pPr marL="12700">
              <a:lnSpc>
                <a:spcPct val="100000"/>
              </a:lnSpc>
              <a:spcBef>
                <a:spcPts val="105"/>
              </a:spcBef>
            </a:pPr>
            <a:r>
              <a:rPr b="1" dirty="0" sz="3200" lang="en-US">
                <a:latin typeface="Trebuchet MS"/>
                <a:cs typeface="Trebuchet MS"/>
              </a:rPr>
              <a:t> Performance Level:</a:t>
            </a:r>
          </a:p>
          <a:p>
            <a:pPr marL="12700">
              <a:lnSpc>
                <a:spcPct val="100000"/>
              </a:lnSpc>
              <a:spcBef>
                <a:spcPts val="105"/>
              </a:spcBef>
            </a:pPr>
            <a:r>
              <a:rPr b="1" dirty="0" sz="3200" lang="en-US">
                <a:latin typeface="Trebuchet MS"/>
                <a:cs typeface="Trebuchet MS"/>
              </a:rPr>
              <a:t>         1) Employee performance rating</a:t>
            </a:r>
          </a:p>
          <a:p>
            <a:pPr marL="12700">
              <a:lnSpc>
                <a:spcPct val="100000"/>
              </a:lnSpc>
              <a:spcBef>
                <a:spcPts val="105"/>
              </a:spcBef>
            </a:pPr>
            <a:r>
              <a:rPr b="1" dirty="0" sz="3200" lang="en-US">
                <a:latin typeface="Trebuchet MS"/>
                <a:cs typeface="Trebuchet MS"/>
              </a:rPr>
              <a:t>         2) Current Employee Performance Rating </a:t>
            </a:r>
          </a:p>
          <a:p>
            <a:pPr marL="12700">
              <a:lnSpc>
                <a:spcPct val="100000"/>
              </a:lnSpc>
              <a:spcBef>
                <a:spcPts val="105"/>
              </a:spcBef>
            </a:pPr>
            <a:r>
              <a:rPr b="1" dirty="0" sz="3200" lang="en-US">
                <a:latin typeface="Trebuchet MS"/>
                <a:cs typeface="Trebuchet MS"/>
              </a:rPr>
              <a:t> Summary:</a:t>
            </a:r>
          </a:p>
          <a:p>
            <a:pPr marL="12700">
              <a:lnSpc>
                <a:spcPct val="100000"/>
              </a:lnSpc>
              <a:spcBef>
                <a:spcPts val="105"/>
              </a:spcBef>
            </a:pPr>
            <a:r>
              <a:rPr b="1" dirty="0" sz="3200" lang="en-US">
                <a:latin typeface="Trebuchet MS"/>
                <a:cs typeface="Trebuchet MS"/>
              </a:rPr>
              <a:t>         1) Filter of 9 features </a:t>
            </a:r>
          </a:p>
          <a:p>
            <a:pPr marL="12700">
              <a:lnSpc>
                <a:spcPct val="100000"/>
              </a:lnSpc>
              <a:spcBef>
                <a:spcPts val="105"/>
              </a:spcBef>
            </a:pPr>
            <a:r>
              <a:rPr b="1" dirty="0" sz="3200" lang="en-US">
                <a:latin typeface="Trebuchet MS"/>
                <a:cs typeface="Trebuchet MS"/>
              </a:rPr>
              <a:t> Visualization:</a:t>
            </a:r>
          </a:p>
          <a:p>
            <a:pPr marL="12700">
              <a:lnSpc>
                <a:spcPct val="100000"/>
              </a:lnSpc>
              <a:spcBef>
                <a:spcPts val="105"/>
              </a:spcBef>
            </a:pPr>
            <a:r>
              <a:rPr b="1" dirty="0" sz="3200" lang="en-US">
                <a:latin typeface="Trebuchet MS"/>
                <a:cs typeface="Trebuchet MS"/>
              </a:rPr>
              <a:t>         1) Pivot Table Graph Data Visualization </a:t>
            </a:r>
          </a:p>
          <a:p>
            <a:pPr marL="12700">
              <a:lnSpc>
                <a:spcPct val="100000"/>
              </a:lnSpc>
              <a:spcBef>
                <a:spcPts val="105"/>
              </a:spcBef>
            </a:pPr>
            <a:r>
              <a:rPr b="1" dirty="0" sz="3200" lang="en-US">
                <a:latin typeface="Trebuchet MS"/>
                <a:cs typeface="Trebuchet MS"/>
              </a:rPr>
              <a:t>         2) Slicer </a:t>
            </a:r>
            <a:r>
              <a:rPr b="1" dirty="0" sz="3200" lang="en-US" err="1">
                <a:latin typeface="Trebuchet MS"/>
                <a:cs typeface="Trebuchet MS"/>
              </a:rPr>
              <a:t>Filteration</a:t>
            </a:r>
            <a:endParaRPr b="1" dirty="0" sz="3200" lang="en-US">
              <a:latin typeface="Trebuchet MS"/>
              <a:cs typeface="Trebuchet MS"/>
            </a:endParaRPr>
          </a:p>
          <a:p>
            <a:pPr marL="12700">
              <a:lnSpc>
                <a:spcPct val="100000"/>
              </a:lnSpc>
              <a:spcBef>
                <a:spcPts val="105"/>
              </a:spcBef>
            </a:pPr>
            <a:r>
              <a:rPr b="1" dirty="0" sz="3200" lang="en-US">
                <a:latin typeface="Trebuchet MS"/>
                <a:cs typeface="Trebuchet MS"/>
              </a:rPr>
              <a:t>         3) Trend Line.</a:t>
            </a:r>
          </a:p>
          <a:p>
            <a:pPr marL="12700">
              <a:lnSpc>
                <a:spcPct val="100000"/>
              </a:lnSpc>
              <a:spcBef>
                <a:spcPts val="105"/>
              </a:spcBef>
            </a:pPr>
            <a:r>
              <a:rPr b="1" dirty="0" sz="3200" lang="en-US">
                <a:latin typeface="Trebuchet MS"/>
                <a:cs typeface="Trebuchet MS"/>
              </a:rPr>
              <a:t>  </a:t>
            </a:r>
          </a:p>
          <a:p>
            <a:pPr marL="12700">
              <a:lnSpc>
                <a:spcPct val="100000"/>
              </a:lnSpc>
              <a:spcBef>
                <a:spcPts val="105"/>
              </a:spcBef>
            </a:pPr>
            <a:r>
              <a:rPr b="1" dirty="0" sz="3200" lang="en-US">
                <a:latin typeface="Trebuchet MS"/>
                <a:cs typeface="Trebuchet MS"/>
              </a:rPr>
              <a:t> </a:t>
            </a:r>
            <a:endParaRPr dirty="0" sz="3200" lang="en-US"/>
          </a:p>
        </p:txBody>
      </p:sp>
      <p:sp>
        <p:nvSpPr>
          <p:cNvPr id="1048608" name="Rectangle 1"/>
          <p:cNvSpPr/>
          <p:nvPr/>
        </p:nvSpPr>
        <p:spPr>
          <a:xfrm>
            <a:off x="8505052" y="227492"/>
            <a:ext cx="496304" cy="418097"/>
          </a:xfrm>
          <a:prstGeom prst="rect"/>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9" name="Rectangle: Diagonal Corners Rounded 3"/>
          <p:cNvSpPr/>
          <p:nvPr/>
        </p:nvSpPr>
        <p:spPr>
          <a:xfrm>
            <a:off x="11307031" y="3872181"/>
            <a:ext cx="442689" cy="603903"/>
          </a:xfrm>
          <a:prstGeom prst="round2DiagRect">
            <a:avLst>
              <a:gd name="adj1" fmla="val 50000"/>
              <a:gd name="adj2" fmla="val 0"/>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0" name="Rectangle: Rounded Corners 4"/>
          <p:cNvSpPr/>
          <p:nvPr/>
        </p:nvSpPr>
        <p:spPr>
          <a:xfrm>
            <a:off x="8753205" y="541064"/>
            <a:ext cx="496304" cy="479582"/>
          </a:xfrm>
          <a:prstGeom prst="roundRect">
            <a:avLst>
              <a:gd name="adj" fmla="val 22086"/>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3"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4" name=""/>
          <p:cNvGraphicFramePr>
            <a:graphicFrameLocks/>
          </p:cNvGraphicFramePr>
          <p:nvPr/>
        </p:nvGraphicFramePr>
        <p:xfrm>
          <a:off x="1981200" y="1168400"/>
          <a:ext cx="8229600" cy="45212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94305" name="图表 1"/>
          <p:cNvGraphicFramePr>
            <a:graphicFrameLocks/>
          </p:cNvGraphicFramePr>
          <p:nvPr/>
        </p:nvGraphicFramePr>
        <p:xfrm>
          <a:off x="1587351" y="1293162"/>
          <a:ext cx="10121620" cy="481837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03" name="Title 1"/>
          <p:cNvSpPr>
            <a:spLocks noGrp="1"/>
          </p:cNvSpPr>
          <p:nvPr>
            <p:ph type="title"/>
          </p:nvPr>
        </p:nvSpPr>
        <p:spPr>
          <a:xfrm>
            <a:off x="755332" y="385444"/>
            <a:ext cx="10681335" cy="5791200"/>
          </a:xfrm>
        </p:spPr>
        <p:txBody>
          <a:bodyPr/>
          <a:p>
            <a:r>
              <a:rPr dirty="0" lang="en-US">
                <a:latin typeface="Times New Roman" panose="02020603050405020304" pitchFamily="18" charset="0"/>
                <a:cs typeface="Times New Roman" panose="02020603050405020304" pitchFamily="18" charset="0"/>
              </a:rPr>
              <a:t>conclusion</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C</a:t>
            </a:r>
            <a:r>
              <a:rPr dirty="0" lang="en-US">
                <a:latin typeface="Times New Roman" panose="02020603050405020304" pitchFamily="18" charset="0"/>
                <a:cs typeface="Times New Roman" panose="02020603050405020304" pitchFamily="18" charset="0"/>
              </a:rPr>
              <a:t>o</a:t>
            </a:r>
            <a:r>
              <a:rPr dirty="0" lang="en-US">
                <a:latin typeface="Times New Roman" panose="02020603050405020304" pitchFamily="18" charset="0"/>
                <a:cs typeface="Times New Roman" panose="02020603050405020304" pitchFamily="18" charset="0"/>
              </a:rPr>
              <a:t>m</a:t>
            </a:r>
            <a:r>
              <a:rPr dirty="0" lang="en-US">
                <a:latin typeface="Times New Roman" panose="02020603050405020304" pitchFamily="18" charset="0"/>
                <a:cs typeface="Times New Roman" panose="02020603050405020304" pitchFamily="18" charset="0"/>
              </a:rPr>
              <a:t>p</a:t>
            </a:r>
            <a:r>
              <a:rPr dirty="0" lang="en-US">
                <a:latin typeface="Times New Roman" panose="02020603050405020304" pitchFamily="18" charset="0"/>
                <a:cs typeface="Times New Roman" panose="02020603050405020304" pitchFamily="18" charset="0"/>
              </a:rPr>
              <a:t>a</a:t>
            </a:r>
            <a:r>
              <a:rPr dirty="0" lang="en-US">
                <a:latin typeface="Times New Roman" panose="02020603050405020304" pitchFamily="18" charset="0"/>
                <a:cs typeface="Times New Roman" panose="02020603050405020304" pitchFamily="18" charset="0"/>
              </a:rPr>
              <a:t>r</a:t>
            </a:r>
            <a:r>
              <a:rPr dirty="0" lang="en-US">
                <a:latin typeface="Times New Roman" panose="02020603050405020304" pitchFamily="18" charset="0"/>
                <a:cs typeface="Times New Roman" panose="02020603050405020304" pitchFamily="18" charset="0"/>
              </a:rPr>
              <a:t>i</a:t>
            </a:r>
            <a:r>
              <a:rPr dirty="0" lang="en-US">
                <a:latin typeface="Times New Roman" panose="02020603050405020304" pitchFamily="18" charset="0"/>
                <a:cs typeface="Times New Roman" panose="02020603050405020304" pitchFamily="18" charset="0"/>
              </a:rPr>
              <a:t>n</a:t>
            </a:r>
            <a:r>
              <a:rPr dirty="0" lang="en-US">
                <a:latin typeface="Times New Roman" panose="02020603050405020304" pitchFamily="18" charset="0"/>
                <a:cs typeface="Times New Roman" panose="02020603050405020304" pitchFamily="18" charset="0"/>
              </a:rPr>
              <a:t>g</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t</a:t>
            </a:r>
            <a:r>
              <a:rPr dirty="0" lang="en-US">
                <a:latin typeface="Times New Roman" panose="02020603050405020304" pitchFamily="18" charset="0"/>
                <a:cs typeface="Times New Roman" panose="02020603050405020304" pitchFamily="18" charset="0"/>
              </a:rPr>
              <a:t>h</a:t>
            </a:r>
            <a:r>
              <a:rPr dirty="0" lang="en-US">
                <a:latin typeface="Times New Roman" panose="02020603050405020304" pitchFamily="18" charset="0"/>
                <a:cs typeface="Times New Roman" panose="02020603050405020304" pitchFamily="18" charset="0"/>
              </a:rPr>
              <a:t>e</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performance </a:t>
            </a:r>
            <a:r>
              <a:rPr dirty="0" lang="en-US">
                <a:latin typeface="Times New Roman" panose="02020603050405020304" pitchFamily="18" charset="0"/>
                <a:cs typeface="Times New Roman" panose="02020603050405020304" pitchFamily="18" charset="0"/>
              </a:rPr>
              <a:t>o</a:t>
            </a:r>
            <a:r>
              <a:rPr dirty="0" lang="en-US">
                <a:latin typeface="Times New Roman" panose="02020603050405020304" pitchFamily="18" charset="0"/>
                <a:cs typeface="Times New Roman" panose="02020603050405020304" pitchFamily="18" charset="0"/>
              </a:rPr>
              <a:t>f</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e</a:t>
            </a:r>
            <a:r>
              <a:rPr dirty="0" lang="en-US">
                <a:latin typeface="Times New Roman" panose="02020603050405020304" pitchFamily="18" charset="0"/>
                <a:cs typeface="Times New Roman" panose="02020603050405020304" pitchFamily="18" charset="0"/>
              </a:rPr>
              <a:t>m</a:t>
            </a:r>
            <a:r>
              <a:rPr dirty="0" lang="en-US">
                <a:latin typeface="Times New Roman" panose="02020603050405020304" pitchFamily="18" charset="0"/>
                <a:cs typeface="Times New Roman" panose="02020603050405020304" pitchFamily="18" charset="0"/>
              </a:rPr>
              <a:t>p</a:t>
            </a:r>
            <a:r>
              <a:rPr dirty="0" lang="en-US">
                <a:latin typeface="Times New Roman" panose="02020603050405020304" pitchFamily="18" charset="0"/>
                <a:cs typeface="Times New Roman" panose="02020603050405020304" pitchFamily="18" charset="0"/>
              </a:rPr>
              <a:t>l</a:t>
            </a:r>
            <a:r>
              <a:rPr dirty="0" lang="en-US">
                <a:latin typeface="Times New Roman" panose="02020603050405020304" pitchFamily="18" charset="0"/>
                <a:cs typeface="Times New Roman" panose="02020603050405020304" pitchFamily="18" charset="0"/>
              </a:rPr>
              <a:t>o</a:t>
            </a:r>
            <a:r>
              <a:rPr dirty="0" lang="en-US">
                <a:latin typeface="Times New Roman" panose="02020603050405020304" pitchFamily="18" charset="0"/>
                <a:cs typeface="Times New Roman" panose="02020603050405020304" pitchFamily="18" charset="0"/>
              </a:rPr>
              <a:t>y</a:t>
            </a:r>
            <a:r>
              <a:rPr dirty="0" lang="en-US">
                <a:latin typeface="Times New Roman" panose="02020603050405020304" pitchFamily="18" charset="0"/>
                <a:cs typeface="Times New Roman" panose="02020603050405020304" pitchFamily="18" charset="0"/>
              </a:rPr>
              <a:t>e</a:t>
            </a:r>
            <a:r>
              <a:rPr dirty="0" lang="en-US">
                <a:latin typeface="Times New Roman" panose="02020603050405020304" pitchFamily="18" charset="0"/>
                <a:cs typeface="Times New Roman" panose="02020603050405020304" pitchFamily="18" charset="0"/>
              </a:rPr>
              <a:t>e</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u</a:t>
            </a:r>
            <a:r>
              <a:rPr dirty="0" lang="en-US">
                <a:latin typeface="Times New Roman" panose="02020603050405020304" pitchFamily="18" charset="0"/>
                <a:cs typeface="Times New Roman" panose="02020603050405020304" pitchFamily="18" charset="0"/>
              </a:rPr>
              <a:t>s</a:t>
            </a:r>
            <a:r>
              <a:rPr dirty="0" lang="en-US">
                <a:latin typeface="Times New Roman" panose="02020603050405020304" pitchFamily="18" charset="0"/>
                <a:cs typeface="Times New Roman" panose="02020603050405020304" pitchFamily="18" charset="0"/>
              </a:rPr>
              <a:t>i</a:t>
            </a:r>
            <a:r>
              <a:rPr dirty="0" lang="en-US">
                <a:latin typeface="Times New Roman" panose="02020603050405020304" pitchFamily="18" charset="0"/>
                <a:cs typeface="Times New Roman" panose="02020603050405020304" pitchFamily="18" charset="0"/>
              </a:rPr>
              <a:t>n</a:t>
            </a:r>
            <a:r>
              <a:rPr dirty="0" lang="en-US">
                <a:latin typeface="Times New Roman" panose="02020603050405020304" pitchFamily="18" charset="0"/>
                <a:cs typeface="Times New Roman" panose="02020603050405020304" pitchFamily="18" charset="0"/>
              </a:rPr>
              <a:t>g</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e</a:t>
            </a:r>
            <a:r>
              <a:rPr dirty="0" lang="en-US">
                <a:latin typeface="Times New Roman" panose="02020603050405020304" pitchFamily="18" charset="0"/>
                <a:cs typeface="Times New Roman" panose="02020603050405020304" pitchFamily="18" charset="0"/>
              </a:rPr>
              <a:t>x</a:t>
            </a:r>
            <a:r>
              <a:rPr dirty="0" lang="en-US">
                <a:latin typeface="Times New Roman" panose="02020603050405020304" pitchFamily="18" charset="0"/>
                <a:cs typeface="Times New Roman" panose="02020603050405020304" pitchFamily="18" charset="0"/>
              </a:rPr>
              <a:t>c</a:t>
            </a:r>
            <a:r>
              <a:rPr dirty="0" lang="en-US">
                <a:latin typeface="Times New Roman" panose="02020603050405020304" pitchFamily="18" charset="0"/>
                <a:cs typeface="Times New Roman" panose="02020603050405020304" pitchFamily="18" charset="0"/>
              </a:rPr>
              <a:t>e</a:t>
            </a:r>
            <a:r>
              <a:rPr dirty="0" lang="en-US">
                <a:latin typeface="Times New Roman" panose="02020603050405020304" pitchFamily="18" charset="0"/>
                <a:cs typeface="Times New Roman" panose="02020603050405020304" pitchFamily="18" charset="0"/>
              </a:rPr>
              <a:t>l</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s</a:t>
            </a:r>
            <a:r>
              <a:rPr dirty="0" lang="en-US">
                <a:latin typeface="Times New Roman" panose="02020603050405020304" pitchFamily="18" charset="0"/>
                <a:cs typeface="Times New Roman" panose="02020603050405020304" pitchFamily="18" charset="0"/>
              </a:rPr>
              <a:t>h</a:t>
            </a:r>
            <a:r>
              <a:rPr dirty="0" lang="en-US">
                <a:latin typeface="Times New Roman" panose="02020603050405020304" pitchFamily="18" charset="0"/>
                <a:cs typeface="Times New Roman" panose="02020603050405020304" pitchFamily="18" charset="0"/>
              </a:rPr>
              <a:t>o</a:t>
            </a:r>
            <a:r>
              <a:rPr dirty="0" lang="en-US">
                <a:latin typeface="Times New Roman" panose="02020603050405020304" pitchFamily="18" charset="0"/>
                <a:cs typeface="Times New Roman" panose="02020603050405020304" pitchFamily="18" charset="0"/>
              </a:rPr>
              <a:t>w</a:t>
            </a:r>
            <a:r>
              <a:rPr dirty="0" lang="en-US">
                <a:latin typeface="Times New Roman" panose="02020603050405020304" pitchFamily="18" charset="0"/>
                <a:cs typeface="Times New Roman" panose="02020603050405020304" pitchFamily="18" charset="0"/>
              </a:rPr>
              <a:t>s</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t</a:t>
            </a:r>
            <a:r>
              <a:rPr dirty="0" lang="en-US">
                <a:latin typeface="Times New Roman" panose="02020603050405020304" pitchFamily="18" charset="0"/>
                <a:cs typeface="Times New Roman" panose="02020603050405020304" pitchFamily="18" charset="0"/>
              </a:rPr>
              <a:t>h</a:t>
            </a:r>
            <a:r>
              <a:rPr dirty="0" lang="en-US">
                <a:latin typeface="Times New Roman" panose="02020603050405020304" pitchFamily="18" charset="0"/>
                <a:cs typeface="Times New Roman" panose="02020603050405020304" pitchFamily="18" charset="0"/>
              </a:rPr>
              <a:t>e</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Medium </a:t>
            </a:r>
            <a:r>
              <a:rPr dirty="0" lang="en-US">
                <a:latin typeface="Times New Roman" panose="02020603050405020304" pitchFamily="18" charset="0"/>
                <a:cs typeface="Times New Roman" panose="02020603050405020304" pitchFamily="18" charset="0"/>
              </a:rPr>
              <a:t>p</a:t>
            </a:r>
            <a:r>
              <a:rPr dirty="0" lang="en-US">
                <a:latin typeface="Times New Roman" panose="02020603050405020304" pitchFamily="18" charset="0"/>
                <a:cs typeface="Times New Roman" panose="02020603050405020304" pitchFamily="18" charset="0"/>
              </a:rPr>
              <a:t>e</a:t>
            </a:r>
            <a:r>
              <a:rPr dirty="0" lang="en-US">
                <a:latin typeface="Times New Roman" panose="02020603050405020304" pitchFamily="18" charset="0"/>
                <a:cs typeface="Times New Roman" panose="02020603050405020304" pitchFamily="18" charset="0"/>
              </a:rPr>
              <a:t>r</a:t>
            </a:r>
            <a:r>
              <a:rPr dirty="0" lang="en-US">
                <a:latin typeface="Times New Roman" panose="02020603050405020304" pitchFamily="18" charset="0"/>
                <a:cs typeface="Times New Roman" panose="02020603050405020304" pitchFamily="18" charset="0"/>
              </a:rPr>
              <a:t>f</a:t>
            </a:r>
            <a:r>
              <a:rPr dirty="0" lang="en-US">
                <a:latin typeface="Times New Roman" panose="02020603050405020304" pitchFamily="18" charset="0"/>
                <a:cs typeface="Times New Roman" panose="02020603050405020304" pitchFamily="18" charset="0"/>
              </a:rPr>
              <a:t>o</a:t>
            </a:r>
            <a:r>
              <a:rPr dirty="0" lang="en-US">
                <a:latin typeface="Times New Roman" panose="02020603050405020304" pitchFamily="18" charset="0"/>
                <a:cs typeface="Times New Roman" panose="02020603050405020304" pitchFamily="18" charset="0"/>
              </a:rPr>
              <a:t>r</a:t>
            </a:r>
            <a:r>
              <a:rPr dirty="0" lang="en-US">
                <a:latin typeface="Times New Roman" panose="02020603050405020304" pitchFamily="18" charset="0"/>
                <a:cs typeface="Times New Roman" panose="02020603050405020304" pitchFamily="18" charset="0"/>
              </a:rPr>
              <a:t>mer </a:t>
            </a:r>
            <a:r>
              <a:rPr dirty="0" lang="en-US">
                <a:latin typeface="Times New Roman" panose="02020603050405020304" pitchFamily="18" charset="0"/>
                <a:cs typeface="Times New Roman" panose="02020603050405020304" pitchFamily="18" charset="0"/>
              </a:rPr>
              <a:t>o</a:t>
            </a:r>
            <a:r>
              <a:rPr dirty="0" lang="en-US">
                <a:latin typeface="Times New Roman" panose="02020603050405020304" pitchFamily="18" charset="0"/>
                <a:cs typeface="Times New Roman" panose="02020603050405020304" pitchFamily="18" charset="0"/>
              </a:rPr>
              <a:t>f</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e</a:t>
            </a:r>
            <a:r>
              <a:rPr dirty="0" lang="en-US">
                <a:latin typeface="Times New Roman" panose="02020603050405020304" pitchFamily="18" charset="0"/>
                <a:cs typeface="Times New Roman" panose="02020603050405020304" pitchFamily="18" charset="0"/>
              </a:rPr>
              <a:t>m</a:t>
            </a:r>
            <a:r>
              <a:rPr dirty="0" lang="en-US">
                <a:latin typeface="Times New Roman" panose="02020603050405020304" pitchFamily="18" charset="0"/>
                <a:cs typeface="Times New Roman" panose="02020603050405020304" pitchFamily="18" charset="0"/>
              </a:rPr>
              <a:t>p</a:t>
            </a:r>
            <a:r>
              <a:rPr dirty="0" lang="en-US">
                <a:latin typeface="Times New Roman" panose="02020603050405020304" pitchFamily="18" charset="0"/>
                <a:cs typeface="Times New Roman" panose="02020603050405020304" pitchFamily="18" charset="0"/>
              </a:rPr>
              <a:t>l</a:t>
            </a:r>
            <a:r>
              <a:rPr dirty="0" lang="en-US">
                <a:latin typeface="Times New Roman" panose="02020603050405020304" pitchFamily="18" charset="0"/>
                <a:cs typeface="Times New Roman" panose="02020603050405020304" pitchFamily="18" charset="0"/>
              </a:rPr>
              <a:t>o</a:t>
            </a:r>
            <a:r>
              <a:rPr dirty="0" lang="en-US">
                <a:latin typeface="Times New Roman" panose="02020603050405020304" pitchFamily="18" charset="0"/>
                <a:cs typeface="Times New Roman" panose="02020603050405020304" pitchFamily="18" charset="0"/>
              </a:rPr>
              <a:t>yee </a:t>
            </a:r>
            <a:r>
              <a:rPr dirty="0" lang="en-US">
                <a:latin typeface="Times New Roman" panose="02020603050405020304" pitchFamily="18" charset="0"/>
                <a:cs typeface="Times New Roman" panose="02020603050405020304" pitchFamily="18" charset="0"/>
              </a:rPr>
              <a:t>a</a:t>
            </a:r>
            <a:r>
              <a:rPr dirty="0" lang="en-US">
                <a:latin typeface="Times New Roman" panose="02020603050405020304" pitchFamily="18" charset="0"/>
                <a:cs typeface="Times New Roman" panose="02020603050405020304" pitchFamily="18" charset="0"/>
              </a:rPr>
              <a:t>r</a:t>
            </a:r>
            <a:r>
              <a:rPr dirty="0" lang="en-US">
                <a:latin typeface="Times New Roman" panose="02020603050405020304" pitchFamily="18" charset="0"/>
                <a:cs typeface="Times New Roman" panose="02020603050405020304" pitchFamily="18" charset="0"/>
              </a:rPr>
              <a:t>e</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v</a:t>
            </a:r>
            <a:r>
              <a:rPr dirty="0" lang="en-US">
                <a:latin typeface="Times New Roman" panose="02020603050405020304" pitchFamily="18" charset="0"/>
                <a:cs typeface="Times New Roman" panose="02020603050405020304" pitchFamily="18" charset="0"/>
              </a:rPr>
              <a:t>e</a:t>
            </a:r>
            <a:r>
              <a:rPr dirty="0" lang="en-US">
                <a:latin typeface="Times New Roman" panose="02020603050405020304" pitchFamily="18" charset="0"/>
                <a:cs typeface="Times New Roman" panose="02020603050405020304" pitchFamily="18" charset="0"/>
              </a:rPr>
              <a:t>r</a:t>
            </a:r>
            <a:r>
              <a:rPr dirty="0" lang="en-US">
                <a:latin typeface="Times New Roman" panose="02020603050405020304" pitchFamily="18" charset="0"/>
                <a:cs typeface="Times New Roman" panose="02020603050405020304" pitchFamily="18" charset="0"/>
              </a:rPr>
              <a:t>y</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h</a:t>
            </a:r>
            <a:r>
              <a:rPr dirty="0" lang="en-US">
                <a:latin typeface="Times New Roman" panose="02020603050405020304" pitchFamily="18" charset="0"/>
                <a:cs typeface="Times New Roman" panose="02020603050405020304" pitchFamily="18" charset="0"/>
              </a:rPr>
              <a:t>i</a:t>
            </a:r>
            <a:r>
              <a:rPr dirty="0" lang="en-US">
                <a:latin typeface="Times New Roman" panose="02020603050405020304" pitchFamily="18" charset="0"/>
                <a:cs typeface="Times New Roman" panose="02020603050405020304" pitchFamily="18" charset="0"/>
              </a:rPr>
              <a:t>gh </a:t>
            </a:r>
            <a:r>
              <a:rPr dirty="0" lang="en-US">
                <a:latin typeface="Times New Roman" panose="02020603050405020304" pitchFamily="18" charset="0"/>
                <a:cs typeface="Times New Roman" panose="02020603050405020304" pitchFamily="18" charset="0"/>
              </a:rPr>
              <a:t>a</a:t>
            </a:r>
            <a:r>
              <a:rPr dirty="0" lang="en-US">
                <a:latin typeface="Times New Roman" panose="02020603050405020304" pitchFamily="18" charset="0"/>
                <a:cs typeface="Times New Roman" panose="02020603050405020304" pitchFamily="18" charset="0"/>
              </a:rPr>
              <a:t>n</a:t>
            </a:r>
            <a:r>
              <a:rPr dirty="0" lang="en-US">
                <a:latin typeface="Times New Roman" panose="02020603050405020304" pitchFamily="18" charset="0"/>
                <a:cs typeface="Times New Roman" panose="02020603050405020304" pitchFamily="18" charset="0"/>
              </a:rPr>
              <a:t>d</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m</a:t>
            </a:r>
            <a:r>
              <a:rPr dirty="0" lang="en-US">
                <a:latin typeface="Times New Roman" panose="02020603050405020304" pitchFamily="18" charset="0"/>
                <a:cs typeface="Times New Roman" panose="02020603050405020304" pitchFamily="18" charset="0"/>
              </a:rPr>
              <a:t>o</a:t>
            </a:r>
            <a:r>
              <a:rPr dirty="0" lang="en-US">
                <a:latin typeface="Times New Roman" panose="02020603050405020304" pitchFamily="18" charset="0"/>
                <a:cs typeface="Times New Roman" panose="02020603050405020304" pitchFamily="18" charset="0"/>
              </a:rPr>
              <a:t>t</a:t>
            </a:r>
            <a:r>
              <a:rPr dirty="0" lang="en-US">
                <a:latin typeface="Times New Roman" panose="02020603050405020304" pitchFamily="18" charset="0"/>
                <a:cs typeface="Times New Roman" panose="02020603050405020304" pitchFamily="18" charset="0"/>
              </a:rPr>
              <a:t>i</a:t>
            </a:r>
            <a:r>
              <a:rPr dirty="0" lang="en-US">
                <a:latin typeface="Times New Roman" panose="02020603050405020304" pitchFamily="18" charset="0"/>
                <a:cs typeface="Times New Roman" panose="02020603050405020304" pitchFamily="18" charset="0"/>
              </a:rPr>
              <a:t>v</a:t>
            </a:r>
            <a:r>
              <a:rPr dirty="0" lang="en-US">
                <a:latin typeface="Times New Roman" panose="02020603050405020304" pitchFamily="18" charset="0"/>
                <a:cs typeface="Times New Roman" panose="02020603050405020304" pitchFamily="18" charset="0"/>
              </a:rPr>
              <a:t>a</a:t>
            </a:r>
            <a:r>
              <a:rPr dirty="0" lang="en-US">
                <a:latin typeface="Times New Roman" panose="02020603050405020304" pitchFamily="18" charset="0"/>
                <a:cs typeface="Times New Roman" panose="02020603050405020304" pitchFamily="18" charset="0"/>
              </a:rPr>
              <a:t>t</a:t>
            </a:r>
            <a:r>
              <a:rPr dirty="0" lang="en-US">
                <a:latin typeface="Times New Roman" panose="02020603050405020304" pitchFamily="18" charset="0"/>
                <a:cs typeface="Times New Roman" panose="02020603050405020304" pitchFamily="18" charset="0"/>
              </a:rPr>
              <a:t>e</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t</a:t>
            </a:r>
            <a:r>
              <a:rPr dirty="0" lang="en-US">
                <a:latin typeface="Times New Roman" panose="02020603050405020304" pitchFamily="18" charset="0"/>
                <a:cs typeface="Times New Roman" panose="02020603050405020304" pitchFamily="18" charset="0"/>
              </a:rPr>
              <a:t>h</a:t>
            </a:r>
            <a:r>
              <a:rPr dirty="0" lang="en-US">
                <a:latin typeface="Times New Roman" panose="02020603050405020304" pitchFamily="18" charset="0"/>
                <a:cs typeface="Times New Roman" panose="02020603050405020304" pitchFamily="18" charset="0"/>
              </a:rPr>
              <a:t>e</a:t>
            </a:r>
            <a:r>
              <a:rPr dirty="0" lang="en-US">
                <a:latin typeface="Times New Roman" panose="02020603050405020304" pitchFamily="18" charset="0"/>
                <a:cs typeface="Times New Roman" panose="02020603050405020304" pitchFamily="18" charset="0"/>
              </a:rPr>
              <a:t>m</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f</a:t>
            </a:r>
            <a:r>
              <a:rPr dirty="0" lang="en-US">
                <a:latin typeface="Times New Roman" panose="02020603050405020304" pitchFamily="18" charset="0"/>
                <a:cs typeface="Times New Roman" panose="02020603050405020304" pitchFamily="18" charset="0"/>
              </a:rPr>
              <a:t>o</a:t>
            </a:r>
            <a:r>
              <a:rPr dirty="0" lang="en-US">
                <a:latin typeface="Times New Roman" panose="02020603050405020304" pitchFamily="18" charset="0"/>
                <a:cs typeface="Times New Roman" panose="02020603050405020304" pitchFamily="18" charset="0"/>
              </a:rPr>
              <a:t>r</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e</a:t>
            </a:r>
            <a:r>
              <a:rPr dirty="0" lang="en-US">
                <a:latin typeface="Times New Roman" panose="02020603050405020304" pitchFamily="18" charset="0"/>
                <a:cs typeface="Times New Roman" panose="02020603050405020304" pitchFamily="18" charset="0"/>
              </a:rPr>
              <a:t>f</a:t>
            </a:r>
            <a:r>
              <a:rPr dirty="0" lang="en-US">
                <a:latin typeface="Times New Roman" panose="02020603050405020304" pitchFamily="18" charset="0"/>
                <a:cs typeface="Times New Roman" panose="02020603050405020304" pitchFamily="18" charset="0"/>
              </a:rPr>
              <a:t>f</a:t>
            </a:r>
            <a:r>
              <a:rPr dirty="0" lang="en-US">
                <a:latin typeface="Times New Roman" panose="02020603050405020304" pitchFamily="18" charset="0"/>
                <a:cs typeface="Times New Roman" panose="02020603050405020304" pitchFamily="18" charset="0"/>
              </a:rPr>
              <a:t>e</a:t>
            </a:r>
            <a:r>
              <a:rPr dirty="0" lang="en-US">
                <a:latin typeface="Times New Roman" panose="02020603050405020304" pitchFamily="18" charset="0"/>
                <a:cs typeface="Times New Roman" panose="02020603050405020304" pitchFamily="18" charset="0"/>
              </a:rPr>
              <a:t>c</a:t>
            </a:r>
            <a:r>
              <a:rPr dirty="0" lang="en-US">
                <a:latin typeface="Times New Roman" panose="02020603050405020304" pitchFamily="18" charset="0"/>
                <a:cs typeface="Times New Roman" panose="02020603050405020304" pitchFamily="18" charset="0"/>
              </a:rPr>
              <a:t>t</a:t>
            </a:r>
            <a:r>
              <a:rPr dirty="0" lang="en-US">
                <a:latin typeface="Times New Roman" panose="02020603050405020304" pitchFamily="18" charset="0"/>
                <a:cs typeface="Times New Roman" panose="02020603050405020304" pitchFamily="18" charset="0"/>
              </a:rPr>
              <a:t>i</a:t>
            </a:r>
            <a:r>
              <a:rPr dirty="0" lang="en-US">
                <a:latin typeface="Times New Roman" panose="02020603050405020304" pitchFamily="18" charset="0"/>
                <a:cs typeface="Times New Roman" panose="02020603050405020304" pitchFamily="18" charset="0"/>
              </a:rPr>
              <a:t>v</a:t>
            </a:r>
            <a:r>
              <a:rPr dirty="0" lang="en-US">
                <a:latin typeface="Times New Roman" panose="02020603050405020304" pitchFamily="18" charset="0"/>
                <a:cs typeface="Times New Roman" panose="02020603050405020304" pitchFamily="18" charset="0"/>
              </a:rPr>
              <a:t>e</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o</a:t>
            </a:r>
            <a:r>
              <a:rPr dirty="0" lang="en-US">
                <a:latin typeface="Times New Roman" panose="02020603050405020304" pitchFamily="18" charset="0"/>
                <a:cs typeface="Times New Roman" panose="02020603050405020304" pitchFamily="18" charset="0"/>
              </a:rPr>
              <a:t>u</a:t>
            </a:r>
            <a:r>
              <a:rPr dirty="0" lang="en-US">
                <a:latin typeface="Times New Roman" panose="02020603050405020304" pitchFamily="18" charset="0"/>
                <a:cs typeface="Times New Roman" panose="02020603050405020304" pitchFamily="18" charset="0"/>
              </a:rPr>
              <a:t>t</a:t>
            </a:r>
            <a:r>
              <a:rPr dirty="0" lang="en-US">
                <a:latin typeface="Times New Roman" panose="02020603050405020304" pitchFamily="18" charset="0"/>
                <a:cs typeface="Times New Roman" panose="02020603050405020304" pitchFamily="18" charset="0"/>
              </a:rPr>
              <a:t>c</a:t>
            </a:r>
            <a:r>
              <a:rPr dirty="0" lang="en-US">
                <a:latin typeface="Times New Roman" panose="02020603050405020304" pitchFamily="18" charset="0"/>
                <a:cs typeface="Times New Roman" panose="02020603050405020304" pitchFamily="18" charset="0"/>
              </a:rPr>
              <a:t>omes </a:t>
            </a:r>
            <a:r>
              <a:rPr dirty="0" lang="en-US">
                <a:latin typeface="Times New Roman" panose="02020603050405020304" pitchFamily="18" charset="0"/>
                <a:cs typeface="Times New Roman" panose="02020603050405020304" pitchFamily="18" charset="0"/>
              </a:rPr>
              <a:t>a</a:t>
            </a:r>
            <a:r>
              <a:rPr dirty="0" lang="en-US">
                <a:latin typeface="Times New Roman" panose="02020603050405020304" pitchFamily="18" charset="0"/>
                <a:cs typeface="Times New Roman" panose="02020603050405020304" pitchFamily="18" charset="0"/>
              </a:rPr>
              <a:t>n</a:t>
            </a:r>
            <a:r>
              <a:rPr dirty="0" lang="en-US">
                <a:latin typeface="Times New Roman" panose="02020603050405020304" pitchFamily="18" charset="0"/>
                <a:cs typeface="Times New Roman" panose="02020603050405020304" pitchFamily="18" charset="0"/>
              </a:rPr>
              <a:t>d</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m</a:t>
            </a:r>
            <a:r>
              <a:rPr dirty="0" lang="en-US">
                <a:latin typeface="Times New Roman" panose="02020603050405020304" pitchFamily="18" charset="0"/>
                <a:cs typeface="Times New Roman" panose="02020603050405020304" pitchFamily="18" charset="0"/>
              </a:rPr>
              <a:t>a</a:t>
            </a:r>
            <a:r>
              <a:rPr dirty="0" lang="en-US">
                <a:latin typeface="Times New Roman" panose="02020603050405020304" pitchFamily="18" charset="0"/>
                <a:cs typeface="Times New Roman" panose="02020603050405020304" pitchFamily="18" charset="0"/>
              </a:rPr>
              <a:t>k</a:t>
            </a:r>
            <a:r>
              <a:rPr dirty="0" lang="en-US">
                <a:latin typeface="Times New Roman" panose="02020603050405020304" pitchFamily="18" charset="0"/>
                <a:cs typeface="Times New Roman" panose="02020603050405020304" pitchFamily="18" charset="0"/>
              </a:rPr>
              <a:t>e</a:t>
            </a:r>
            <a:r>
              <a:rPr dirty="0" lang="en-US">
                <a:latin typeface="Times New Roman" panose="02020603050405020304" pitchFamily="18" charset="0"/>
                <a:cs typeface="Times New Roman" panose="02020603050405020304" pitchFamily="18" charset="0"/>
              </a:rPr>
              <a:t>s</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t</a:t>
            </a:r>
            <a:r>
              <a:rPr dirty="0" lang="en-US">
                <a:latin typeface="Times New Roman" panose="02020603050405020304" pitchFamily="18" charset="0"/>
                <a:cs typeface="Times New Roman" panose="02020603050405020304" pitchFamily="18" charset="0"/>
              </a:rPr>
              <a:t>h</a:t>
            </a:r>
            <a:r>
              <a:rPr dirty="0" lang="en-US">
                <a:latin typeface="Times New Roman" panose="02020603050405020304" pitchFamily="18" charset="0"/>
                <a:cs typeface="Times New Roman" panose="02020603050405020304" pitchFamily="18" charset="0"/>
              </a:rPr>
              <a:t>e</a:t>
            </a:r>
            <a:r>
              <a:rPr dirty="0" lang="en-US">
                <a:latin typeface="Times New Roman" panose="02020603050405020304" pitchFamily="18" charset="0"/>
                <a:cs typeface="Times New Roman" panose="02020603050405020304" pitchFamily="18" charset="0"/>
              </a:rPr>
              <a:t>m</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t</a:t>
            </a:r>
            <a:r>
              <a:rPr dirty="0" lang="en-US">
                <a:latin typeface="Times New Roman" panose="02020603050405020304" pitchFamily="18" charset="0"/>
                <a:cs typeface="Times New Roman" panose="02020603050405020304" pitchFamily="18" charset="0"/>
              </a:rPr>
              <a:t>o</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v</a:t>
            </a:r>
            <a:r>
              <a:rPr dirty="0" lang="en-US">
                <a:latin typeface="Times New Roman" panose="02020603050405020304" pitchFamily="18" charset="0"/>
                <a:cs typeface="Times New Roman" panose="02020603050405020304" pitchFamily="18" charset="0"/>
              </a:rPr>
              <a:t>e</a:t>
            </a:r>
            <a:r>
              <a:rPr dirty="0" lang="en-US">
                <a:latin typeface="Times New Roman" panose="02020603050405020304" pitchFamily="18" charset="0"/>
                <a:cs typeface="Times New Roman" panose="02020603050405020304" pitchFamily="18" charset="0"/>
              </a:rPr>
              <a:t>r</a:t>
            </a:r>
            <a:r>
              <a:rPr dirty="0" lang="en-US">
                <a:latin typeface="Times New Roman" panose="02020603050405020304" pitchFamily="18" charset="0"/>
                <a:cs typeface="Times New Roman" panose="02020603050405020304" pitchFamily="18" charset="0"/>
              </a:rPr>
              <a:t>y</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h</a:t>
            </a:r>
            <a:r>
              <a:rPr dirty="0" lang="en-US">
                <a:latin typeface="Times New Roman" panose="02020603050405020304" pitchFamily="18" charset="0"/>
                <a:cs typeface="Times New Roman" panose="02020603050405020304" pitchFamily="18" charset="0"/>
              </a:rPr>
              <a:t>i</a:t>
            </a:r>
            <a:r>
              <a:rPr dirty="0" lang="en-US">
                <a:latin typeface="Times New Roman" panose="02020603050405020304" pitchFamily="18" charset="0"/>
                <a:cs typeface="Times New Roman" panose="02020603050405020304" pitchFamily="18" charset="0"/>
              </a:rPr>
              <a:t>g</a:t>
            </a:r>
            <a:r>
              <a:rPr dirty="0" lang="en-US">
                <a:latin typeface="Times New Roman" panose="02020603050405020304" pitchFamily="18" charset="0"/>
                <a:cs typeface="Times New Roman" panose="02020603050405020304" pitchFamily="18" charset="0"/>
              </a:rPr>
              <a:t>h</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p</a:t>
            </a:r>
            <a:r>
              <a:rPr dirty="0" lang="en-US">
                <a:latin typeface="Times New Roman" panose="02020603050405020304" pitchFamily="18" charset="0"/>
                <a:cs typeface="Times New Roman" panose="02020603050405020304" pitchFamily="18" charset="0"/>
              </a:rPr>
              <a:t>e</a:t>
            </a:r>
            <a:r>
              <a:rPr dirty="0" lang="en-US">
                <a:latin typeface="Times New Roman" panose="02020603050405020304" pitchFamily="18" charset="0"/>
                <a:cs typeface="Times New Roman" panose="02020603050405020304" pitchFamily="18" charset="0"/>
              </a:rPr>
              <a:t>r</a:t>
            </a:r>
            <a:r>
              <a:rPr dirty="0" lang="en-US">
                <a:latin typeface="Times New Roman" panose="02020603050405020304" pitchFamily="18" charset="0"/>
                <a:cs typeface="Times New Roman" panose="02020603050405020304" pitchFamily="18" charset="0"/>
              </a:rPr>
              <a:t>f</a:t>
            </a:r>
            <a:r>
              <a:rPr dirty="0" lang="en-US">
                <a:latin typeface="Times New Roman" panose="02020603050405020304" pitchFamily="18" charset="0"/>
                <a:cs typeface="Times New Roman" panose="02020603050405020304" pitchFamily="18" charset="0"/>
              </a:rPr>
              <a:t>o</a:t>
            </a:r>
            <a:r>
              <a:rPr dirty="0" lang="en-US">
                <a:latin typeface="Times New Roman" panose="02020603050405020304" pitchFamily="18" charset="0"/>
                <a:cs typeface="Times New Roman" panose="02020603050405020304" pitchFamily="18" charset="0"/>
              </a:rPr>
              <a:t>r</a:t>
            </a:r>
            <a:r>
              <a:rPr dirty="0" lang="en-US">
                <a:latin typeface="Times New Roman" panose="02020603050405020304" pitchFamily="18" charset="0"/>
                <a:cs typeface="Times New Roman" panose="02020603050405020304" pitchFamily="18" charset="0"/>
              </a:rPr>
              <a:t>m</a:t>
            </a:r>
            <a:r>
              <a:rPr dirty="0" lang="en-US">
                <a:latin typeface="Times New Roman" panose="02020603050405020304" pitchFamily="18" charset="0"/>
                <a:cs typeface="Times New Roman" panose="02020603050405020304" pitchFamily="18" charset="0"/>
              </a:rPr>
              <a:t>e</a:t>
            </a:r>
            <a:r>
              <a:rPr dirty="0" lang="en-US">
                <a:latin typeface="Times New Roman" panose="02020603050405020304" pitchFamily="18" charset="0"/>
                <a:cs typeface="Times New Roman" panose="02020603050405020304" pitchFamily="18" charset="0"/>
              </a:rPr>
              <a:t>r</a:t>
            </a:r>
            <a:r>
              <a:rPr dirty="0" lang="en-US">
                <a:latin typeface="Times New Roman" panose="02020603050405020304" pitchFamily="18" charset="0"/>
                <a:cs typeface="Times New Roman" panose="02020603050405020304" pitchFamily="18" charset="0"/>
              </a:rPr>
              <a:t>.</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6" name=""/>
        <p:cNvGrpSpPr/>
        <p:nvPr/>
      </p:nvGrpSpPr>
      <p:grpSpPr>
        <a:xfrm>
          <a:off x="0" y="0"/>
          <a:ext cx="0" cy="0"/>
          <a:chOff x="0" y="0"/>
          <a:chExt cx="0" cy="0"/>
        </a:xfrm>
      </p:grpSpPr>
      <p:sp>
        <p:nvSpPr>
          <p:cNvPr id="1048637"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7" name="object 3"/>
          <p:cNvGrpSpPr/>
          <p:nvPr/>
        </p:nvGrpSpPr>
        <p:grpSpPr>
          <a:xfrm>
            <a:off x="7443849" y="0"/>
            <a:ext cx="4752975" cy="6863080"/>
            <a:chOff x="7443849" y="0"/>
            <a:chExt cx="4752975" cy="6863080"/>
          </a:xfrm>
        </p:grpSpPr>
        <p:sp>
          <p:nvSpPr>
            <p:cNvPr id="104863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8"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0"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1"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8"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5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53"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9" name=""/>
        <p:cNvGrpSpPr/>
        <p:nvPr/>
      </p:nvGrpSpPr>
      <p:grpSpPr>
        <a:xfrm>
          <a:off x="0" y="0"/>
          <a:ext cx="0" cy="0"/>
          <a:chOff x="0" y="0"/>
          <a:chExt cx="0" cy="0"/>
        </a:xfrm>
      </p:grpSpPr>
      <p:sp>
        <p:nvSpPr>
          <p:cNvPr id="1048654"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40" name="object 3"/>
          <p:cNvGrpSpPr/>
          <p:nvPr/>
        </p:nvGrpSpPr>
        <p:grpSpPr>
          <a:xfrm>
            <a:off x="7443849" y="0"/>
            <a:ext cx="4752975" cy="6863080"/>
            <a:chOff x="7443849" y="0"/>
            <a:chExt cx="4752975" cy="6863080"/>
          </a:xfrm>
        </p:grpSpPr>
        <p:sp>
          <p:nvSpPr>
            <p:cNvPr id="104865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6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6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6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5"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6"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7"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1"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8"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9"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70"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object 2"/>
          <p:cNvGrpSpPr/>
          <p:nvPr/>
        </p:nvGrpSpPr>
        <p:grpSpPr>
          <a:xfrm>
            <a:off x="7991475" y="2933700"/>
            <a:ext cx="2762250" cy="3257550"/>
            <a:chOff x="7991475" y="2933700"/>
            <a:chExt cx="2762250" cy="3257550"/>
          </a:xfrm>
        </p:grpSpPr>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7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7"/>
          <p:cNvSpPr txBox="1">
            <a:spLocks noGrp="1"/>
          </p:cNvSpPr>
          <p:nvPr>
            <p:ph type="title"/>
          </p:nvPr>
        </p:nvSpPr>
        <p:spPr>
          <a:xfrm>
            <a:off x="834072" y="575055"/>
            <a:ext cx="8609973" cy="37503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lang="en-US" spc="10"/>
              <a:t>NT </a:t>
            </a:r>
            <a:br>
              <a:rPr dirty="0" sz="4250" lang="en-US" spc="10"/>
            </a:br>
            <a:r>
              <a:rPr dirty="0" sz="4250" lang="en-US" spc="10"/>
              <a:t>                         </a:t>
            </a:r>
            <a:br>
              <a:rPr dirty="0" sz="4250" lang="en-US" spc="10"/>
            </a:br>
            <a:r>
              <a:rPr dirty="0" sz="4250" lang="en-US" spc="10"/>
              <a:t>          Employee performance is done to track the performance of business by employees which help to focus on the growth.</a:t>
            </a:r>
            <a:endParaRPr dirty="0"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79" name="Title 1"/>
          <p:cNvSpPr>
            <a:spLocks noGrp="1"/>
          </p:cNvSpPr>
          <p:nvPr>
            <p:ph type="title"/>
          </p:nvPr>
        </p:nvSpPr>
        <p:spPr>
          <a:xfrm>
            <a:off x="504174" y="385444"/>
            <a:ext cx="11411555" cy="5791201"/>
          </a:xfrm>
        </p:spPr>
        <p:txBody>
          <a:bodyPr/>
          <a:p>
            <a:r>
              <a:rPr dirty="0" lang="en-US"/>
              <a:t>       The </a:t>
            </a:r>
            <a:r>
              <a:rPr dirty="0" lang="en-US" err="1"/>
              <a:t>Organisation</a:t>
            </a:r>
            <a:r>
              <a:rPr dirty="0" lang="en-US"/>
              <a:t> growth is fully based and focused on the employee performance and their individual growth too, by makes the best performer to get incentives, promotion and etc. and motivate the lower performer in effective manner by this Employee Performance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grpSp>
        <p:nvGrpSpPr>
          <p:cNvPr id="48" name="object 2"/>
          <p:cNvGrpSpPr/>
          <p:nvPr/>
        </p:nvGrpSpPr>
        <p:grpSpPr>
          <a:xfrm>
            <a:off x="8658225" y="2647950"/>
            <a:ext cx="3533775" cy="3810000"/>
            <a:chOff x="8658225" y="2647950"/>
            <a:chExt cx="3533775" cy="3810000"/>
          </a:xfrm>
        </p:grpSpPr>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8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5" name="TextBox 10"/>
          <p:cNvSpPr txBox="1"/>
          <p:nvPr/>
        </p:nvSpPr>
        <p:spPr>
          <a:xfrm>
            <a:off x="990600" y="2133600"/>
            <a:ext cx="7924800" cy="2860041"/>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r>
              <a:rPr dirty="0" sz="2400" lang="en-US">
                <a:latin typeface="Times New Roman" panose="02020603050405020304" pitchFamily="18" charset="0"/>
                <a:cs typeface="Times New Roman" panose="02020603050405020304" pitchFamily="18" charset="0"/>
              </a:rPr>
              <a:t>             </a:t>
            </a:r>
            <a:r>
              <a:rPr dirty="0" sz="3200" lang="en-US">
                <a:latin typeface="Times New Roman" panose="02020603050405020304" pitchFamily="18" charset="0"/>
                <a:cs typeface="Times New Roman" panose="02020603050405020304" pitchFamily="18" charset="0"/>
              </a:rPr>
              <a:t>This Employee Performance Analysis is to focus on the overall growth of the </a:t>
            </a:r>
            <a:r>
              <a:rPr dirty="0" sz="3200" lang="en-US" err="1">
                <a:latin typeface="Times New Roman" panose="02020603050405020304" pitchFamily="18" charset="0"/>
                <a:cs typeface="Times New Roman" panose="02020603050405020304" pitchFamily="18" charset="0"/>
              </a:rPr>
              <a:t>organisation</a:t>
            </a:r>
            <a:r>
              <a:rPr dirty="0" sz="3200" lang="en-US">
                <a:latin typeface="Times New Roman" panose="02020603050405020304" pitchFamily="18" charset="0"/>
                <a:cs typeface="Times New Roman" panose="02020603050405020304" pitchFamily="18" charset="0"/>
              </a:rPr>
              <a:t> by the analysis of employees performance which leads the Business Development.</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8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9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6" name="Picture 6"/>
          <p:cNvPicPr>
            <a:picLocks noChangeAspect="1"/>
          </p:cNvPicPr>
          <p:nvPr/>
        </p:nvPicPr>
        <p:blipFill>
          <a:blip xmlns:r="http://schemas.openxmlformats.org/officeDocument/2006/relationships" r:embed="rId2"/>
          <a:stretch>
            <a:fillRect/>
          </a:stretch>
        </p:blipFill>
        <p:spPr>
          <a:xfrm>
            <a:off x="1316037" y="2168407"/>
            <a:ext cx="8128000" cy="4003793"/>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67"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94" name="object 6"/>
          <p:cNvSpPr txBox="1">
            <a:spLocks noGrp="1"/>
          </p:cNvSpPr>
          <p:nvPr>
            <p:ph type="title"/>
          </p:nvPr>
        </p:nvSpPr>
        <p:spPr>
          <a:xfrm>
            <a:off x="558165" y="857885"/>
            <a:ext cx="9763125" cy="4102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br>
              <a:rPr dirty="0" sz="3600" lang="en-US"/>
            </a:br>
            <a:r>
              <a:rPr dirty="0" sz="3600" lang="en-US"/>
              <a:t>.                 </a:t>
            </a:r>
            <a:br>
              <a:rPr dirty="0" sz="3600" lang="en-US"/>
            </a:br>
            <a:r>
              <a:rPr dirty="0" sz="3600" lang="en-US"/>
              <a:t>                </a:t>
            </a:r>
            <a:r>
              <a:rPr dirty="0" sz="2400" lang="en-US"/>
              <a:t>Conditional Formatting-Missing value Highlights </a:t>
            </a:r>
            <a:br>
              <a:rPr dirty="0" sz="2400" lang="en-US"/>
            </a:br>
            <a:r>
              <a:rPr dirty="0" sz="2400" lang="en-US"/>
              <a:t>                        Filter – Remove </a:t>
            </a:r>
            <a:br>
              <a:rPr dirty="0" sz="2400" lang="en-US"/>
            </a:br>
            <a:r>
              <a:rPr dirty="0" sz="2400" lang="en-US"/>
              <a:t>                        Formula – Performance Analysis </a:t>
            </a:r>
            <a:br>
              <a:rPr dirty="0" sz="2400" lang="en-US"/>
            </a:br>
            <a:r>
              <a:rPr dirty="0" sz="2400" lang="en-US"/>
              <a:t>                        Pivot Table – Summary of Analysis </a:t>
            </a:r>
            <a:br>
              <a:rPr dirty="0" sz="2400" lang="en-US"/>
            </a:br>
            <a:r>
              <a:rPr dirty="0" sz="2400" lang="en-US"/>
              <a:t>                        Slicer – Short </a:t>
            </a:r>
            <a:r>
              <a:rPr dirty="0" sz="2400" lang="en-US" err="1"/>
              <a:t>Filteration</a:t>
            </a:r>
            <a:r>
              <a:rPr dirty="0" sz="2400" lang="en-US"/>
              <a:t> of Data</a:t>
            </a:r>
            <a:br>
              <a:rPr dirty="0" sz="2400" lang="en-US"/>
            </a:br>
            <a:r>
              <a:rPr dirty="0" sz="2400" lang="en-US"/>
              <a:t>                        Graph – Data Visualization </a:t>
            </a:r>
            <a:br>
              <a:rPr dirty="0" sz="2400" lang="en-US"/>
            </a:br>
            <a:r>
              <a:rPr dirty="0" sz="2400" lang="en-US"/>
              <a:t>                         Trend Line – Line Visualization</a:t>
            </a:r>
            <a:br>
              <a:rPr dirty="0" sz="2400" lang="en-US"/>
            </a:br>
            <a:r>
              <a:rPr dirty="0" sz="2400" lang="en-US"/>
              <a:t>                        </a:t>
            </a:r>
            <a:endParaRPr dirty="0" sz="3600"/>
          </a:p>
        </p:txBody>
      </p:sp>
      <p:pic>
        <p:nvPicPr>
          <p:cNvPr id="2097168"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9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8</a:t>
            </a:fld>
            <a:endParaRPr dirty="0" spc="1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96" name="Title 1"/>
          <p:cNvSpPr>
            <a:spLocks noGrp="1"/>
          </p:cNvSpPr>
          <p:nvPr>
            <p:ph type="title"/>
          </p:nvPr>
        </p:nvSpPr>
        <p:spPr>
          <a:xfrm>
            <a:off x="755332" y="385444"/>
            <a:ext cx="10681335" cy="6756400"/>
          </a:xfrm>
        </p:spPr>
        <p:txBody>
          <a:bodyPr/>
          <a:p>
            <a:r>
              <a:rPr dirty="0" lang="en-IN"/>
              <a:t>Dataset Description</a:t>
            </a:r>
            <a:br>
              <a:rPr dirty="0" lang="en-US"/>
            </a:br>
            <a:r>
              <a:rPr dirty="0" sz="3200" lang="en-US"/>
              <a:t>               Employee Dataset – </a:t>
            </a:r>
            <a:r>
              <a:rPr dirty="0" sz="3200" lang="en-US" err="1"/>
              <a:t>Kaggle</a:t>
            </a:r>
            <a:r>
              <a:rPr dirty="0" sz="3200" lang="en-US"/>
              <a:t> website</a:t>
            </a:r>
            <a:br>
              <a:rPr dirty="0" sz="3200" lang="en-US"/>
            </a:br>
            <a:r>
              <a:rPr dirty="0" sz="3200" lang="en-US"/>
              <a:t>               Employee Performance Analysis – </a:t>
            </a:r>
            <a:r>
              <a:rPr dirty="0" sz="3200" lang="en-US" err="1"/>
              <a:t>Edunet</a:t>
            </a:r>
            <a:br>
              <a:rPr dirty="0" sz="3200" lang="en-US"/>
            </a:br>
            <a:r>
              <a:rPr dirty="0" sz="3200" lang="en-US"/>
              <a:t>               26 – Features Data</a:t>
            </a:r>
            <a:br>
              <a:rPr dirty="0" sz="3200" lang="en-US"/>
            </a:br>
            <a:r>
              <a:rPr dirty="0" sz="3200" lang="en-US"/>
              <a:t>               9 – Features Data Selected</a:t>
            </a:r>
            <a:br>
              <a:rPr dirty="0" sz="3200" lang="en-US"/>
            </a:br>
            <a:r>
              <a:rPr dirty="0" sz="3200" lang="en-US"/>
              <a:t>               Employee Id – Numeric value </a:t>
            </a:r>
            <a:br>
              <a:rPr dirty="0" sz="3200" lang="en-US"/>
            </a:br>
            <a:r>
              <a:rPr dirty="0" sz="3200" lang="en-US"/>
              <a:t>               Employee Name, Employee Type,       </a:t>
            </a:r>
            <a:br>
              <a:rPr dirty="0" sz="3200" lang="en-US"/>
            </a:br>
            <a:r>
              <a:rPr dirty="0" sz="3200" lang="en-US"/>
              <a:t>               Performance Level - Text </a:t>
            </a:r>
            <a:br>
              <a:rPr dirty="0" sz="3200" lang="en-US"/>
            </a:br>
            <a:r>
              <a:rPr dirty="0" sz="3200" lang="en-US"/>
              <a:t>               Gender – Male, Female </a:t>
            </a:r>
            <a:br>
              <a:rPr dirty="0" sz="3200" lang="en-US"/>
            </a:br>
            <a:r>
              <a:rPr dirty="0" sz="3200" lang="en-US"/>
              <a:t>               Current Employee Rating – Numeric value </a:t>
            </a:r>
            <a:br>
              <a:rPr dirty="0" sz="3200" lang="en-US"/>
            </a:br>
            <a:br>
              <a:rPr dirty="0" sz="3200" lang="en-US"/>
            </a:br>
            <a:r>
              <a:rPr dirty="0" sz="3200" lang="en-US"/>
              <a:t>              </a:t>
            </a:r>
            <a:br>
              <a:rPr dirty="0" sz="3200" lang="en-US"/>
            </a:br>
            <a:r>
              <a:rPr dirty="0" sz="3200" lang="en-US"/>
              <a:t>                </a:t>
            </a:r>
            <a:r>
              <a:rPr dirty="0" lang="en-US"/>
              <a:t>  </a:t>
            </a:r>
            <a:endParaRPr dirty="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mahesgnanam865@gmail.com</cp:lastModifiedBy>
  <dcterms:created xsi:type="dcterms:W3CDTF">2024-03-28T17:07:22Z</dcterms:created>
  <dcterms:modified xsi:type="dcterms:W3CDTF">2024-09-08T08:16:36Z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29d43b95d1f84d0baa9c42a8b481cf68</vt:lpwstr>
  </property>
</Properties>
</file>