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7"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5784-AA75-5204-CC06-9A4DB18EEF92}"/>
              </a:ext>
            </a:extLst>
          </p:cNvPr>
          <p:cNvSpPr>
            <a:spLocks noGrp="1"/>
          </p:cNvSpPr>
          <p:nvPr>
            <p:ph type="ctrTitle"/>
          </p:nvPr>
        </p:nvSpPr>
        <p:spPr>
          <a:xfrm>
            <a:off x="1154955" y="753790"/>
            <a:ext cx="8825658" cy="2677648"/>
          </a:xfrm>
        </p:spPr>
        <p:txBody>
          <a:bodyPr/>
          <a:lstStyle/>
          <a:p>
            <a:r>
              <a:rPr lang="en-IN" dirty="0"/>
              <a:t>Smart Grocery</a:t>
            </a:r>
            <a:br>
              <a:rPr lang="en-IN" dirty="0"/>
            </a:br>
            <a:r>
              <a:rPr lang="en-IN" dirty="0"/>
              <a:t>Smart Assistant</a:t>
            </a:r>
          </a:p>
        </p:txBody>
      </p:sp>
      <p:sp>
        <p:nvSpPr>
          <p:cNvPr id="3" name="Subtitle 2">
            <a:extLst>
              <a:ext uri="{FF2B5EF4-FFF2-40B4-BE49-F238E27FC236}">
                <a16:creationId xmlns:a16="http://schemas.microsoft.com/office/drawing/2014/main" id="{3200686D-435E-72C4-1DBD-A1B2D17EFC03}"/>
              </a:ext>
            </a:extLst>
          </p:cNvPr>
          <p:cNvSpPr>
            <a:spLocks noGrp="1"/>
          </p:cNvSpPr>
          <p:nvPr>
            <p:ph type="subTitle" idx="1"/>
          </p:nvPr>
        </p:nvSpPr>
        <p:spPr>
          <a:xfrm>
            <a:off x="1154955" y="4249882"/>
            <a:ext cx="8825658" cy="1388918"/>
          </a:xfrm>
        </p:spPr>
        <p:txBody>
          <a:bodyPr>
            <a:normAutofit fontScale="92500" lnSpcReduction="20000"/>
          </a:bodyPr>
          <a:lstStyle/>
          <a:p>
            <a:r>
              <a:rPr lang="en-IN" dirty="0"/>
              <a:t>BY</a:t>
            </a:r>
          </a:p>
          <a:p>
            <a:r>
              <a:rPr lang="en-IN" dirty="0"/>
              <a:t>M. Gnana </a:t>
            </a:r>
            <a:r>
              <a:rPr lang="en-IN" dirty="0" err="1"/>
              <a:t>Prasoona</a:t>
            </a:r>
            <a:endParaRPr lang="en-IN" dirty="0"/>
          </a:p>
          <a:p>
            <a:r>
              <a:rPr lang="en-IN" dirty="0"/>
              <a:t>R. Vandana</a:t>
            </a:r>
          </a:p>
          <a:p>
            <a:r>
              <a:rPr lang="en-IN" dirty="0"/>
              <a:t>A. Pooja</a:t>
            </a:r>
          </a:p>
        </p:txBody>
      </p:sp>
    </p:spTree>
    <p:extLst>
      <p:ext uri="{BB962C8B-B14F-4D97-AF65-F5344CB8AC3E}">
        <p14:creationId xmlns:p14="http://schemas.microsoft.com/office/powerpoint/2010/main" val="3274263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B159-0E1E-5343-68EF-5B429D64FCB9}"/>
              </a:ext>
            </a:extLst>
          </p:cNvPr>
          <p:cNvSpPr>
            <a:spLocks noGrp="1"/>
          </p:cNvSpPr>
          <p:nvPr>
            <p:ph type="ctrTitle"/>
          </p:nvPr>
        </p:nvSpPr>
        <p:spPr>
          <a:xfrm>
            <a:off x="1279646" y="1029469"/>
            <a:ext cx="8825658" cy="2677648"/>
          </a:xfrm>
        </p:spPr>
        <p:txBody>
          <a:bodyPr/>
          <a:lstStyle/>
          <a:p>
            <a:r>
              <a:rPr lang="en-IN" dirty="0"/>
              <a:t>             Thank You</a:t>
            </a:r>
          </a:p>
        </p:txBody>
      </p:sp>
    </p:spTree>
    <p:extLst>
      <p:ext uri="{BB962C8B-B14F-4D97-AF65-F5344CB8AC3E}">
        <p14:creationId xmlns:p14="http://schemas.microsoft.com/office/powerpoint/2010/main" val="350462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FBF7B5-65C3-CE91-3065-76F24DD2921F}"/>
              </a:ext>
            </a:extLst>
          </p:cNvPr>
          <p:cNvPicPr>
            <a:picLocks noChangeAspect="1"/>
          </p:cNvPicPr>
          <p:nvPr/>
        </p:nvPicPr>
        <p:blipFill>
          <a:blip r:embed="rId2"/>
          <a:stretch>
            <a:fillRect/>
          </a:stretch>
        </p:blipFill>
        <p:spPr>
          <a:xfrm>
            <a:off x="634210" y="876798"/>
            <a:ext cx="4377307" cy="4480948"/>
          </a:xfrm>
          <a:prstGeom prst="rect">
            <a:avLst/>
          </a:prstGeom>
        </p:spPr>
      </p:pic>
    </p:spTree>
    <p:extLst>
      <p:ext uri="{BB962C8B-B14F-4D97-AF65-F5344CB8AC3E}">
        <p14:creationId xmlns:p14="http://schemas.microsoft.com/office/powerpoint/2010/main" val="328057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5BD7-9BD1-96B4-245C-BF10AEEF28CE}"/>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6A9819BF-E3A7-069E-0100-F76D837697EA}"/>
              </a:ext>
            </a:extLst>
          </p:cNvPr>
          <p:cNvSpPr>
            <a:spLocks noGrp="1"/>
          </p:cNvSpPr>
          <p:nvPr>
            <p:ph type="body" sz="half" idx="2"/>
          </p:nvPr>
        </p:nvSpPr>
        <p:spPr/>
        <p:txBody>
          <a:bodyPr/>
          <a:lstStyle/>
          <a:p>
            <a:r>
              <a:rPr lang="en-US" dirty="0"/>
              <a:t>The proposed project focuses on the development of a content-based recommendation system with a Flask-based user interface for an e-commerce platform. Unlike traditional recommendation systems that rely solely on user behavior data, the content-based approach leverages textual breadcrumbs associated with products to generate recommendations. By analyzing the hierarchical categories to which each product belongs, the system aims to offer personalized recommendations based on user interests and preferences.</a:t>
            </a:r>
            <a:endParaRPr lang="en-IN" dirty="0"/>
          </a:p>
        </p:txBody>
      </p:sp>
    </p:spTree>
    <p:extLst>
      <p:ext uri="{BB962C8B-B14F-4D97-AF65-F5344CB8AC3E}">
        <p14:creationId xmlns:p14="http://schemas.microsoft.com/office/powerpoint/2010/main" val="73503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4F0-3806-8923-A3AF-AED4C8AAE094}"/>
              </a:ext>
            </a:extLst>
          </p:cNvPr>
          <p:cNvSpPr>
            <a:spLocks noGrp="1"/>
          </p:cNvSpPr>
          <p:nvPr>
            <p:ph type="title"/>
          </p:nvPr>
        </p:nvSpPr>
        <p:spPr/>
        <p:txBody>
          <a:bodyPr/>
          <a:lstStyle/>
          <a:p>
            <a:r>
              <a:rPr lang="en-IN" dirty="0"/>
              <a:t>Objectives of the Project</a:t>
            </a:r>
          </a:p>
        </p:txBody>
      </p:sp>
      <p:sp>
        <p:nvSpPr>
          <p:cNvPr id="3" name="Text Placeholder 2">
            <a:extLst>
              <a:ext uri="{FF2B5EF4-FFF2-40B4-BE49-F238E27FC236}">
                <a16:creationId xmlns:a16="http://schemas.microsoft.com/office/drawing/2014/main" id="{C5024C5B-2C02-1BCD-C417-A08C6CE7ACE4}"/>
              </a:ext>
            </a:extLst>
          </p:cNvPr>
          <p:cNvSpPr>
            <a:spLocks noGrp="1"/>
          </p:cNvSpPr>
          <p:nvPr>
            <p:ph type="body" sz="half" idx="2"/>
          </p:nvPr>
        </p:nvSpPr>
        <p:spPr>
          <a:xfrm>
            <a:off x="654628" y="3460173"/>
            <a:ext cx="9419504" cy="3037609"/>
          </a:xfrm>
        </p:spPr>
        <p:txBody>
          <a:bodyPr/>
          <a:lstStyle/>
          <a:p>
            <a:pPr marL="285750" indent="-285750">
              <a:buFont typeface="Arial" panose="020B0604020202020204" pitchFamily="34" charset="0"/>
              <a:buChar char="•"/>
            </a:pPr>
            <a:r>
              <a:rPr lang="en-US" dirty="0"/>
              <a:t>Create a recommendation system that suggests products to users based on the textual breadcrumbs associated with each product</a:t>
            </a:r>
            <a:r>
              <a:rPr lang="en-IN" dirty="0"/>
              <a:t>.</a:t>
            </a:r>
          </a:p>
          <a:p>
            <a:pPr marL="285750" indent="-285750">
              <a:buFont typeface="Arial" panose="020B0604020202020204" pitchFamily="34" charset="0"/>
              <a:buChar char="•"/>
            </a:pPr>
            <a:r>
              <a:rPr lang="en-US" dirty="0"/>
              <a:t>Improve the user experience by providing personalized product recommendations tailored to each user’s preferences and interests</a:t>
            </a:r>
            <a:r>
              <a:rPr lang="en-IN" dirty="0"/>
              <a:t>.</a:t>
            </a:r>
          </a:p>
          <a:p>
            <a:pPr marL="285750" indent="-285750">
              <a:buFont typeface="Arial" panose="020B0604020202020204" pitchFamily="34" charset="0"/>
              <a:buChar char="•"/>
            </a:pPr>
            <a:r>
              <a:rPr lang="en-US" dirty="0"/>
              <a:t>Ensure that the recommendation system is scalable and efficient, capable of handling large volumes of data and delivering real-time recommendations to users.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5099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73B5-CF4C-8E30-C3F4-4DA927A8631D}"/>
              </a:ext>
            </a:extLst>
          </p:cNvPr>
          <p:cNvSpPr>
            <a:spLocks noGrp="1"/>
          </p:cNvSpPr>
          <p:nvPr>
            <p:ph type="title"/>
          </p:nvPr>
        </p:nvSpPr>
        <p:spPr/>
        <p:txBody>
          <a:bodyPr/>
          <a:lstStyle/>
          <a:p>
            <a:r>
              <a:rPr lang="en-IN" dirty="0"/>
              <a:t>Datasets/Inputs:</a:t>
            </a:r>
          </a:p>
        </p:txBody>
      </p:sp>
      <p:sp>
        <p:nvSpPr>
          <p:cNvPr id="3" name="Text Placeholder 2">
            <a:extLst>
              <a:ext uri="{FF2B5EF4-FFF2-40B4-BE49-F238E27FC236}">
                <a16:creationId xmlns:a16="http://schemas.microsoft.com/office/drawing/2014/main" id="{1D4179DE-AD16-7EFB-015D-FA39C8A161FC}"/>
              </a:ext>
            </a:extLst>
          </p:cNvPr>
          <p:cNvSpPr>
            <a:spLocks noGrp="1"/>
          </p:cNvSpPr>
          <p:nvPr>
            <p:ph type="body" sz="half" idx="2"/>
          </p:nvPr>
        </p:nvSpPr>
        <p:spPr>
          <a:xfrm>
            <a:off x="1148797" y="3647209"/>
            <a:ext cx="8831815" cy="2673927"/>
          </a:xfrm>
        </p:spPr>
        <p:txBody>
          <a:bodyPr>
            <a:normAutofit fontScale="92500"/>
          </a:bodyPr>
          <a:lstStyle/>
          <a:p>
            <a:pPr marL="285750" indent="-285750">
              <a:buFont typeface="Arial" panose="020B0604020202020204" pitchFamily="34" charset="0"/>
              <a:buChar char="•"/>
            </a:pPr>
            <a:r>
              <a:rPr lang="en-US" dirty="0"/>
              <a:t>The dataset used is the Knee Grocery Dataset with tuples – Name, Brand, Price, Discount, Category, Subcategory, Quantity, Description, Breadcrumbs.</a:t>
            </a:r>
          </a:p>
          <a:p>
            <a:pPr marL="285750" indent="-285750">
              <a:buFont typeface="Arial" panose="020B0604020202020204" pitchFamily="34" charset="0"/>
              <a:buChar char="•"/>
            </a:pPr>
            <a:r>
              <a:rPr lang="en-US" dirty="0"/>
              <a:t>Each entry in the dataset should contain relevant information about a product, such as its name, description, and category breadcrumbs. </a:t>
            </a:r>
          </a:p>
          <a:p>
            <a:pPr marL="285750" indent="-285750">
              <a:buFont typeface="Arial" panose="020B0604020202020204" pitchFamily="34" charset="0"/>
              <a:buChar char="•"/>
            </a:pPr>
            <a:r>
              <a:rPr lang="en-US" dirty="0"/>
              <a:t>Name: The name or title of the product.</a:t>
            </a:r>
          </a:p>
          <a:p>
            <a:pPr marL="285750" indent="-285750">
              <a:buFont typeface="Arial" panose="020B0604020202020204" pitchFamily="34" charset="0"/>
              <a:buChar char="•"/>
            </a:pPr>
            <a:r>
              <a:rPr lang="en-US" dirty="0"/>
              <a:t>Description: A brief description or summary of the product. </a:t>
            </a:r>
          </a:p>
          <a:p>
            <a:pPr marL="285750" indent="-285750">
              <a:buFont typeface="Arial" panose="020B0604020202020204" pitchFamily="34" charset="0"/>
              <a:buChar char="•"/>
            </a:pPr>
            <a:r>
              <a:rPr lang="en-US" dirty="0"/>
              <a:t>Breadcrumbs: The hierarchical categories to which the product belongs, represented as a string separated by a delimiter</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71838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17D1-1697-4032-D019-6000A9E0191D}"/>
              </a:ext>
            </a:extLst>
          </p:cNvPr>
          <p:cNvSpPr>
            <a:spLocks noGrp="1"/>
          </p:cNvSpPr>
          <p:nvPr>
            <p:ph type="ctrTitle"/>
          </p:nvPr>
        </p:nvSpPr>
        <p:spPr>
          <a:xfrm>
            <a:off x="587045" y="635423"/>
            <a:ext cx="5185185" cy="1167554"/>
          </a:xfrm>
        </p:spPr>
        <p:txBody>
          <a:bodyPr/>
          <a:lstStyle/>
          <a:p>
            <a:r>
              <a:rPr lang="en-IN" dirty="0"/>
              <a:t>Block Diagram</a:t>
            </a:r>
          </a:p>
        </p:txBody>
      </p:sp>
      <p:pic>
        <p:nvPicPr>
          <p:cNvPr id="4" name="pic">
            <a:extLst>
              <a:ext uri="{FF2B5EF4-FFF2-40B4-BE49-F238E27FC236}">
                <a16:creationId xmlns:a16="http://schemas.microsoft.com/office/drawing/2014/main" id="{9C85ED3C-1940-0223-46FC-FFBA32A9E7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898915" y="1667435"/>
            <a:ext cx="1041713" cy="4672293"/>
          </a:xfrm>
          <a:prstGeom prst="rect">
            <a:avLst/>
          </a:prstGeom>
        </p:spPr>
      </p:pic>
    </p:spTree>
    <p:extLst>
      <p:ext uri="{BB962C8B-B14F-4D97-AF65-F5344CB8AC3E}">
        <p14:creationId xmlns:p14="http://schemas.microsoft.com/office/powerpoint/2010/main" val="184629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0F07-E106-709F-9068-ACE0BE82E17D}"/>
              </a:ext>
            </a:extLst>
          </p:cNvPr>
          <p:cNvSpPr>
            <a:spLocks noGrp="1"/>
          </p:cNvSpPr>
          <p:nvPr>
            <p:ph type="title"/>
          </p:nvPr>
        </p:nvSpPr>
        <p:spPr/>
        <p:txBody>
          <a:bodyPr/>
          <a:lstStyle/>
          <a:p>
            <a:r>
              <a:rPr lang="en-IN" dirty="0"/>
              <a:t>Methodology</a:t>
            </a:r>
          </a:p>
        </p:txBody>
      </p:sp>
      <p:sp>
        <p:nvSpPr>
          <p:cNvPr id="3" name="Text Placeholder 2">
            <a:extLst>
              <a:ext uri="{FF2B5EF4-FFF2-40B4-BE49-F238E27FC236}">
                <a16:creationId xmlns:a16="http://schemas.microsoft.com/office/drawing/2014/main" id="{5DC8343B-D34E-1879-899E-A7AB14CCA8FE}"/>
              </a:ext>
            </a:extLst>
          </p:cNvPr>
          <p:cNvSpPr>
            <a:spLocks noGrp="1"/>
          </p:cNvSpPr>
          <p:nvPr>
            <p:ph type="body" sz="half" idx="2"/>
          </p:nvPr>
        </p:nvSpPr>
        <p:spPr>
          <a:xfrm>
            <a:off x="911729" y="3293918"/>
            <a:ext cx="8825659" cy="3792683"/>
          </a:xfrm>
        </p:spPr>
        <p:txBody>
          <a:bodyPr>
            <a:normAutofit/>
          </a:bodyPr>
          <a:lstStyle/>
          <a:p>
            <a:pPr marL="285750" indent="-285750">
              <a:buFont typeface="Arial" panose="020B0604020202020204" pitchFamily="34" charset="0"/>
              <a:buChar char="•"/>
            </a:pPr>
            <a:r>
              <a:rPr lang="en-US" dirty="0"/>
              <a:t>Preprocess the dataset to handle missing values, clean the textual data, and ensure consistency in formatting.</a:t>
            </a:r>
            <a:endParaRPr lang="en-IN" dirty="0"/>
          </a:p>
          <a:p>
            <a:pPr marL="285750" indent="-285750">
              <a:buFont typeface="Arial" panose="020B0604020202020204" pitchFamily="34" charset="0"/>
              <a:buChar char="•"/>
            </a:pPr>
            <a:r>
              <a:rPr lang="en-US" dirty="0"/>
              <a:t>Utilize techniques such as TF-IDF (Term Frequency-Inverse Document Frequency) to convert textual breadcrumbs into numerical representations. TF-IDF captures the importance of each term in the context of the entire dataset, providing a meaningful representation of the textual data.</a:t>
            </a:r>
          </a:p>
          <a:p>
            <a:pPr marL="285750" indent="-285750">
              <a:buFont typeface="Arial" panose="020B0604020202020204" pitchFamily="34" charset="0"/>
              <a:buChar char="•"/>
            </a:pPr>
            <a:r>
              <a:rPr lang="en-US" dirty="0"/>
              <a:t>Calculate pairwise similarities between products based on their numerical representations derived from TF-IDF. Use cosine similarity as a similarity metric to quantify the similarity between pairs of products.</a:t>
            </a:r>
          </a:p>
          <a:p>
            <a:pPr marL="285750" indent="-285750">
              <a:buFont typeface="Arial" panose="020B0604020202020204" pitchFamily="34" charset="0"/>
              <a:buChar char="•"/>
            </a:pPr>
            <a:r>
              <a:rPr lang="en-US" dirty="0"/>
              <a:t>Develop a user interface using Flask or other web frameworks to interact with the recommendation system.</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56934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AC38-20EE-9F62-4BD3-57D0ACD202D8}"/>
              </a:ext>
            </a:extLst>
          </p:cNvPr>
          <p:cNvSpPr>
            <a:spLocks noGrp="1"/>
          </p:cNvSpPr>
          <p:nvPr>
            <p:ph type="title"/>
          </p:nvPr>
        </p:nvSpPr>
        <p:spPr/>
        <p:txBody>
          <a:bodyPr/>
          <a:lstStyle/>
          <a:p>
            <a:r>
              <a:rPr lang="en-IN" dirty="0"/>
              <a:t>Results</a:t>
            </a:r>
          </a:p>
        </p:txBody>
      </p:sp>
      <p:sp>
        <p:nvSpPr>
          <p:cNvPr id="3" name="Text Placeholder 2">
            <a:extLst>
              <a:ext uri="{FF2B5EF4-FFF2-40B4-BE49-F238E27FC236}">
                <a16:creationId xmlns:a16="http://schemas.microsoft.com/office/drawing/2014/main" id="{B8C721FB-7A34-7C4E-9D5B-233FCE5FDDED}"/>
              </a:ext>
            </a:extLst>
          </p:cNvPr>
          <p:cNvSpPr>
            <a:spLocks noGrp="1"/>
          </p:cNvSpPr>
          <p:nvPr>
            <p:ph type="body" sz="half" idx="2"/>
          </p:nvPr>
        </p:nvSpPr>
        <p:spPr/>
        <p:txBody>
          <a:bodyPr/>
          <a:lstStyle/>
          <a:p>
            <a:r>
              <a:rPr lang="en-US" dirty="0"/>
              <a:t>With proper implementation, the content-based recommendation system can significantly enhance user satisfaction, drive sales, and improve overall platform engagement. By providing users with relevant and personalized product suggestions, the system contributes to a more fulfilling shopping experience and fosters customer loyalty and retention.</a:t>
            </a:r>
            <a:endParaRPr lang="en-IN" dirty="0"/>
          </a:p>
        </p:txBody>
      </p:sp>
    </p:spTree>
    <p:extLst>
      <p:ext uri="{BB962C8B-B14F-4D97-AF65-F5344CB8AC3E}">
        <p14:creationId xmlns:p14="http://schemas.microsoft.com/office/powerpoint/2010/main" val="890562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F2678-55A3-0A28-2EF9-0CEDDA2BCE0F}"/>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7C2B235D-A500-B403-0E2F-A12DB7727807}"/>
              </a:ext>
            </a:extLst>
          </p:cNvPr>
          <p:cNvSpPr>
            <a:spLocks noGrp="1"/>
          </p:cNvSpPr>
          <p:nvPr>
            <p:ph type="body" sz="half" idx="2"/>
          </p:nvPr>
        </p:nvSpPr>
        <p:spPr/>
        <p:txBody>
          <a:bodyPr/>
          <a:lstStyle/>
          <a:p>
            <a:r>
              <a:rPr lang="en-US" dirty="0"/>
              <a:t>In conclusion, the development of a content-based recommendation system with a Flask-based user interface offers a promising solution to the challenge of providing personalized product recommendations in e-commerce platforms. By leveraging textual breadcrumbs associated with products and implementing advanced machine learning techniques, the system can deliver tailored recommendations based on user preferences and interests.</a:t>
            </a:r>
            <a:endParaRPr lang="en-IN" dirty="0"/>
          </a:p>
        </p:txBody>
      </p:sp>
    </p:spTree>
    <p:extLst>
      <p:ext uri="{BB962C8B-B14F-4D97-AF65-F5344CB8AC3E}">
        <p14:creationId xmlns:p14="http://schemas.microsoft.com/office/powerpoint/2010/main" val="2108559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89</TotalTime>
  <Words>475</Words>
  <Application>Microsoft Office PowerPoint</Application>
  <PresentationFormat>Widescreen</PresentationFormat>
  <Paragraphs>28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 Boardroom</vt:lpstr>
      <vt:lpstr>Smart Grocery Smart Assistant</vt:lpstr>
      <vt:lpstr>PowerPoint Presentation</vt:lpstr>
      <vt:lpstr>Introduction:</vt:lpstr>
      <vt:lpstr>Objectives of the Project</vt:lpstr>
      <vt:lpstr>Datasets/Inputs:</vt:lpstr>
      <vt:lpstr>Block Diagram</vt:lpstr>
      <vt:lpstr>Methodology</vt:lpstr>
      <vt:lpstr>Results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Grocery</dc:title>
  <dc:creator>Gnanaprasoona Mandan</dc:creator>
  <cp:lastModifiedBy>Gnanaprasoona Mandan</cp:lastModifiedBy>
  <cp:revision>3</cp:revision>
  <dcterms:created xsi:type="dcterms:W3CDTF">2024-04-21T19:01:50Z</dcterms:created>
  <dcterms:modified xsi:type="dcterms:W3CDTF">2024-05-04T10:36:46Z</dcterms:modified>
</cp:coreProperties>
</file>