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4630400" cy="8229600"/>
  <p:notesSz cx="8229600" cy="14630400"/>
  <p:embeddedFontLst>
    <p:embeddedFont>
      <p:font typeface="Syne"/>
      <p:regular r:id="rId22"/>
    </p:embeddedFont>
    <p:embeddedFont>
      <p:font typeface="Syne"/>
      <p:regular r:id="rId23"/>
    </p:embeddedFont>
    <p:embeddedFont>
      <p:font typeface="Arimo"/>
      <p:regular r:id="rId24"/>
    </p:embeddedFont>
    <p:embeddedFont>
      <p:font typeface="Arimo"/>
      <p:regular r:id="rId25"/>
    </p:embeddedFont>
    <p:embeddedFont>
      <p:font typeface="Arimo"/>
      <p:regular r:id="rId26"/>
    </p:embeddedFont>
    <p:embeddedFont>
      <p:font typeface="Arimo"/>
      <p:regular r:id="rId27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22" Type="http://schemas.openxmlformats.org/officeDocument/2006/relationships/font" Target="fonts/font1.fntdata"/><Relationship Id="rId23" Type="http://schemas.openxmlformats.org/officeDocument/2006/relationships/font" Target="fonts/font2.fntdata"/><Relationship Id="rId24" Type="http://schemas.openxmlformats.org/officeDocument/2006/relationships/font" Target="fonts/font3.fntdata"/><Relationship Id="rId25" Type="http://schemas.openxmlformats.org/officeDocument/2006/relationships/font" Target="fonts/font4.fntdata"/><Relationship Id="rId26" Type="http://schemas.openxmlformats.org/officeDocument/2006/relationships/font" Target="fonts/font5.fntdata"/><Relationship Id="rId27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2-1.png"/><Relationship Id="rId3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3-1.png"/><Relationship Id="rId3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4-1.png"/><Relationship Id="rId3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5-1.png"/><Relationship Id="rId3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6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image" Target="../media/image-13-3.png"/><Relationship Id="rId4" Type="http://schemas.openxmlformats.org/officeDocument/2006/relationships/slideLayout" Target="../slideLayouts/slideLayout14.xml"/><Relationship Id="rId5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png"/><Relationship Id="rId3" Type="http://schemas.openxmlformats.org/officeDocument/2006/relationships/image" Target="../media/image-14-3.png"/><Relationship Id="rId4" Type="http://schemas.openxmlformats.org/officeDocument/2006/relationships/slideLayout" Target="../slideLayouts/slideLayout15.xml"/><Relationship Id="rId5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063823"/>
            <a:ext cx="12954952" cy="1943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7650"/>
              </a:lnSpc>
              <a:buNone/>
            </a:pPr>
            <a:r>
              <a:rPr lang="en-US" sz="61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Introduction to object detection </a:t>
            </a:r>
            <a:endParaRPr lang="en-US" sz="6100" dirty="0"/>
          </a:p>
        </p:txBody>
      </p:sp>
      <p:sp>
        <p:nvSpPr>
          <p:cNvPr id="3" name="Text 1"/>
          <p:cNvSpPr/>
          <p:nvPr/>
        </p:nvSpPr>
        <p:spPr>
          <a:xfrm>
            <a:off x="837724" y="3485674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Team members: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837724" y="4137898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Charith Dasari                       -  CB.SC.U4AIE24014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4790123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 M S K maheshwar             -  CB.SC.U4AIE24058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5442347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Ravala Gnanasri Chowdary -  CB.SC.U4AIE24064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837724" y="6094571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Rohin Reddy M                      -  CB.SC.U4AIE24065</a:t>
            </a:r>
            <a:endParaRPr lang="en-US" sz="1850" dirty="0"/>
          </a:p>
        </p:txBody>
      </p:sp>
      <p:sp>
        <p:nvSpPr>
          <p:cNvPr id="8" name="Shape 6"/>
          <p:cNvSpPr/>
          <p:nvPr/>
        </p:nvSpPr>
        <p:spPr>
          <a:xfrm>
            <a:off x="837724" y="6764655"/>
            <a:ext cx="382905" cy="382905"/>
          </a:xfrm>
          <a:prstGeom prst="roundRect">
            <a:avLst>
              <a:gd name="adj" fmla="val 2387820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344" y="6772275"/>
            <a:ext cx="367665" cy="367665"/>
          </a:xfrm>
          <a:prstGeom prst="rect">
            <a:avLst/>
          </a:prstGeom>
        </p:spPr>
      </p:pic>
      <p:sp>
        <p:nvSpPr>
          <p:cNvPr id="10" name="Text 7"/>
          <p:cNvSpPr/>
          <p:nvPr/>
        </p:nvSpPr>
        <p:spPr>
          <a:xfrm>
            <a:off x="1340287" y="6746796"/>
            <a:ext cx="3207901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250"/>
              </a:lnSpc>
              <a:buNone/>
            </a:pPr>
            <a:r>
              <a:rPr lang="en-US" sz="2350" b="1" dirty="0">
                <a:solidFill>
                  <a:srgbClr val="D9E1FF"/>
                </a:solidFill>
                <a:latin typeface="Arimo Bold" pitchFamily="34" charset="0"/>
                <a:ea typeface="Arimo Bold" pitchFamily="34" charset="-122"/>
                <a:cs typeface="Arimo Bold" pitchFamily="34" charset="-120"/>
              </a:rPr>
              <a:t>by Gnanasri chowdary</a:t>
            </a:r>
            <a:endParaRPr lang="en-US" sz="2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073" y="514826"/>
            <a:ext cx="7661791" cy="2458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900"/>
              </a:lnSpc>
              <a:buNone/>
            </a:pPr>
            <a:r>
              <a:rPr lang="en-US" sz="15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Advancements in Animal Tracking: Assessing Deep Learning Algorithms</a:t>
            </a:r>
            <a:endParaRPr lang="en-US" sz="1500" dirty="0"/>
          </a:p>
        </p:txBody>
      </p:sp>
      <p:sp>
        <p:nvSpPr>
          <p:cNvPr id="3" name="Shape 1"/>
          <p:cNvSpPr/>
          <p:nvPr/>
        </p:nvSpPr>
        <p:spPr>
          <a:xfrm>
            <a:off x="585073" y="1095018"/>
            <a:ext cx="13460254" cy="6123146"/>
          </a:xfrm>
          <a:prstGeom prst="roundRect">
            <a:avLst>
              <a:gd name="adj" fmla="val 410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92693" y="1102638"/>
            <a:ext cx="13445014" cy="48315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759857" y="1210508"/>
            <a:ext cx="6384369" cy="2674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Attribute</a:t>
            </a:r>
            <a:endParaRPr lang="en-US" sz="1300" dirty="0"/>
          </a:p>
        </p:txBody>
      </p:sp>
      <p:sp>
        <p:nvSpPr>
          <p:cNvPr id="6" name="Text 4"/>
          <p:cNvSpPr/>
          <p:nvPr/>
        </p:nvSpPr>
        <p:spPr>
          <a:xfrm>
            <a:off x="7486174" y="1210508"/>
            <a:ext cx="6384369" cy="2674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Details</a:t>
            </a:r>
            <a:endParaRPr lang="en-US" sz="1300" dirty="0"/>
          </a:p>
        </p:txBody>
      </p:sp>
      <p:sp>
        <p:nvSpPr>
          <p:cNvPr id="7" name="Shape 5"/>
          <p:cNvSpPr/>
          <p:nvPr/>
        </p:nvSpPr>
        <p:spPr>
          <a:xfrm>
            <a:off x="592693" y="1585793"/>
            <a:ext cx="13445014" cy="48315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8" name="Text 6"/>
          <p:cNvSpPr/>
          <p:nvPr/>
        </p:nvSpPr>
        <p:spPr>
          <a:xfrm>
            <a:off x="759857" y="1693664"/>
            <a:ext cx="6384369" cy="2674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Paper Title</a:t>
            </a:r>
            <a:endParaRPr lang="en-US" sz="1300" dirty="0"/>
          </a:p>
        </p:txBody>
      </p:sp>
      <p:sp>
        <p:nvSpPr>
          <p:cNvPr id="9" name="Text 7"/>
          <p:cNvSpPr/>
          <p:nvPr/>
        </p:nvSpPr>
        <p:spPr>
          <a:xfrm>
            <a:off x="7486174" y="1693664"/>
            <a:ext cx="6384369" cy="2674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Advancements in Animal Tracking: Assessing Deep Learning Algorithms</a:t>
            </a:r>
            <a:endParaRPr lang="en-US" sz="1300" dirty="0"/>
          </a:p>
        </p:txBody>
      </p:sp>
      <p:sp>
        <p:nvSpPr>
          <p:cNvPr id="10" name="Shape 8"/>
          <p:cNvSpPr/>
          <p:nvPr/>
        </p:nvSpPr>
        <p:spPr>
          <a:xfrm>
            <a:off x="592693" y="2068949"/>
            <a:ext cx="13445014" cy="48315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759857" y="2176820"/>
            <a:ext cx="6384369" cy="2674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Year Published</a:t>
            </a:r>
            <a:endParaRPr lang="en-US" sz="1300" dirty="0"/>
          </a:p>
        </p:txBody>
      </p:sp>
      <p:sp>
        <p:nvSpPr>
          <p:cNvPr id="12" name="Text 10"/>
          <p:cNvSpPr/>
          <p:nvPr/>
        </p:nvSpPr>
        <p:spPr>
          <a:xfrm>
            <a:off x="7486174" y="2176820"/>
            <a:ext cx="6384369" cy="2674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2024</a:t>
            </a:r>
            <a:endParaRPr lang="en-US" sz="1300" dirty="0"/>
          </a:p>
        </p:txBody>
      </p:sp>
      <p:sp>
        <p:nvSpPr>
          <p:cNvPr id="13" name="Shape 11"/>
          <p:cNvSpPr/>
          <p:nvPr/>
        </p:nvSpPr>
        <p:spPr>
          <a:xfrm>
            <a:off x="592693" y="2552105"/>
            <a:ext cx="13445014" cy="208764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4" name="Text 12"/>
          <p:cNvSpPr/>
          <p:nvPr/>
        </p:nvSpPr>
        <p:spPr>
          <a:xfrm>
            <a:off x="759857" y="2659975"/>
            <a:ext cx="6384369" cy="2674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Methodology</a:t>
            </a:r>
            <a:endParaRPr lang="en-US" sz="1300" dirty="0"/>
          </a:p>
        </p:txBody>
      </p:sp>
      <p:sp>
        <p:nvSpPr>
          <p:cNvPr id="15" name="Text 13"/>
          <p:cNvSpPr/>
          <p:nvPr/>
        </p:nvSpPr>
        <p:spPr>
          <a:xfrm>
            <a:off x="7486174" y="2659975"/>
            <a:ext cx="6384369" cy="18719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- Compared </a:t>
            </a:r>
            <a:pPr indent="0" marL="0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YOLO models (YOLOv5, YOLOv7)</a:t>
            </a:r>
            <a:pPr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with </a:t>
            </a:r>
            <a:pPr indent="0" marL="0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TensorFlow Model Zoo architectures (Faster R-CNN ResNet152 &amp; SSD ResNet101)</a:t>
            </a:r>
            <a:pPr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. </a:t>
            </a:r>
            <a:pPr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
</a:t>
            </a:r>
            <a:pPr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- Used a dataset containing </a:t>
            </a:r>
            <a:pPr indent="0" marL="0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animal images labeled with different postures (standing, eating, laying, etc.)</a:t>
            </a:r>
            <a:pPr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. </a:t>
            </a:r>
            <a:pPr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
</a:t>
            </a:r>
            <a:pPr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- Applied </a:t>
            </a:r>
            <a:pPr indent="0" marL="0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data augmentation techniques</a:t>
            </a:r>
            <a:pPr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to enhance dataset diversity and size. </a:t>
            </a:r>
            <a:pPr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
</a:t>
            </a:r>
            <a:pPr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- Trained models using </a:t>
            </a:r>
            <a:pPr indent="0" marL="0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pre-labeled animal tracking datasets</a:t>
            </a:r>
            <a:pPr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. </a:t>
            </a:r>
            <a:pPr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
</a:t>
            </a:r>
            <a:pPr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- Evaluated </a:t>
            </a:r>
            <a:pPr indent="0" marL="0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real-time detection performance</a:t>
            </a:r>
            <a:pPr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for </a:t>
            </a:r>
            <a:pPr indent="0" marL="0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wildlife monitoring applications</a:t>
            </a:r>
            <a:pPr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.</a:t>
            </a:r>
            <a:endParaRPr lang="en-US" sz="1300" dirty="0"/>
          </a:p>
        </p:txBody>
      </p:sp>
      <p:sp>
        <p:nvSpPr>
          <p:cNvPr id="16" name="Shape 14"/>
          <p:cNvSpPr/>
          <p:nvPr/>
        </p:nvSpPr>
        <p:spPr>
          <a:xfrm>
            <a:off x="592693" y="4639747"/>
            <a:ext cx="13445014" cy="101798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759857" y="4747617"/>
            <a:ext cx="6384369" cy="2674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Metrics Used</a:t>
            </a:r>
            <a:endParaRPr lang="en-US" sz="1300" dirty="0"/>
          </a:p>
        </p:txBody>
      </p:sp>
      <p:sp>
        <p:nvSpPr>
          <p:cNvPr id="18" name="Text 16"/>
          <p:cNvSpPr/>
          <p:nvPr/>
        </p:nvSpPr>
        <p:spPr>
          <a:xfrm>
            <a:off x="7486174" y="4747617"/>
            <a:ext cx="6384369" cy="8022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- </a:t>
            </a:r>
            <a:pPr indent="0" marL="0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Mean Average Precision (mAP)</a:t>
            </a:r>
            <a:pPr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(YOLOv5 achieved the highest mAP of 97.5%). </a:t>
            </a:r>
            <a:pPr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
</a:t>
            </a:r>
            <a:pPr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- </a:t>
            </a:r>
            <a:pPr indent="0" marL="0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Precision-Recall Curves</a:t>
            </a:r>
            <a:pPr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to assess model confidence. </a:t>
            </a:r>
            <a:pPr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
</a:t>
            </a:r>
            <a:pPr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- </a:t>
            </a:r>
            <a:pPr indent="0" marL="0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Intersection over Union (IoU)</a:t>
            </a:r>
            <a:pPr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to measure bounding box accuracy.</a:t>
            </a:r>
            <a:endParaRPr lang="en-US" sz="1300" dirty="0"/>
          </a:p>
        </p:txBody>
      </p:sp>
      <p:sp>
        <p:nvSpPr>
          <p:cNvPr id="19" name="Shape 17"/>
          <p:cNvSpPr/>
          <p:nvPr/>
        </p:nvSpPr>
        <p:spPr>
          <a:xfrm>
            <a:off x="592693" y="5657731"/>
            <a:ext cx="13445014" cy="155281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0" name="Text 18"/>
          <p:cNvSpPr/>
          <p:nvPr/>
        </p:nvSpPr>
        <p:spPr>
          <a:xfrm>
            <a:off x="759857" y="5765602"/>
            <a:ext cx="6384369" cy="2674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Limitations</a:t>
            </a:r>
            <a:endParaRPr lang="en-US" sz="1300" dirty="0"/>
          </a:p>
        </p:txBody>
      </p:sp>
      <p:sp>
        <p:nvSpPr>
          <p:cNvPr id="21" name="Text 19"/>
          <p:cNvSpPr/>
          <p:nvPr/>
        </p:nvSpPr>
        <p:spPr>
          <a:xfrm>
            <a:off x="7486174" y="5765602"/>
            <a:ext cx="6384369" cy="1337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- </a:t>
            </a:r>
            <a:pPr indent="0" marL="0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TensorFlow-based models</a:t>
            </a:r>
            <a:pPr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(Faster R-CNN, SSD) lag behind </a:t>
            </a:r>
            <a:pPr indent="0" marL="0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YOLO models</a:t>
            </a:r>
            <a:pPr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in accuracy and speed. </a:t>
            </a:r>
            <a:pPr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
</a:t>
            </a:r>
            <a:pPr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- Object </a:t>
            </a:r>
            <a:pPr indent="0" marL="0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occlusions in videos</a:t>
            </a:r>
            <a:pPr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impacted model effectiveness. </a:t>
            </a:r>
            <a:pPr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
</a:t>
            </a:r>
            <a:pPr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- </a:t>
            </a:r>
            <a:pPr indent="0" marL="0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Lighting conditions and animal movement</a:t>
            </a:r>
            <a:pPr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introduced variability in detection accuracy.</a:t>
            </a:r>
            <a:endParaRPr lang="en-US" sz="1300" dirty="0"/>
          </a:p>
        </p:txBody>
      </p:sp>
      <p:sp>
        <p:nvSpPr>
          <p:cNvPr id="22" name="Text 20"/>
          <p:cNvSpPr/>
          <p:nvPr/>
        </p:nvSpPr>
        <p:spPr>
          <a:xfrm>
            <a:off x="585073" y="7468910"/>
            <a:ext cx="1966912" cy="2458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900"/>
              </a:lnSpc>
              <a:buNone/>
            </a:pPr>
            <a:r>
              <a:rPr lang="en-US" sz="15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​</a:t>
            </a:r>
            <a:endParaRPr lang="en-US" sz="1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8292" y="575191"/>
            <a:ext cx="8025765" cy="259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Object Detection Techniques: Overview and Performance Comparison</a:t>
            </a:r>
            <a:endParaRPr lang="en-US" sz="1600" dirty="0"/>
          </a:p>
        </p:txBody>
      </p:sp>
      <p:sp>
        <p:nvSpPr>
          <p:cNvPr id="3" name="Shape 1"/>
          <p:cNvSpPr/>
          <p:nvPr/>
        </p:nvSpPr>
        <p:spPr>
          <a:xfrm>
            <a:off x="618292" y="1188244"/>
            <a:ext cx="13393817" cy="6466046"/>
          </a:xfrm>
          <a:prstGeom prst="roundRect">
            <a:avLst>
              <a:gd name="adj" fmla="val 410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25912" y="1195864"/>
            <a:ext cx="13378577" cy="50982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802481" y="1309449"/>
            <a:ext cx="6332339" cy="2826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3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Attribute</a:t>
            </a:r>
            <a:endParaRPr lang="en-US" sz="1350" dirty="0"/>
          </a:p>
        </p:txBody>
      </p:sp>
      <p:sp>
        <p:nvSpPr>
          <p:cNvPr id="6" name="Text 4"/>
          <p:cNvSpPr/>
          <p:nvPr/>
        </p:nvSpPr>
        <p:spPr>
          <a:xfrm>
            <a:off x="7495580" y="1309449"/>
            <a:ext cx="6332339" cy="2826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3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Details</a:t>
            </a:r>
            <a:endParaRPr lang="en-US" sz="1350" dirty="0"/>
          </a:p>
        </p:txBody>
      </p:sp>
      <p:sp>
        <p:nvSpPr>
          <p:cNvPr id="7" name="Shape 5"/>
          <p:cNvSpPr/>
          <p:nvPr/>
        </p:nvSpPr>
        <p:spPr>
          <a:xfrm>
            <a:off x="625912" y="1705689"/>
            <a:ext cx="13378577" cy="50982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8" name="Text 6"/>
          <p:cNvSpPr/>
          <p:nvPr/>
        </p:nvSpPr>
        <p:spPr>
          <a:xfrm>
            <a:off x="802481" y="1819275"/>
            <a:ext cx="6332339" cy="2826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3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Paper Title</a:t>
            </a:r>
            <a:endParaRPr lang="en-US" sz="1350" dirty="0"/>
          </a:p>
        </p:txBody>
      </p:sp>
      <p:sp>
        <p:nvSpPr>
          <p:cNvPr id="9" name="Text 7"/>
          <p:cNvSpPr/>
          <p:nvPr/>
        </p:nvSpPr>
        <p:spPr>
          <a:xfrm>
            <a:off x="7495580" y="1819275"/>
            <a:ext cx="6332339" cy="2826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Object Detection Techniques: Overview and Performance Comparison</a:t>
            </a:r>
            <a:endParaRPr lang="en-US" sz="1350" dirty="0"/>
          </a:p>
        </p:txBody>
      </p:sp>
      <p:sp>
        <p:nvSpPr>
          <p:cNvPr id="10" name="Shape 8"/>
          <p:cNvSpPr/>
          <p:nvPr/>
        </p:nvSpPr>
        <p:spPr>
          <a:xfrm>
            <a:off x="625912" y="2215515"/>
            <a:ext cx="13378577" cy="50982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802481" y="2329101"/>
            <a:ext cx="6332339" cy="2826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3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Year Published</a:t>
            </a:r>
            <a:endParaRPr lang="en-US" sz="1350" dirty="0"/>
          </a:p>
        </p:txBody>
      </p:sp>
      <p:sp>
        <p:nvSpPr>
          <p:cNvPr id="12" name="Text 10"/>
          <p:cNvSpPr/>
          <p:nvPr/>
        </p:nvSpPr>
        <p:spPr>
          <a:xfrm>
            <a:off x="7495580" y="2329101"/>
            <a:ext cx="6332339" cy="2826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2019</a:t>
            </a:r>
            <a:endParaRPr lang="en-US" sz="1350" dirty="0"/>
          </a:p>
        </p:txBody>
      </p:sp>
      <p:sp>
        <p:nvSpPr>
          <p:cNvPr id="13" name="Shape 11"/>
          <p:cNvSpPr/>
          <p:nvPr/>
        </p:nvSpPr>
        <p:spPr>
          <a:xfrm>
            <a:off x="625912" y="2725341"/>
            <a:ext cx="13378577" cy="220575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4" name="Text 12"/>
          <p:cNvSpPr/>
          <p:nvPr/>
        </p:nvSpPr>
        <p:spPr>
          <a:xfrm>
            <a:off x="802481" y="2838926"/>
            <a:ext cx="6332339" cy="2826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3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Methodology</a:t>
            </a:r>
            <a:endParaRPr lang="en-US" sz="1350" dirty="0"/>
          </a:p>
        </p:txBody>
      </p:sp>
      <p:sp>
        <p:nvSpPr>
          <p:cNvPr id="15" name="Text 13"/>
          <p:cNvSpPr/>
          <p:nvPr/>
        </p:nvSpPr>
        <p:spPr>
          <a:xfrm>
            <a:off x="7495580" y="2838926"/>
            <a:ext cx="6332339" cy="19785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- Compared </a:t>
            </a:r>
            <a:pPr indent="0" marL="0">
              <a:lnSpc>
                <a:spcPts val="2200"/>
              </a:lnSpc>
              <a:buNone/>
            </a:pPr>
            <a:r>
              <a:rPr lang="en-US" sz="13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Faster R-CNN, YOLO, and SSD</a:t>
            </a:r>
            <a:pPr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object detection algorithms. </a:t>
            </a:r>
            <a:pPr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
</a:t>
            </a:r>
            <a:pPr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- Evaluated </a:t>
            </a:r>
            <a:pPr indent="0" marL="0">
              <a:lnSpc>
                <a:spcPts val="2200"/>
              </a:lnSpc>
              <a:buNone/>
            </a:pPr>
            <a:r>
              <a:rPr lang="en-US" sz="13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trade-offs between speed (FPS) and accuracy (mAP)</a:t>
            </a:r>
            <a:pPr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. </a:t>
            </a:r>
            <a:pPr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
</a:t>
            </a:r>
            <a:pPr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- Implemented </a:t>
            </a:r>
            <a:pPr indent="0" marL="0">
              <a:lnSpc>
                <a:spcPts val="2200"/>
              </a:lnSpc>
              <a:buNone/>
            </a:pPr>
            <a:r>
              <a:rPr lang="en-US" sz="13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TensorFlow Object Detection API</a:t>
            </a:r>
            <a:pPr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for model training and testing. </a:t>
            </a:r>
            <a:pPr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
</a:t>
            </a:r>
            <a:pPr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- Assessed </a:t>
            </a:r>
            <a:pPr indent="0" marL="0">
              <a:lnSpc>
                <a:spcPts val="2200"/>
              </a:lnSpc>
              <a:buNone/>
            </a:pPr>
            <a:r>
              <a:rPr lang="en-US" sz="13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Microsoft Azure Cloud API vs. TensorFlow API</a:t>
            </a:r>
            <a:pPr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for object detection efficiency. </a:t>
            </a:r>
            <a:pPr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
</a:t>
            </a:r>
            <a:pPr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- Used </a:t>
            </a:r>
            <a:pPr indent="0" marL="0">
              <a:lnSpc>
                <a:spcPts val="2200"/>
              </a:lnSpc>
              <a:buNone/>
            </a:pPr>
            <a:r>
              <a:rPr lang="en-US" sz="13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standard datasets &amp; real-world test cases</a:t>
            </a:r>
            <a:pPr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for benchmarking model performance.</a:t>
            </a:r>
            <a:endParaRPr lang="en-US" sz="1350" dirty="0"/>
          </a:p>
        </p:txBody>
      </p:sp>
      <p:sp>
        <p:nvSpPr>
          <p:cNvPr id="16" name="Shape 14"/>
          <p:cNvSpPr/>
          <p:nvPr/>
        </p:nvSpPr>
        <p:spPr>
          <a:xfrm>
            <a:off x="625912" y="4931093"/>
            <a:ext cx="13378577" cy="107513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802481" y="5044678"/>
            <a:ext cx="6332339" cy="2826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3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Metrics Used</a:t>
            </a:r>
            <a:endParaRPr lang="en-US" sz="1350" dirty="0"/>
          </a:p>
        </p:txBody>
      </p:sp>
      <p:sp>
        <p:nvSpPr>
          <p:cNvPr id="18" name="Text 16"/>
          <p:cNvSpPr/>
          <p:nvPr/>
        </p:nvSpPr>
        <p:spPr>
          <a:xfrm>
            <a:off x="7495580" y="5044678"/>
            <a:ext cx="6332339" cy="8479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- </a:t>
            </a:r>
            <a:pPr indent="0" marL="0">
              <a:lnSpc>
                <a:spcPts val="2200"/>
              </a:lnSpc>
              <a:buNone/>
            </a:pPr>
            <a:r>
              <a:rPr lang="en-US" sz="13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Mean Average Precision (mAP)</a:t>
            </a:r>
            <a:pPr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(higher values indicate better accuracy). </a:t>
            </a:r>
            <a:pPr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
</a:t>
            </a:r>
            <a:pPr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- </a:t>
            </a:r>
            <a:pPr indent="0" marL="0">
              <a:lnSpc>
                <a:spcPts val="2200"/>
              </a:lnSpc>
              <a:buNone/>
            </a:pPr>
            <a:r>
              <a:rPr lang="en-US" sz="13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Execution Speed (Frames Per Second - FPS)</a:t>
            </a:r>
            <a:pPr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. </a:t>
            </a:r>
            <a:pPr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
</a:t>
            </a:r>
            <a:pPr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- </a:t>
            </a:r>
            <a:pPr indent="0" marL="0">
              <a:lnSpc>
                <a:spcPts val="2200"/>
              </a:lnSpc>
              <a:buNone/>
            </a:pPr>
            <a:r>
              <a:rPr lang="en-US" sz="13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Detection Confidence Scores</a:t>
            </a:r>
            <a:pPr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for assessing model predictions.</a:t>
            </a:r>
            <a:endParaRPr lang="en-US" sz="1350" dirty="0"/>
          </a:p>
        </p:txBody>
      </p:sp>
      <p:sp>
        <p:nvSpPr>
          <p:cNvPr id="19" name="Shape 17"/>
          <p:cNvSpPr/>
          <p:nvPr/>
        </p:nvSpPr>
        <p:spPr>
          <a:xfrm>
            <a:off x="625912" y="6006227"/>
            <a:ext cx="13378577" cy="164044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0" name="Text 18"/>
          <p:cNvSpPr/>
          <p:nvPr/>
        </p:nvSpPr>
        <p:spPr>
          <a:xfrm>
            <a:off x="802481" y="6119812"/>
            <a:ext cx="6332339" cy="2826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3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Limitations</a:t>
            </a:r>
            <a:endParaRPr lang="en-US" sz="1350" dirty="0"/>
          </a:p>
        </p:txBody>
      </p:sp>
      <p:sp>
        <p:nvSpPr>
          <p:cNvPr id="21" name="Text 19"/>
          <p:cNvSpPr/>
          <p:nvPr/>
        </p:nvSpPr>
        <p:spPr>
          <a:xfrm>
            <a:off x="7495580" y="6119812"/>
            <a:ext cx="6332339" cy="14132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- </a:t>
            </a:r>
            <a:pPr indent="0" marL="0">
              <a:lnSpc>
                <a:spcPts val="2200"/>
              </a:lnSpc>
              <a:buNone/>
            </a:pPr>
            <a:r>
              <a:rPr lang="en-US" sz="13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Faster R-CNN</a:t>
            </a:r>
            <a:pPr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is computationally expensive, making it unsuitable for </a:t>
            </a:r>
            <a:pPr indent="0" marL="0">
              <a:lnSpc>
                <a:spcPts val="2200"/>
              </a:lnSpc>
              <a:buNone/>
            </a:pPr>
            <a:r>
              <a:rPr lang="en-US" sz="13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real-time applications</a:t>
            </a:r>
            <a:pPr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. </a:t>
            </a:r>
            <a:pPr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
</a:t>
            </a:r>
            <a:pPr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- </a:t>
            </a:r>
            <a:pPr indent="0" marL="0">
              <a:lnSpc>
                <a:spcPts val="2200"/>
              </a:lnSpc>
              <a:buNone/>
            </a:pPr>
            <a:r>
              <a:rPr lang="en-US" sz="13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YOLO has lower accuracy for small objects</a:t>
            </a:r>
            <a:pPr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compared to Faster R-CNN. </a:t>
            </a:r>
            <a:pPr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
</a:t>
            </a:r>
            <a:pPr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- </a:t>
            </a:r>
            <a:pPr indent="0" marL="0">
              <a:lnSpc>
                <a:spcPts val="2200"/>
              </a:lnSpc>
              <a:buNone/>
            </a:pPr>
            <a:r>
              <a:rPr lang="en-US" sz="13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Microsoft Azure Cloud API</a:t>
            </a:r>
            <a:pPr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relies on a constant </a:t>
            </a:r>
            <a:pPr indent="0" marL="0">
              <a:lnSpc>
                <a:spcPts val="2200"/>
              </a:lnSpc>
              <a:buNone/>
            </a:pPr>
            <a:r>
              <a:rPr lang="en-US" sz="13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network connection</a:t>
            </a:r>
            <a:pPr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, limiting offline usability.</a:t>
            </a:r>
            <a:endParaRPr lang="en-US" sz="13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647468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Limitations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2830235"/>
            <a:ext cx="1295495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While </a:t>
            </a:r>
            <a:pPr indent="0" marL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TensorFlow's Object Detection API with SSD-MobileNet</a:t>
            </a:r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offers excellent efficiency and real-time performance, it also has some </a:t>
            </a:r>
            <a:pPr indent="0" marL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limitations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837724" y="3865483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Accuracy Trade-off for Speed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4332208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Limited Detection of Small Objects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4798933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Requires High-Quality Training Data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837724" y="5265658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High Computational Requirements for Training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837724" y="5732383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Sensitivity to Lighting and Background Variations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837724" y="6199108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Limited Customization for Complex Applications</a:t>
            </a:r>
            <a:endParaRPr lang="en-US" sz="18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0451" y="679966"/>
            <a:ext cx="5045750" cy="6306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950"/>
              </a:lnSpc>
              <a:buNone/>
            </a:pPr>
            <a:r>
              <a:rPr lang="en-US" sz="395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Methodology</a:t>
            </a:r>
            <a:endParaRPr lang="en-US" sz="39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0451" y="1739503"/>
            <a:ext cx="4376499" cy="85772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64883" y="2918817"/>
            <a:ext cx="3947636" cy="10290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Creating a </a:t>
            </a:r>
            <a:pPr indent="0" marL="0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virtual environment</a:t>
            </a:r>
            <a:pPr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to manage dependencies for TensorFlow object detection.</a:t>
            </a:r>
            <a:endParaRPr lang="en-US" sz="1650" dirty="0"/>
          </a:p>
        </p:txBody>
      </p:sp>
      <p:sp>
        <p:nvSpPr>
          <p:cNvPr id="5" name="Text 2"/>
          <p:cNvSpPr/>
          <p:nvPr/>
        </p:nvSpPr>
        <p:spPr>
          <a:xfrm>
            <a:off x="964883" y="4022884"/>
            <a:ext cx="3947636" cy="10366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Use </a:t>
            </a:r>
            <a:pPr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D9E1FF"/>
                </a:solidFill>
                <a:highlight>
                  <a:srgbClr val="0F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venv</a:t>
            </a:r>
            <a:pPr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or </a:t>
            </a:r>
            <a:pPr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D9E1FF"/>
                </a:solidFill>
                <a:highlight>
                  <a:srgbClr val="0F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conda</a:t>
            </a:r>
            <a:pPr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to </a:t>
            </a:r>
            <a:pPr indent="0" marL="0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isolate dependencies</a:t>
            </a:r>
            <a:pPr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, preventing conflicts with other Python libraries</a:t>
            </a:r>
            <a:endParaRPr lang="en-US" sz="1650" dirty="0"/>
          </a:p>
        </p:txBody>
      </p:sp>
      <p:sp>
        <p:nvSpPr>
          <p:cNvPr id="6" name="Text 3"/>
          <p:cNvSpPr/>
          <p:nvPr/>
        </p:nvSpPr>
        <p:spPr>
          <a:xfrm>
            <a:off x="964883" y="5134570"/>
            <a:ext cx="3947636" cy="6860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Install </a:t>
            </a:r>
            <a:pPr indent="0" marL="0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CUDA and cuDNN</a:t>
            </a:r>
            <a:pPr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for GPU acceleration</a:t>
            </a:r>
            <a:endParaRPr lang="en-US" sz="1650" dirty="0"/>
          </a:p>
        </p:txBody>
      </p:sp>
      <p:sp>
        <p:nvSpPr>
          <p:cNvPr id="7" name="Text 4"/>
          <p:cNvSpPr/>
          <p:nvPr/>
        </p:nvSpPr>
        <p:spPr>
          <a:xfrm>
            <a:off x="964883" y="5895618"/>
            <a:ext cx="3947636" cy="6860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Verify TensorFlow’s compatibility with </a:t>
            </a:r>
            <a:pPr indent="0" marL="0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GPU drivers</a:t>
            </a:r>
            <a:pPr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to optimize performance</a:t>
            </a:r>
            <a:endParaRPr lang="en-US" sz="16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950" y="1739503"/>
            <a:ext cx="4376499" cy="85772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341382" y="2918817"/>
            <a:ext cx="3947636" cy="10290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Capture images using </a:t>
            </a:r>
            <a:pPr indent="0" marL="0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webcams, video devices, or microscope cameras</a:t>
            </a:r>
            <a:pPr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for real-world scenarios</a:t>
            </a:r>
            <a:endParaRPr lang="en-US" sz="1650" dirty="0"/>
          </a:p>
        </p:txBody>
      </p:sp>
      <p:sp>
        <p:nvSpPr>
          <p:cNvPr id="10" name="Text 6"/>
          <p:cNvSpPr/>
          <p:nvPr/>
        </p:nvSpPr>
        <p:spPr>
          <a:xfrm>
            <a:off x="5341382" y="4022884"/>
            <a:ext cx="3947636" cy="10290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Use </a:t>
            </a:r>
            <a:pPr indent="0" marL="0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LabelImg or Roboflow</a:t>
            </a:r>
            <a:pPr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to create </a:t>
            </a:r>
            <a:pPr indent="0" marL="0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XML annotations (PASCAL VOC format)</a:t>
            </a:r>
            <a:pPr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for object labeling</a:t>
            </a:r>
            <a:endParaRPr lang="en-US" sz="1650" dirty="0"/>
          </a:p>
        </p:txBody>
      </p:sp>
      <p:sp>
        <p:nvSpPr>
          <p:cNvPr id="11" name="Text 7"/>
          <p:cNvSpPr/>
          <p:nvPr/>
        </p:nvSpPr>
        <p:spPr>
          <a:xfrm>
            <a:off x="5341382" y="5126950"/>
            <a:ext cx="3947636" cy="6860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Maintain a clean </a:t>
            </a:r>
            <a:pPr indent="0" marL="0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folder structure</a:t>
            </a:r>
            <a:pPr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with separate directories</a:t>
            </a:r>
            <a:endParaRPr lang="en-US" sz="1650" dirty="0"/>
          </a:p>
        </p:txBody>
      </p:sp>
      <p:sp>
        <p:nvSpPr>
          <p:cNvPr id="12" name="Text 8"/>
          <p:cNvSpPr/>
          <p:nvPr/>
        </p:nvSpPr>
        <p:spPr>
          <a:xfrm>
            <a:off x="5341382" y="5887998"/>
            <a:ext cx="3947636" cy="10290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Convert labeled dataset into </a:t>
            </a:r>
            <a:pPr indent="0" marL="0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TensorFlow Record (TFRecord)</a:t>
            </a:r>
            <a:pPr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format</a:t>
            </a:r>
            <a:endParaRPr lang="en-US" sz="1650" dirty="0"/>
          </a:p>
        </p:txBody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3450" y="1739503"/>
            <a:ext cx="4376499" cy="857726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9717881" y="2918817"/>
            <a:ext cx="3947636" cy="6860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Select a </a:t>
            </a:r>
            <a:pPr indent="0" marL="0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pre-trained SSD-MobileNet model</a:t>
            </a:r>
            <a:pPr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from TensorFlow’s Model Zoo</a:t>
            </a:r>
            <a:endParaRPr lang="en-US" sz="1650" dirty="0"/>
          </a:p>
        </p:txBody>
      </p:sp>
      <p:sp>
        <p:nvSpPr>
          <p:cNvPr id="15" name="Text 10"/>
          <p:cNvSpPr/>
          <p:nvPr/>
        </p:nvSpPr>
        <p:spPr>
          <a:xfrm>
            <a:off x="9717881" y="3679865"/>
            <a:ext cx="3947636" cy="6860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Use </a:t>
            </a:r>
            <a:pPr indent="0" marL="0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Google Colab or a local GPU</a:t>
            </a:r>
            <a:pPr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for training</a:t>
            </a:r>
            <a:endParaRPr lang="en-US" sz="1650" dirty="0"/>
          </a:p>
        </p:txBody>
      </p:sp>
      <p:sp>
        <p:nvSpPr>
          <p:cNvPr id="16" name="Text 11"/>
          <p:cNvSpPr/>
          <p:nvPr/>
        </p:nvSpPr>
        <p:spPr>
          <a:xfrm>
            <a:off x="9717881" y="4440912"/>
            <a:ext cx="3947636" cy="10290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Train SSD-MobileNet with transfer learning using </a:t>
            </a:r>
            <a:pPr indent="0" marL="0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COCO-pretrained weights</a:t>
            </a:r>
            <a:endParaRPr lang="en-US" sz="1650" dirty="0"/>
          </a:p>
        </p:txBody>
      </p:sp>
      <p:sp>
        <p:nvSpPr>
          <p:cNvPr id="17" name="Text 12"/>
          <p:cNvSpPr/>
          <p:nvPr/>
        </p:nvSpPr>
        <p:spPr>
          <a:xfrm>
            <a:off x="9717881" y="5544979"/>
            <a:ext cx="3947636" cy="10290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Adjust </a:t>
            </a:r>
            <a:pPr indent="0" marL="0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hyperparameters</a:t>
            </a:r>
            <a:pPr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like learning rate, batch size, and detection threshold</a:t>
            </a:r>
            <a:endParaRPr lang="en-US" sz="1650" dirty="0"/>
          </a:p>
        </p:txBody>
      </p:sp>
      <p:sp>
        <p:nvSpPr>
          <p:cNvPr id="18" name="Text 13"/>
          <p:cNvSpPr/>
          <p:nvPr/>
        </p:nvSpPr>
        <p:spPr>
          <a:xfrm>
            <a:off x="9717881" y="6649045"/>
            <a:ext cx="3947636" cy="6860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Analyze </a:t>
            </a:r>
            <a:pPr indent="0" marL="0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precision-recall curves</a:t>
            </a:r>
            <a:pPr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to assess detection quality</a:t>
            </a:r>
            <a:endParaRPr lang="en-US" sz="16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4025" y="610433"/>
            <a:ext cx="5204222" cy="6504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100"/>
              </a:lnSpc>
              <a:buNone/>
            </a:pPr>
            <a:r>
              <a:rPr lang="en-US" sz="405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Methodology</a:t>
            </a:r>
            <a:endParaRPr lang="en-US" sz="40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025" y="1703189"/>
            <a:ext cx="4360783" cy="88463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95124" y="2919532"/>
            <a:ext cx="3918585" cy="10615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Use </a:t>
            </a:r>
            <a:pPr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precision, recall, and mAP (mean Average Precision)</a:t>
            </a:r>
            <a:pPr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for performance assessment.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995124" y="4058483"/>
            <a:ext cx="3918585" cy="7077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Test the model on </a:t>
            </a:r>
            <a:pPr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validation and unseen test images</a:t>
            </a:r>
            <a:endParaRPr lang="en-US" sz="1700" dirty="0"/>
          </a:p>
        </p:txBody>
      </p:sp>
      <p:sp>
        <p:nvSpPr>
          <p:cNvPr id="6" name="Text 3"/>
          <p:cNvSpPr/>
          <p:nvPr/>
        </p:nvSpPr>
        <p:spPr>
          <a:xfrm>
            <a:off x="995124" y="4843582"/>
            <a:ext cx="3918585" cy="10615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Increase training data with </a:t>
            </a:r>
            <a:pPr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additional diverse samples</a:t>
            </a:r>
            <a:pPr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to improve robustness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995124" y="5982533"/>
            <a:ext cx="3918585" cy="10615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Adjust </a:t>
            </a:r>
            <a:pPr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anchor box sizes, feature extractor layers, and augmentation techniques</a:t>
            </a:r>
            <a:endParaRPr lang="en-US" sz="170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808" y="1703189"/>
            <a:ext cx="4360783" cy="88463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355907" y="2919532"/>
            <a:ext cx="3918585" cy="10615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Optimize SSD-MobileNet using </a:t>
            </a:r>
            <a:pPr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TensorFlow Lite (TFLite)</a:t>
            </a:r>
            <a:pPr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for mobile and embedded applications</a:t>
            </a:r>
            <a:endParaRPr lang="en-US" sz="1700" dirty="0"/>
          </a:p>
        </p:txBody>
      </p:sp>
      <p:sp>
        <p:nvSpPr>
          <p:cNvPr id="10" name="Text 6"/>
          <p:cNvSpPr/>
          <p:nvPr/>
        </p:nvSpPr>
        <p:spPr>
          <a:xfrm>
            <a:off x="5355907" y="4058483"/>
            <a:ext cx="3918585" cy="10615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Apply </a:t>
            </a:r>
            <a:pPr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quantization (INT8/Float16)</a:t>
            </a:r>
            <a:pPr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to reduce model size while maintaining accuracy</a:t>
            </a:r>
            <a:endParaRPr lang="en-US" sz="1700" dirty="0"/>
          </a:p>
        </p:txBody>
      </p:sp>
      <p:sp>
        <p:nvSpPr>
          <p:cNvPr id="11" name="Text 7"/>
          <p:cNvSpPr/>
          <p:nvPr/>
        </p:nvSpPr>
        <p:spPr>
          <a:xfrm>
            <a:off x="5355907" y="5197435"/>
            <a:ext cx="3918585" cy="10615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Use </a:t>
            </a:r>
            <a:pPr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OpenCV</a:t>
            </a:r>
            <a:pPr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to implement </a:t>
            </a:r>
            <a:pPr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live detection via webcam</a:t>
            </a:r>
            <a:pPr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for quick prototyping</a:t>
            </a:r>
            <a:endParaRPr lang="en-US" sz="1700" dirty="0"/>
          </a:p>
        </p:txBody>
      </p:sp>
      <p:sp>
        <p:nvSpPr>
          <p:cNvPr id="12" name="Text 8"/>
          <p:cNvSpPr/>
          <p:nvPr/>
        </p:nvSpPr>
        <p:spPr>
          <a:xfrm>
            <a:off x="5355907" y="6336387"/>
            <a:ext cx="3918585" cy="7077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Use IBM Cloud CLI for </a:t>
            </a:r>
            <a:pPr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efficient cloud storage management</a:t>
            </a:r>
            <a:endParaRPr lang="en-US" sz="1700" dirty="0"/>
          </a:p>
        </p:txBody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5592" y="1703189"/>
            <a:ext cx="4360783" cy="884634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9716691" y="2919532"/>
            <a:ext cx="3918585" cy="1415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Apply SSD-MobileNet to </a:t>
            </a:r>
            <a:pPr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face detection, sign language recognition, and movement tracking</a:t>
            </a:r>
            <a:endParaRPr lang="en-US" sz="1700" dirty="0"/>
          </a:p>
        </p:txBody>
      </p:sp>
      <p:sp>
        <p:nvSpPr>
          <p:cNvPr id="15" name="Text 10"/>
          <p:cNvSpPr/>
          <p:nvPr/>
        </p:nvSpPr>
        <p:spPr>
          <a:xfrm>
            <a:off x="9716691" y="4412337"/>
            <a:ext cx="3918585" cy="7077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Use directional movement detection for </a:t>
            </a:r>
            <a:pPr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gesture-based applications</a:t>
            </a:r>
            <a:endParaRPr lang="en-US" sz="1700" dirty="0"/>
          </a:p>
        </p:txBody>
      </p:sp>
      <p:sp>
        <p:nvSpPr>
          <p:cNvPr id="16" name="Text 11"/>
          <p:cNvSpPr/>
          <p:nvPr/>
        </p:nvSpPr>
        <p:spPr>
          <a:xfrm>
            <a:off x="9716691" y="5197435"/>
            <a:ext cx="3918585" cy="10615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Collect feedback from real-world performance and </a:t>
            </a:r>
            <a:pPr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fine-tune the model</a:t>
            </a:r>
            <a:endParaRPr lang="en-US" sz="1700" dirty="0"/>
          </a:p>
        </p:txBody>
      </p:sp>
      <p:sp>
        <p:nvSpPr>
          <p:cNvPr id="17" name="Text 12"/>
          <p:cNvSpPr/>
          <p:nvPr/>
        </p:nvSpPr>
        <p:spPr>
          <a:xfrm>
            <a:off x="9716691" y="6336387"/>
            <a:ext cx="3918585" cy="10615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Optimize for </a:t>
            </a:r>
            <a:pPr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low-light conditions, occlusions, and small object detection</a:t>
            </a:r>
            <a:endParaRPr lang="en-US" sz="17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707588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Conclusion 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1890355"/>
            <a:ext cx="12954952" cy="26811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Object detection using </a:t>
            </a:r>
            <a:pPr indent="0" marL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TensorFlow and SSD-MobileNet</a:t>
            </a:r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provides an </a:t>
            </a:r>
            <a:pPr indent="0" marL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efficient, lightweight, and real-time solution</a:t>
            </a:r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for identifying and classifying objects in images and videos. By utilizing </a:t>
            </a:r>
            <a:pPr indent="0" marL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TensorFlow’s Object Detection API</a:t>
            </a:r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, we can train and fine-tune models for various applications, such as </a:t>
            </a:r>
            <a:pPr indent="0" marL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face recognition, sign language interpretation, and movement tracking</a:t>
            </a:r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. The integration of </a:t>
            </a:r>
            <a:pPr indent="0" marL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SSD (Single Shot MultiBox Detector)</a:t>
            </a:r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with </a:t>
            </a:r>
            <a:pPr indent="0" marL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MobileNet</a:t>
            </a:r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ensures a balance between </a:t>
            </a:r>
            <a:pPr indent="0" marL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speed and accuracy</a:t>
            </a:r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, making it ideal for mobile and embedded devices. Through </a:t>
            </a:r>
            <a:pPr indent="0" marL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data annotation, model training, and performance evaluation</a:t>
            </a:r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, the system can be optimized to work in diverse environments, improving detection accuracy even in challenging conditions.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837724" y="4840724"/>
            <a:ext cx="12954952" cy="26811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Despite some </a:t>
            </a:r>
            <a:pPr indent="0" marL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limitations</a:t>
            </a:r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—such as difficulty in detecting </a:t>
            </a:r>
            <a:pPr indent="0" marL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small or overlapping objects</a:t>
            </a:r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—these challenges can be mitigated through </a:t>
            </a:r>
            <a:pPr indent="0" marL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data augmentation, hyperparameter tuning, and additional training on diverse datasets</a:t>
            </a:r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. Converting the model to </a:t>
            </a:r>
            <a:pPr indent="0" marL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TensorFlow Lite</a:t>
            </a:r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enables </a:t>
            </a:r>
            <a:pPr indent="0" marL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low-latency inference</a:t>
            </a:r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, making it suitable for deployment on </a:t>
            </a:r>
            <a:pPr indent="0" marL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edge devices like Raspberry Pi and Jetson Nano</a:t>
            </a:r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. By leveraging cloud storage solutions such as </a:t>
            </a:r>
            <a:pPr indent="0" marL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IBM Cloud</a:t>
            </a:r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, object detection models can also be scaled for larger applications. In conclusion, </a:t>
            </a:r>
            <a:pPr indent="0" marL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TensorFlow-based SSD-MobileNet object detection</a:t>
            </a:r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is a powerful, flexible, and deployable AI solution for </a:t>
            </a:r>
            <a:pPr indent="0" marL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real-time object recognition</a:t>
            </a:r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in various industries, including </a:t>
            </a:r>
            <a:pPr indent="0" marL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security, healthcare, and automation</a:t>
            </a: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048" y="2675811"/>
            <a:ext cx="5744528" cy="28778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9877" y="968812"/>
            <a:ext cx="5150525" cy="6437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050"/>
              </a:lnSpc>
              <a:buNone/>
            </a:pPr>
            <a:r>
              <a:rPr lang="en-US" sz="405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Introduction</a:t>
            </a:r>
            <a:endParaRPr lang="en-US" sz="4050" dirty="0"/>
          </a:p>
        </p:txBody>
      </p:sp>
      <p:sp>
        <p:nvSpPr>
          <p:cNvPr id="4" name="Text 1"/>
          <p:cNvSpPr/>
          <p:nvPr/>
        </p:nvSpPr>
        <p:spPr>
          <a:xfrm>
            <a:off x="7589877" y="1831419"/>
            <a:ext cx="6282095" cy="49039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Object detection using </a:t>
            </a:r>
            <a:pPr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MobileNet and TensorFlow</a:t>
            </a:r>
            <a:pPr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offers a lightweight yet efficient solution for identifying objects in real-time on mobile and edge devices. MobileNet, a compact </a:t>
            </a:r>
            <a:pPr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Convolutional Neural Network (CNN)</a:t>
            </a:r>
            <a:pPr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optimized for low-power environments, serves as a </a:t>
            </a:r>
            <a:pPr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feature extractor</a:t>
            </a:r>
            <a:pPr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in object detection models like </a:t>
            </a:r>
            <a:pPr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SSD-MobileNet</a:t>
            </a:r>
            <a:pPr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(Single Shot MultiBox Detector). By leveraging </a:t>
            </a:r>
            <a:pPr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TensorFlow’s Object Detection API</a:t>
            </a:r>
            <a:pPr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, developers can deploy SSD-MobileNet for applications requiring a balance between </a:t>
            </a:r>
            <a:pPr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speed and accuracy</a:t>
            </a:r>
            <a:pPr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, such as </a:t>
            </a:r>
            <a:pPr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augmented reality, smart cameras, and IoT-based surveillance systems</a:t>
            </a:r>
            <a:pPr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. The combination of MobileNet’s depthwise separable convolutions and TensorFlow’s efficient processing framework enables real-time object detection on resource-constrained devices, making AI-driven vision more accessible for everyday applications.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7589877" y="6932295"/>
            <a:ext cx="6282095" cy="3502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838920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Objectives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021687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Develop a Real-Time Object Detection System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837724" y="3488412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Optimize for Mobile and Edge Deployment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3955137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Achieve a Balance Between Speed and Accuracy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4421862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Train and Fine-tune the Model for Custom Datasets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837724" y="4888587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Ensure Robustness in Different Environments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837724" y="5355312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Enable Easy Integration into Real-World Applications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837724" y="6007537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1639" y="574834"/>
            <a:ext cx="4919186" cy="6149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800"/>
              </a:lnSpc>
              <a:buNone/>
            </a:pPr>
            <a:r>
              <a:rPr lang="en-US" sz="385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Tensor Flow</a:t>
            </a:r>
            <a:endParaRPr lang="en-US" sz="3850" dirty="0"/>
          </a:p>
        </p:txBody>
      </p:sp>
      <p:sp>
        <p:nvSpPr>
          <p:cNvPr id="3" name="Text 1"/>
          <p:cNvSpPr/>
          <p:nvPr/>
        </p:nvSpPr>
        <p:spPr>
          <a:xfrm>
            <a:off x="731639" y="1607820"/>
            <a:ext cx="13167122" cy="10033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TensorFlow is an open-source machine learning framework developed by Google that allows developers to build and deploy machine learning models efficiently. It provides a comprehensive, flexible ecosystem of tools, libraries, and community resources that help researchers and developers push the state-of-the-art in machine learning</a:t>
            </a: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731639" y="2846308"/>
            <a:ext cx="6479143" cy="4810363"/>
          </a:xfrm>
          <a:prstGeom prst="roundRect">
            <a:avLst>
              <a:gd name="adj" fmla="val 652"/>
            </a:avLst>
          </a:prstGeom>
          <a:solidFill>
            <a:srgbClr val="2B2952"/>
          </a:solidFill>
          <a:ln/>
        </p:spPr>
      </p:sp>
      <p:sp>
        <p:nvSpPr>
          <p:cNvPr id="5" name="Text 3"/>
          <p:cNvSpPr/>
          <p:nvPr/>
        </p:nvSpPr>
        <p:spPr>
          <a:xfrm>
            <a:off x="940594" y="3055263"/>
            <a:ext cx="3714869" cy="3688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Features of tensor flow</a:t>
            </a:r>
            <a:endParaRPr lang="en-US" sz="2300" dirty="0"/>
          </a:p>
        </p:txBody>
      </p:sp>
      <p:sp>
        <p:nvSpPr>
          <p:cNvPr id="6" name="Text 4"/>
          <p:cNvSpPr/>
          <p:nvPr/>
        </p:nvSpPr>
        <p:spPr>
          <a:xfrm>
            <a:off x="940594" y="3549491"/>
            <a:ext cx="6061234" cy="6688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Scalability:</a:t>
            </a:r>
            <a:pPr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Can run on CPUs, GPUs, and TPUs, allowing deployment on various devices.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940594" y="4291489"/>
            <a:ext cx="6061234" cy="10033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Ecosystem Support:</a:t>
            </a:r>
            <a:pPr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Supports multiple APIs such as TensorFlow Lite and TensorFlow.js (for JavaScript-based applications).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940594" y="5367933"/>
            <a:ext cx="6061234" cy="10033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Automatic Differentiation:</a:t>
            </a:r>
            <a:pPr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Uses computational graphs for automatic differentiation, making deep learning training efficient.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940594" y="6444377"/>
            <a:ext cx="6061234" cy="10033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Pre-trained Models:</a:t>
            </a:r>
            <a:pPr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TensorFlow Hub and TensorFlow Model Garden provide pre-trained models for tasks like object detection, image classification, and NLP.</a:t>
            </a:r>
            <a:endParaRPr lang="en-US" sz="1600" dirty="0"/>
          </a:p>
        </p:txBody>
      </p:sp>
      <p:sp>
        <p:nvSpPr>
          <p:cNvPr id="10" name="Shape 8"/>
          <p:cNvSpPr/>
          <p:nvPr/>
        </p:nvSpPr>
        <p:spPr>
          <a:xfrm>
            <a:off x="7419737" y="2846308"/>
            <a:ext cx="6479143" cy="4810363"/>
          </a:xfrm>
          <a:prstGeom prst="roundRect">
            <a:avLst>
              <a:gd name="adj" fmla="val 652"/>
            </a:avLst>
          </a:prstGeom>
          <a:solidFill>
            <a:srgbClr val="2B2952"/>
          </a:solidFill>
          <a:ln/>
        </p:spPr>
      </p:sp>
      <p:sp>
        <p:nvSpPr>
          <p:cNvPr id="11" name="Text 9"/>
          <p:cNvSpPr/>
          <p:nvPr/>
        </p:nvSpPr>
        <p:spPr>
          <a:xfrm>
            <a:off x="7628692" y="3055263"/>
            <a:ext cx="3042999" cy="3688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Use of Tensor Flow</a:t>
            </a:r>
            <a:endParaRPr lang="en-US" sz="2300" dirty="0"/>
          </a:p>
        </p:txBody>
      </p:sp>
      <p:sp>
        <p:nvSpPr>
          <p:cNvPr id="12" name="Text 10"/>
          <p:cNvSpPr/>
          <p:nvPr/>
        </p:nvSpPr>
        <p:spPr>
          <a:xfrm>
            <a:off x="7628692" y="3549491"/>
            <a:ext cx="6061234" cy="6688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Performance Optimization:</a:t>
            </a:r>
            <a:pPr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TensorFlow leverages advanced hardware acceleration.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7628692" y="4291489"/>
            <a:ext cx="6061234" cy="6688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Pre-trained Models:</a:t>
            </a:r>
            <a:pPr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Includes state-of-the-art models for object detection.</a:t>
            </a:r>
            <a:endParaRPr lang="en-US" sz="1600" dirty="0"/>
          </a:p>
        </p:txBody>
      </p:sp>
      <p:sp>
        <p:nvSpPr>
          <p:cNvPr id="14" name="Text 12"/>
          <p:cNvSpPr/>
          <p:nvPr/>
        </p:nvSpPr>
        <p:spPr>
          <a:xfrm>
            <a:off x="7628692" y="5033486"/>
            <a:ext cx="6061234" cy="6688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Cross-platform Compatibility:</a:t>
            </a:r>
            <a:pPr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Supports deployment on mobile, edge devices, cloud, and web.</a:t>
            </a:r>
            <a:endParaRPr lang="en-US" sz="1600" dirty="0"/>
          </a:p>
        </p:txBody>
      </p:sp>
      <p:sp>
        <p:nvSpPr>
          <p:cNvPr id="15" name="Text 13"/>
          <p:cNvSpPr/>
          <p:nvPr/>
        </p:nvSpPr>
        <p:spPr>
          <a:xfrm>
            <a:off x="7628692" y="5775484"/>
            <a:ext cx="6061234" cy="6688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Customizability:</a:t>
            </a:r>
            <a:pPr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Allows fine-tuning and training custom object detection models.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167" y="2566868"/>
            <a:ext cx="5713690" cy="309919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8091" y="815459"/>
            <a:ext cx="5117425" cy="6396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Mobile Net </a:t>
            </a:r>
            <a:endParaRPr lang="en-US" sz="4000" dirty="0"/>
          </a:p>
        </p:txBody>
      </p:sp>
      <p:sp>
        <p:nvSpPr>
          <p:cNvPr id="4" name="Text 1"/>
          <p:cNvSpPr/>
          <p:nvPr/>
        </p:nvSpPr>
        <p:spPr>
          <a:xfrm>
            <a:off x="7588091" y="1672471"/>
            <a:ext cx="6288762" cy="17400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MobileNet is a family of lightweight </a:t>
            </a:r>
            <a:pPr indent="0" marL="0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Convolutional Neural Networks (CNNs)</a:t>
            </a:r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designed for </a:t>
            </a:r>
            <a:pPr indent="0" marL="0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mobile and edge devices</a:t>
            </a:r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. Developed by Google, it is optimized for speed and efficiency while maintaining high accuracy in tasks like </a:t>
            </a:r>
            <a:pPr indent="0" marL="0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image classification, object detection, and segmentation.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7588091" y="3629978"/>
            <a:ext cx="3070384" cy="3837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Key Features: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7588091" y="4231124"/>
            <a:ext cx="6288762" cy="6960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700"/>
              </a:lnSpc>
              <a:buSzPct val="100000"/>
              <a:buFont typeface="+mj-lt"/>
              <a:buAutoNum type="arabicPeriod" startAt="1"/>
            </a:pPr>
            <a:r>
              <a:rPr lang="en-US" sz="17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Uses Depth wise Separable Convolutions</a:t>
            </a:r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to reduce computation while preserving accuracy.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7588091" y="5003244"/>
            <a:ext cx="6288762" cy="6960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700"/>
              </a:lnSpc>
              <a:buSzPct val="100000"/>
              <a:buFont typeface="+mj-lt"/>
              <a:buAutoNum type="arabicPeriod" startAt="2"/>
            </a:pPr>
            <a:r>
              <a:rPr lang="en-US" sz="17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Lightweight architecture</a:t>
            </a:r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with fewer parameters and lower memory requirements.</a:t>
            </a:r>
            <a:endParaRPr lang="en-US" sz="1700" dirty="0"/>
          </a:p>
        </p:txBody>
      </p:sp>
      <p:sp>
        <p:nvSpPr>
          <p:cNvPr id="8" name="Text 5"/>
          <p:cNvSpPr/>
          <p:nvPr/>
        </p:nvSpPr>
        <p:spPr>
          <a:xfrm>
            <a:off x="7588091" y="5775365"/>
            <a:ext cx="6288762" cy="6960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700"/>
              </a:lnSpc>
              <a:buSzPct val="100000"/>
              <a:buFont typeface="+mj-lt"/>
              <a:buAutoNum type="arabicPeriod" startAt="3"/>
            </a:pPr>
            <a:r>
              <a:rPr lang="en-US" sz="17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Optimized for mobile and embedded systems</a:t>
            </a:r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, ensuring fast inference speeds.</a:t>
            </a:r>
            <a:endParaRPr lang="en-US" sz="1700" dirty="0"/>
          </a:p>
        </p:txBody>
      </p:sp>
      <p:sp>
        <p:nvSpPr>
          <p:cNvPr id="9" name="Text 6"/>
          <p:cNvSpPr/>
          <p:nvPr/>
        </p:nvSpPr>
        <p:spPr>
          <a:xfrm>
            <a:off x="7588091" y="6547485"/>
            <a:ext cx="6288762" cy="3480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00"/>
              </a:lnSpc>
              <a:buSzPct val="100000"/>
              <a:buFont typeface="+mj-lt"/>
              <a:buAutoNum type="arabicPeriod" startAt="4"/>
            </a:pPr>
            <a:r>
              <a:rPr lang="en-US" sz="17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Multiple Variants.</a:t>
            </a:r>
            <a:endParaRPr lang="en-US" sz="1700" dirty="0"/>
          </a:p>
        </p:txBody>
      </p:sp>
      <p:sp>
        <p:nvSpPr>
          <p:cNvPr id="10" name="Text 7"/>
          <p:cNvSpPr/>
          <p:nvPr/>
        </p:nvSpPr>
        <p:spPr>
          <a:xfrm>
            <a:off x="7588091" y="7091243"/>
            <a:ext cx="6288762" cy="3480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3285" y="445175"/>
            <a:ext cx="7352824" cy="4733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700"/>
              </a:lnSpc>
              <a:buNone/>
            </a:pPr>
            <a:r>
              <a:rPr lang="en-US" sz="295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Single Shot MultiBox Detector (SSD)</a:t>
            </a:r>
            <a:endParaRPr lang="en-US" sz="2950" dirty="0"/>
          </a:p>
        </p:txBody>
      </p:sp>
      <p:sp>
        <p:nvSpPr>
          <p:cNvPr id="3" name="Text 1"/>
          <p:cNvSpPr/>
          <p:nvPr/>
        </p:nvSpPr>
        <p:spPr>
          <a:xfrm>
            <a:off x="563285" y="1240393"/>
            <a:ext cx="13503831" cy="5150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SSD-MobileNet</a:t>
            </a:r>
            <a:pPr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is a </a:t>
            </a:r>
            <a:pPr indent="0" marL="0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fast and efficient object detection model</a:t>
            </a:r>
            <a:pPr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that combines </a:t>
            </a:r>
            <a:pPr indent="0" marL="0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Single Shot MultiBox Detector (SSD)</a:t>
            </a:r>
            <a:pPr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with </a:t>
            </a:r>
            <a:pPr indent="0" marL="0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MobileNet</a:t>
            </a:r>
            <a:pPr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as its backbone. It is designed for real-time applications on </a:t>
            </a:r>
            <a:pPr indent="0" marL="0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mobile and edge devices</a:t>
            </a:r>
            <a:pPr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like smartphones, IoT devices, and embedded systems</a:t>
            </a:r>
            <a:endParaRPr lang="en-US" sz="1250" dirty="0"/>
          </a:p>
        </p:txBody>
      </p:sp>
      <p:sp>
        <p:nvSpPr>
          <p:cNvPr id="4" name="Text 2"/>
          <p:cNvSpPr/>
          <p:nvPr/>
        </p:nvSpPr>
        <p:spPr>
          <a:xfrm>
            <a:off x="563285" y="1996797"/>
            <a:ext cx="1893570" cy="2365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850"/>
              </a:lnSpc>
              <a:buNone/>
            </a:pPr>
            <a:r>
              <a:rPr lang="en-US" sz="145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Methodology</a:t>
            </a:r>
            <a:endParaRPr lang="en-US" sz="1450" dirty="0"/>
          </a:p>
        </p:txBody>
      </p:sp>
      <p:sp>
        <p:nvSpPr>
          <p:cNvPr id="5" name="Text 3"/>
          <p:cNvSpPr/>
          <p:nvPr/>
        </p:nvSpPr>
        <p:spPr>
          <a:xfrm>
            <a:off x="563285" y="2474714"/>
            <a:ext cx="3714274" cy="2365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850"/>
              </a:lnSpc>
              <a:buNone/>
            </a:pPr>
            <a:r>
              <a:rPr lang="en-US" sz="145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1.</a:t>
            </a:r>
            <a:pPr indent="0" marL="0">
              <a:lnSpc>
                <a:spcPts val="1850"/>
              </a:lnSpc>
              <a:buNone/>
            </a:pPr>
            <a:r>
              <a:rPr lang="en-US" sz="145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Feature Extraction with MobileNet</a:t>
            </a:r>
            <a:endParaRPr lang="en-US" sz="1450" dirty="0"/>
          </a:p>
        </p:txBody>
      </p:sp>
      <p:sp>
        <p:nvSpPr>
          <p:cNvPr id="6" name="Text 4"/>
          <p:cNvSpPr/>
          <p:nvPr/>
        </p:nvSpPr>
        <p:spPr>
          <a:xfrm>
            <a:off x="563285" y="2952631"/>
            <a:ext cx="13503831" cy="257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input image is passed through </a:t>
            </a:r>
            <a:pPr indent="0" marL="0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MobileNet</a:t>
            </a:r>
            <a:pPr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, which extracts important features using </a:t>
            </a:r>
            <a:pPr indent="0" marL="0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depth wise separable convolutions</a:t>
            </a:r>
            <a:pPr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to reduce computational cost</a:t>
            </a:r>
            <a:endParaRPr lang="en-US" sz="1250" dirty="0"/>
          </a:p>
        </p:txBody>
      </p:sp>
      <p:sp>
        <p:nvSpPr>
          <p:cNvPr id="7" name="Text 5"/>
          <p:cNvSpPr/>
          <p:nvPr/>
        </p:nvSpPr>
        <p:spPr>
          <a:xfrm>
            <a:off x="563285" y="3391138"/>
            <a:ext cx="13503831" cy="257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2.Multi-Scale Feature Maps Generation:</a:t>
            </a:r>
            <a:endParaRPr lang="en-US" sz="1250" dirty="0"/>
          </a:p>
        </p:txBody>
      </p:sp>
      <p:sp>
        <p:nvSpPr>
          <p:cNvPr id="8" name="Text 6"/>
          <p:cNvSpPr/>
          <p:nvPr/>
        </p:nvSpPr>
        <p:spPr>
          <a:xfrm>
            <a:off x="563285" y="3829645"/>
            <a:ext cx="13503831" cy="257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Unlike traditional models that use only the final layer, </a:t>
            </a:r>
            <a:pPr indent="0" marL="0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SSD applies multiple convolutional layers</a:t>
            </a:r>
            <a:pPr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at different depths to detect objects of different sizes.</a:t>
            </a:r>
            <a:endParaRPr lang="en-US" sz="1250" dirty="0"/>
          </a:p>
        </p:txBody>
      </p:sp>
      <p:sp>
        <p:nvSpPr>
          <p:cNvPr id="9" name="Text 7"/>
          <p:cNvSpPr/>
          <p:nvPr/>
        </p:nvSpPr>
        <p:spPr>
          <a:xfrm>
            <a:off x="563285" y="4268153"/>
            <a:ext cx="13503831" cy="257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3. </a:t>
            </a:r>
            <a:pPr indent="0" marL="0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Bounding Box Predictions:</a:t>
            </a:r>
            <a:endParaRPr lang="en-US" sz="1250" dirty="0"/>
          </a:p>
        </p:txBody>
      </p:sp>
      <p:sp>
        <p:nvSpPr>
          <p:cNvPr id="10" name="Text 8"/>
          <p:cNvSpPr/>
          <p:nvPr/>
        </p:nvSpPr>
        <p:spPr>
          <a:xfrm>
            <a:off x="563285" y="4706660"/>
            <a:ext cx="13503831" cy="257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SSD generates </a:t>
            </a:r>
            <a:pPr indent="0" marL="0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multiple default anchor boxes</a:t>
            </a:r>
            <a:pPr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(predefined shapes/sizes) for each feature map location.</a:t>
            </a:r>
            <a:endParaRPr lang="en-US" sz="1250" dirty="0"/>
          </a:p>
        </p:txBody>
      </p:sp>
      <p:sp>
        <p:nvSpPr>
          <p:cNvPr id="11" name="Text 9"/>
          <p:cNvSpPr/>
          <p:nvPr/>
        </p:nvSpPr>
        <p:spPr>
          <a:xfrm>
            <a:off x="563285" y="5020508"/>
            <a:ext cx="13503831" cy="257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It predicts object class and box offsets (adjustments to anchor boxes).</a:t>
            </a:r>
            <a:endParaRPr lang="en-US" sz="1250" dirty="0"/>
          </a:p>
        </p:txBody>
      </p:sp>
      <p:sp>
        <p:nvSpPr>
          <p:cNvPr id="12" name="Text 10"/>
          <p:cNvSpPr/>
          <p:nvPr/>
        </p:nvSpPr>
        <p:spPr>
          <a:xfrm>
            <a:off x="563285" y="5459016"/>
            <a:ext cx="13503831" cy="257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4. </a:t>
            </a:r>
            <a:pPr indent="0" marL="0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Non-Maximum Suppression (NMS):</a:t>
            </a:r>
            <a:endParaRPr lang="en-US" sz="1250" dirty="0"/>
          </a:p>
        </p:txBody>
      </p:sp>
      <p:sp>
        <p:nvSpPr>
          <p:cNvPr id="13" name="Text 11"/>
          <p:cNvSpPr/>
          <p:nvPr/>
        </p:nvSpPr>
        <p:spPr>
          <a:xfrm>
            <a:off x="563285" y="5897523"/>
            <a:ext cx="13503831" cy="257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Multiple bounding boxes may overlap for the same object.</a:t>
            </a:r>
            <a:endParaRPr lang="en-US" sz="1250" dirty="0"/>
          </a:p>
        </p:txBody>
      </p:sp>
      <p:sp>
        <p:nvSpPr>
          <p:cNvPr id="14" name="Text 12"/>
          <p:cNvSpPr/>
          <p:nvPr/>
        </p:nvSpPr>
        <p:spPr>
          <a:xfrm>
            <a:off x="563285" y="6211372"/>
            <a:ext cx="13503831" cy="257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NMS removes redundant boxes</a:t>
            </a:r>
            <a:pPr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, keeping only the most relevant one with the highest confidence score.</a:t>
            </a:r>
            <a:endParaRPr lang="en-US" sz="1250" dirty="0"/>
          </a:p>
        </p:txBody>
      </p:sp>
      <p:sp>
        <p:nvSpPr>
          <p:cNvPr id="15" name="Text 13"/>
          <p:cNvSpPr/>
          <p:nvPr/>
        </p:nvSpPr>
        <p:spPr>
          <a:xfrm>
            <a:off x="563285" y="6649879"/>
            <a:ext cx="13503831" cy="257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5. </a:t>
            </a:r>
            <a:pPr indent="0" marL="0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Final Object Detection Output:</a:t>
            </a:r>
            <a:endParaRPr lang="en-US" sz="1250" dirty="0"/>
          </a:p>
        </p:txBody>
      </p:sp>
      <p:sp>
        <p:nvSpPr>
          <p:cNvPr id="16" name="Text 14"/>
          <p:cNvSpPr/>
          <p:nvPr/>
        </p:nvSpPr>
        <p:spPr>
          <a:xfrm>
            <a:off x="563285" y="7088386"/>
            <a:ext cx="13503831" cy="257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model outputs </a:t>
            </a:r>
            <a:pPr indent="0" marL="0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detected objects with their class labels and bounding box coordinates</a:t>
            </a:r>
            <a:endParaRPr lang="en-US" sz="1250" dirty="0"/>
          </a:p>
        </p:txBody>
      </p:sp>
      <p:sp>
        <p:nvSpPr>
          <p:cNvPr id="17" name="Text 15"/>
          <p:cNvSpPr/>
          <p:nvPr/>
        </p:nvSpPr>
        <p:spPr>
          <a:xfrm>
            <a:off x="563285" y="7526893"/>
            <a:ext cx="13503831" cy="257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000"/>
              </a:lnSpc>
              <a:buNone/>
            </a:pPr>
            <a:endParaRPr lang="en-US" sz="12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718185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SSD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178117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Features of SSD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2492097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</a:t>
            </a:r>
            <a:pPr indent="0" marL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Lightweight &amp; Fast</a:t>
            </a:r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– Designed for low-power devices and runs in real-time.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2958822"/>
            <a:ext cx="1295495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Efficient Computation</a:t>
            </a:r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– Uses </a:t>
            </a:r>
            <a:pPr indent="0" marL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depth wise separable convolutions</a:t>
            </a:r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, reducing computation while maintaining accuracy.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3808571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</a:t>
            </a:r>
            <a:pPr indent="0" marL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Pre-trained Models Available</a:t>
            </a:r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– Can be fine-tuned using TensorFlow’s Object Detection API.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837724" y="4275296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Cross-Platform Deployment</a:t>
            </a:r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– Easily deploys with </a:t>
            </a:r>
            <a:pPr indent="0" marL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TensorFlow Lite, Android, Raspberry Pi, and edge AI devices</a:t>
            </a:r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.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837724" y="501729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Uses 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837724" y="5728216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Real-time Object Detection</a:t>
            </a:r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in mobile apps (e.g., Google Lens).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837724" y="6194941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Surveillance Systems</a:t>
            </a:r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for security and monitoring.</a:t>
            </a:r>
            <a:endParaRPr lang="en-US" sz="1850" dirty="0"/>
          </a:p>
        </p:txBody>
      </p:sp>
      <p:sp>
        <p:nvSpPr>
          <p:cNvPr id="11" name="Text 9"/>
          <p:cNvSpPr/>
          <p:nvPr/>
        </p:nvSpPr>
        <p:spPr>
          <a:xfrm>
            <a:off x="837724" y="6661666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Autonomous Vehicles &amp; Drones</a:t>
            </a:r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for object recognition.</a:t>
            </a:r>
            <a:endParaRPr lang="en-US" sz="1850" dirty="0"/>
          </a:p>
        </p:txBody>
      </p:sp>
      <p:sp>
        <p:nvSpPr>
          <p:cNvPr id="12" name="Text 10"/>
          <p:cNvSpPr/>
          <p:nvPr/>
        </p:nvSpPr>
        <p:spPr>
          <a:xfrm>
            <a:off x="837724" y="7128391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Augmented Reality (AR) Applications</a:t>
            </a:r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for interactive experiences.</a:t>
            </a:r>
            <a:endParaRPr lang="en-US" sz="18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20792" y="561856"/>
            <a:ext cx="3305889" cy="312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Compatibility of models</a:t>
            </a:r>
            <a:endParaRPr lang="en-US" sz="1950" dirty="0"/>
          </a:p>
        </p:txBody>
      </p:sp>
      <p:sp>
        <p:nvSpPr>
          <p:cNvPr id="3" name="Shape 1"/>
          <p:cNvSpPr/>
          <p:nvPr/>
        </p:nvSpPr>
        <p:spPr>
          <a:xfrm>
            <a:off x="620792" y="1229439"/>
            <a:ext cx="13388816" cy="6438186"/>
          </a:xfrm>
          <a:prstGeom prst="roundRect">
            <a:avLst>
              <a:gd name="adj" fmla="val 413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28412" y="1237059"/>
            <a:ext cx="13373576" cy="51173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805696" y="1351002"/>
            <a:ext cx="2985016" cy="2838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Feature</a:t>
            </a:r>
            <a:endParaRPr lang="en-US" sz="1350" dirty="0"/>
          </a:p>
        </p:txBody>
      </p:sp>
      <p:sp>
        <p:nvSpPr>
          <p:cNvPr id="6" name="Text 4"/>
          <p:cNvSpPr/>
          <p:nvPr/>
        </p:nvSpPr>
        <p:spPr>
          <a:xfrm>
            <a:off x="4152900" y="1351002"/>
            <a:ext cx="2981206" cy="2838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3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Faster R-CNN</a:t>
            </a:r>
            <a:endParaRPr lang="en-US" sz="1350" dirty="0"/>
          </a:p>
        </p:txBody>
      </p:sp>
      <p:sp>
        <p:nvSpPr>
          <p:cNvPr id="7" name="Text 5"/>
          <p:cNvSpPr/>
          <p:nvPr/>
        </p:nvSpPr>
        <p:spPr>
          <a:xfrm>
            <a:off x="7496294" y="1351002"/>
            <a:ext cx="2981206" cy="2270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750"/>
              </a:lnSpc>
              <a:buNone/>
            </a:pPr>
            <a:r>
              <a:rPr lang="en-US" sz="11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YOLO (You Only Look Once)</a:t>
            </a:r>
            <a:endParaRPr lang="en-US" sz="1100" dirty="0"/>
          </a:p>
        </p:txBody>
      </p:sp>
      <p:sp>
        <p:nvSpPr>
          <p:cNvPr id="8" name="Text 6"/>
          <p:cNvSpPr/>
          <p:nvPr/>
        </p:nvSpPr>
        <p:spPr>
          <a:xfrm>
            <a:off x="10839688" y="1351002"/>
            <a:ext cx="2985016" cy="2270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750"/>
              </a:lnSpc>
              <a:buNone/>
            </a:pPr>
            <a:r>
              <a:rPr lang="en-US" sz="11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SSD (Single Shot Detector)</a:t>
            </a:r>
            <a:endParaRPr lang="en-US" sz="1100" dirty="0"/>
          </a:p>
        </p:txBody>
      </p:sp>
      <p:sp>
        <p:nvSpPr>
          <p:cNvPr id="9" name="Shape 7"/>
          <p:cNvSpPr/>
          <p:nvPr/>
        </p:nvSpPr>
        <p:spPr>
          <a:xfrm>
            <a:off x="628412" y="1748790"/>
            <a:ext cx="13373576" cy="79557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805696" y="1862733"/>
            <a:ext cx="2985016" cy="2838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3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Architecture</a:t>
            </a:r>
            <a:endParaRPr lang="en-US" sz="1350" dirty="0"/>
          </a:p>
        </p:txBody>
      </p:sp>
      <p:sp>
        <p:nvSpPr>
          <p:cNvPr id="11" name="Text 9"/>
          <p:cNvSpPr/>
          <p:nvPr/>
        </p:nvSpPr>
        <p:spPr>
          <a:xfrm>
            <a:off x="4152900" y="1862733"/>
            <a:ext cx="2981206" cy="5676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Two-stage detector (Region Proposal + Classification)</a:t>
            </a:r>
            <a:endParaRPr lang="en-US" sz="1350" dirty="0"/>
          </a:p>
        </p:txBody>
      </p:sp>
      <p:sp>
        <p:nvSpPr>
          <p:cNvPr id="12" name="Text 10"/>
          <p:cNvSpPr/>
          <p:nvPr/>
        </p:nvSpPr>
        <p:spPr>
          <a:xfrm>
            <a:off x="7496294" y="1862733"/>
            <a:ext cx="2981206" cy="4541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One-stage detector (Directly predicts bounding boxes &amp; class probabilities)</a:t>
            </a:r>
            <a:endParaRPr lang="en-US" sz="1100" dirty="0"/>
          </a:p>
        </p:txBody>
      </p:sp>
      <p:sp>
        <p:nvSpPr>
          <p:cNvPr id="13" name="Text 11"/>
          <p:cNvSpPr/>
          <p:nvPr/>
        </p:nvSpPr>
        <p:spPr>
          <a:xfrm>
            <a:off x="10839688" y="1862733"/>
            <a:ext cx="2985016" cy="4541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One-stage detector (Predicts objects in a single forward pass)</a:t>
            </a:r>
            <a:endParaRPr lang="en-US" sz="1100" dirty="0"/>
          </a:p>
        </p:txBody>
      </p:sp>
      <p:sp>
        <p:nvSpPr>
          <p:cNvPr id="14" name="Shape 12"/>
          <p:cNvSpPr/>
          <p:nvPr/>
        </p:nvSpPr>
        <p:spPr>
          <a:xfrm>
            <a:off x="628412" y="2544366"/>
            <a:ext cx="13373576" cy="51173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3"/>
          <p:cNvSpPr/>
          <p:nvPr/>
        </p:nvSpPr>
        <p:spPr>
          <a:xfrm>
            <a:off x="805696" y="2658308"/>
            <a:ext cx="2985016" cy="2838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3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Speed (FPS)</a:t>
            </a:r>
            <a:endParaRPr lang="en-US" sz="1350" dirty="0"/>
          </a:p>
        </p:txBody>
      </p:sp>
      <p:sp>
        <p:nvSpPr>
          <p:cNvPr id="16" name="Text 14"/>
          <p:cNvSpPr/>
          <p:nvPr/>
        </p:nvSpPr>
        <p:spPr>
          <a:xfrm>
            <a:off x="4152900" y="2658308"/>
            <a:ext cx="2981206" cy="2838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Slow (5-10 FPS)</a:t>
            </a:r>
            <a:endParaRPr lang="en-US" sz="1350" dirty="0"/>
          </a:p>
        </p:txBody>
      </p:sp>
      <p:sp>
        <p:nvSpPr>
          <p:cNvPr id="17" name="Text 15"/>
          <p:cNvSpPr/>
          <p:nvPr/>
        </p:nvSpPr>
        <p:spPr>
          <a:xfrm>
            <a:off x="7496294" y="2658308"/>
            <a:ext cx="2981206" cy="2270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Very Fast (30-150 FPS)</a:t>
            </a:r>
            <a:endParaRPr lang="en-US" sz="1100" dirty="0"/>
          </a:p>
        </p:txBody>
      </p:sp>
      <p:sp>
        <p:nvSpPr>
          <p:cNvPr id="18" name="Text 16"/>
          <p:cNvSpPr/>
          <p:nvPr/>
        </p:nvSpPr>
        <p:spPr>
          <a:xfrm>
            <a:off x="10839688" y="2658308"/>
            <a:ext cx="2985016" cy="2270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Fast (30-70 FPS)</a:t>
            </a:r>
            <a:endParaRPr lang="en-US" sz="1100" dirty="0"/>
          </a:p>
        </p:txBody>
      </p:sp>
      <p:sp>
        <p:nvSpPr>
          <p:cNvPr id="19" name="Shape 17"/>
          <p:cNvSpPr/>
          <p:nvPr/>
        </p:nvSpPr>
        <p:spPr>
          <a:xfrm>
            <a:off x="628412" y="3056096"/>
            <a:ext cx="13373576" cy="51173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0" name="Text 18"/>
          <p:cNvSpPr/>
          <p:nvPr/>
        </p:nvSpPr>
        <p:spPr>
          <a:xfrm>
            <a:off x="805696" y="3170039"/>
            <a:ext cx="2985016" cy="2838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3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Accuracy</a:t>
            </a:r>
            <a:endParaRPr lang="en-US" sz="1350" dirty="0"/>
          </a:p>
        </p:txBody>
      </p:sp>
      <p:sp>
        <p:nvSpPr>
          <p:cNvPr id="21" name="Text 19"/>
          <p:cNvSpPr/>
          <p:nvPr/>
        </p:nvSpPr>
        <p:spPr>
          <a:xfrm>
            <a:off x="4152900" y="3170039"/>
            <a:ext cx="2981206" cy="2838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High (Best for complex scenarios)</a:t>
            </a:r>
            <a:endParaRPr lang="en-US" sz="1350" dirty="0"/>
          </a:p>
        </p:txBody>
      </p:sp>
      <p:sp>
        <p:nvSpPr>
          <p:cNvPr id="22" name="Text 20"/>
          <p:cNvSpPr/>
          <p:nvPr/>
        </p:nvSpPr>
        <p:spPr>
          <a:xfrm>
            <a:off x="7496294" y="3170039"/>
            <a:ext cx="2981206" cy="2270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Moderate to High (Depends on YOLO version)</a:t>
            </a:r>
            <a:endParaRPr lang="en-US" sz="1100" dirty="0"/>
          </a:p>
        </p:txBody>
      </p:sp>
      <p:sp>
        <p:nvSpPr>
          <p:cNvPr id="23" name="Text 21"/>
          <p:cNvSpPr/>
          <p:nvPr/>
        </p:nvSpPr>
        <p:spPr>
          <a:xfrm>
            <a:off x="10839688" y="3170039"/>
            <a:ext cx="2985016" cy="2270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Moderate to High</a:t>
            </a:r>
            <a:endParaRPr lang="en-US" sz="1100" dirty="0"/>
          </a:p>
        </p:txBody>
      </p:sp>
      <p:sp>
        <p:nvSpPr>
          <p:cNvPr id="24" name="Shape 22"/>
          <p:cNvSpPr/>
          <p:nvPr/>
        </p:nvSpPr>
        <p:spPr>
          <a:xfrm>
            <a:off x="628412" y="3567827"/>
            <a:ext cx="13373576" cy="79557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5" name="Text 23"/>
          <p:cNvSpPr/>
          <p:nvPr/>
        </p:nvSpPr>
        <p:spPr>
          <a:xfrm>
            <a:off x="805696" y="3681770"/>
            <a:ext cx="2985016" cy="2838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3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Detection Type</a:t>
            </a:r>
            <a:endParaRPr lang="en-US" sz="1350" dirty="0"/>
          </a:p>
        </p:txBody>
      </p:sp>
      <p:sp>
        <p:nvSpPr>
          <p:cNvPr id="26" name="Text 24"/>
          <p:cNvSpPr/>
          <p:nvPr/>
        </p:nvSpPr>
        <p:spPr>
          <a:xfrm>
            <a:off x="4152900" y="3681770"/>
            <a:ext cx="2981206" cy="5676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Good for small and overlapping objects</a:t>
            </a:r>
            <a:endParaRPr lang="en-US" sz="1350" dirty="0"/>
          </a:p>
        </p:txBody>
      </p:sp>
      <p:sp>
        <p:nvSpPr>
          <p:cNvPr id="27" name="Text 25"/>
          <p:cNvSpPr/>
          <p:nvPr/>
        </p:nvSpPr>
        <p:spPr>
          <a:xfrm>
            <a:off x="7496294" y="3681770"/>
            <a:ext cx="2981206" cy="4541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Best for large objects, performs poorly on small objects</a:t>
            </a:r>
            <a:endParaRPr lang="en-US" sz="1100" dirty="0"/>
          </a:p>
        </p:txBody>
      </p:sp>
      <p:sp>
        <p:nvSpPr>
          <p:cNvPr id="28" name="Text 26"/>
          <p:cNvSpPr/>
          <p:nvPr/>
        </p:nvSpPr>
        <p:spPr>
          <a:xfrm>
            <a:off x="10839688" y="3681770"/>
            <a:ext cx="2985016" cy="4541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Handles small and large objects well but less accurate than Faster R-CNN</a:t>
            </a:r>
            <a:endParaRPr lang="en-US" sz="1100" dirty="0"/>
          </a:p>
        </p:txBody>
      </p:sp>
      <p:sp>
        <p:nvSpPr>
          <p:cNvPr id="29" name="Shape 27"/>
          <p:cNvSpPr/>
          <p:nvPr/>
        </p:nvSpPr>
        <p:spPr>
          <a:xfrm>
            <a:off x="628412" y="4363403"/>
            <a:ext cx="13373576" cy="68199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0" name="Text 28"/>
          <p:cNvSpPr/>
          <p:nvPr/>
        </p:nvSpPr>
        <p:spPr>
          <a:xfrm>
            <a:off x="805696" y="4477345"/>
            <a:ext cx="2985016" cy="2838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3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Computation</a:t>
            </a:r>
            <a:endParaRPr lang="en-US" sz="1350" dirty="0"/>
          </a:p>
        </p:txBody>
      </p:sp>
      <p:sp>
        <p:nvSpPr>
          <p:cNvPr id="31" name="Text 29"/>
          <p:cNvSpPr/>
          <p:nvPr/>
        </p:nvSpPr>
        <p:spPr>
          <a:xfrm>
            <a:off x="4152900" y="4477345"/>
            <a:ext cx="2981206" cy="2838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High (Requires powerful GPU)</a:t>
            </a:r>
            <a:endParaRPr lang="en-US" sz="1350" dirty="0"/>
          </a:p>
        </p:txBody>
      </p:sp>
      <p:sp>
        <p:nvSpPr>
          <p:cNvPr id="32" name="Text 30"/>
          <p:cNvSpPr/>
          <p:nvPr/>
        </p:nvSpPr>
        <p:spPr>
          <a:xfrm>
            <a:off x="7496294" y="4477345"/>
            <a:ext cx="2981206" cy="4541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Medium (Efficient with good speed-accuracy tradeoff)</a:t>
            </a:r>
            <a:endParaRPr lang="en-US" sz="1100" dirty="0"/>
          </a:p>
        </p:txBody>
      </p:sp>
      <p:sp>
        <p:nvSpPr>
          <p:cNvPr id="33" name="Text 31"/>
          <p:cNvSpPr/>
          <p:nvPr/>
        </p:nvSpPr>
        <p:spPr>
          <a:xfrm>
            <a:off x="10839688" y="4477345"/>
            <a:ext cx="2985016" cy="2270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Low (Optimized for real-time applications)</a:t>
            </a:r>
            <a:endParaRPr lang="en-US" sz="1100" dirty="0"/>
          </a:p>
        </p:txBody>
      </p:sp>
      <p:sp>
        <p:nvSpPr>
          <p:cNvPr id="34" name="Shape 32"/>
          <p:cNvSpPr/>
          <p:nvPr/>
        </p:nvSpPr>
        <p:spPr>
          <a:xfrm>
            <a:off x="628412" y="5045393"/>
            <a:ext cx="13373576" cy="79557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5" name="Text 33"/>
          <p:cNvSpPr/>
          <p:nvPr/>
        </p:nvSpPr>
        <p:spPr>
          <a:xfrm>
            <a:off x="805696" y="5159335"/>
            <a:ext cx="2985016" cy="2838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3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Use Cases</a:t>
            </a:r>
            <a:endParaRPr lang="en-US" sz="1350" dirty="0"/>
          </a:p>
        </p:txBody>
      </p:sp>
      <p:sp>
        <p:nvSpPr>
          <p:cNvPr id="36" name="Text 34"/>
          <p:cNvSpPr/>
          <p:nvPr/>
        </p:nvSpPr>
        <p:spPr>
          <a:xfrm>
            <a:off x="4152900" y="5159335"/>
            <a:ext cx="2981206" cy="5676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Autonomous driving, medical imaging, surveillance</a:t>
            </a:r>
            <a:endParaRPr lang="en-US" sz="1350" dirty="0"/>
          </a:p>
        </p:txBody>
      </p:sp>
      <p:sp>
        <p:nvSpPr>
          <p:cNvPr id="37" name="Text 35"/>
          <p:cNvSpPr/>
          <p:nvPr/>
        </p:nvSpPr>
        <p:spPr>
          <a:xfrm>
            <a:off x="7496294" y="5159335"/>
            <a:ext cx="2981206" cy="4541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Real-time applications like video surveillance, robotics</a:t>
            </a:r>
            <a:endParaRPr lang="en-US" sz="1100" dirty="0"/>
          </a:p>
        </p:txBody>
      </p:sp>
      <p:sp>
        <p:nvSpPr>
          <p:cNvPr id="38" name="Text 36"/>
          <p:cNvSpPr/>
          <p:nvPr/>
        </p:nvSpPr>
        <p:spPr>
          <a:xfrm>
            <a:off x="10839688" y="5159335"/>
            <a:ext cx="2985016" cy="4541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Mobile devices, embedded systems, AR applications</a:t>
            </a:r>
            <a:endParaRPr lang="en-US" sz="1100" dirty="0"/>
          </a:p>
        </p:txBody>
      </p:sp>
      <p:sp>
        <p:nvSpPr>
          <p:cNvPr id="39" name="Shape 37"/>
          <p:cNvSpPr/>
          <p:nvPr/>
        </p:nvSpPr>
        <p:spPr>
          <a:xfrm>
            <a:off x="628412" y="5840968"/>
            <a:ext cx="13373576" cy="51173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40" name="Text 38"/>
          <p:cNvSpPr/>
          <p:nvPr/>
        </p:nvSpPr>
        <p:spPr>
          <a:xfrm>
            <a:off x="805696" y="5954911"/>
            <a:ext cx="2985016" cy="2838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3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Deployment Suitability</a:t>
            </a:r>
            <a:endParaRPr lang="en-US" sz="1350" dirty="0"/>
          </a:p>
        </p:txBody>
      </p:sp>
      <p:sp>
        <p:nvSpPr>
          <p:cNvPr id="41" name="Text 39"/>
          <p:cNvSpPr/>
          <p:nvPr/>
        </p:nvSpPr>
        <p:spPr>
          <a:xfrm>
            <a:off x="4152900" y="5954911"/>
            <a:ext cx="2981206" cy="2838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Works best on </a:t>
            </a:r>
            <a:pPr indent="0" marL="0">
              <a:lnSpc>
                <a:spcPts val="2200"/>
              </a:lnSpc>
              <a:buNone/>
            </a:pPr>
            <a:r>
              <a:rPr lang="en-US" sz="13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high-end GPUs</a:t>
            </a:r>
            <a:endParaRPr lang="en-US" sz="1350" dirty="0"/>
          </a:p>
        </p:txBody>
      </p:sp>
      <p:sp>
        <p:nvSpPr>
          <p:cNvPr id="42" name="Text 40"/>
          <p:cNvSpPr/>
          <p:nvPr/>
        </p:nvSpPr>
        <p:spPr>
          <a:xfrm>
            <a:off x="7496294" y="5954911"/>
            <a:ext cx="2981206" cy="2270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Works on both </a:t>
            </a:r>
            <a:pPr indent="0" marL="0">
              <a:lnSpc>
                <a:spcPts val="1750"/>
              </a:lnSpc>
              <a:buNone/>
            </a:pPr>
            <a:r>
              <a:rPr lang="en-US" sz="11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CPU &amp; GPU</a:t>
            </a:r>
            <a:pPr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efficiently</a:t>
            </a:r>
            <a:endParaRPr lang="en-US" sz="1100" dirty="0"/>
          </a:p>
        </p:txBody>
      </p:sp>
      <p:sp>
        <p:nvSpPr>
          <p:cNvPr id="43" name="Text 41"/>
          <p:cNvSpPr/>
          <p:nvPr/>
        </p:nvSpPr>
        <p:spPr>
          <a:xfrm>
            <a:off x="10839688" y="5954911"/>
            <a:ext cx="2985016" cy="2270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Optimized for </a:t>
            </a:r>
            <a:pPr indent="0" marL="0">
              <a:lnSpc>
                <a:spcPts val="1750"/>
              </a:lnSpc>
              <a:buNone/>
            </a:pPr>
            <a:r>
              <a:rPr lang="en-US" sz="11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mobile &amp; edge devices</a:t>
            </a:r>
            <a:endParaRPr lang="en-US" sz="1100" dirty="0"/>
          </a:p>
        </p:txBody>
      </p:sp>
      <p:sp>
        <p:nvSpPr>
          <p:cNvPr id="44" name="Shape 42"/>
          <p:cNvSpPr/>
          <p:nvPr/>
        </p:nvSpPr>
        <p:spPr>
          <a:xfrm>
            <a:off x="628412" y="6352699"/>
            <a:ext cx="13373576" cy="51173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45" name="Text 43"/>
          <p:cNvSpPr/>
          <p:nvPr/>
        </p:nvSpPr>
        <p:spPr>
          <a:xfrm>
            <a:off x="805696" y="6466642"/>
            <a:ext cx="2985016" cy="2838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3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Pre-trained Models</a:t>
            </a:r>
            <a:endParaRPr lang="en-US" sz="1350" dirty="0"/>
          </a:p>
        </p:txBody>
      </p:sp>
      <p:sp>
        <p:nvSpPr>
          <p:cNvPr id="46" name="Text 44"/>
          <p:cNvSpPr/>
          <p:nvPr/>
        </p:nvSpPr>
        <p:spPr>
          <a:xfrm>
            <a:off x="4152900" y="6466642"/>
            <a:ext cx="2981206" cy="2838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Available (TensorFlow, PyTorch)</a:t>
            </a:r>
            <a:endParaRPr lang="en-US" sz="1350" dirty="0"/>
          </a:p>
        </p:txBody>
      </p:sp>
      <p:sp>
        <p:nvSpPr>
          <p:cNvPr id="47" name="Text 45"/>
          <p:cNvSpPr/>
          <p:nvPr/>
        </p:nvSpPr>
        <p:spPr>
          <a:xfrm>
            <a:off x="7496294" y="6466642"/>
            <a:ext cx="2981206" cy="2270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Available (Darknet, TensorFlow, PyTorch)</a:t>
            </a:r>
            <a:endParaRPr lang="en-US" sz="1100" dirty="0"/>
          </a:p>
        </p:txBody>
      </p:sp>
      <p:sp>
        <p:nvSpPr>
          <p:cNvPr id="48" name="Text 46"/>
          <p:cNvSpPr/>
          <p:nvPr/>
        </p:nvSpPr>
        <p:spPr>
          <a:xfrm>
            <a:off x="10839688" y="6466642"/>
            <a:ext cx="2985016" cy="2270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Available (TensorFlow, TensorFlow Lite)</a:t>
            </a:r>
            <a:endParaRPr lang="en-US" sz="1100" dirty="0"/>
          </a:p>
        </p:txBody>
      </p:sp>
      <p:sp>
        <p:nvSpPr>
          <p:cNvPr id="49" name="Shape 47"/>
          <p:cNvSpPr/>
          <p:nvPr/>
        </p:nvSpPr>
        <p:spPr>
          <a:xfrm>
            <a:off x="628412" y="6864429"/>
            <a:ext cx="13373576" cy="79557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50" name="Text 48"/>
          <p:cNvSpPr/>
          <p:nvPr/>
        </p:nvSpPr>
        <p:spPr>
          <a:xfrm>
            <a:off x="805696" y="6978372"/>
            <a:ext cx="2985016" cy="2838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3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Best For</a:t>
            </a:r>
            <a:endParaRPr lang="en-US" sz="1350" dirty="0"/>
          </a:p>
        </p:txBody>
      </p:sp>
      <p:sp>
        <p:nvSpPr>
          <p:cNvPr id="51" name="Text 49"/>
          <p:cNvSpPr/>
          <p:nvPr/>
        </p:nvSpPr>
        <p:spPr>
          <a:xfrm>
            <a:off x="4152900" y="6978372"/>
            <a:ext cx="2981206" cy="5676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200"/>
              </a:lnSpc>
              <a:buNone/>
            </a:pPr>
            <a:r>
              <a:rPr lang="en-US" sz="13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High-accuracy tasks</a:t>
            </a:r>
            <a:pPr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where speed is not a major concern</a:t>
            </a:r>
            <a:endParaRPr lang="en-US" sz="1350" dirty="0"/>
          </a:p>
        </p:txBody>
      </p:sp>
      <p:sp>
        <p:nvSpPr>
          <p:cNvPr id="52" name="Text 50"/>
          <p:cNvSpPr/>
          <p:nvPr/>
        </p:nvSpPr>
        <p:spPr>
          <a:xfrm>
            <a:off x="7496294" y="6978372"/>
            <a:ext cx="2981206" cy="4541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750"/>
              </a:lnSpc>
              <a:buNone/>
            </a:pPr>
            <a:r>
              <a:rPr lang="en-US" sz="11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Real-time detection</a:t>
            </a:r>
            <a:pPr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with a good speed-accuracy balance</a:t>
            </a:r>
            <a:endParaRPr lang="en-US" sz="1100" dirty="0"/>
          </a:p>
        </p:txBody>
      </p:sp>
      <p:sp>
        <p:nvSpPr>
          <p:cNvPr id="53" name="Text 51"/>
          <p:cNvSpPr/>
          <p:nvPr/>
        </p:nvSpPr>
        <p:spPr>
          <a:xfrm>
            <a:off x="10839688" y="6978372"/>
            <a:ext cx="2985016" cy="2270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750"/>
              </a:lnSpc>
              <a:buNone/>
            </a:pPr>
            <a:r>
              <a:rPr lang="en-US" sz="11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Mobile &amp; Edge AI applications</a:t>
            </a:r>
            <a:endParaRPr lang="en-US"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6850" y="873800"/>
            <a:ext cx="3474958" cy="4343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400"/>
              </a:lnSpc>
              <a:buNone/>
            </a:pPr>
            <a:r>
              <a:rPr lang="en-US" sz="27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Literature review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516850" y="1529596"/>
            <a:ext cx="10685145" cy="217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700"/>
              </a:lnSpc>
              <a:buNone/>
            </a:pPr>
            <a:r>
              <a:rPr lang="en-US" sz="135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Performance Analysis of TensorFlow2 Object Detection API Models for Engineering Site Surveillance Applications</a:t>
            </a:r>
            <a:endParaRPr lang="en-US" sz="1350" dirty="0"/>
          </a:p>
        </p:txBody>
      </p:sp>
      <p:sp>
        <p:nvSpPr>
          <p:cNvPr id="4" name="Text 2"/>
          <p:cNvSpPr/>
          <p:nvPr/>
        </p:nvSpPr>
        <p:spPr>
          <a:xfrm>
            <a:off x="516850" y="1968103"/>
            <a:ext cx="1737479" cy="217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700"/>
              </a:lnSpc>
              <a:buNone/>
            </a:pPr>
            <a:r>
              <a:rPr lang="en-US" sz="135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​</a:t>
            </a:r>
            <a:endParaRPr lang="en-US" sz="1350" dirty="0"/>
          </a:p>
        </p:txBody>
      </p:sp>
      <p:sp>
        <p:nvSpPr>
          <p:cNvPr id="5" name="Shape 3"/>
          <p:cNvSpPr/>
          <p:nvPr/>
        </p:nvSpPr>
        <p:spPr>
          <a:xfrm>
            <a:off x="516850" y="2406610"/>
            <a:ext cx="13596699" cy="4949190"/>
          </a:xfrm>
          <a:prstGeom prst="roundRect">
            <a:avLst>
              <a:gd name="adj" fmla="val 448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24470" y="2414230"/>
            <a:ext cx="13581459" cy="42862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672108" y="2510433"/>
            <a:ext cx="6491645" cy="236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Attribute</a:t>
            </a:r>
            <a:endParaRPr lang="en-US" sz="1150" dirty="0"/>
          </a:p>
        </p:txBody>
      </p:sp>
      <p:sp>
        <p:nvSpPr>
          <p:cNvPr id="8" name="Text 6"/>
          <p:cNvSpPr/>
          <p:nvPr/>
        </p:nvSpPr>
        <p:spPr>
          <a:xfrm>
            <a:off x="7466648" y="2510433"/>
            <a:ext cx="6491645" cy="236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Details</a:t>
            </a:r>
            <a:endParaRPr lang="en-US" sz="1150" dirty="0"/>
          </a:p>
        </p:txBody>
      </p:sp>
      <p:sp>
        <p:nvSpPr>
          <p:cNvPr id="9" name="Shape 7"/>
          <p:cNvSpPr/>
          <p:nvPr/>
        </p:nvSpPr>
        <p:spPr>
          <a:xfrm>
            <a:off x="524470" y="2842855"/>
            <a:ext cx="13581459" cy="66484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672108" y="2939058"/>
            <a:ext cx="6491645" cy="236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Paper Title</a:t>
            </a:r>
            <a:endParaRPr lang="en-US" sz="1150" dirty="0"/>
          </a:p>
        </p:txBody>
      </p:sp>
      <p:sp>
        <p:nvSpPr>
          <p:cNvPr id="11" name="Text 9"/>
          <p:cNvSpPr/>
          <p:nvPr/>
        </p:nvSpPr>
        <p:spPr>
          <a:xfrm>
            <a:off x="7466648" y="2939058"/>
            <a:ext cx="6491645" cy="4724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Performance Analysis of TensorFlow2 Object Detection API Models for Engineering Site Surveillance Applications</a:t>
            </a:r>
            <a:endParaRPr lang="en-US" sz="1150" dirty="0"/>
          </a:p>
        </p:txBody>
      </p:sp>
      <p:sp>
        <p:nvSpPr>
          <p:cNvPr id="12" name="Shape 10"/>
          <p:cNvSpPr/>
          <p:nvPr/>
        </p:nvSpPr>
        <p:spPr>
          <a:xfrm>
            <a:off x="524470" y="3507700"/>
            <a:ext cx="13581459" cy="42862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672108" y="3603903"/>
            <a:ext cx="6491645" cy="236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Year Published</a:t>
            </a:r>
            <a:endParaRPr lang="en-US" sz="1150" dirty="0"/>
          </a:p>
        </p:txBody>
      </p:sp>
      <p:sp>
        <p:nvSpPr>
          <p:cNvPr id="14" name="Text 12"/>
          <p:cNvSpPr/>
          <p:nvPr/>
        </p:nvSpPr>
        <p:spPr>
          <a:xfrm>
            <a:off x="7466648" y="3603903"/>
            <a:ext cx="6491645" cy="236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2023</a:t>
            </a:r>
            <a:endParaRPr lang="en-US" sz="1150" dirty="0"/>
          </a:p>
        </p:txBody>
      </p:sp>
      <p:sp>
        <p:nvSpPr>
          <p:cNvPr id="15" name="Shape 13"/>
          <p:cNvSpPr/>
          <p:nvPr/>
        </p:nvSpPr>
        <p:spPr>
          <a:xfrm>
            <a:off x="524470" y="3936325"/>
            <a:ext cx="13581459" cy="13735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4"/>
          <p:cNvSpPr/>
          <p:nvPr/>
        </p:nvSpPr>
        <p:spPr>
          <a:xfrm>
            <a:off x="672108" y="4032528"/>
            <a:ext cx="6491645" cy="236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Methodology</a:t>
            </a:r>
            <a:endParaRPr lang="en-US" sz="1150" dirty="0"/>
          </a:p>
        </p:txBody>
      </p:sp>
      <p:sp>
        <p:nvSpPr>
          <p:cNvPr id="17" name="Text 15"/>
          <p:cNvSpPr/>
          <p:nvPr/>
        </p:nvSpPr>
        <p:spPr>
          <a:xfrm>
            <a:off x="7466648" y="4032528"/>
            <a:ext cx="6491645" cy="1181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- Evaluated </a:t>
            </a:r>
            <a:pPr indent="0" marL="0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six object detection models</a:t>
            </a:r>
            <a:pPr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from TensorFlow2 Object Detection API. </a:t>
            </a:r>
            <a:pPr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
</a:t>
            </a:r>
            <a:pPr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- Used models: </a:t>
            </a:r>
            <a:pPr indent="0" marL="0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CenterNet, EfficientDet, SSD MobileNet v2, Faster R-CNN, etc.</a:t>
            </a:r>
            <a:pPr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</a:t>
            </a:r>
            <a:pPr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
</a:t>
            </a:r>
            <a:pPr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- Tested on </a:t>
            </a:r>
            <a:pPr indent="0" marL="0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motion capture images</a:t>
            </a:r>
            <a:pPr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from SitePro Inc. under various weather &amp; lighting conditions. </a:t>
            </a:r>
            <a:pPr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
</a:t>
            </a:r>
            <a:pPr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- Models analyzed for </a:t>
            </a:r>
            <a:pPr indent="0" marL="0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classification accuracy &amp; performance</a:t>
            </a:r>
            <a:pPr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across different object categories. </a:t>
            </a:r>
            <a:pPr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
</a:t>
            </a:r>
            <a:pPr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- Assessed </a:t>
            </a:r>
            <a:pPr indent="0" marL="0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computational efficiency</a:t>
            </a:r>
            <a:pPr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of different models for engineering site surveillance.</a:t>
            </a:r>
            <a:endParaRPr lang="en-US" sz="1150" dirty="0"/>
          </a:p>
        </p:txBody>
      </p:sp>
      <p:sp>
        <p:nvSpPr>
          <p:cNvPr id="18" name="Shape 16"/>
          <p:cNvSpPr/>
          <p:nvPr/>
        </p:nvSpPr>
        <p:spPr>
          <a:xfrm>
            <a:off x="524470" y="5309830"/>
            <a:ext cx="13581459" cy="113728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9" name="Text 17"/>
          <p:cNvSpPr/>
          <p:nvPr/>
        </p:nvSpPr>
        <p:spPr>
          <a:xfrm>
            <a:off x="672108" y="5406033"/>
            <a:ext cx="6491645" cy="236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Metrics Used</a:t>
            </a:r>
            <a:endParaRPr lang="en-US" sz="1150" dirty="0"/>
          </a:p>
        </p:txBody>
      </p:sp>
      <p:sp>
        <p:nvSpPr>
          <p:cNvPr id="20" name="Text 18"/>
          <p:cNvSpPr/>
          <p:nvPr/>
        </p:nvSpPr>
        <p:spPr>
          <a:xfrm>
            <a:off x="7466648" y="5406033"/>
            <a:ext cx="6491645" cy="9448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- </a:t>
            </a:r>
            <a:pPr indent="0" marL="0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Accuracy</a:t>
            </a:r>
            <a:pPr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</a:t>
            </a:r>
            <a:pPr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
</a:t>
            </a:r>
            <a:pPr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- </a:t>
            </a:r>
            <a:pPr indent="0" marL="0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Precision &amp; Recall</a:t>
            </a:r>
            <a:pPr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</a:t>
            </a:r>
            <a:pPr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
</a:t>
            </a:r>
            <a:pPr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- </a:t>
            </a:r>
            <a:pPr indent="0" marL="0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F1 Score</a:t>
            </a:r>
            <a:pPr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</a:t>
            </a:r>
            <a:pPr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
</a:t>
            </a:r>
            <a:pPr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- </a:t>
            </a:r>
            <a:pPr indent="0" marL="0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Misclassification Rate</a:t>
            </a:r>
            <a:pPr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(to measure errors in detection).</a:t>
            </a:r>
            <a:endParaRPr lang="en-US" sz="1150" dirty="0"/>
          </a:p>
        </p:txBody>
      </p:sp>
      <p:sp>
        <p:nvSpPr>
          <p:cNvPr id="21" name="Shape 19"/>
          <p:cNvSpPr/>
          <p:nvPr/>
        </p:nvSpPr>
        <p:spPr>
          <a:xfrm>
            <a:off x="524470" y="6447115"/>
            <a:ext cx="13581459" cy="90106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2" name="Text 20"/>
          <p:cNvSpPr/>
          <p:nvPr/>
        </p:nvSpPr>
        <p:spPr>
          <a:xfrm>
            <a:off x="672108" y="6543318"/>
            <a:ext cx="6491645" cy="236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Limitations</a:t>
            </a:r>
            <a:endParaRPr lang="en-US" sz="1150" dirty="0"/>
          </a:p>
        </p:txBody>
      </p:sp>
      <p:sp>
        <p:nvSpPr>
          <p:cNvPr id="23" name="Text 21"/>
          <p:cNvSpPr/>
          <p:nvPr/>
        </p:nvSpPr>
        <p:spPr>
          <a:xfrm>
            <a:off x="7466648" y="6543318"/>
            <a:ext cx="649164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- Struggles with </a:t>
            </a:r>
            <a:pPr indent="0" marL="0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small movements triggering motion capture</a:t>
            </a:r>
            <a:pPr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, increasing image processing load. </a:t>
            </a:r>
            <a:pPr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
</a:t>
            </a:r>
            <a:pPr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- Some models misclassified </a:t>
            </a:r>
            <a:pPr indent="0" marL="0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vehicles and animals</a:t>
            </a:r>
            <a:pPr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due to dataset limitations. </a:t>
            </a:r>
            <a:pPr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
</a:t>
            </a:r>
            <a:pPr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- </a:t>
            </a:r>
            <a:pPr indent="0" marL="0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Cloud-based models</a:t>
            </a:r>
            <a:pPr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(e.g., Microsoft Vision) incurred </a:t>
            </a:r>
            <a:pPr indent="0" marL="0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high operational costs</a:t>
            </a:r>
            <a:pPr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.</a:t>
            </a:r>
            <a:endParaRPr lang="en-US" sz="11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2025-02-10T03:04:37Z</dcterms:created>
  <dcterms:modified xsi:type="dcterms:W3CDTF">2025-02-10T03:04:37Z</dcterms:modified>
</cp:coreProperties>
</file>