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9" r:id="rId11"/>
    <p:sldId id="267" r:id="rId12"/>
    <p:sldId id="266" r:id="rId13"/>
    <p:sldId id="268"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5" autoAdjust="0"/>
    <p:restoredTop sz="94660"/>
  </p:normalViewPr>
  <p:slideViewPr>
    <p:cSldViewPr snapToGrid="0">
      <p:cViewPr varScale="1">
        <p:scale>
          <a:sx n="78" d="100"/>
          <a:sy n="78" d="100"/>
        </p:scale>
        <p:origin x="83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044D8-637F-FE1D-63A1-D7A26EFB41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43B2EC7-B830-579D-7193-A5DB3235EF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216BC8F-1E31-BB18-5D4E-B64ADB2A67D5}"/>
              </a:ext>
            </a:extLst>
          </p:cNvPr>
          <p:cNvSpPr>
            <a:spLocks noGrp="1"/>
          </p:cNvSpPr>
          <p:nvPr>
            <p:ph type="dt" sz="half" idx="10"/>
          </p:nvPr>
        </p:nvSpPr>
        <p:spPr/>
        <p:txBody>
          <a:bodyPr/>
          <a:lstStyle/>
          <a:p>
            <a:fld id="{272724C2-BE3A-4C29-90E3-9E9393C3785E}" type="datetimeFigureOut">
              <a:rPr lang="en-IN" smtClean="0"/>
              <a:t>22-04-2025</a:t>
            </a:fld>
            <a:endParaRPr lang="en-IN"/>
          </a:p>
        </p:txBody>
      </p:sp>
      <p:sp>
        <p:nvSpPr>
          <p:cNvPr id="5" name="Footer Placeholder 4">
            <a:extLst>
              <a:ext uri="{FF2B5EF4-FFF2-40B4-BE49-F238E27FC236}">
                <a16:creationId xmlns:a16="http://schemas.microsoft.com/office/drawing/2014/main" id="{072F60C6-E8E4-D47A-E2DA-FF98C635E2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E8FA88-33E2-8C12-30A8-7D9338EB6372}"/>
              </a:ext>
            </a:extLst>
          </p:cNvPr>
          <p:cNvSpPr>
            <a:spLocks noGrp="1"/>
          </p:cNvSpPr>
          <p:nvPr>
            <p:ph type="sldNum" sz="quarter" idx="12"/>
          </p:nvPr>
        </p:nvSpPr>
        <p:spPr/>
        <p:txBody>
          <a:bodyPr/>
          <a:lstStyle/>
          <a:p>
            <a:fld id="{C8B6A4A3-622B-418B-A8F4-6567D8E856AC}" type="slidenum">
              <a:rPr lang="en-IN" smtClean="0"/>
              <a:t>‹#›</a:t>
            </a:fld>
            <a:endParaRPr lang="en-IN"/>
          </a:p>
        </p:txBody>
      </p:sp>
    </p:spTree>
    <p:extLst>
      <p:ext uri="{BB962C8B-B14F-4D97-AF65-F5344CB8AC3E}">
        <p14:creationId xmlns:p14="http://schemas.microsoft.com/office/powerpoint/2010/main" val="1349212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D1BB-B06E-2DC7-201F-BE472AD7DDC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2999B7-6867-3E4A-2D08-C109559F1C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323C14-E475-C6B9-0D36-0ECCF651B64C}"/>
              </a:ext>
            </a:extLst>
          </p:cNvPr>
          <p:cNvSpPr>
            <a:spLocks noGrp="1"/>
          </p:cNvSpPr>
          <p:nvPr>
            <p:ph type="dt" sz="half" idx="10"/>
          </p:nvPr>
        </p:nvSpPr>
        <p:spPr/>
        <p:txBody>
          <a:bodyPr/>
          <a:lstStyle/>
          <a:p>
            <a:fld id="{272724C2-BE3A-4C29-90E3-9E9393C3785E}" type="datetimeFigureOut">
              <a:rPr lang="en-IN" smtClean="0"/>
              <a:t>22-04-2025</a:t>
            </a:fld>
            <a:endParaRPr lang="en-IN"/>
          </a:p>
        </p:txBody>
      </p:sp>
      <p:sp>
        <p:nvSpPr>
          <p:cNvPr id="5" name="Footer Placeholder 4">
            <a:extLst>
              <a:ext uri="{FF2B5EF4-FFF2-40B4-BE49-F238E27FC236}">
                <a16:creationId xmlns:a16="http://schemas.microsoft.com/office/drawing/2014/main" id="{B73808D2-3E44-66EA-F787-2A8CEE2098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97E377-631B-C479-E978-D90838B415F1}"/>
              </a:ext>
            </a:extLst>
          </p:cNvPr>
          <p:cNvSpPr>
            <a:spLocks noGrp="1"/>
          </p:cNvSpPr>
          <p:nvPr>
            <p:ph type="sldNum" sz="quarter" idx="12"/>
          </p:nvPr>
        </p:nvSpPr>
        <p:spPr/>
        <p:txBody>
          <a:bodyPr/>
          <a:lstStyle/>
          <a:p>
            <a:fld id="{C8B6A4A3-622B-418B-A8F4-6567D8E856AC}" type="slidenum">
              <a:rPr lang="en-IN" smtClean="0"/>
              <a:t>‹#›</a:t>
            </a:fld>
            <a:endParaRPr lang="en-IN"/>
          </a:p>
        </p:txBody>
      </p:sp>
    </p:spTree>
    <p:extLst>
      <p:ext uri="{BB962C8B-B14F-4D97-AF65-F5344CB8AC3E}">
        <p14:creationId xmlns:p14="http://schemas.microsoft.com/office/powerpoint/2010/main" val="2013747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EBA939-8204-BC0B-9D99-F7FEBD0947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CC9830-A7B9-E572-3E47-D2022B9256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9CF1CB-E259-EE1B-69F4-C1B9AFE939FD}"/>
              </a:ext>
            </a:extLst>
          </p:cNvPr>
          <p:cNvSpPr>
            <a:spLocks noGrp="1"/>
          </p:cNvSpPr>
          <p:nvPr>
            <p:ph type="dt" sz="half" idx="10"/>
          </p:nvPr>
        </p:nvSpPr>
        <p:spPr/>
        <p:txBody>
          <a:bodyPr/>
          <a:lstStyle/>
          <a:p>
            <a:fld id="{272724C2-BE3A-4C29-90E3-9E9393C3785E}" type="datetimeFigureOut">
              <a:rPr lang="en-IN" smtClean="0"/>
              <a:t>22-04-2025</a:t>
            </a:fld>
            <a:endParaRPr lang="en-IN"/>
          </a:p>
        </p:txBody>
      </p:sp>
      <p:sp>
        <p:nvSpPr>
          <p:cNvPr id="5" name="Footer Placeholder 4">
            <a:extLst>
              <a:ext uri="{FF2B5EF4-FFF2-40B4-BE49-F238E27FC236}">
                <a16:creationId xmlns:a16="http://schemas.microsoft.com/office/drawing/2014/main" id="{85E62ECC-9AAF-8C18-FBD8-19BA9B77C3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8524CA-DCC2-98EB-43C8-E5089EFEDE93}"/>
              </a:ext>
            </a:extLst>
          </p:cNvPr>
          <p:cNvSpPr>
            <a:spLocks noGrp="1"/>
          </p:cNvSpPr>
          <p:nvPr>
            <p:ph type="sldNum" sz="quarter" idx="12"/>
          </p:nvPr>
        </p:nvSpPr>
        <p:spPr/>
        <p:txBody>
          <a:bodyPr/>
          <a:lstStyle/>
          <a:p>
            <a:fld id="{C8B6A4A3-622B-418B-A8F4-6567D8E856AC}" type="slidenum">
              <a:rPr lang="en-IN" smtClean="0"/>
              <a:t>‹#›</a:t>
            </a:fld>
            <a:endParaRPr lang="en-IN"/>
          </a:p>
        </p:txBody>
      </p:sp>
    </p:spTree>
    <p:extLst>
      <p:ext uri="{BB962C8B-B14F-4D97-AF65-F5344CB8AC3E}">
        <p14:creationId xmlns:p14="http://schemas.microsoft.com/office/powerpoint/2010/main" val="1226164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A2246-4EDA-F120-7CA9-B59A63D64E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9F9B22-A938-BD00-5123-201AF1BFD8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2900BB-E314-CECD-4A4A-94E455B42178}"/>
              </a:ext>
            </a:extLst>
          </p:cNvPr>
          <p:cNvSpPr>
            <a:spLocks noGrp="1"/>
          </p:cNvSpPr>
          <p:nvPr>
            <p:ph type="dt" sz="half" idx="10"/>
          </p:nvPr>
        </p:nvSpPr>
        <p:spPr/>
        <p:txBody>
          <a:bodyPr/>
          <a:lstStyle/>
          <a:p>
            <a:fld id="{272724C2-BE3A-4C29-90E3-9E9393C3785E}" type="datetimeFigureOut">
              <a:rPr lang="en-IN" smtClean="0"/>
              <a:t>22-04-2025</a:t>
            </a:fld>
            <a:endParaRPr lang="en-IN"/>
          </a:p>
        </p:txBody>
      </p:sp>
      <p:sp>
        <p:nvSpPr>
          <p:cNvPr id="5" name="Footer Placeholder 4">
            <a:extLst>
              <a:ext uri="{FF2B5EF4-FFF2-40B4-BE49-F238E27FC236}">
                <a16:creationId xmlns:a16="http://schemas.microsoft.com/office/drawing/2014/main" id="{C6AB4977-B938-89EA-456C-1F446FE895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938E2D-6691-F9D9-A9E0-59EFF1749ECF}"/>
              </a:ext>
            </a:extLst>
          </p:cNvPr>
          <p:cNvSpPr>
            <a:spLocks noGrp="1"/>
          </p:cNvSpPr>
          <p:nvPr>
            <p:ph type="sldNum" sz="quarter" idx="12"/>
          </p:nvPr>
        </p:nvSpPr>
        <p:spPr/>
        <p:txBody>
          <a:bodyPr/>
          <a:lstStyle/>
          <a:p>
            <a:fld id="{C8B6A4A3-622B-418B-A8F4-6567D8E856AC}" type="slidenum">
              <a:rPr lang="en-IN" smtClean="0"/>
              <a:t>‹#›</a:t>
            </a:fld>
            <a:endParaRPr lang="en-IN"/>
          </a:p>
        </p:txBody>
      </p:sp>
    </p:spTree>
    <p:extLst>
      <p:ext uri="{BB962C8B-B14F-4D97-AF65-F5344CB8AC3E}">
        <p14:creationId xmlns:p14="http://schemas.microsoft.com/office/powerpoint/2010/main" val="487636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A4C5-DEBA-0985-DF56-75521F8A55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EDC6207-08B1-988A-8E33-C3DBB6AED4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960BC3-8B7A-BC6C-6A39-D26A56E047F3}"/>
              </a:ext>
            </a:extLst>
          </p:cNvPr>
          <p:cNvSpPr>
            <a:spLocks noGrp="1"/>
          </p:cNvSpPr>
          <p:nvPr>
            <p:ph type="dt" sz="half" idx="10"/>
          </p:nvPr>
        </p:nvSpPr>
        <p:spPr/>
        <p:txBody>
          <a:bodyPr/>
          <a:lstStyle/>
          <a:p>
            <a:fld id="{272724C2-BE3A-4C29-90E3-9E9393C3785E}" type="datetimeFigureOut">
              <a:rPr lang="en-IN" smtClean="0"/>
              <a:t>22-04-2025</a:t>
            </a:fld>
            <a:endParaRPr lang="en-IN"/>
          </a:p>
        </p:txBody>
      </p:sp>
      <p:sp>
        <p:nvSpPr>
          <p:cNvPr id="5" name="Footer Placeholder 4">
            <a:extLst>
              <a:ext uri="{FF2B5EF4-FFF2-40B4-BE49-F238E27FC236}">
                <a16:creationId xmlns:a16="http://schemas.microsoft.com/office/drawing/2014/main" id="{2B54E362-786C-BBE8-73D1-5FB7C47293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D3E2E9-4769-309D-C097-BEB0305EBA5E}"/>
              </a:ext>
            </a:extLst>
          </p:cNvPr>
          <p:cNvSpPr>
            <a:spLocks noGrp="1"/>
          </p:cNvSpPr>
          <p:nvPr>
            <p:ph type="sldNum" sz="quarter" idx="12"/>
          </p:nvPr>
        </p:nvSpPr>
        <p:spPr/>
        <p:txBody>
          <a:bodyPr/>
          <a:lstStyle/>
          <a:p>
            <a:fld id="{C8B6A4A3-622B-418B-A8F4-6567D8E856AC}" type="slidenum">
              <a:rPr lang="en-IN" smtClean="0"/>
              <a:t>‹#›</a:t>
            </a:fld>
            <a:endParaRPr lang="en-IN"/>
          </a:p>
        </p:txBody>
      </p:sp>
    </p:spTree>
    <p:extLst>
      <p:ext uri="{BB962C8B-B14F-4D97-AF65-F5344CB8AC3E}">
        <p14:creationId xmlns:p14="http://schemas.microsoft.com/office/powerpoint/2010/main" val="754822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20BD2-1C02-45FB-0590-217E207EE5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09B529-B8C9-ADC5-0B99-AF90C5F72F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C31AF48-CFF2-2813-DC54-D2EA3A050A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1400F4F-8DF5-B963-DA4B-FF79F2ED2D9F}"/>
              </a:ext>
            </a:extLst>
          </p:cNvPr>
          <p:cNvSpPr>
            <a:spLocks noGrp="1"/>
          </p:cNvSpPr>
          <p:nvPr>
            <p:ph type="dt" sz="half" idx="10"/>
          </p:nvPr>
        </p:nvSpPr>
        <p:spPr/>
        <p:txBody>
          <a:bodyPr/>
          <a:lstStyle/>
          <a:p>
            <a:fld id="{272724C2-BE3A-4C29-90E3-9E9393C3785E}" type="datetimeFigureOut">
              <a:rPr lang="en-IN" smtClean="0"/>
              <a:t>22-04-2025</a:t>
            </a:fld>
            <a:endParaRPr lang="en-IN"/>
          </a:p>
        </p:txBody>
      </p:sp>
      <p:sp>
        <p:nvSpPr>
          <p:cNvPr id="6" name="Footer Placeholder 5">
            <a:extLst>
              <a:ext uri="{FF2B5EF4-FFF2-40B4-BE49-F238E27FC236}">
                <a16:creationId xmlns:a16="http://schemas.microsoft.com/office/drawing/2014/main" id="{2E5D55C3-398B-9E1D-4E12-A29E70C53F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F44E90-31E3-9C80-FEE2-3D323AD53205}"/>
              </a:ext>
            </a:extLst>
          </p:cNvPr>
          <p:cNvSpPr>
            <a:spLocks noGrp="1"/>
          </p:cNvSpPr>
          <p:nvPr>
            <p:ph type="sldNum" sz="quarter" idx="12"/>
          </p:nvPr>
        </p:nvSpPr>
        <p:spPr/>
        <p:txBody>
          <a:bodyPr/>
          <a:lstStyle/>
          <a:p>
            <a:fld id="{C8B6A4A3-622B-418B-A8F4-6567D8E856AC}" type="slidenum">
              <a:rPr lang="en-IN" smtClean="0"/>
              <a:t>‹#›</a:t>
            </a:fld>
            <a:endParaRPr lang="en-IN"/>
          </a:p>
        </p:txBody>
      </p:sp>
    </p:spTree>
    <p:extLst>
      <p:ext uri="{BB962C8B-B14F-4D97-AF65-F5344CB8AC3E}">
        <p14:creationId xmlns:p14="http://schemas.microsoft.com/office/powerpoint/2010/main" val="2430213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DDC60-A8B7-4520-97AC-ECDA7ECFB26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F3A2DB-6B94-398E-9628-E1B75DAAAA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C335D3-339B-40CC-0769-0123E37544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96ED98A-6B7A-5F90-40F8-D752F51D33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A4F579-6213-D8AC-99A1-99D79B7597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EE1E98E-DD83-1F60-52FC-0AC01D191C50}"/>
              </a:ext>
            </a:extLst>
          </p:cNvPr>
          <p:cNvSpPr>
            <a:spLocks noGrp="1"/>
          </p:cNvSpPr>
          <p:nvPr>
            <p:ph type="dt" sz="half" idx="10"/>
          </p:nvPr>
        </p:nvSpPr>
        <p:spPr/>
        <p:txBody>
          <a:bodyPr/>
          <a:lstStyle/>
          <a:p>
            <a:fld id="{272724C2-BE3A-4C29-90E3-9E9393C3785E}" type="datetimeFigureOut">
              <a:rPr lang="en-IN" smtClean="0"/>
              <a:t>22-04-2025</a:t>
            </a:fld>
            <a:endParaRPr lang="en-IN"/>
          </a:p>
        </p:txBody>
      </p:sp>
      <p:sp>
        <p:nvSpPr>
          <p:cNvPr id="8" name="Footer Placeholder 7">
            <a:extLst>
              <a:ext uri="{FF2B5EF4-FFF2-40B4-BE49-F238E27FC236}">
                <a16:creationId xmlns:a16="http://schemas.microsoft.com/office/drawing/2014/main" id="{AE2E3E4F-9D55-A9DC-2587-DB7A7865EDE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B503291-2E16-D65C-B3B6-1FF1B40586E8}"/>
              </a:ext>
            </a:extLst>
          </p:cNvPr>
          <p:cNvSpPr>
            <a:spLocks noGrp="1"/>
          </p:cNvSpPr>
          <p:nvPr>
            <p:ph type="sldNum" sz="quarter" idx="12"/>
          </p:nvPr>
        </p:nvSpPr>
        <p:spPr/>
        <p:txBody>
          <a:bodyPr/>
          <a:lstStyle/>
          <a:p>
            <a:fld id="{C8B6A4A3-622B-418B-A8F4-6567D8E856AC}" type="slidenum">
              <a:rPr lang="en-IN" smtClean="0"/>
              <a:t>‹#›</a:t>
            </a:fld>
            <a:endParaRPr lang="en-IN"/>
          </a:p>
        </p:txBody>
      </p:sp>
    </p:spTree>
    <p:extLst>
      <p:ext uri="{BB962C8B-B14F-4D97-AF65-F5344CB8AC3E}">
        <p14:creationId xmlns:p14="http://schemas.microsoft.com/office/powerpoint/2010/main" val="3146152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8D418-D52D-0554-37E2-756164D9486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1B1950E-1319-27C3-2612-B733B6096309}"/>
              </a:ext>
            </a:extLst>
          </p:cNvPr>
          <p:cNvSpPr>
            <a:spLocks noGrp="1"/>
          </p:cNvSpPr>
          <p:nvPr>
            <p:ph type="dt" sz="half" idx="10"/>
          </p:nvPr>
        </p:nvSpPr>
        <p:spPr/>
        <p:txBody>
          <a:bodyPr/>
          <a:lstStyle/>
          <a:p>
            <a:fld id="{272724C2-BE3A-4C29-90E3-9E9393C3785E}" type="datetimeFigureOut">
              <a:rPr lang="en-IN" smtClean="0"/>
              <a:t>22-04-2025</a:t>
            </a:fld>
            <a:endParaRPr lang="en-IN"/>
          </a:p>
        </p:txBody>
      </p:sp>
      <p:sp>
        <p:nvSpPr>
          <p:cNvPr id="4" name="Footer Placeholder 3">
            <a:extLst>
              <a:ext uri="{FF2B5EF4-FFF2-40B4-BE49-F238E27FC236}">
                <a16:creationId xmlns:a16="http://schemas.microsoft.com/office/drawing/2014/main" id="{C40B7188-2A1B-64F9-E5CB-EB88835ABFE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E3A2FD3-23AC-AF83-7ACD-7E0611187C0C}"/>
              </a:ext>
            </a:extLst>
          </p:cNvPr>
          <p:cNvSpPr>
            <a:spLocks noGrp="1"/>
          </p:cNvSpPr>
          <p:nvPr>
            <p:ph type="sldNum" sz="quarter" idx="12"/>
          </p:nvPr>
        </p:nvSpPr>
        <p:spPr/>
        <p:txBody>
          <a:bodyPr/>
          <a:lstStyle/>
          <a:p>
            <a:fld id="{C8B6A4A3-622B-418B-A8F4-6567D8E856AC}" type="slidenum">
              <a:rPr lang="en-IN" smtClean="0"/>
              <a:t>‹#›</a:t>
            </a:fld>
            <a:endParaRPr lang="en-IN"/>
          </a:p>
        </p:txBody>
      </p:sp>
    </p:spTree>
    <p:extLst>
      <p:ext uri="{BB962C8B-B14F-4D97-AF65-F5344CB8AC3E}">
        <p14:creationId xmlns:p14="http://schemas.microsoft.com/office/powerpoint/2010/main" val="449356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B1B0C2-45C1-8FB6-6C72-F769157E60A7}"/>
              </a:ext>
            </a:extLst>
          </p:cNvPr>
          <p:cNvSpPr>
            <a:spLocks noGrp="1"/>
          </p:cNvSpPr>
          <p:nvPr>
            <p:ph type="dt" sz="half" idx="10"/>
          </p:nvPr>
        </p:nvSpPr>
        <p:spPr/>
        <p:txBody>
          <a:bodyPr/>
          <a:lstStyle/>
          <a:p>
            <a:fld id="{272724C2-BE3A-4C29-90E3-9E9393C3785E}" type="datetimeFigureOut">
              <a:rPr lang="en-IN" smtClean="0"/>
              <a:t>22-04-2025</a:t>
            </a:fld>
            <a:endParaRPr lang="en-IN"/>
          </a:p>
        </p:txBody>
      </p:sp>
      <p:sp>
        <p:nvSpPr>
          <p:cNvPr id="3" name="Footer Placeholder 2">
            <a:extLst>
              <a:ext uri="{FF2B5EF4-FFF2-40B4-BE49-F238E27FC236}">
                <a16:creationId xmlns:a16="http://schemas.microsoft.com/office/drawing/2014/main" id="{E9BB5F2F-B06C-D088-46CB-254744B1E6C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F7BBA8D-26E6-29E9-47A9-15DB1EBDE130}"/>
              </a:ext>
            </a:extLst>
          </p:cNvPr>
          <p:cNvSpPr>
            <a:spLocks noGrp="1"/>
          </p:cNvSpPr>
          <p:nvPr>
            <p:ph type="sldNum" sz="quarter" idx="12"/>
          </p:nvPr>
        </p:nvSpPr>
        <p:spPr/>
        <p:txBody>
          <a:bodyPr/>
          <a:lstStyle/>
          <a:p>
            <a:fld id="{C8B6A4A3-622B-418B-A8F4-6567D8E856AC}" type="slidenum">
              <a:rPr lang="en-IN" smtClean="0"/>
              <a:t>‹#›</a:t>
            </a:fld>
            <a:endParaRPr lang="en-IN"/>
          </a:p>
        </p:txBody>
      </p:sp>
    </p:spTree>
    <p:extLst>
      <p:ext uri="{BB962C8B-B14F-4D97-AF65-F5344CB8AC3E}">
        <p14:creationId xmlns:p14="http://schemas.microsoft.com/office/powerpoint/2010/main" val="41171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63A33-FE73-1A8E-C2D2-71FD69ADF0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03F0D19-3DA1-A7FE-184C-402D44D07A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3DF9BCB-FC5B-0C62-FF78-035152B0F4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CC2DF4-8135-9955-3868-31AAECD34B90}"/>
              </a:ext>
            </a:extLst>
          </p:cNvPr>
          <p:cNvSpPr>
            <a:spLocks noGrp="1"/>
          </p:cNvSpPr>
          <p:nvPr>
            <p:ph type="dt" sz="half" idx="10"/>
          </p:nvPr>
        </p:nvSpPr>
        <p:spPr/>
        <p:txBody>
          <a:bodyPr/>
          <a:lstStyle/>
          <a:p>
            <a:fld id="{272724C2-BE3A-4C29-90E3-9E9393C3785E}" type="datetimeFigureOut">
              <a:rPr lang="en-IN" smtClean="0"/>
              <a:t>22-04-2025</a:t>
            </a:fld>
            <a:endParaRPr lang="en-IN"/>
          </a:p>
        </p:txBody>
      </p:sp>
      <p:sp>
        <p:nvSpPr>
          <p:cNvPr id="6" name="Footer Placeholder 5">
            <a:extLst>
              <a:ext uri="{FF2B5EF4-FFF2-40B4-BE49-F238E27FC236}">
                <a16:creationId xmlns:a16="http://schemas.microsoft.com/office/drawing/2014/main" id="{0AC2C5FC-959A-5B82-3359-35C8D2D60B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08D20D-20B2-0A12-33D4-E2B2722C7397}"/>
              </a:ext>
            </a:extLst>
          </p:cNvPr>
          <p:cNvSpPr>
            <a:spLocks noGrp="1"/>
          </p:cNvSpPr>
          <p:nvPr>
            <p:ph type="sldNum" sz="quarter" idx="12"/>
          </p:nvPr>
        </p:nvSpPr>
        <p:spPr/>
        <p:txBody>
          <a:bodyPr/>
          <a:lstStyle/>
          <a:p>
            <a:fld id="{C8B6A4A3-622B-418B-A8F4-6567D8E856AC}" type="slidenum">
              <a:rPr lang="en-IN" smtClean="0"/>
              <a:t>‹#›</a:t>
            </a:fld>
            <a:endParaRPr lang="en-IN"/>
          </a:p>
        </p:txBody>
      </p:sp>
    </p:spTree>
    <p:extLst>
      <p:ext uri="{BB962C8B-B14F-4D97-AF65-F5344CB8AC3E}">
        <p14:creationId xmlns:p14="http://schemas.microsoft.com/office/powerpoint/2010/main" val="3753383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EEEA8-29ED-6161-BBE3-44E7844D7C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9128D47-9DBF-2376-43B4-DB8344A5E4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BF150A-0827-EC21-43AA-A7019180B7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710024-186D-577E-D7F3-CB9E24CC994F}"/>
              </a:ext>
            </a:extLst>
          </p:cNvPr>
          <p:cNvSpPr>
            <a:spLocks noGrp="1"/>
          </p:cNvSpPr>
          <p:nvPr>
            <p:ph type="dt" sz="half" idx="10"/>
          </p:nvPr>
        </p:nvSpPr>
        <p:spPr/>
        <p:txBody>
          <a:bodyPr/>
          <a:lstStyle/>
          <a:p>
            <a:fld id="{272724C2-BE3A-4C29-90E3-9E9393C3785E}" type="datetimeFigureOut">
              <a:rPr lang="en-IN" smtClean="0"/>
              <a:t>22-04-2025</a:t>
            </a:fld>
            <a:endParaRPr lang="en-IN"/>
          </a:p>
        </p:txBody>
      </p:sp>
      <p:sp>
        <p:nvSpPr>
          <p:cNvPr id="6" name="Footer Placeholder 5">
            <a:extLst>
              <a:ext uri="{FF2B5EF4-FFF2-40B4-BE49-F238E27FC236}">
                <a16:creationId xmlns:a16="http://schemas.microsoft.com/office/drawing/2014/main" id="{C522EEEE-0715-64E4-C108-2C3963FFB0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78B2EC-2B07-5981-5286-59C07EDD131C}"/>
              </a:ext>
            </a:extLst>
          </p:cNvPr>
          <p:cNvSpPr>
            <a:spLocks noGrp="1"/>
          </p:cNvSpPr>
          <p:nvPr>
            <p:ph type="sldNum" sz="quarter" idx="12"/>
          </p:nvPr>
        </p:nvSpPr>
        <p:spPr/>
        <p:txBody>
          <a:bodyPr/>
          <a:lstStyle/>
          <a:p>
            <a:fld id="{C8B6A4A3-622B-418B-A8F4-6567D8E856AC}" type="slidenum">
              <a:rPr lang="en-IN" smtClean="0"/>
              <a:t>‹#›</a:t>
            </a:fld>
            <a:endParaRPr lang="en-IN"/>
          </a:p>
        </p:txBody>
      </p:sp>
    </p:spTree>
    <p:extLst>
      <p:ext uri="{BB962C8B-B14F-4D97-AF65-F5344CB8AC3E}">
        <p14:creationId xmlns:p14="http://schemas.microsoft.com/office/powerpoint/2010/main" val="1102603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2F8392-B502-F85C-CABE-8E6BD46AF2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05D399-68ED-F836-4D69-84812D701E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788204-24F5-7599-0C10-50BAA1089A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2724C2-BE3A-4C29-90E3-9E9393C3785E}" type="datetimeFigureOut">
              <a:rPr lang="en-IN" smtClean="0"/>
              <a:t>22-04-2025</a:t>
            </a:fld>
            <a:endParaRPr lang="en-IN"/>
          </a:p>
        </p:txBody>
      </p:sp>
      <p:sp>
        <p:nvSpPr>
          <p:cNvPr id="5" name="Footer Placeholder 4">
            <a:extLst>
              <a:ext uri="{FF2B5EF4-FFF2-40B4-BE49-F238E27FC236}">
                <a16:creationId xmlns:a16="http://schemas.microsoft.com/office/drawing/2014/main" id="{B3E9BE84-5EF1-D153-7866-4790E65F14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93E9AF3-FA69-0D34-B6D5-11C0AE31F5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B6A4A3-622B-418B-A8F4-6567D8E856AC}" type="slidenum">
              <a:rPr lang="en-IN" smtClean="0"/>
              <a:t>‹#›</a:t>
            </a:fld>
            <a:endParaRPr lang="en-IN"/>
          </a:p>
        </p:txBody>
      </p:sp>
    </p:spTree>
    <p:extLst>
      <p:ext uri="{BB962C8B-B14F-4D97-AF65-F5344CB8AC3E}">
        <p14:creationId xmlns:p14="http://schemas.microsoft.com/office/powerpoint/2010/main" val="3119619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AF7E8-F4BC-F38E-F9A8-C5F18EFC2D81}"/>
              </a:ext>
            </a:extLst>
          </p:cNvPr>
          <p:cNvSpPr>
            <a:spLocks noGrp="1"/>
          </p:cNvSpPr>
          <p:nvPr>
            <p:ph type="ctrTitle"/>
          </p:nvPr>
        </p:nvSpPr>
        <p:spPr>
          <a:xfrm>
            <a:off x="1524000" y="1122363"/>
            <a:ext cx="9144000" cy="1655762"/>
          </a:xfrm>
        </p:spPr>
        <p:txBody>
          <a:bodyPr>
            <a:normAutofit/>
          </a:bodyPr>
          <a:lstStyle/>
          <a:p>
            <a:r>
              <a:rPr lang="en-US" sz="3200" b="1" dirty="0">
                <a:latin typeface="Georgia" panose="02040502050405020303" pitchFamily="18" charset="0"/>
              </a:rPr>
              <a:t>TEACHABLE MACHINE AND TENSORFLOW FOR OBJECT DETECTION</a:t>
            </a:r>
            <a:endParaRPr lang="en-IN" sz="3200" b="1" dirty="0">
              <a:latin typeface="Georgia" panose="02040502050405020303" pitchFamily="18" charset="0"/>
            </a:endParaRPr>
          </a:p>
        </p:txBody>
      </p:sp>
      <p:sp>
        <p:nvSpPr>
          <p:cNvPr id="3" name="Subtitle 2">
            <a:extLst>
              <a:ext uri="{FF2B5EF4-FFF2-40B4-BE49-F238E27FC236}">
                <a16:creationId xmlns:a16="http://schemas.microsoft.com/office/drawing/2014/main" id="{126A9FF5-1412-555D-0DB8-4FE2BCB960EE}"/>
              </a:ext>
            </a:extLst>
          </p:cNvPr>
          <p:cNvSpPr>
            <a:spLocks noGrp="1"/>
          </p:cNvSpPr>
          <p:nvPr>
            <p:ph type="subTitle" idx="1"/>
          </p:nvPr>
        </p:nvSpPr>
        <p:spPr>
          <a:xfrm>
            <a:off x="1524000" y="3249386"/>
            <a:ext cx="9144000" cy="2008414"/>
          </a:xfrm>
        </p:spPr>
        <p:txBody>
          <a:bodyPr>
            <a:normAutofit/>
          </a:bodyPr>
          <a:lstStyle/>
          <a:p>
            <a:r>
              <a:rPr lang="en-US" sz="3200" b="1" dirty="0">
                <a:latin typeface="Georgia" panose="02040502050405020303" pitchFamily="18" charset="0"/>
              </a:rPr>
              <a:t>MFC AND EOC</a:t>
            </a:r>
            <a:endParaRPr lang="en-IN" sz="3200" b="1" dirty="0">
              <a:latin typeface="Georgia" panose="02040502050405020303" pitchFamily="18" charset="0"/>
            </a:endParaRPr>
          </a:p>
        </p:txBody>
      </p:sp>
    </p:spTree>
    <p:extLst>
      <p:ext uri="{BB962C8B-B14F-4D97-AF65-F5344CB8AC3E}">
        <p14:creationId xmlns:p14="http://schemas.microsoft.com/office/powerpoint/2010/main" val="1211275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0D5DEC-7B3D-5F34-B82F-4325D25A5A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405" y="1002890"/>
            <a:ext cx="10746659" cy="5014452"/>
          </a:xfrm>
          <a:prstGeom prst="rect">
            <a:avLst/>
          </a:prstGeom>
        </p:spPr>
      </p:pic>
    </p:spTree>
    <p:extLst>
      <p:ext uri="{BB962C8B-B14F-4D97-AF65-F5344CB8AC3E}">
        <p14:creationId xmlns:p14="http://schemas.microsoft.com/office/powerpoint/2010/main" val="1663521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449770-AC77-9DC5-85E8-DFB6BE6FCE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761" y="727587"/>
            <a:ext cx="10323871" cy="5787666"/>
          </a:xfrm>
          <a:prstGeom prst="rect">
            <a:avLst/>
          </a:prstGeom>
        </p:spPr>
      </p:pic>
    </p:spTree>
    <p:extLst>
      <p:ext uri="{BB962C8B-B14F-4D97-AF65-F5344CB8AC3E}">
        <p14:creationId xmlns:p14="http://schemas.microsoft.com/office/powerpoint/2010/main" val="3450915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DF05E8-408D-B417-530F-B8B7C3FCCE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226" y="717755"/>
            <a:ext cx="9822426" cy="5004619"/>
          </a:xfrm>
          <a:prstGeom prst="rect">
            <a:avLst/>
          </a:prstGeom>
        </p:spPr>
      </p:pic>
    </p:spTree>
    <p:extLst>
      <p:ext uri="{BB962C8B-B14F-4D97-AF65-F5344CB8AC3E}">
        <p14:creationId xmlns:p14="http://schemas.microsoft.com/office/powerpoint/2010/main" val="3028355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F8D1A8-0B71-6BB5-18B3-61B94C36B4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058" y="790268"/>
            <a:ext cx="10264877" cy="5000932"/>
          </a:xfrm>
          <a:prstGeom prst="rect">
            <a:avLst/>
          </a:prstGeom>
        </p:spPr>
      </p:pic>
    </p:spTree>
    <p:extLst>
      <p:ext uri="{BB962C8B-B14F-4D97-AF65-F5344CB8AC3E}">
        <p14:creationId xmlns:p14="http://schemas.microsoft.com/office/powerpoint/2010/main" val="620756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3B892-DE71-2970-C6B8-7CB6EAB9773B}"/>
              </a:ext>
            </a:extLst>
          </p:cNvPr>
          <p:cNvSpPr>
            <a:spLocks noGrp="1"/>
          </p:cNvSpPr>
          <p:nvPr>
            <p:ph type="title"/>
          </p:nvPr>
        </p:nvSpPr>
        <p:spPr>
          <a:xfrm>
            <a:off x="494071" y="571602"/>
            <a:ext cx="10515600" cy="1935623"/>
          </a:xfrm>
        </p:spPr>
        <p:txBody>
          <a:bodyPr>
            <a:normAutofit/>
          </a:bodyPr>
          <a:lstStyle/>
          <a:p>
            <a:r>
              <a:rPr lang="en-US" sz="3200" dirty="0">
                <a:latin typeface="Georgia" panose="02040502050405020303" pitchFamily="18" charset="0"/>
              </a:rPr>
              <a:t>		 		 CONCLUSION</a:t>
            </a:r>
            <a:endParaRPr lang="en-IN" sz="3200" dirty="0">
              <a:latin typeface="Georgia" panose="02040502050405020303" pitchFamily="18" charset="0"/>
            </a:endParaRPr>
          </a:p>
        </p:txBody>
      </p:sp>
      <p:sp>
        <p:nvSpPr>
          <p:cNvPr id="3" name="Content Placeholder 2">
            <a:extLst>
              <a:ext uri="{FF2B5EF4-FFF2-40B4-BE49-F238E27FC236}">
                <a16:creationId xmlns:a16="http://schemas.microsoft.com/office/drawing/2014/main" id="{8B864299-1110-33AF-ED20-0AE6288D12B2}"/>
              </a:ext>
            </a:extLst>
          </p:cNvPr>
          <p:cNvSpPr>
            <a:spLocks noGrp="1"/>
          </p:cNvSpPr>
          <p:nvPr>
            <p:ph idx="1"/>
          </p:nvPr>
        </p:nvSpPr>
        <p:spPr>
          <a:xfrm>
            <a:off x="838200" y="2507225"/>
            <a:ext cx="10515600" cy="3669737"/>
          </a:xfrm>
        </p:spPr>
        <p:txBody>
          <a:bodyPr>
            <a:normAutofit/>
          </a:bodyPr>
          <a:lstStyle/>
          <a:p>
            <a:pPr marL="0" indent="0">
              <a:buNone/>
            </a:pPr>
            <a:r>
              <a:rPr lang="en-US" sz="2000" dirty="0">
                <a:latin typeface="Georgia" panose="02040502050405020303" pitchFamily="18" charset="0"/>
              </a:rPr>
              <a:t>The Teachable Machine Object Detection project demonstrates how powerful machine learning models can be created and deployed without needing deep programming skills. By using a simple and user-friendly interface, we successfully trained a model to recognize objects in real-time through a webcam. The model showed high accuracy and fast detection speed, making it ideal for quick prototyping and educational purposes. Overall, this project reflects how accessible AI has become, empowering students and beginners to explore advanced technologies in a fun and practical way.</a:t>
            </a:r>
            <a:endParaRPr lang="en-IN" sz="2000" dirty="0">
              <a:latin typeface="Georgia" panose="02040502050405020303" pitchFamily="18" charset="0"/>
            </a:endParaRPr>
          </a:p>
        </p:txBody>
      </p:sp>
    </p:spTree>
    <p:extLst>
      <p:ext uri="{BB962C8B-B14F-4D97-AF65-F5344CB8AC3E}">
        <p14:creationId xmlns:p14="http://schemas.microsoft.com/office/powerpoint/2010/main" val="957589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A8599-CC99-63C7-4C89-FBD858870599}"/>
              </a:ext>
            </a:extLst>
          </p:cNvPr>
          <p:cNvSpPr>
            <a:spLocks noGrp="1"/>
          </p:cNvSpPr>
          <p:nvPr>
            <p:ph type="title"/>
          </p:nvPr>
        </p:nvSpPr>
        <p:spPr>
          <a:xfrm>
            <a:off x="838200" y="365125"/>
            <a:ext cx="10515600" cy="1660319"/>
          </a:xfrm>
        </p:spPr>
        <p:txBody>
          <a:bodyPr>
            <a:normAutofit/>
          </a:bodyPr>
          <a:lstStyle/>
          <a:p>
            <a:r>
              <a:rPr lang="en-US" sz="3600" dirty="0">
                <a:latin typeface="Georgia" panose="02040502050405020303" pitchFamily="18" charset="0"/>
              </a:rPr>
              <a:t>			FUTURE SCOPE</a:t>
            </a:r>
            <a:endParaRPr lang="en-IN" sz="3600" dirty="0">
              <a:latin typeface="Georgia" panose="02040502050405020303" pitchFamily="18" charset="0"/>
            </a:endParaRPr>
          </a:p>
        </p:txBody>
      </p:sp>
      <p:sp>
        <p:nvSpPr>
          <p:cNvPr id="3" name="Content Placeholder 2">
            <a:extLst>
              <a:ext uri="{FF2B5EF4-FFF2-40B4-BE49-F238E27FC236}">
                <a16:creationId xmlns:a16="http://schemas.microsoft.com/office/drawing/2014/main" id="{70EC3BB4-1481-6037-7392-F1D501269421}"/>
              </a:ext>
            </a:extLst>
          </p:cNvPr>
          <p:cNvSpPr>
            <a:spLocks noGrp="1"/>
          </p:cNvSpPr>
          <p:nvPr>
            <p:ph idx="1"/>
          </p:nvPr>
        </p:nvSpPr>
        <p:spPr>
          <a:xfrm>
            <a:off x="838200" y="2025444"/>
            <a:ext cx="10515600" cy="3834581"/>
          </a:xfrm>
        </p:spPr>
        <p:txBody>
          <a:bodyPr>
            <a:normAutofit/>
          </a:bodyPr>
          <a:lstStyle/>
          <a:p>
            <a:pPr marL="514350" indent="-514350">
              <a:buFont typeface="+mj-lt"/>
              <a:buAutoNum type="arabicPeriod"/>
            </a:pPr>
            <a:r>
              <a:rPr lang="en-US" sz="2000" dirty="0">
                <a:latin typeface="Georgia" panose="02040502050405020303" pitchFamily="18" charset="0"/>
              </a:rPr>
              <a:t>Model Improvement with More Data: Increasing the number of training images and capturing them under different lighting conditions and backgrounds can improve model accuracy.</a:t>
            </a:r>
          </a:p>
          <a:p>
            <a:pPr marL="514350" indent="-514350">
              <a:buFont typeface="+mj-lt"/>
              <a:buAutoNum type="arabicPeriod"/>
            </a:pPr>
            <a:r>
              <a:rPr lang="en-US" sz="2000" dirty="0">
                <a:latin typeface="Georgia" panose="02040502050405020303" pitchFamily="18" charset="0"/>
              </a:rPr>
              <a:t>Integration with IoT or Robotics: The trained model can be integrated into IoT systems or robots to perform tasks like object picking, sorting, or smart surveillance</a:t>
            </a:r>
          </a:p>
          <a:p>
            <a:pPr marL="514350" indent="-514350">
              <a:buFont typeface="+mj-lt"/>
              <a:buAutoNum type="arabicPeriod"/>
            </a:pPr>
            <a:r>
              <a:rPr lang="en-US" sz="2000" dirty="0">
                <a:latin typeface="Georgia" panose="02040502050405020303" pitchFamily="18" charset="0"/>
              </a:rPr>
              <a:t>Mobile App Deployment: The model can be deployed in a mobile app using TensorFlow Lite, making object detection portable and accessible on smartphone</a:t>
            </a:r>
          </a:p>
          <a:p>
            <a:pPr marL="514350" indent="-514350">
              <a:buFont typeface="+mj-lt"/>
              <a:buAutoNum type="arabicPeriod"/>
            </a:pPr>
            <a:r>
              <a:rPr lang="en-US" sz="2000" dirty="0">
                <a:latin typeface="Georgia" panose="02040502050405020303" pitchFamily="18" charset="0"/>
              </a:rPr>
              <a:t>Educational Use: This project can be used in classrooms to teach students about machine learning concepts interactively.</a:t>
            </a:r>
            <a:endParaRPr lang="en-IN" sz="2000" dirty="0">
              <a:latin typeface="Georgia" panose="02040502050405020303" pitchFamily="18" charset="0"/>
            </a:endParaRPr>
          </a:p>
        </p:txBody>
      </p:sp>
    </p:spTree>
    <p:extLst>
      <p:ext uri="{BB962C8B-B14F-4D97-AF65-F5344CB8AC3E}">
        <p14:creationId xmlns:p14="http://schemas.microsoft.com/office/powerpoint/2010/main" val="2340680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DA49A-FCB8-809A-7CFE-1E60655EE6C5}"/>
              </a:ext>
            </a:extLst>
          </p:cNvPr>
          <p:cNvSpPr>
            <a:spLocks noGrp="1"/>
          </p:cNvSpPr>
          <p:nvPr>
            <p:ph type="title"/>
          </p:nvPr>
        </p:nvSpPr>
        <p:spPr>
          <a:xfrm>
            <a:off x="838200" y="1435509"/>
            <a:ext cx="10515600" cy="4621161"/>
          </a:xfrm>
        </p:spPr>
        <p:txBody>
          <a:bodyPr/>
          <a:lstStyle/>
          <a:p>
            <a:r>
              <a:rPr lang="en-US" dirty="0"/>
              <a:t>                             </a:t>
            </a:r>
            <a:r>
              <a:rPr lang="en-US" sz="4000" b="1" dirty="0">
                <a:latin typeface="Georgia" panose="02040502050405020303" pitchFamily="18" charset="0"/>
              </a:rPr>
              <a:t>THANK YOU</a:t>
            </a:r>
            <a:endParaRPr lang="en-IN" sz="4000" b="1" dirty="0">
              <a:latin typeface="Georgia" panose="02040502050405020303" pitchFamily="18" charset="0"/>
            </a:endParaRPr>
          </a:p>
        </p:txBody>
      </p:sp>
    </p:spTree>
    <p:extLst>
      <p:ext uri="{BB962C8B-B14F-4D97-AF65-F5344CB8AC3E}">
        <p14:creationId xmlns:p14="http://schemas.microsoft.com/office/powerpoint/2010/main" val="2751256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42B2F-432F-27AB-5BB0-A92411786155}"/>
              </a:ext>
            </a:extLst>
          </p:cNvPr>
          <p:cNvSpPr>
            <a:spLocks noGrp="1"/>
          </p:cNvSpPr>
          <p:nvPr>
            <p:ph type="title"/>
          </p:nvPr>
        </p:nvSpPr>
        <p:spPr/>
        <p:txBody>
          <a:bodyPr>
            <a:normAutofit/>
          </a:bodyPr>
          <a:lstStyle/>
          <a:p>
            <a:r>
              <a:rPr lang="en-US" sz="3600" b="1" dirty="0">
                <a:latin typeface="Georgia" panose="02040502050405020303" pitchFamily="18" charset="0"/>
              </a:rPr>
              <a:t>TEAM  MEMBERS</a:t>
            </a:r>
            <a:endParaRPr lang="en-IN" sz="3600" b="1" dirty="0">
              <a:latin typeface="Georgia" panose="02040502050405020303" pitchFamily="18" charset="0"/>
            </a:endParaRPr>
          </a:p>
        </p:txBody>
      </p:sp>
      <p:sp>
        <p:nvSpPr>
          <p:cNvPr id="3" name="Content Placeholder 2">
            <a:extLst>
              <a:ext uri="{FF2B5EF4-FFF2-40B4-BE49-F238E27FC236}">
                <a16:creationId xmlns:a16="http://schemas.microsoft.com/office/drawing/2014/main" id="{4200382D-611C-2328-BAC7-8C6D35B20114}"/>
              </a:ext>
            </a:extLst>
          </p:cNvPr>
          <p:cNvSpPr>
            <a:spLocks noGrp="1"/>
          </p:cNvSpPr>
          <p:nvPr>
            <p:ph idx="1"/>
          </p:nvPr>
        </p:nvSpPr>
        <p:spPr/>
        <p:txBody>
          <a:bodyPr/>
          <a:lstStyle/>
          <a:p>
            <a:pPr marL="0" indent="0">
              <a:buNone/>
            </a:pPr>
            <a:r>
              <a:rPr lang="en-US" dirty="0"/>
              <a:t>1.CB.SC.U4AIE24014    -  DASARI CHARITH</a:t>
            </a:r>
          </a:p>
          <a:p>
            <a:pPr marL="0" indent="0">
              <a:buNone/>
            </a:pPr>
            <a:r>
              <a:rPr lang="en-US" dirty="0"/>
              <a:t>2.CB.SC.U4AIE24058    -  T M S K MAHESWAR</a:t>
            </a:r>
          </a:p>
          <a:p>
            <a:pPr marL="0" indent="0">
              <a:buNone/>
            </a:pPr>
            <a:r>
              <a:rPr lang="en-US" dirty="0"/>
              <a:t>3.CB. SC.U4AIE24064    -  R GNANASRI</a:t>
            </a:r>
          </a:p>
          <a:p>
            <a:pPr marL="0" indent="0">
              <a:buNone/>
            </a:pPr>
            <a:r>
              <a:rPr lang="en-US" dirty="0"/>
              <a:t>4.CB.SC.U4AIE24065     - M ROHIN REDDY</a:t>
            </a:r>
            <a:endParaRPr lang="en-IN" dirty="0"/>
          </a:p>
        </p:txBody>
      </p:sp>
    </p:spTree>
    <p:extLst>
      <p:ext uri="{BB962C8B-B14F-4D97-AF65-F5344CB8AC3E}">
        <p14:creationId xmlns:p14="http://schemas.microsoft.com/office/powerpoint/2010/main" val="3726530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04DCF-27F9-D748-42CF-62D7F337198D}"/>
              </a:ext>
            </a:extLst>
          </p:cNvPr>
          <p:cNvSpPr>
            <a:spLocks noGrp="1"/>
          </p:cNvSpPr>
          <p:nvPr>
            <p:ph type="title"/>
          </p:nvPr>
        </p:nvSpPr>
        <p:spPr/>
        <p:txBody>
          <a:bodyPr>
            <a:normAutofit/>
          </a:bodyPr>
          <a:lstStyle/>
          <a:p>
            <a:r>
              <a:rPr lang="en-US" sz="4000" dirty="0">
                <a:latin typeface="Georgia" panose="02040502050405020303" pitchFamily="18" charset="0"/>
              </a:rPr>
              <a:t>			INTRODUCTION</a:t>
            </a:r>
            <a:endParaRPr lang="en-IN" sz="4000" dirty="0">
              <a:latin typeface="Georgia" panose="02040502050405020303" pitchFamily="18" charset="0"/>
            </a:endParaRPr>
          </a:p>
        </p:txBody>
      </p:sp>
      <p:sp>
        <p:nvSpPr>
          <p:cNvPr id="3" name="Content Placeholder 2">
            <a:extLst>
              <a:ext uri="{FF2B5EF4-FFF2-40B4-BE49-F238E27FC236}">
                <a16:creationId xmlns:a16="http://schemas.microsoft.com/office/drawing/2014/main" id="{ACF85FDF-84A7-FDFB-030A-8DBAC6248CD3}"/>
              </a:ext>
            </a:extLst>
          </p:cNvPr>
          <p:cNvSpPr>
            <a:spLocks noGrp="1"/>
          </p:cNvSpPr>
          <p:nvPr>
            <p:ph idx="1"/>
          </p:nvPr>
        </p:nvSpPr>
        <p:spPr/>
        <p:txBody>
          <a:bodyPr>
            <a:normAutofit/>
          </a:bodyPr>
          <a:lstStyle/>
          <a:p>
            <a:r>
              <a:rPr lang="en-US" sz="2000" dirty="0">
                <a:latin typeface="Georgia" panose="02040502050405020303" pitchFamily="18" charset="0"/>
              </a:rPr>
              <a:t>Teachable Machine is a web-based tool developed by Google that simplifies the creation of machine learning models for non-experts.</a:t>
            </a:r>
          </a:p>
          <a:p>
            <a:pPr marL="0" indent="0">
              <a:buNone/>
            </a:pPr>
            <a:endParaRPr lang="en-US" sz="2000" dirty="0">
              <a:latin typeface="Georgia" panose="02040502050405020303" pitchFamily="18" charset="0"/>
            </a:endParaRPr>
          </a:p>
          <a:p>
            <a:r>
              <a:rPr lang="en-US" sz="2000" dirty="0">
                <a:latin typeface="Georgia" panose="02040502050405020303" pitchFamily="18" charset="0"/>
              </a:rPr>
              <a:t>It allows users to train models for image classification, audio classification, or pose detection without writing code.</a:t>
            </a:r>
          </a:p>
          <a:p>
            <a:pPr marL="0" indent="0">
              <a:buNone/>
            </a:pPr>
            <a:endParaRPr lang="en-US" sz="2000" dirty="0">
              <a:latin typeface="Georgia" panose="02040502050405020303" pitchFamily="18" charset="0"/>
            </a:endParaRPr>
          </a:p>
          <a:p>
            <a:r>
              <a:rPr lang="en-US" sz="2000" dirty="0">
                <a:latin typeface="Georgia" panose="02040502050405020303" pitchFamily="18" charset="0"/>
              </a:rPr>
              <a:t>For personalized object detection, Teachable Machine uses TensorFlow, an open-source machine learning framework, to handle the underlying model training and inference processes.</a:t>
            </a:r>
          </a:p>
          <a:p>
            <a:pPr marL="0" indent="0">
              <a:buNone/>
            </a:pPr>
            <a:endParaRPr lang="en-US" sz="2000" dirty="0">
              <a:latin typeface="Georgia" panose="02040502050405020303" pitchFamily="18" charset="0"/>
            </a:endParaRPr>
          </a:p>
          <a:p>
            <a:r>
              <a:rPr lang="en-US" sz="2000" dirty="0">
                <a:latin typeface="Georgia" panose="02040502050405020303" pitchFamily="18" charset="0"/>
              </a:rPr>
              <a:t>Teachable Machine is often associated with image classification, it can be adapted for object detection tasks by exporting models to TensorFlow-compatible formats</a:t>
            </a:r>
            <a:endParaRPr lang="en-IN" sz="2000" dirty="0">
              <a:latin typeface="Georgia" panose="02040502050405020303" pitchFamily="18" charset="0"/>
            </a:endParaRPr>
          </a:p>
        </p:txBody>
      </p:sp>
    </p:spTree>
    <p:extLst>
      <p:ext uri="{BB962C8B-B14F-4D97-AF65-F5344CB8AC3E}">
        <p14:creationId xmlns:p14="http://schemas.microsoft.com/office/powerpoint/2010/main" val="1891348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14173-3665-F119-015B-6251BC9BCE89}"/>
              </a:ext>
            </a:extLst>
          </p:cNvPr>
          <p:cNvSpPr>
            <a:spLocks noGrp="1"/>
          </p:cNvSpPr>
          <p:nvPr>
            <p:ph type="title"/>
          </p:nvPr>
        </p:nvSpPr>
        <p:spPr/>
        <p:txBody>
          <a:bodyPr>
            <a:normAutofit/>
          </a:bodyPr>
          <a:lstStyle/>
          <a:p>
            <a:r>
              <a:rPr lang="en-US" sz="3600" dirty="0">
                <a:latin typeface="Georgia" panose="02040502050405020303" pitchFamily="18" charset="0"/>
              </a:rPr>
              <a:t>				OBJECTIVES</a:t>
            </a:r>
            <a:endParaRPr lang="en-IN" sz="3600" dirty="0">
              <a:latin typeface="Georgia" panose="02040502050405020303" pitchFamily="18" charset="0"/>
            </a:endParaRPr>
          </a:p>
        </p:txBody>
      </p:sp>
      <p:sp>
        <p:nvSpPr>
          <p:cNvPr id="3" name="Content Placeholder 2">
            <a:extLst>
              <a:ext uri="{FF2B5EF4-FFF2-40B4-BE49-F238E27FC236}">
                <a16:creationId xmlns:a16="http://schemas.microsoft.com/office/drawing/2014/main" id="{2D7AFBB0-73B5-6B3B-27A6-2BE46DF7DDCF}"/>
              </a:ext>
            </a:extLst>
          </p:cNvPr>
          <p:cNvSpPr>
            <a:spLocks noGrp="1"/>
          </p:cNvSpPr>
          <p:nvPr>
            <p:ph idx="1"/>
          </p:nvPr>
        </p:nvSpPr>
        <p:spPr/>
        <p:txBody>
          <a:bodyPr>
            <a:normAutofit lnSpcReduction="10000"/>
          </a:bodyPr>
          <a:lstStyle/>
          <a:p>
            <a:r>
              <a:rPr lang="en-US" sz="2400" dirty="0">
                <a:latin typeface="Georgia" panose="02040502050405020303" pitchFamily="18" charset="0"/>
              </a:rPr>
              <a:t>To develop an object detection model using Teachable Machine for training and TensorFlow for deployment and inference</a:t>
            </a:r>
          </a:p>
          <a:p>
            <a:pPr marL="0" indent="0">
              <a:buNone/>
            </a:pPr>
            <a:endParaRPr lang="en-US" sz="2400" dirty="0">
              <a:latin typeface="Georgia" panose="02040502050405020303" pitchFamily="18" charset="0"/>
            </a:endParaRPr>
          </a:p>
          <a:p>
            <a:r>
              <a:rPr lang="en-US" sz="2400" dirty="0">
                <a:latin typeface="Georgia" panose="02040502050405020303" pitchFamily="18" charset="0"/>
              </a:rPr>
              <a:t>To collect, label, and train image data for custom object classes using a user-friendly interface provided by Teachable Machine.</a:t>
            </a:r>
          </a:p>
          <a:p>
            <a:pPr marL="0" indent="0">
              <a:buNone/>
            </a:pPr>
            <a:endParaRPr lang="en-US" sz="2400" dirty="0">
              <a:latin typeface="Georgia" panose="02040502050405020303" pitchFamily="18" charset="0"/>
            </a:endParaRPr>
          </a:p>
          <a:p>
            <a:r>
              <a:rPr lang="en-US" sz="2400" dirty="0">
                <a:latin typeface="Georgia" panose="02040502050405020303" pitchFamily="18" charset="0"/>
              </a:rPr>
              <a:t>To integrate the trained model into a Python or web-based application using TensorFlow.js or TensorFlow Lite</a:t>
            </a:r>
          </a:p>
          <a:p>
            <a:pPr marL="0" indent="0">
              <a:buNone/>
            </a:pPr>
            <a:endParaRPr lang="en-US" sz="2400" dirty="0">
              <a:latin typeface="Georgia" panose="02040502050405020303" pitchFamily="18" charset="0"/>
            </a:endParaRPr>
          </a:p>
          <a:p>
            <a:r>
              <a:rPr lang="en-US" sz="2400" dirty="0">
                <a:latin typeface="Georgia" panose="02040502050405020303" pitchFamily="18" charset="0"/>
              </a:rPr>
              <a:t>To detect and classify multiple objects in real-time from a webcam or live video stream with high accuracy and speed.</a:t>
            </a:r>
            <a:endParaRPr lang="en-IN" sz="2400" dirty="0">
              <a:latin typeface="Georgia" panose="02040502050405020303" pitchFamily="18" charset="0"/>
            </a:endParaRPr>
          </a:p>
        </p:txBody>
      </p:sp>
    </p:spTree>
    <p:extLst>
      <p:ext uri="{BB962C8B-B14F-4D97-AF65-F5344CB8AC3E}">
        <p14:creationId xmlns:p14="http://schemas.microsoft.com/office/powerpoint/2010/main" val="3382219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5A452-35C8-D78D-7473-757DB69F5A76}"/>
              </a:ext>
            </a:extLst>
          </p:cNvPr>
          <p:cNvSpPr>
            <a:spLocks noGrp="1"/>
          </p:cNvSpPr>
          <p:nvPr>
            <p:ph type="title"/>
          </p:nvPr>
        </p:nvSpPr>
        <p:spPr/>
        <p:txBody>
          <a:bodyPr>
            <a:normAutofit/>
          </a:bodyPr>
          <a:lstStyle/>
          <a:p>
            <a:r>
              <a:rPr lang="en-US" sz="3600" dirty="0">
                <a:latin typeface="Georgia" panose="02040502050405020303" pitchFamily="18" charset="0"/>
              </a:rPr>
              <a:t>			METHODOLOGY</a:t>
            </a:r>
            <a:endParaRPr lang="en-IN" sz="3600" dirty="0">
              <a:latin typeface="Georgia" panose="02040502050405020303" pitchFamily="18" charset="0"/>
            </a:endParaRPr>
          </a:p>
        </p:txBody>
      </p:sp>
      <p:sp>
        <p:nvSpPr>
          <p:cNvPr id="3" name="Content Placeholder 2">
            <a:extLst>
              <a:ext uri="{FF2B5EF4-FFF2-40B4-BE49-F238E27FC236}">
                <a16:creationId xmlns:a16="http://schemas.microsoft.com/office/drawing/2014/main" id="{E42DA235-6F0C-1AF4-B700-180478820B92}"/>
              </a:ext>
            </a:extLst>
          </p:cNvPr>
          <p:cNvSpPr>
            <a:spLocks noGrp="1"/>
          </p:cNvSpPr>
          <p:nvPr>
            <p:ph idx="1"/>
          </p:nvPr>
        </p:nvSpPr>
        <p:spPr>
          <a:xfrm>
            <a:off x="838200" y="1387929"/>
            <a:ext cx="10515600" cy="5323114"/>
          </a:xfrm>
        </p:spPr>
        <p:txBody>
          <a:bodyPr>
            <a:normAutofit/>
          </a:bodyPr>
          <a:lstStyle/>
          <a:p>
            <a:pPr marL="0" indent="0">
              <a:buNone/>
            </a:pPr>
            <a:r>
              <a:rPr lang="en-US" sz="1600" b="1" dirty="0">
                <a:latin typeface="Georgia" panose="02040502050405020303" pitchFamily="18" charset="0"/>
              </a:rPr>
              <a:t>Step1:Understand and Explore Core Technologies</a:t>
            </a:r>
          </a:p>
          <a:p>
            <a:r>
              <a:rPr lang="en-US" sz="1600" dirty="0">
                <a:latin typeface="Georgia" panose="02040502050405020303" pitchFamily="18" charset="0"/>
              </a:rPr>
              <a:t>To understand the role of Teachable Machine as a no-code tool for machine learning model training.</a:t>
            </a:r>
          </a:p>
          <a:p>
            <a:r>
              <a:rPr lang="en-US" sz="1600" dirty="0">
                <a:latin typeface="Georgia" panose="02040502050405020303" pitchFamily="18" charset="0"/>
              </a:rPr>
              <a:t>To explore TensorFlow’s capabilities in supporting object detection workflows.</a:t>
            </a:r>
          </a:p>
          <a:p>
            <a:endParaRPr lang="en-US" sz="1600" dirty="0">
              <a:latin typeface="Georgia" panose="02040502050405020303" pitchFamily="18" charset="0"/>
            </a:endParaRPr>
          </a:p>
          <a:p>
            <a:pPr marL="0" indent="0">
              <a:buNone/>
            </a:pPr>
            <a:r>
              <a:rPr lang="en-US" sz="1600" b="1" dirty="0">
                <a:latin typeface="Georgia" panose="02040502050405020303" pitchFamily="18" charset="0"/>
              </a:rPr>
              <a:t>Step2: </a:t>
            </a:r>
            <a:r>
              <a:rPr lang="en-IN" sz="1600" b="1" dirty="0">
                <a:latin typeface="Georgia" panose="02040502050405020303" pitchFamily="18" charset="0"/>
              </a:rPr>
              <a:t>Data Collection and Preprocessing</a:t>
            </a:r>
            <a:endParaRPr lang="en-US" sz="1600" b="1" dirty="0">
              <a:latin typeface="Georgia" panose="02040502050405020303" pitchFamily="18" charset="0"/>
            </a:endParaRPr>
          </a:p>
          <a:p>
            <a:r>
              <a:rPr lang="en-US" sz="1600" dirty="0">
                <a:latin typeface="Georgia" panose="02040502050405020303" pitchFamily="18" charset="0"/>
              </a:rPr>
              <a:t>We were collecting the data and images using webcam.</a:t>
            </a:r>
          </a:p>
          <a:p>
            <a:r>
              <a:rPr lang="en-US" sz="1600" dirty="0">
                <a:latin typeface="Georgia" panose="02040502050405020303" pitchFamily="18" charset="0"/>
              </a:rPr>
              <a:t>To apply data preprocessing techniques such as resizing, normalization, and tensor conversion using TensorFlow utilities.</a:t>
            </a:r>
          </a:p>
          <a:p>
            <a:pPr marL="0" indent="0">
              <a:buNone/>
            </a:pPr>
            <a:endParaRPr lang="en-US" sz="1600" dirty="0">
              <a:latin typeface="Georgia" panose="02040502050405020303" pitchFamily="18" charset="0"/>
            </a:endParaRPr>
          </a:p>
          <a:p>
            <a:pPr marL="0" indent="0">
              <a:buNone/>
            </a:pPr>
            <a:r>
              <a:rPr lang="en-US" sz="1600" b="1" dirty="0">
                <a:latin typeface="Georgia" panose="02040502050405020303" pitchFamily="18" charset="0"/>
              </a:rPr>
              <a:t>Step3: Model Training with Teachable Machine</a:t>
            </a:r>
          </a:p>
          <a:p>
            <a:r>
              <a:rPr lang="en-US" sz="1600" dirty="0">
                <a:latin typeface="Georgia" panose="02040502050405020303" pitchFamily="18" charset="0"/>
              </a:rPr>
              <a:t>To train a lightweight image classification model using </a:t>
            </a:r>
            <a:r>
              <a:rPr lang="en-US" sz="1600" dirty="0" err="1">
                <a:latin typeface="Georgia" panose="02040502050405020303" pitchFamily="18" charset="0"/>
              </a:rPr>
              <a:t>MobileNet</a:t>
            </a:r>
            <a:r>
              <a:rPr lang="en-US" sz="1600" dirty="0">
                <a:latin typeface="Georgia" panose="02040502050405020303" pitchFamily="18" charset="0"/>
              </a:rPr>
              <a:t> architecture through transfer learning.</a:t>
            </a:r>
          </a:p>
          <a:p>
            <a:r>
              <a:rPr lang="en-US" sz="1600" dirty="0">
                <a:latin typeface="Georgia" panose="02040502050405020303" pitchFamily="18" charset="0"/>
              </a:rPr>
              <a:t>To configure and tune hyperparameters such as epochs, batch size, and learning rate using Teachable Machine’s advanced settings</a:t>
            </a:r>
          </a:p>
          <a:p>
            <a:pPr marL="0" indent="0">
              <a:buNone/>
            </a:pPr>
            <a:endParaRPr lang="en-US" sz="1600" dirty="0">
              <a:latin typeface="Georgia" panose="02040502050405020303" pitchFamily="18" charset="0"/>
            </a:endParaRPr>
          </a:p>
          <a:p>
            <a:pPr marL="0" indent="0">
              <a:buNone/>
            </a:pPr>
            <a:endParaRPr lang="en-US" sz="1600" dirty="0">
              <a:latin typeface="Georgia" panose="02040502050405020303" pitchFamily="18" charset="0"/>
            </a:endParaRPr>
          </a:p>
        </p:txBody>
      </p:sp>
    </p:spTree>
    <p:extLst>
      <p:ext uri="{BB962C8B-B14F-4D97-AF65-F5344CB8AC3E}">
        <p14:creationId xmlns:p14="http://schemas.microsoft.com/office/powerpoint/2010/main" val="3892876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624DF1-6883-24A2-A3FE-F2140091A3EA}"/>
              </a:ext>
            </a:extLst>
          </p:cNvPr>
          <p:cNvSpPr>
            <a:spLocks noGrp="1"/>
          </p:cNvSpPr>
          <p:nvPr>
            <p:ph idx="1"/>
          </p:nvPr>
        </p:nvSpPr>
        <p:spPr>
          <a:xfrm>
            <a:off x="838200" y="186813"/>
            <a:ext cx="10515600" cy="6469625"/>
          </a:xfrm>
        </p:spPr>
        <p:txBody>
          <a:bodyPr>
            <a:noAutofit/>
          </a:bodyPr>
          <a:lstStyle/>
          <a:p>
            <a:pPr marL="0" indent="0">
              <a:buNone/>
            </a:pPr>
            <a:r>
              <a:rPr lang="en-IN" sz="1600" b="1" dirty="0">
                <a:latin typeface="Georgia" panose="02040502050405020303" pitchFamily="18" charset="0"/>
              </a:rPr>
              <a:t>Step4. Model Export and Integration</a:t>
            </a:r>
          </a:p>
          <a:p>
            <a:r>
              <a:rPr lang="en-US" sz="1600" dirty="0">
                <a:latin typeface="Georgia" panose="02040502050405020303" pitchFamily="18" charset="0"/>
              </a:rPr>
              <a:t>To export trained models in different formats:</a:t>
            </a:r>
          </a:p>
          <a:p>
            <a:r>
              <a:rPr lang="en-US" sz="1600" dirty="0">
                <a:latin typeface="Georgia" panose="02040502050405020303" pitchFamily="18" charset="0"/>
              </a:rPr>
              <a:t>.h5 for </a:t>
            </a:r>
            <a:r>
              <a:rPr lang="en-US" sz="1600" dirty="0" err="1">
                <a:latin typeface="Georgia" panose="02040502050405020303" pitchFamily="18" charset="0"/>
              </a:rPr>
              <a:t>keras</a:t>
            </a:r>
            <a:r>
              <a:rPr lang="en-US" sz="1600" dirty="0">
                <a:latin typeface="Georgia" panose="02040502050405020303" pitchFamily="18" charset="0"/>
              </a:rPr>
              <a:t> / </a:t>
            </a:r>
            <a:r>
              <a:rPr lang="en-US" sz="1600" dirty="0" err="1">
                <a:latin typeface="Georgia" panose="02040502050405020303" pitchFamily="18" charset="0"/>
              </a:rPr>
              <a:t>tensorflow</a:t>
            </a:r>
            <a:r>
              <a:rPr lang="en-US" sz="1600" dirty="0">
                <a:latin typeface="Georgia" panose="02040502050405020303" pitchFamily="18" charset="0"/>
              </a:rPr>
              <a:t> python applications</a:t>
            </a:r>
          </a:p>
          <a:p>
            <a:r>
              <a:rPr lang="en-US" sz="1600" dirty="0">
                <a:latin typeface="Georgia" panose="02040502050405020303" pitchFamily="18" charset="0"/>
              </a:rPr>
              <a:t>.</a:t>
            </a:r>
            <a:r>
              <a:rPr lang="en-US" sz="1600" dirty="0" err="1">
                <a:latin typeface="Georgia" panose="02040502050405020303" pitchFamily="18" charset="0"/>
              </a:rPr>
              <a:t>tflite</a:t>
            </a:r>
            <a:r>
              <a:rPr lang="en-US" sz="1600" dirty="0">
                <a:latin typeface="Georgia" panose="02040502050405020303" pitchFamily="18" charset="0"/>
              </a:rPr>
              <a:t> for mobile deployment</a:t>
            </a:r>
          </a:p>
          <a:p>
            <a:r>
              <a:rPr lang="en-US" sz="1600" dirty="0" err="1">
                <a:latin typeface="Georgia" panose="02040502050405020303" pitchFamily="18" charset="0"/>
              </a:rPr>
              <a:t>Model.json</a:t>
            </a:r>
            <a:r>
              <a:rPr lang="en-US" sz="1600" dirty="0">
                <a:latin typeface="Georgia" panose="02040502050405020303" pitchFamily="18" charset="0"/>
              </a:rPr>
              <a:t> for browser – based inference using TensorFlow.js</a:t>
            </a:r>
          </a:p>
          <a:p>
            <a:r>
              <a:rPr lang="en-US" sz="1600" dirty="0">
                <a:latin typeface="Georgia" panose="02040502050405020303" pitchFamily="18" charset="0"/>
              </a:rPr>
              <a:t>To integrate the exported models into custom Python applications using OpenCV and TensorFlow.</a:t>
            </a:r>
          </a:p>
          <a:p>
            <a:pPr marL="0" indent="0">
              <a:buNone/>
            </a:pPr>
            <a:endParaRPr lang="en-US" sz="1600" dirty="0">
              <a:latin typeface="Georgia" panose="02040502050405020303" pitchFamily="18" charset="0"/>
            </a:endParaRPr>
          </a:p>
          <a:p>
            <a:pPr>
              <a:buNone/>
            </a:pPr>
            <a:r>
              <a:rPr lang="en-US" sz="1600" b="1" dirty="0">
                <a:latin typeface="Georgia" panose="02040502050405020303" pitchFamily="18" charset="0"/>
              </a:rPr>
              <a:t>Step5:Implement Object Detection Logic</a:t>
            </a:r>
          </a:p>
          <a:p>
            <a:pPr>
              <a:buFont typeface="Arial" panose="020B0604020202020204" pitchFamily="34" charset="0"/>
              <a:buChar char="•"/>
            </a:pPr>
            <a:r>
              <a:rPr lang="en-US" sz="1600" dirty="0">
                <a:latin typeface="Georgia" panose="02040502050405020303" pitchFamily="18" charset="0"/>
              </a:rPr>
              <a:t>To implement a basic object detection system by combining classification predictions with techniques like:</a:t>
            </a:r>
          </a:p>
          <a:p>
            <a:pPr marL="742950" lvl="1" indent="-285750">
              <a:buFont typeface="Arial" panose="020B0604020202020204" pitchFamily="34" charset="0"/>
              <a:buChar char="•"/>
            </a:pPr>
            <a:r>
              <a:rPr lang="en-US" sz="1600" dirty="0">
                <a:latin typeface="Georgia" panose="02040502050405020303" pitchFamily="18" charset="0"/>
              </a:rPr>
              <a:t>Sliding windows</a:t>
            </a:r>
          </a:p>
          <a:p>
            <a:pPr marL="742950" lvl="1" indent="-285750">
              <a:buFont typeface="Arial" panose="020B0604020202020204" pitchFamily="34" charset="0"/>
              <a:buChar char="•"/>
            </a:pPr>
            <a:r>
              <a:rPr lang="en-US" sz="1600" dirty="0">
                <a:latin typeface="Georgia" panose="02040502050405020303" pitchFamily="18" charset="0"/>
              </a:rPr>
              <a:t>Region proposals</a:t>
            </a:r>
          </a:p>
          <a:p>
            <a:pPr marL="742950" lvl="1" indent="-285750">
              <a:buFont typeface="Arial" panose="020B0604020202020204" pitchFamily="34" charset="0"/>
              <a:buChar char="•"/>
            </a:pPr>
            <a:r>
              <a:rPr lang="en-US" sz="1600" dirty="0">
                <a:latin typeface="Georgia" panose="02040502050405020303" pitchFamily="18" charset="0"/>
              </a:rPr>
              <a:t>Bounding box placement based on classification confidence</a:t>
            </a:r>
          </a:p>
          <a:p>
            <a:pPr>
              <a:buFont typeface="Arial" panose="020B0604020202020204" pitchFamily="34" charset="0"/>
              <a:buChar char="•"/>
            </a:pPr>
            <a:r>
              <a:rPr lang="en-US" sz="1600" dirty="0">
                <a:latin typeface="Georgia" panose="02040502050405020303" pitchFamily="18" charset="0"/>
              </a:rPr>
              <a:t>To visualize detection results in real time using OpenCV.</a:t>
            </a:r>
          </a:p>
          <a:p>
            <a:pPr marL="0" indent="0">
              <a:buNone/>
            </a:pPr>
            <a:endParaRPr lang="en-US" sz="1600" dirty="0">
              <a:latin typeface="Georgia" panose="02040502050405020303" pitchFamily="18" charset="0"/>
            </a:endParaRPr>
          </a:p>
          <a:p>
            <a:pPr>
              <a:buNone/>
            </a:pPr>
            <a:r>
              <a:rPr lang="en-IN" sz="1600" b="1" dirty="0">
                <a:latin typeface="Georgia" panose="02040502050405020303" pitchFamily="18" charset="0"/>
              </a:rPr>
              <a:t>Step6: Cross-Platform Deployment</a:t>
            </a:r>
          </a:p>
          <a:p>
            <a:pPr>
              <a:buFont typeface="Arial" panose="020B0604020202020204" pitchFamily="34" charset="0"/>
              <a:buChar char="•"/>
            </a:pPr>
            <a:r>
              <a:rPr lang="en-IN" sz="1600" dirty="0">
                <a:latin typeface="Georgia" panose="02040502050405020303" pitchFamily="18" charset="0"/>
              </a:rPr>
              <a:t>To deploy the object detection model on:</a:t>
            </a:r>
          </a:p>
          <a:p>
            <a:pPr marL="742950" lvl="1" indent="-285750">
              <a:buFont typeface="Arial" panose="020B0604020202020204" pitchFamily="34" charset="0"/>
              <a:buChar char="•"/>
            </a:pPr>
            <a:r>
              <a:rPr lang="en-IN" sz="1600" dirty="0">
                <a:latin typeface="Georgia" panose="02040502050405020303" pitchFamily="18" charset="0"/>
              </a:rPr>
              <a:t>Web platforms using TensorFlow.js</a:t>
            </a:r>
          </a:p>
          <a:p>
            <a:pPr marL="742950" lvl="1" indent="-285750">
              <a:buFont typeface="Arial" panose="020B0604020202020204" pitchFamily="34" charset="0"/>
              <a:buChar char="•"/>
            </a:pPr>
            <a:r>
              <a:rPr lang="en-IN" sz="1600" dirty="0">
                <a:latin typeface="Georgia" panose="02040502050405020303" pitchFamily="18" charset="0"/>
              </a:rPr>
              <a:t>Mobile/Embedded systems using TensorFlow Lite</a:t>
            </a:r>
          </a:p>
          <a:p>
            <a:pPr marL="742950" lvl="1" indent="-285750">
              <a:buFont typeface="Arial" panose="020B0604020202020204" pitchFamily="34" charset="0"/>
              <a:buChar char="•"/>
            </a:pPr>
            <a:r>
              <a:rPr lang="en-IN" sz="1600" dirty="0">
                <a:latin typeface="Georgia" panose="02040502050405020303" pitchFamily="18" charset="0"/>
              </a:rPr>
              <a:t>Desktop/Server applications using TensorFlow and OpenCV</a:t>
            </a:r>
          </a:p>
          <a:p>
            <a:pPr marL="0" indent="0">
              <a:buNone/>
            </a:pPr>
            <a:endParaRPr lang="en-IN" sz="1600" dirty="0"/>
          </a:p>
        </p:txBody>
      </p:sp>
    </p:spTree>
    <p:extLst>
      <p:ext uri="{BB962C8B-B14F-4D97-AF65-F5344CB8AC3E}">
        <p14:creationId xmlns:p14="http://schemas.microsoft.com/office/powerpoint/2010/main" val="1671976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4D25A6-D499-B99D-6410-42E46522C780}"/>
              </a:ext>
            </a:extLst>
          </p:cNvPr>
          <p:cNvSpPr>
            <a:spLocks noGrp="1"/>
          </p:cNvSpPr>
          <p:nvPr>
            <p:ph idx="1"/>
          </p:nvPr>
        </p:nvSpPr>
        <p:spPr>
          <a:xfrm>
            <a:off x="838200" y="1143001"/>
            <a:ext cx="10515600" cy="3592286"/>
          </a:xfrm>
        </p:spPr>
        <p:txBody>
          <a:bodyPr>
            <a:normAutofit/>
          </a:bodyPr>
          <a:lstStyle/>
          <a:p>
            <a:pPr>
              <a:buNone/>
            </a:pPr>
            <a:r>
              <a:rPr lang="en-US" sz="1800" b="1" dirty="0">
                <a:latin typeface="Georgia" panose="02040502050405020303" pitchFamily="18" charset="0"/>
              </a:rPr>
              <a:t>Step7:Analyze Performance and Limitations</a:t>
            </a:r>
          </a:p>
          <a:p>
            <a:pPr>
              <a:buFont typeface="Arial" panose="020B0604020202020204" pitchFamily="34" charset="0"/>
              <a:buChar char="•"/>
            </a:pPr>
            <a:r>
              <a:rPr lang="en-US" sz="1800" dirty="0">
                <a:latin typeface="Georgia" panose="02040502050405020303" pitchFamily="18" charset="0"/>
              </a:rPr>
              <a:t>To evaluate the performance of the object detection system using accuracy metrics, confidence scores, and real-time inference speed.</a:t>
            </a:r>
          </a:p>
          <a:p>
            <a:pPr>
              <a:buFont typeface="Arial" panose="020B0604020202020204" pitchFamily="34" charset="0"/>
              <a:buChar char="•"/>
            </a:pPr>
            <a:r>
              <a:rPr lang="en-US" sz="1800" dirty="0">
                <a:latin typeface="Georgia" panose="02040502050405020303" pitchFamily="18" charset="0"/>
              </a:rPr>
              <a:t>To identify and discuss limitations such as:</a:t>
            </a:r>
          </a:p>
          <a:p>
            <a:pPr marL="742950" lvl="1" indent="-285750">
              <a:buFont typeface="Arial" panose="020B0604020202020204" pitchFamily="34" charset="0"/>
              <a:buChar char="•"/>
            </a:pPr>
            <a:r>
              <a:rPr lang="en-US" sz="1800" dirty="0">
                <a:latin typeface="Georgia" panose="02040502050405020303" pitchFamily="18" charset="0"/>
              </a:rPr>
              <a:t>Single-object classification in Teachable Machine</a:t>
            </a:r>
          </a:p>
          <a:p>
            <a:pPr marL="742950" lvl="1" indent="-285750">
              <a:buFont typeface="Arial" panose="020B0604020202020204" pitchFamily="34" charset="0"/>
              <a:buChar char="•"/>
            </a:pPr>
            <a:r>
              <a:rPr lang="en-US" sz="1800" dirty="0">
                <a:latin typeface="Georgia" panose="02040502050405020303" pitchFamily="18" charset="0"/>
              </a:rPr>
              <a:t>Resource constraints of browser-based training</a:t>
            </a:r>
          </a:p>
          <a:p>
            <a:pPr marL="742950" lvl="1" indent="-285750">
              <a:buFont typeface="Arial" panose="020B0604020202020204" pitchFamily="34" charset="0"/>
              <a:buChar char="•"/>
            </a:pPr>
            <a:r>
              <a:rPr lang="en-US" sz="1800" dirty="0">
                <a:latin typeface="Georgia" panose="02040502050405020303" pitchFamily="18" charset="0"/>
              </a:rPr>
              <a:t>Need for bounding box logic in object detection</a:t>
            </a:r>
          </a:p>
          <a:p>
            <a:endParaRPr lang="en-IN" sz="1800" dirty="0">
              <a:latin typeface="Georgia" panose="02040502050405020303" pitchFamily="18" charset="0"/>
            </a:endParaRPr>
          </a:p>
        </p:txBody>
      </p:sp>
    </p:spTree>
    <p:extLst>
      <p:ext uri="{BB962C8B-B14F-4D97-AF65-F5344CB8AC3E}">
        <p14:creationId xmlns:p14="http://schemas.microsoft.com/office/powerpoint/2010/main" val="948292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B59EB-1CFA-FBF4-F90E-5A514CF6463E}"/>
              </a:ext>
            </a:extLst>
          </p:cNvPr>
          <p:cNvSpPr>
            <a:spLocks noGrp="1"/>
          </p:cNvSpPr>
          <p:nvPr>
            <p:ph type="title"/>
          </p:nvPr>
        </p:nvSpPr>
        <p:spPr>
          <a:xfrm>
            <a:off x="838200" y="365125"/>
            <a:ext cx="10515600" cy="785249"/>
          </a:xfrm>
        </p:spPr>
        <p:txBody>
          <a:bodyPr>
            <a:normAutofit/>
          </a:bodyPr>
          <a:lstStyle/>
          <a:p>
            <a:r>
              <a:rPr lang="en-US" sz="3200" dirty="0">
                <a:latin typeface="Georgia" panose="02040502050405020303" pitchFamily="18" charset="0"/>
              </a:rPr>
              <a:t>MODEL ARCHITECTURE OVERVIEW</a:t>
            </a:r>
            <a:endParaRPr lang="en-IN" sz="3200" dirty="0">
              <a:latin typeface="Georgia" panose="02040502050405020303" pitchFamily="18" charset="0"/>
            </a:endParaRPr>
          </a:p>
        </p:txBody>
      </p:sp>
      <p:sp>
        <p:nvSpPr>
          <p:cNvPr id="3" name="Content Placeholder 2">
            <a:extLst>
              <a:ext uri="{FF2B5EF4-FFF2-40B4-BE49-F238E27FC236}">
                <a16:creationId xmlns:a16="http://schemas.microsoft.com/office/drawing/2014/main" id="{67655428-39EA-9EB3-8B95-0D863C3D3F91}"/>
              </a:ext>
            </a:extLst>
          </p:cNvPr>
          <p:cNvSpPr>
            <a:spLocks noGrp="1"/>
          </p:cNvSpPr>
          <p:nvPr>
            <p:ph idx="1"/>
          </p:nvPr>
        </p:nvSpPr>
        <p:spPr>
          <a:xfrm>
            <a:off x="838200" y="1474839"/>
            <a:ext cx="10515600" cy="4702124"/>
          </a:xfrm>
        </p:spPr>
        <p:txBody>
          <a:bodyPr>
            <a:normAutofit/>
          </a:bodyPr>
          <a:lstStyle/>
          <a:p>
            <a:r>
              <a:rPr lang="en-US" sz="1800" dirty="0">
                <a:latin typeface="Georgia" panose="02040502050405020303" pitchFamily="18" charset="0"/>
              </a:rPr>
              <a:t>The object detection model architecture used in Teachable Machine is typically based on pre-trained </a:t>
            </a:r>
            <a:r>
              <a:rPr lang="en-US" sz="1800">
                <a:latin typeface="Georgia" panose="02040502050405020303" pitchFamily="18" charset="0"/>
              </a:rPr>
              <a:t>models lightweight </a:t>
            </a:r>
            <a:r>
              <a:rPr lang="en-US" sz="1800" dirty="0">
                <a:latin typeface="Georgia" panose="02040502050405020303" pitchFamily="18" charset="0"/>
              </a:rPr>
              <a:t>convolutional neural networks (CNNs). </a:t>
            </a:r>
          </a:p>
          <a:p>
            <a:pPr marL="0" indent="0">
              <a:buNone/>
            </a:pPr>
            <a:endParaRPr lang="en-US" sz="1800" dirty="0">
              <a:latin typeface="Georgia" panose="02040502050405020303" pitchFamily="18" charset="0"/>
            </a:endParaRPr>
          </a:p>
          <a:p>
            <a:r>
              <a:rPr lang="en-US" sz="1800" dirty="0">
                <a:latin typeface="Georgia" panose="02040502050405020303" pitchFamily="18" charset="0"/>
              </a:rPr>
              <a:t>These models are chosen for their speed and efficiency on devices with limited computing power (like phones or browsers).</a:t>
            </a:r>
          </a:p>
          <a:p>
            <a:pPr marL="0" indent="0">
              <a:buNone/>
            </a:pPr>
            <a:endParaRPr lang="en-US" sz="1800" dirty="0">
              <a:latin typeface="Georgia" panose="02040502050405020303" pitchFamily="18" charset="0"/>
            </a:endParaRPr>
          </a:p>
          <a:p>
            <a:r>
              <a:rPr lang="en-US" sz="1800" dirty="0">
                <a:latin typeface="Georgia" panose="02040502050405020303" pitchFamily="18" charset="0"/>
              </a:rPr>
              <a:t> The architecture starts with a feature extractor (e.g., </a:t>
            </a:r>
            <a:r>
              <a:rPr lang="en-US" sz="1800" dirty="0" err="1">
                <a:latin typeface="Georgia" panose="02040502050405020303" pitchFamily="18" charset="0"/>
              </a:rPr>
              <a:t>MobileNet</a:t>
            </a:r>
            <a:r>
              <a:rPr lang="en-US" sz="1800" dirty="0">
                <a:latin typeface="Georgia" panose="02040502050405020303" pitchFamily="18" charset="0"/>
              </a:rPr>
              <a:t>), which learns to detect edges, textures, and patterns.</a:t>
            </a:r>
          </a:p>
          <a:p>
            <a:pPr marL="0" indent="0">
              <a:buNone/>
            </a:pPr>
            <a:endParaRPr lang="en-US" sz="1800" dirty="0">
              <a:latin typeface="Georgia" panose="02040502050405020303" pitchFamily="18" charset="0"/>
            </a:endParaRPr>
          </a:p>
          <a:p>
            <a:r>
              <a:rPr lang="en-US" sz="1800" dirty="0">
                <a:latin typeface="Georgia" panose="02040502050405020303" pitchFamily="18" charset="0"/>
              </a:rPr>
              <a:t> Teachable Machine uses transfer learning, where the last few layers are retrained on the user’s dataset, making it highly customizable and fast to train.</a:t>
            </a:r>
          </a:p>
          <a:p>
            <a:endParaRPr lang="en-IN" sz="1800" dirty="0">
              <a:latin typeface="Georgia" panose="02040502050405020303" pitchFamily="18" charset="0"/>
            </a:endParaRPr>
          </a:p>
        </p:txBody>
      </p:sp>
    </p:spTree>
    <p:extLst>
      <p:ext uri="{BB962C8B-B14F-4D97-AF65-F5344CB8AC3E}">
        <p14:creationId xmlns:p14="http://schemas.microsoft.com/office/powerpoint/2010/main" val="1683881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54D3-7F35-0B95-0E98-72BB19F562EE}"/>
              </a:ext>
            </a:extLst>
          </p:cNvPr>
          <p:cNvSpPr>
            <a:spLocks noGrp="1"/>
          </p:cNvSpPr>
          <p:nvPr>
            <p:ph type="title"/>
          </p:nvPr>
        </p:nvSpPr>
        <p:spPr/>
        <p:txBody>
          <a:bodyPr>
            <a:normAutofit/>
          </a:bodyPr>
          <a:lstStyle/>
          <a:p>
            <a:r>
              <a:rPr lang="en-US" sz="3600" dirty="0">
                <a:latin typeface="Georgia" panose="02040502050405020303" pitchFamily="18" charset="0"/>
              </a:rPr>
              <a:t>			RESULT &amp; ANALYSIS</a:t>
            </a:r>
            <a:endParaRPr lang="en-IN" sz="3600" dirty="0">
              <a:latin typeface="Georgia" panose="02040502050405020303" pitchFamily="18" charset="0"/>
            </a:endParaRPr>
          </a:p>
        </p:txBody>
      </p:sp>
      <p:sp>
        <p:nvSpPr>
          <p:cNvPr id="3" name="Content Placeholder 2">
            <a:extLst>
              <a:ext uri="{FF2B5EF4-FFF2-40B4-BE49-F238E27FC236}">
                <a16:creationId xmlns:a16="http://schemas.microsoft.com/office/drawing/2014/main" id="{1A2DB189-6B12-64CD-DBC4-FBE0540C32F6}"/>
              </a:ext>
            </a:extLst>
          </p:cNvPr>
          <p:cNvSpPr>
            <a:spLocks noGrp="1"/>
          </p:cNvSpPr>
          <p:nvPr>
            <p:ph idx="1"/>
          </p:nvPr>
        </p:nvSpPr>
        <p:spPr/>
        <p:txBody>
          <a:bodyPr>
            <a:normAutofit/>
          </a:bodyPr>
          <a:lstStyle/>
          <a:p>
            <a:r>
              <a:rPr lang="en-US" sz="1800" dirty="0">
                <a:latin typeface="Georgia" panose="02040502050405020303" pitchFamily="18" charset="0"/>
              </a:rPr>
              <a:t>After training the object detection model using Teachable Machine, the system showed excellent learning capability with even a small dataset. The training process was smooth and fast.</a:t>
            </a:r>
          </a:p>
          <a:p>
            <a:r>
              <a:rPr lang="en-US" sz="1800" dirty="0">
                <a:latin typeface="Georgia" panose="02040502050405020303" pitchFamily="18" charset="0"/>
              </a:rPr>
              <a:t>It achieved an Classification accuracy of over 92.5% during real-time testing. </a:t>
            </a:r>
          </a:p>
          <a:p>
            <a:r>
              <a:rPr lang="en-US" sz="1800" dirty="0">
                <a:latin typeface="Georgia" panose="02040502050405020303" pitchFamily="18" charset="0"/>
              </a:rPr>
              <a:t>It achieved an detection accuracy of 88.7% </a:t>
            </a:r>
          </a:p>
          <a:p>
            <a:r>
              <a:rPr lang="en-US" sz="1800" dirty="0">
                <a:latin typeface="Georgia" panose="02040502050405020303" pitchFamily="18" charset="0"/>
              </a:rPr>
              <a:t>In real-time testing, the trained model performed accurately and consistently. </a:t>
            </a:r>
          </a:p>
          <a:p>
            <a:r>
              <a:rPr lang="en-US" sz="1800" dirty="0">
                <a:latin typeface="Georgia" panose="02040502050405020303" pitchFamily="18" charset="0"/>
              </a:rPr>
              <a:t>Overall, the Teachable Machine object detection model proved to be a simple yet powerful tool for beginners to understand machine learning. </a:t>
            </a:r>
          </a:p>
          <a:p>
            <a:r>
              <a:rPr lang="en-US" sz="1800" dirty="0">
                <a:latin typeface="Georgia" panose="02040502050405020303" pitchFamily="18" charset="0"/>
              </a:rPr>
              <a:t>It showed how easily real-time object detection can be achieved without complex coding.</a:t>
            </a:r>
          </a:p>
          <a:p>
            <a:r>
              <a:rPr lang="en-US" sz="1800" dirty="0">
                <a:latin typeface="Georgia" panose="02040502050405020303" pitchFamily="18" charset="0"/>
              </a:rPr>
              <a:t> For future improvement, the model can be trained with more examples and varied backgrounds to increase accuracy.</a:t>
            </a:r>
            <a:endParaRPr lang="en-IN" sz="1800" dirty="0">
              <a:latin typeface="Georgia" panose="02040502050405020303" pitchFamily="18" charset="0"/>
            </a:endParaRPr>
          </a:p>
        </p:txBody>
      </p:sp>
    </p:spTree>
    <p:extLst>
      <p:ext uri="{BB962C8B-B14F-4D97-AF65-F5344CB8AC3E}">
        <p14:creationId xmlns:p14="http://schemas.microsoft.com/office/powerpoint/2010/main" val="6877127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957</Words>
  <Application>Microsoft Office PowerPoint</Application>
  <PresentationFormat>Widescreen</PresentationFormat>
  <Paragraphs>84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Georgia</vt:lpstr>
      <vt:lpstr>Office Theme</vt:lpstr>
      <vt:lpstr>TEACHABLE MACHINE AND TENSORFLOW FOR OBJECT DETECTION</vt:lpstr>
      <vt:lpstr>TEAM  MEMBERS</vt:lpstr>
      <vt:lpstr>   INTRODUCTION</vt:lpstr>
      <vt:lpstr>    OBJECTIVES</vt:lpstr>
      <vt:lpstr>   METHODOLOGY</vt:lpstr>
      <vt:lpstr>PowerPoint Presentation</vt:lpstr>
      <vt:lpstr>PowerPoint Presentation</vt:lpstr>
      <vt:lpstr>MODEL ARCHITECTURE OVERVIEW</vt:lpstr>
      <vt:lpstr>   RESULT &amp; ANALYSIS</vt:lpstr>
      <vt:lpstr>PowerPoint Presentation</vt:lpstr>
      <vt:lpstr>PowerPoint Presentation</vt:lpstr>
      <vt:lpstr>PowerPoint Presentation</vt:lpstr>
      <vt:lpstr>PowerPoint Presentation</vt:lpstr>
      <vt:lpstr>      CONCLUSION</vt:lpstr>
      <vt:lpstr>   FUTURE SCOPE</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maheshwarthota2006@outlook.com</dc:creator>
  <cp:lastModifiedBy>maheshwarthota2006@outlook.com</cp:lastModifiedBy>
  <cp:revision>7</cp:revision>
  <dcterms:created xsi:type="dcterms:W3CDTF">2025-04-21T19:35:44Z</dcterms:created>
  <dcterms:modified xsi:type="dcterms:W3CDTF">2025-04-22T03:38:38Z</dcterms:modified>
</cp:coreProperties>
</file>